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12" r:id="rId1"/>
  </p:sldMasterIdLst>
  <p:notesMasterIdLst>
    <p:notesMasterId r:id="rId52"/>
  </p:notesMasterIdLst>
  <p:sldIdLst>
    <p:sldId id="260" r:id="rId2"/>
    <p:sldId id="261" r:id="rId3"/>
    <p:sldId id="338" r:id="rId4"/>
    <p:sldId id="339" r:id="rId5"/>
    <p:sldId id="342" r:id="rId6"/>
    <p:sldId id="340" r:id="rId7"/>
    <p:sldId id="341" r:id="rId8"/>
    <p:sldId id="343" r:id="rId9"/>
    <p:sldId id="344" r:id="rId10"/>
    <p:sldId id="345" r:id="rId11"/>
    <p:sldId id="346" r:id="rId12"/>
    <p:sldId id="347" r:id="rId13"/>
    <p:sldId id="299" r:id="rId14"/>
    <p:sldId id="300" r:id="rId15"/>
    <p:sldId id="302" r:id="rId16"/>
    <p:sldId id="304" r:id="rId17"/>
    <p:sldId id="303" r:id="rId18"/>
    <p:sldId id="301" r:id="rId19"/>
    <p:sldId id="306" r:id="rId20"/>
    <p:sldId id="308" r:id="rId21"/>
    <p:sldId id="329" r:id="rId22"/>
    <p:sldId id="309" r:id="rId23"/>
    <p:sldId id="305" r:id="rId24"/>
    <p:sldId id="324" r:id="rId25"/>
    <p:sldId id="330" r:id="rId26"/>
    <p:sldId id="323" r:id="rId27"/>
    <p:sldId id="310" r:id="rId28"/>
    <p:sldId id="307" r:id="rId29"/>
    <p:sldId id="325" r:id="rId30"/>
    <p:sldId id="311" r:id="rId31"/>
    <p:sldId id="313" r:id="rId32"/>
    <p:sldId id="312" r:id="rId33"/>
    <p:sldId id="326" r:id="rId34"/>
    <p:sldId id="327" r:id="rId35"/>
    <p:sldId id="314" r:id="rId36"/>
    <p:sldId id="331" r:id="rId37"/>
    <p:sldId id="315" r:id="rId38"/>
    <p:sldId id="316" r:id="rId39"/>
    <p:sldId id="317" r:id="rId40"/>
    <p:sldId id="318" r:id="rId41"/>
    <p:sldId id="332" r:id="rId42"/>
    <p:sldId id="333" r:id="rId43"/>
    <p:sldId id="319" r:id="rId44"/>
    <p:sldId id="320" r:id="rId45"/>
    <p:sldId id="334" r:id="rId46"/>
    <p:sldId id="336" r:id="rId47"/>
    <p:sldId id="335" r:id="rId48"/>
    <p:sldId id="337" r:id="rId49"/>
    <p:sldId id="267" r:id="rId50"/>
    <p:sldId id="26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76908" autoAdjust="0"/>
  </p:normalViewPr>
  <p:slideViewPr>
    <p:cSldViewPr snapToGrid="0">
      <p:cViewPr varScale="1">
        <p:scale>
          <a:sx n="59" d="100"/>
          <a:sy n="59" d="100"/>
        </p:scale>
        <p:origin x="12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2D781-1673-419F-9C9B-B4F742952BEE}" type="doc">
      <dgm:prSet loTypeId="urn:microsoft.com/office/officeart/2005/8/layout/vList5" loCatId="list" qsTypeId="urn:microsoft.com/office/officeart/2005/8/quickstyle/simple3" qsCatId="simple" csTypeId="urn:microsoft.com/office/officeart/2005/8/colors/accent6_3" csCatId="accent6" phldr="1"/>
      <dgm:spPr/>
      <dgm:t>
        <a:bodyPr/>
        <a:lstStyle/>
        <a:p>
          <a:endParaRPr lang="en-US"/>
        </a:p>
      </dgm:t>
    </dgm:pt>
    <dgm:pt modelId="{0470840B-EEA6-4895-9EB4-8BE0A5E41DF5}">
      <dgm:prSet/>
      <dgm:spPr>
        <a:gradFill rotWithShape="0">
          <a:gsLst>
            <a:gs pos="0">
              <a:srgbClr val="92D050"/>
            </a:gs>
            <a:gs pos="88000">
              <a:schemeClr val="accent6">
                <a:shade val="80000"/>
                <a:hueOff val="0"/>
                <a:satOff val="0"/>
                <a:lumOff val="0"/>
                <a:alphaOff val="0"/>
                <a:tint val="90000"/>
              </a:schemeClr>
            </a:gs>
          </a:gsLst>
        </a:gradFill>
      </dgm:spPr>
      <dgm:t>
        <a:bodyPr/>
        <a:lstStyle/>
        <a:p>
          <a:r>
            <a:rPr lang="en-US" dirty="0"/>
            <a:t>Entities:</a:t>
          </a:r>
        </a:p>
      </dgm:t>
    </dgm:pt>
    <dgm:pt modelId="{526BBEDE-A257-4B90-8C49-20B5C9716D9B}" type="parTrans" cxnId="{AA2469A1-4BE7-43A8-AB56-9DA892D151F0}">
      <dgm:prSet/>
      <dgm:spPr/>
      <dgm:t>
        <a:bodyPr/>
        <a:lstStyle/>
        <a:p>
          <a:endParaRPr lang="en-US"/>
        </a:p>
      </dgm:t>
    </dgm:pt>
    <dgm:pt modelId="{DCC2F675-4A0F-44D2-8EB6-E1113720F18E}" type="sibTrans" cxnId="{AA2469A1-4BE7-43A8-AB56-9DA892D151F0}">
      <dgm:prSet/>
      <dgm:spPr/>
      <dgm:t>
        <a:bodyPr/>
        <a:lstStyle/>
        <a:p>
          <a:endParaRPr lang="en-US"/>
        </a:p>
      </dgm:t>
    </dgm:pt>
    <dgm:pt modelId="{154C5C70-A131-4A84-8C88-2CEEA745CAB5}">
      <dgm:prSet custT="1"/>
      <dgm:spPr/>
      <dgm:t>
        <a:bodyPr/>
        <a:lstStyle/>
        <a:p>
          <a:r>
            <a:rPr lang="en-US" sz="2000" dirty="0"/>
            <a:t>Entity instance: person, place, object, event, concept (often corresponds to a row in a table)</a:t>
          </a:r>
        </a:p>
      </dgm:t>
    </dgm:pt>
    <dgm:pt modelId="{B979C7C7-4E8F-432E-9ABC-6F78FE91DD2B}" type="parTrans" cxnId="{E4C4AE61-A7F8-4289-BE9F-8F6B6D17BAC8}">
      <dgm:prSet/>
      <dgm:spPr/>
      <dgm:t>
        <a:bodyPr/>
        <a:lstStyle/>
        <a:p>
          <a:endParaRPr lang="en-US"/>
        </a:p>
      </dgm:t>
    </dgm:pt>
    <dgm:pt modelId="{798EE0BA-15A8-48C4-9925-24A5EE853D9B}" type="sibTrans" cxnId="{E4C4AE61-A7F8-4289-BE9F-8F6B6D17BAC8}">
      <dgm:prSet/>
      <dgm:spPr/>
      <dgm:t>
        <a:bodyPr/>
        <a:lstStyle/>
        <a:p>
          <a:endParaRPr lang="en-US"/>
        </a:p>
      </dgm:t>
    </dgm:pt>
    <dgm:pt modelId="{7643B9F9-E235-4443-B9FE-7EFFC6BE2148}">
      <dgm:prSet custT="1"/>
      <dgm:spPr/>
      <dgm:t>
        <a:bodyPr/>
        <a:lstStyle/>
        <a:p>
          <a:r>
            <a:rPr lang="en-US" sz="2000" dirty="0"/>
            <a:t>Entity Type: collection of entities (often corresponds to a table)</a:t>
          </a:r>
        </a:p>
      </dgm:t>
    </dgm:pt>
    <dgm:pt modelId="{96B1174A-50E2-4536-8F31-2C6394DE0807}" type="parTrans" cxnId="{D5EAA99A-DF29-4C96-85DF-9FA6ADB71CDB}">
      <dgm:prSet/>
      <dgm:spPr/>
      <dgm:t>
        <a:bodyPr/>
        <a:lstStyle/>
        <a:p>
          <a:endParaRPr lang="en-US"/>
        </a:p>
      </dgm:t>
    </dgm:pt>
    <dgm:pt modelId="{84C992E0-7F40-4709-89F3-A657E0F92C06}" type="sibTrans" cxnId="{D5EAA99A-DF29-4C96-85DF-9FA6ADB71CDB}">
      <dgm:prSet/>
      <dgm:spPr/>
      <dgm:t>
        <a:bodyPr/>
        <a:lstStyle/>
        <a:p>
          <a:endParaRPr lang="en-US"/>
        </a:p>
      </dgm:t>
    </dgm:pt>
    <dgm:pt modelId="{B8A04CCE-8B4B-4B0A-9F68-9CFFAF0A3892}">
      <dgm:prSet/>
      <dgm:spPr>
        <a:gradFill rotWithShape="0">
          <a:gsLst>
            <a:gs pos="0">
              <a:srgbClr val="92D050"/>
            </a:gs>
            <a:gs pos="88000">
              <a:schemeClr val="accent6">
                <a:shade val="80000"/>
                <a:hueOff val="-60746"/>
                <a:satOff val="-5481"/>
                <a:lumOff val="13979"/>
                <a:alphaOff val="0"/>
                <a:tint val="90000"/>
              </a:schemeClr>
            </a:gs>
          </a:gsLst>
        </a:gradFill>
      </dgm:spPr>
      <dgm:t>
        <a:bodyPr/>
        <a:lstStyle/>
        <a:p>
          <a:r>
            <a:rPr lang="en-US" dirty="0"/>
            <a:t>Relationships:</a:t>
          </a:r>
        </a:p>
      </dgm:t>
    </dgm:pt>
    <dgm:pt modelId="{B69BCCC7-750F-4C5A-86DE-C0FE360BE017}" type="parTrans" cxnId="{D34A390E-5180-4CE5-A10C-AF6E27338D77}">
      <dgm:prSet/>
      <dgm:spPr/>
      <dgm:t>
        <a:bodyPr/>
        <a:lstStyle/>
        <a:p>
          <a:endParaRPr lang="en-US"/>
        </a:p>
      </dgm:t>
    </dgm:pt>
    <dgm:pt modelId="{F471F157-EA22-4857-B379-BA1AD8CA4DE3}" type="sibTrans" cxnId="{D34A390E-5180-4CE5-A10C-AF6E27338D77}">
      <dgm:prSet/>
      <dgm:spPr/>
      <dgm:t>
        <a:bodyPr/>
        <a:lstStyle/>
        <a:p>
          <a:endParaRPr lang="en-US"/>
        </a:p>
      </dgm:t>
    </dgm:pt>
    <dgm:pt modelId="{F7DEED86-AA9B-4C50-80D9-CDEF7B99A063}">
      <dgm:prSet custT="1"/>
      <dgm:spPr/>
      <dgm:t>
        <a:bodyPr/>
        <a:lstStyle/>
        <a:p>
          <a:r>
            <a:rPr lang="en-US" sz="2000" dirty="0"/>
            <a:t>Relationship instance: link between entities (corresponds to primary key-foreign key equivalencies in related tables)</a:t>
          </a:r>
        </a:p>
      </dgm:t>
    </dgm:pt>
    <dgm:pt modelId="{D75C73AA-1B4D-4E4C-9CB4-CB057317B01F}" type="parTrans" cxnId="{D53DFF63-F2BD-4E2A-9D6F-1B7C40687D9D}">
      <dgm:prSet/>
      <dgm:spPr/>
      <dgm:t>
        <a:bodyPr/>
        <a:lstStyle/>
        <a:p>
          <a:endParaRPr lang="en-US"/>
        </a:p>
      </dgm:t>
    </dgm:pt>
    <dgm:pt modelId="{BEFBA3D0-075C-4CB3-9217-BE796368C686}" type="sibTrans" cxnId="{D53DFF63-F2BD-4E2A-9D6F-1B7C40687D9D}">
      <dgm:prSet/>
      <dgm:spPr/>
      <dgm:t>
        <a:bodyPr/>
        <a:lstStyle/>
        <a:p>
          <a:endParaRPr lang="en-US"/>
        </a:p>
      </dgm:t>
    </dgm:pt>
    <dgm:pt modelId="{CF950A20-ECC7-48DC-8017-CC5FD8893734}">
      <dgm:prSet custT="1"/>
      <dgm:spPr/>
      <dgm:t>
        <a:bodyPr/>
        <a:lstStyle/>
        <a:p>
          <a:r>
            <a:rPr lang="en-US" sz="2000" dirty="0"/>
            <a:t>Relationship type: category of relationship, link between entity types</a:t>
          </a:r>
        </a:p>
      </dgm:t>
    </dgm:pt>
    <dgm:pt modelId="{68B819E8-6E82-4B93-8A86-7306C60FEB1B}" type="parTrans" cxnId="{A34EC711-9AB0-4647-941E-9DF9B818FF83}">
      <dgm:prSet/>
      <dgm:spPr/>
      <dgm:t>
        <a:bodyPr/>
        <a:lstStyle/>
        <a:p>
          <a:endParaRPr lang="en-US"/>
        </a:p>
      </dgm:t>
    </dgm:pt>
    <dgm:pt modelId="{3C15ED85-54D6-42A8-B648-36457061B04F}" type="sibTrans" cxnId="{A34EC711-9AB0-4647-941E-9DF9B818FF83}">
      <dgm:prSet/>
      <dgm:spPr/>
      <dgm:t>
        <a:bodyPr/>
        <a:lstStyle/>
        <a:p>
          <a:endParaRPr lang="en-US"/>
        </a:p>
      </dgm:t>
    </dgm:pt>
    <dgm:pt modelId="{56BE717C-5069-49C8-88FC-27D41E2829EB}">
      <dgm:prSet/>
      <dgm:spPr>
        <a:gradFill rotWithShape="0">
          <a:gsLst>
            <a:gs pos="0">
              <a:srgbClr val="92D050"/>
            </a:gs>
            <a:gs pos="88000">
              <a:schemeClr val="accent6">
                <a:shade val="80000"/>
                <a:hueOff val="-121492"/>
                <a:satOff val="-10963"/>
                <a:lumOff val="27959"/>
                <a:alphaOff val="0"/>
                <a:tint val="90000"/>
              </a:schemeClr>
            </a:gs>
          </a:gsLst>
        </a:gradFill>
      </dgm:spPr>
      <dgm:t>
        <a:bodyPr/>
        <a:lstStyle/>
        <a:p>
          <a:r>
            <a:rPr lang="en-US" dirty="0"/>
            <a:t>Attributes:</a:t>
          </a:r>
        </a:p>
      </dgm:t>
    </dgm:pt>
    <dgm:pt modelId="{544FC425-6E61-466E-835F-49270EA99241}" type="parTrans" cxnId="{9F2064A3-C36C-4CCC-A8A1-681FE56D2A5A}">
      <dgm:prSet/>
      <dgm:spPr/>
      <dgm:t>
        <a:bodyPr/>
        <a:lstStyle/>
        <a:p>
          <a:endParaRPr lang="en-US"/>
        </a:p>
      </dgm:t>
    </dgm:pt>
    <dgm:pt modelId="{FDAD90C8-53DC-4CEA-B323-F05E821AA51B}" type="sibTrans" cxnId="{9F2064A3-C36C-4CCC-A8A1-681FE56D2A5A}">
      <dgm:prSet/>
      <dgm:spPr/>
      <dgm:t>
        <a:bodyPr/>
        <a:lstStyle/>
        <a:p>
          <a:endParaRPr lang="en-US"/>
        </a:p>
      </dgm:t>
    </dgm:pt>
    <dgm:pt modelId="{1D076F8B-08E5-408F-A885-E0D58D8177C8}">
      <dgm:prSet custT="1"/>
      <dgm:spPr/>
      <dgm:t>
        <a:bodyPr/>
        <a:lstStyle/>
        <a:p>
          <a:r>
            <a:rPr lang="en-US" sz="2000" dirty="0"/>
            <a:t>Properties or characteristics of an entity or relationship type (often corresponds to a field/column in a table)</a:t>
          </a:r>
        </a:p>
      </dgm:t>
    </dgm:pt>
    <dgm:pt modelId="{9F9D3F49-9437-40E5-BC0C-6E2FEE944649}" type="parTrans" cxnId="{D283C0B7-6486-4FE9-AF59-B0C4DA56F763}">
      <dgm:prSet/>
      <dgm:spPr/>
      <dgm:t>
        <a:bodyPr/>
        <a:lstStyle/>
        <a:p>
          <a:endParaRPr lang="en-US"/>
        </a:p>
      </dgm:t>
    </dgm:pt>
    <dgm:pt modelId="{74963535-5C59-4A63-BC42-2B01B1442FFE}" type="sibTrans" cxnId="{D283C0B7-6486-4FE9-AF59-B0C4DA56F763}">
      <dgm:prSet/>
      <dgm:spPr/>
      <dgm:t>
        <a:bodyPr/>
        <a:lstStyle/>
        <a:p>
          <a:endParaRPr lang="en-US"/>
        </a:p>
      </dgm:t>
    </dgm:pt>
    <dgm:pt modelId="{F0454D79-93B3-4802-BE4D-048EB583DAD6}" type="pres">
      <dgm:prSet presAssocID="{6922D781-1673-419F-9C9B-B4F742952BEE}" presName="Name0" presStyleCnt="0">
        <dgm:presLayoutVars>
          <dgm:dir/>
          <dgm:animLvl val="lvl"/>
          <dgm:resizeHandles val="exact"/>
        </dgm:presLayoutVars>
      </dgm:prSet>
      <dgm:spPr/>
    </dgm:pt>
    <dgm:pt modelId="{FFC042B0-BD99-46FB-A50F-81A70803D7DC}" type="pres">
      <dgm:prSet presAssocID="{0470840B-EEA6-4895-9EB4-8BE0A5E41DF5}" presName="linNode" presStyleCnt="0"/>
      <dgm:spPr/>
    </dgm:pt>
    <dgm:pt modelId="{43FFD3C1-575D-44E4-A1F4-AD17BE77AC64}" type="pres">
      <dgm:prSet presAssocID="{0470840B-EEA6-4895-9EB4-8BE0A5E41DF5}" presName="parentText" presStyleLbl="node1" presStyleIdx="0" presStyleCnt="3" custScaleY="81868">
        <dgm:presLayoutVars>
          <dgm:chMax val="1"/>
          <dgm:bulletEnabled val="1"/>
        </dgm:presLayoutVars>
      </dgm:prSet>
      <dgm:spPr/>
    </dgm:pt>
    <dgm:pt modelId="{8F2173DF-2C96-4927-A482-6B2430F99DDB}" type="pres">
      <dgm:prSet presAssocID="{0470840B-EEA6-4895-9EB4-8BE0A5E41DF5}" presName="descendantText" presStyleLbl="alignAccFollowNode1" presStyleIdx="0" presStyleCnt="3">
        <dgm:presLayoutVars>
          <dgm:bulletEnabled val="1"/>
        </dgm:presLayoutVars>
      </dgm:prSet>
      <dgm:spPr/>
    </dgm:pt>
    <dgm:pt modelId="{17004DA6-D65F-41B1-AA49-21831D25AB31}" type="pres">
      <dgm:prSet presAssocID="{DCC2F675-4A0F-44D2-8EB6-E1113720F18E}" presName="sp" presStyleCnt="0"/>
      <dgm:spPr/>
    </dgm:pt>
    <dgm:pt modelId="{635FCA4D-F7D2-4F3C-8BE0-E601A6D1490E}" type="pres">
      <dgm:prSet presAssocID="{B8A04CCE-8B4B-4B0A-9F68-9CFFAF0A3892}" presName="linNode" presStyleCnt="0"/>
      <dgm:spPr/>
    </dgm:pt>
    <dgm:pt modelId="{A4A6CBC3-3D73-48AE-B59B-151C3AE72EE2}" type="pres">
      <dgm:prSet presAssocID="{B8A04CCE-8B4B-4B0A-9F68-9CFFAF0A3892}" presName="parentText" presStyleLbl="node1" presStyleIdx="1" presStyleCnt="3" custScaleY="81784" custLinFactY="5152" custLinFactNeighborX="310" custLinFactNeighborY="100000">
        <dgm:presLayoutVars>
          <dgm:chMax val="1"/>
          <dgm:bulletEnabled val="1"/>
        </dgm:presLayoutVars>
      </dgm:prSet>
      <dgm:spPr/>
    </dgm:pt>
    <dgm:pt modelId="{0C6B6E9A-EAF5-4E1B-991C-69E8B4CD4EA0}" type="pres">
      <dgm:prSet presAssocID="{B8A04CCE-8B4B-4B0A-9F68-9CFFAF0A3892}" presName="descendantText" presStyleLbl="alignAccFollowNode1" presStyleIdx="1" presStyleCnt="3" custLinFactY="38524" custLinFactNeighborX="1943" custLinFactNeighborY="100000">
        <dgm:presLayoutVars>
          <dgm:bulletEnabled val="1"/>
        </dgm:presLayoutVars>
      </dgm:prSet>
      <dgm:spPr/>
    </dgm:pt>
    <dgm:pt modelId="{5EFE85F4-16C8-45DB-B22C-A2B8CDD87763}" type="pres">
      <dgm:prSet presAssocID="{F471F157-EA22-4857-B379-BA1AD8CA4DE3}" presName="sp" presStyleCnt="0"/>
      <dgm:spPr/>
    </dgm:pt>
    <dgm:pt modelId="{0EBCCD56-B78D-4233-8F78-48D616EC8442}" type="pres">
      <dgm:prSet presAssocID="{56BE717C-5069-49C8-88FC-27D41E2829EB}" presName="linNode" presStyleCnt="0"/>
      <dgm:spPr/>
    </dgm:pt>
    <dgm:pt modelId="{81A594A1-62CB-4A29-A0EA-5FA49E0BF0A4}" type="pres">
      <dgm:prSet presAssocID="{56BE717C-5069-49C8-88FC-27D41E2829EB}" presName="parentText" presStyleLbl="node1" presStyleIdx="2" presStyleCnt="3" custScaleY="79714" custLinFactNeighborY="-85588">
        <dgm:presLayoutVars>
          <dgm:chMax val="1"/>
          <dgm:bulletEnabled val="1"/>
        </dgm:presLayoutVars>
      </dgm:prSet>
      <dgm:spPr/>
    </dgm:pt>
    <dgm:pt modelId="{2B8166F0-3877-4098-966A-C902A2136355}" type="pres">
      <dgm:prSet presAssocID="{56BE717C-5069-49C8-88FC-27D41E2829EB}" presName="descendantText" presStyleLbl="alignAccFollowNode1" presStyleIdx="2" presStyleCnt="3" custLinFactY="-5805" custLinFactNeighborX="2277" custLinFactNeighborY="-100000">
        <dgm:presLayoutVars>
          <dgm:bulletEnabled val="1"/>
        </dgm:presLayoutVars>
      </dgm:prSet>
      <dgm:spPr/>
    </dgm:pt>
  </dgm:ptLst>
  <dgm:cxnLst>
    <dgm:cxn modelId="{D34A390E-5180-4CE5-A10C-AF6E27338D77}" srcId="{6922D781-1673-419F-9C9B-B4F742952BEE}" destId="{B8A04CCE-8B4B-4B0A-9F68-9CFFAF0A3892}" srcOrd="1" destOrd="0" parTransId="{B69BCCC7-750F-4C5A-86DE-C0FE360BE017}" sibTransId="{F471F157-EA22-4857-B379-BA1AD8CA4DE3}"/>
    <dgm:cxn modelId="{A34EC711-9AB0-4647-941E-9DF9B818FF83}" srcId="{B8A04CCE-8B4B-4B0A-9F68-9CFFAF0A3892}" destId="{CF950A20-ECC7-48DC-8017-CC5FD8893734}" srcOrd="1" destOrd="0" parTransId="{68B819E8-6E82-4B93-8A86-7306C60FEB1B}" sibTransId="{3C15ED85-54D6-42A8-B648-36457061B04F}"/>
    <dgm:cxn modelId="{6551DE23-C181-48F1-ADEF-81189C52714C}" type="presOf" srcId="{6922D781-1673-419F-9C9B-B4F742952BEE}" destId="{F0454D79-93B3-4802-BE4D-048EB583DAD6}" srcOrd="0" destOrd="0" presId="urn:microsoft.com/office/officeart/2005/8/layout/vList5"/>
    <dgm:cxn modelId="{2F436A31-3B90-4AE4-8114-C72E733E7876}" type="presOf" srcId="{F7DEED86-AA9B-4C50-80D9-CDEF7B99A063}" destId="{0C6B6E9A-EAF5-4E1B-991C-69E8B4CD4EA0}" srcOrd="0" destOrd="0" presId="urn:microsoft.com/office/officeart/2005/8/layout/vList5"/>
    <dgm:cxn modelId="{40F20F37-2C55-40E5-9D45-7AE0DFB2E5DB}" type="presOf" srcId="{1D076F8B-08E5-408F-A885-E0D58D8177C8}" destId="{2B8166F0-3877-4098-966A-C902A2136355}" srcOrd="0" destOrd="0" presId="urn:microsoft.com/office/officeart/2005/8/layout/vList5"/>
    <dgm:cxn modelId="{E4C4AE61-A7F8-4289-BE9F-8F6B6D17BAC8}" srcId="{0470840B-EEA6-4895-9EB4-8BE0A5E41DF5}" destId="{154C5C70-A131-4A84-8C88-2CEEA745CAB5}" srcOrd="0" destOrd="0" parTransId="{B979C7C7-4E8F-432E-9ABC-6F78FE91DD2B}" sibTransId="{798EE0BA-15A8-48C4-9925-24A5EE853D9B}"/>
    <dgm:cxn modelId="{D53DFF63-F2BD-4E2A-9D6F-1B7C40687D9D}" srcId="{B8A04CCE-8B4B-4B0A-9F68-9CFFAF0A3892}" destId="{F7DEED86-AA9B-4C50-80D9-CDEF7B99A063}" srcOrd="0" destOrd="0" parTransId="{D75C73AA-1B4D-4E4C-9CB4-CB057317B01F}" sibTransId="{BEFBA3D0-075C-4CB3-9217-BE796368C686}"/>
    <dgm:cxn modelId="{25AA6766-12E2-4E6A-8FCD-F3AF77534D5F}" type="presOf" srcId="{CF950A20-ECC7-48DC-8017-CC5FD8893734}" destId="{0C6B6E9A-EAF5-4E1B-991C-69E8B4CD4EA0}" srcOrd="0" destOrd="1" presId="urn:microsoft.com/office/officeart/2005/8/layout/vList5"/>
    <dgm:cxn modelId="{3326DE82-E385-48A9-809B-F812F5369294}" type="presOf" srcId="{56BE717C-5069-49C8-88FC-27D41E2829EB}" destId="{81A594A1-62CB-4A29-A0EA-5FA49E0BF0A4}" srcOrd="0" destOrd="0" presId="urn:microsoft.com/office/officeart/2005/8/layout/vList5"/>
    <dgm:cxn modelId="{D5EAA99A-DF29-4C96-85DF-9FA6ADB71CDB}" srcId="{0470840B-EEA6-4895-9EB4-8BE0A5E41DF5}" destId="{7643B9F9-E235-4443-B9FE-7EFFC6BE2148}" srcOrd="1" destOrd="0" parTransId="{96B1174A-50E2-4536-8F31-2C6394DE0807}" sibTransId="{84C992E0-7F40-4709-89F3-A657E0F92C06}"/>
    <dgm:cxn modelId="{AA2469A1-4BE7-43A8-AB56-9DA892D151F0}" srcId="{6922D781-1673-419F-9C9B-B4F742952BEE}" destId="{0470840B-EEA6-4895-9EB4-8BE0A5E41DF5}" srcOrd="0" destOrd="0" parTransId="{526BBEDE-A257-4B90-8C49-20B5C9716D9B}" sibTransId="{DCC2F675-4A0F-44D2-8EB6-E1113720F18E}"/>
    <dgm:cxn modelId="{9F2064A3-C36C-4CCC-A8A1-681FE56D2A5A}" srcId="{6922D781-1673-419F-9C9B-B4F742952BEE}" destId="{56BE717C-5069-49C8-88FC-27D41E2829EB}" srcOrd="2" destOrd="0" parTransId="{544FC425-6E61-466E-835F-49270EA99241}" sibTransId="{FDAD90C8-53DC-4CEA-B323-F05E821AA51B}"/>
    <dgm:cxn modelId="{D283C0B7-6486-4FE9-AF59-B0C4DA56F763}" srcId="{56BE717C-5069-49C8-88FC-27D41E2829EB}" destId="{1D076F8B-08E5-408F-A885-E0D58D8177C8}" srcOrd="0" destOrd="0" parTransId="{9F9D3F49-9437-40E5-BC0C-6E2FEE944649}" sibTransId="{74963535-5C59-4A63-BC42-2B01B1442FFE}"/>
    <dgm:cxn modelId="{AD1F7BCA-6307-44A0-8458-93198B309E8F}" type="presOf" srcId="{0470840B-EEA6-4895-9EB4-8BE0A5E41DF5}" destId="{43FFD3C1-575D-44E4-A1F4-AD17BE77AC64}" srcOrd="0" destOrd="0" presId="urn:microsoft.com/office/officeart/2005/8/layout/vList5"/>
    <dgm:cxn modelId="{EB9319D9-5F7E-41DE-8ABF-3C912790F925}" type="presOf" srcId="{7643B9F9-E235-4443-B9FE-7EFFC6BE2148}" destId="{8F2173DF-2C96-4927-A482-6B2430F99DDB}" srcOrd="0" destOrd="1" presId="urn:microsoft.com/office/officeart/2005/8/layout/vList5"/>
    <dgm:cxn modelId="{68208EF1-0D5F-4499-A8C8-1586078E8328}" type="presOf" srcId="{154C5C70-A131-4A84-8C88-2CEEA745CAB5}" destId="{8F2173DF-2C96-4927-A482-6B2430F99DDB}" srcOrd="0" destOrd="0" presId="urn:microsoft.com/office/officeart/2005/8/layout/vList5"/>
    <dgm:cxn modelId="{ADB28EFA-39BD-4008-8601-FF66CA760235}" type="presOf" srcId="{B8A04CCE-8B4B-4B0A-9F68-9CFFAF0A3892}" destId="{A4A6CBC3-3D73-48AE-B59B-151C3AE72EE2}" srcOrd="0" destOrd="0" presId="urn:microsoft.com/office/officeart/2005/8/layout/vList5"/>
    <dgm:cxn modelId="{481DC664-8327-4C82-A90D-7AAEC4844197}" type="presParOf" srcId="{F0454D79-93B3-4802-BE4D-048EB583DAD6}" destId="{FFC042B0-BD99-46FB-A50F-81A70803D7DC}" srcOrd="0" destOrd="0" presId="urn:microsoft.com/office/officeart/2005/8/layout/vList5"/>
    <dgm:cxn modelId="{20D1E5DB-0712-428D-86B6-727225976B8F}" type="presParOf" srcId="{FFC042B0-BD99-46FB-A50F-81A70803D7DC}" destId="{43FFD3C1-575D-44E4-A1F4-AD17BE77AC64}" srcOrd="0" destOrd="0" presId="urn:microsoft.com/office/officeart/2005/8/layout/vList5"/>
    <dgm:cxn modelId="{1E66B4B2-1C33-4C91-8D44-52584D277B61}" type="presParOf" srcId="{FFC042B0-BD99-46FB-A50F-81A70803D7DC}" destId="{8F2173DF-2C96-4927-A482-6B2430F99DDB}" srcOrd="1" destOrd="0" presId="urn:microsoft.com/office/officeart/2005/8/layout/vList5"/>
    <dgm:cxn modelId="{2153B651-D91F-4DF2-9A64-21FCD35AFF04}" type="presParOf" srcId="{F0454D79-93B3-4802-BE4D-048EB583DAD6}" destId="{17004DA6-D65F-41B1-AA49-21831D25AB31}" srcOrd="1" destOrd="0" presId="urn:microsoft.com/office/officeart/2005/8/layout/vList5"/>
    <dgm:cxn modelId="{5D16AF2B-6CC6-46F3-83DB-F93A5273FB06}" type="presParOf" srcId="{F0454D79-93B3-4802-BE4D-048EB583DAD6}" destId="{635FCA4D-F7D2-4F3C-8BE0-E601A6D1490E}" srcOrd="2" destOrd="0" presId="urn:microsoft.com/office/officeart/2005/8/layout/vList5"/>
    <dgm:cxn modelId="{40F97569-945D-456C-AAC8-5AD841119335}" type="presParOf" srcId="{635FCA4D-F7D2-4F3C-8BE0-E601A6D1490E}" destId="{A4A6CBC3-3D73-48AE-B59B-151C3AE72EE2}" srcOrd="0" destOrd="0" presId="urn:microsoft.com/office/officeart/2005/8/layout/vList5"/>
    <dgm:cxn modelId="{0A4D8098-8FB8-4298-9F23-996ED410301C}" type="presParOf" srcId="{635FCA4D-F7D2-4F3C-8BE0-E601A6D1490E}" destId="{0C6B6E9A-EAF5-4E1B-991C-69E8B4CD4EA0}" srcOrd="1" destOrd="0" presId="urn:microsoft.com/office/officeart/2005/8/layout/vList5"/>
    <dgm:cxn modelId="{199D0D6B-12F3-44EB-8414-F58DB3150455}" type="presParOf" srcId="{F0454D79-93B3-4802-BE4D-048EB583DAD6}" destId="{5EFE85F4-16C8-45DB-B22C-A2B8CDD87763}" srcOrd="3" destOrd="0" presId="urn:microsoft.com/office/officeart/2005/8/layout/vList5"/>
    <dgm:cxn modelId="{59D10107-ED18-418D-8EBC-ADD189DCA6C8}" type="presParOf" srcId="{F0454D79-93B3-4802-BE4D-048EB583DAD6}" destId="{0EBCCD56-B78D-4233-8F78-48D616EC8442}" srcOrd="4" destOrd="0" presId="urn:microsoft.com/office/officeart/2005/8/layout/vList5"/>
    <dgm:cxn modelId="{1E39CB48-3A62-44D2-BD65-E67B8D8D0F73}" type="presParOf" srcId="{0EBCCD56-B78D-4233-8F78-48D616EC8442}" destId="{81A594A1-62CB-4A29-A0EA-5FA49E0BF0A4}" srcOrd="0" destOrd="0" presId="urn:microsoft.com/office/officeart/2005/8/layout/vList5"/>
    <dgm:cxn modelId="{7405E277-D582-471D-86E3-A43873FEAA10}" type="presParOf" srcId="{0EBCCD56-B78D-4233-8F78-48D616EC8442}" destId="{2B8166F0-3877-4098-966A-C902A213635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93471-1200-440B-9E1E-822C9C797A2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CA"/>
        </a:p>
      </dgm:t>
    </dgm:pt>
    <dgm:pt modelId="{E6A31559-999C-42B5-A7B4-716F50152A2F}">
      <dgm:prSet phldrT="[Text]"/>
      <dgm:spPr>
        <a:solidFill>
          <a:srgbClr val="C00000"/>
        </a:solidFill>
      </dgm:spPr>
      <dgm:t>
        <a:bodyPr/>
        <a:lstStyle/>
        <a:p>
          <a:r>
            <a:rPr lang="en-US" dirty="0"/>
            <a:t>Strong Entity</a:t>
          </a:r>
          <a:endParaRPr lang="en-CA" dirty="0"/>
        </a:p>
      </dgm:t>
    </dgm:pt>
    <dgm:pt modelId="{EC8E6741-591C-4469-879F-2DEADE0E1753}" type="parTrans" cxnId="{86FDE6C0-F765-48B8-A334-3DB0C7DAD069}">
      <dgm:prSet/>
      <dgm:spPr/>
      <dgm:t>
        <a:bodyPr/>
        <a:lstStyle/>
        <a:p>
          <a:endParaRPr lang="en-CA"/>
        </a:p>
      </dgm:t>
    </dgm:pt>
    <dgm:pt modelId="{7FE27174-932E-4AEE-B03B-EAF9CDECAC08}" type="sibTrans" cxnId="{86FDE6C0-F765-48B8-A334-3DB0C7DAD069}">
      <dgm:prSet/>
      <dgm:spPr/>
      <dgm:t>
        <a:bodyPr/>
        <a:lstStyle/>
        <a:p>
          <a:endParaRPr lang="en-CA"/>
        </a:p>
      </dgm:t>
    </dgm:pt>
    <dgm:pt modelId="{3F75E7F4-B788-4441-B1C5-13C5CFDE15C1}">
      <dgm:prSet phldrT="[Text]"/>
      <dgm:spPr/>
      <dgm:t>
        <a:bodyPr/>
        <a:lstStyle/>
        <a:p>
          <a:r>
            <a:rPr lang="en-US" dirty="0"/>
            <a:t>Has a primary key</a:t>
          </a:r>
          <a:endParaRPr lang="en-CA" dirty="0"/>
        </a:p>
      </dgm:t>
    </dgm:pt>
    <dgm:pt modelId="{0FF34379-E9A1-4D1B-AB86-83AACF74E504}" type="parTrans" cxnId="{EE64381D-16D2-47E3-8F4D-580D5EA51621}">
      <dgm:prSet/>
      <dgm:spPr/>
      <dgm:t>
        <a:bodyPr/>
        <a:lstStyle/>
        <a:p>
          <a:endParaRPr lang="en-CA"/>
        </a:p>
      </dgm:t>
    </dgm:pt>
    <dgm:pt modelId="{D020172B-7217-4B53-BF19-65E28222DB25}" type="sibTrans" cxnId="{EE64381D-16D2-47E3-8F4D-580D5EA51621}">
      <dgm:prSet/>
      <dgm:spPr/>
      <dgm:t>
        <a:bodyPr/>
        <a:lstStyle/>
        <a:p>
          <a:endParaRPr lang="en-CA"/>
        </a:p>
      </dgm:t>
    </dgm:pt>
    <dgm:pt modelId="{28C91EA5-51A5-4FD9-8696-906BC7F1EA0C}">
      <dgm:prSet phldrT="[Text]"/>
      <dgm:spPr/>
      <dgm:t>
        <a:bodyPr/>
        <a:lstStyle/>
        <a:p>
          <a:r>
            <a:rPr lang="en-US" dirty="0"/>
            <a:t>Independent of other entities</a:t>
          </a:r>
          <a:endParaRPr lang="en-CA" dirty="0"/>
        </a:p>
      </dgm:t>
    </dgm:pt>
    <dgm:pt modelId="{C9A6E652-80E6-4AB4-BCD6-CADF1C5A81D1}" type="parTrans" cxnId="{EC784DB9-2BC4-42D3-BDC3-7712D8B77A81}">
      <dgm:prSet/>
      <dgm:spPr/>
      <dgm:t>
        <a:bodyPr/>
        <a:lstStyle/>
        <a:p>
          <a:endParaRPr lang="en-CA"/>
        </a:p>
      </dgm:t>
    </dgm:pt>
    <dgm:pt modelId="{CABCE361-8F03-4606-A245-B7414A5E3BF9}" type="sibTrans" cxnId="{EC784DB9-2BC4-42D3-BDC3-7712D8B77A81}">
      <dgm:prSet/>
      <dgm:spPr/>
      <dgm:t>
        <a:bodyPr/>
        <a:lstStyle/>
        <a:p>
          <a:endParaRPr lang="en-CA"/>
        </a:p>
      </dgm:t>
    </dgm:pt>
    <dgm:pt modelId="{9886841C-948F-41C9-9986-30720CB239B1}">
      <dgm:prSet phldrT="[Text]"/>
      <dgm:spPr>
        <a:solidFill>
          <a:srgbClr val="FFC000"/>
        </a:solidFill>
      </dgm:spPr>
      <dgm:t>
        <a:bodyPr/>
        <a:lstStyle/>
        <a:p>
          <a:r>
            <a:rPr lang="en-US" dirty="0"/>
            <a:t>Weak Entity</a:t>
          </a:r>
          <a:endParaRPr lang="en-CA" dirty="0"/>
        </a:p>
      </dgm:t>
    </dgm:pt>
    <dgm:pt modelId="{AB2F993B-6829-4E9B-8380-32A080D07906}" type="parTrans" cxnId="{4D5C43DB-FBE1-4F2C-A0F3-A4C6EB03AA69}">
      <dgm:prSet/>
      <dgm:spPr/>
      <dgm:t>
        <a:bodyPr/>
        <a:lstStyle/>
        <a:p>
          <a:endParaRPr lang="en-CA"/>
        </a:p>
      </dgm:t>
    </dgm:pt>
    <dgm:pt modelId="{2BBA08D5-6BB9-4D3D-9EDE-630879FD943D}" type="sibTrans" cxnId="{4D5C43DB-FBE1-4F2C-A0F3-A4C6EB03AA69}">
      <dgm:prSet/>
      <dgm:spPr/>
      <dgm:t>
        <a:bodyPr/>
        <a:lstStyle/>
        <a:p>
          <a:endParaRPr lang="en-CA"/>
        </a:p>
      </dgm:t>
    </dgm:pt>
    <dgm:pt modelId="{950624A5-2C3F-4287-A553-AF93E5E34F7D}">
      <dgm:prSet phldrT="[Text]"/>
      <dgm:spPr/>
      <dgm:t>
        <a:bodyPr/>
        <a:lstStyle/>
        <a:p>
          <a:r>
            <a:rPr lang="en-US" dirty="0"/>
            <a:t>Does NOT have a primary key</a:t>
          </a:r>
          <a:endParaRPr lang="en-CA" dirty="0"/>
        </a:p>
      </dgm:t>
    </dgm:pt>
    <dgm:pt modelId="{748A9B15-F68A-4D8B-AEB8-4DBE04A79E4D}" type="parTrans" cxnId="{B7EB6FA7-4D91-42CF-960E-FF431654BCFD}">
      <dgm:prSet/>
      <dgm:spPr/>
      <dgm:t>
        <a:bodyPr/>
        <a:lstStyle/>
        <a:p>
          <a:endParaRPr lang="en-CA"/>
        </a:p>
      </dgm:t>
    </dgm:pt>
    <dgm:pt modelId="{8A8C8DC8-1B08-4969-8399-F2CF68C42CAF}" type="sibTrans" cxnId="{B7EB6FA7-4D91-42CF-960E-FF431654BCFD}">
      <dgm:prSet/>
      <dgm:spPr/>
      <dgm:t>
        <a:bodyPr/>
        <a:lstStyle/>
        <a:p>
          <a:endParaRPr lang="en-CA"/>
        </a:p>
      </dgm:t>
    </dgm:pt>
    <dgm:pt modelId="{DB538248-E9C7-44AE-B9EE-347EAC581A1D}">
      <dgm:prSet phldrT="[Text]"/>
      <dgm:spPr/>
      <dgm:t>
        <a:bodyPr/>
        <a:lstStyle/>
        <a:p>
          <a:r>
            <a:rPr lang="en-US" dirty="0"/>
            <a:t>Dependent on another entity</a:t>
          </a:r>
          <a:endParaRPr lang="en-CA" dirty="0"/>
        </a:p>
      </dgm:t>
    </dgm:pt>
    <dgm:pt modelId="{D1BEFB81-5FA0-4DE9-A5F0-721891B59A92}" type="parTrans" cxnId="{A225C2D7-8EAE-4010-918A-1503FBC3A562}">
      <dgm:prSet/>
      <dgm:spPr/>
      <dgm:t>
        <a:bodyPr/>
        <a:lstStyle/>
        <a:p>
          <a:endParaRPr lang="en-CA"/>
        </a:p>
      </dgm:t>
    </dgm:pt>
    <dgm:pt modelId="{EEF43C81-9A37-426C-8757-43A2DBB1D59E}" type="sibTrans" cxnId="{A225C2D7-8EAE-4010-918A-1503FBC3A562}">
      <dgm:prSet/>
      <dgm:spPr/>
      <dgm:t>
        <a:bodyPr/>
        <a:lstStyle/>
        <a:p>
          <a:endParaRPr lang="en-CA"/>
        </a:p>
      </dgm:t>
    </dgm:pt>
    <dgm:pt modelId="{8A045C2F-1472-4983-931B-308FBCA5C0D2}" type="pres">
      <dgm:prSet presAssocID="{11B93471-1200-440B-9E1E-822C9C797A2A}" presName="diagram" presStyleCnt="0">
        <dgm:presLayoutVars>
          <dgm:chPref val="1"/>
          <dgm:dir/>
          <dgm:animOne val="branch"/>
          <dgm:animLvl val="lvl"/>
          <dgm:resizeHandles/>
        </dgm:presLayoutVars>
      </dgm:prSet>
      <dgm:spPr/>
    </dgm:pt>
    <dgm:pt modelId="{019DFE71-DF9B-431E-BD8F-D0DAAF7292ED}" type="pres">
      <dgm:prSet presAssocID="{E6A31559-999C-42B5-A7B4-716F50152A2F}" presName="root" presStyleCnt="0"/>
      <dgm:spPr/>
    </dgm:pt>
    <dgm:pt modelId="{B7336E93-13EA-4990-9A3F-7C9AD4A1A9F5}" type="pres">
      <dgm:prSet presAssocID="{E6A31559-999C-42B5-A7B4-716F50152A2F}" presName="rootComposite" presStyleCnt="0"/>
      <dgm:spPr/>
    </dgm:pt>
    <dgm:pt modelId="{62FC983B-A813-4124-B307-FB5919ECAA95}" type="pres">
      <dgm:prSet presAssocID="{E6A31559-999C-42B5-A7B4-716F50152A2F}" presName="rootText" presStyleLbl="node1" presStyleIdx="0" presStyleCnt="2"/>
      <dgm:spPr/>
    </dgm:pt>
    <dgm:pt modelId="{14EAFA64-6CA0-43B8-A34B-64C75D824439}" type="pres">
      <dgm:prSet presAssocID="{E6A31559-999C-42B5-A7B4-716F50152A2F}" presName="rootConnector" presStyleLbl="node1" presStyleIdx="0" presStyleCnt="2"/>
      <dgm:spPr/>
    </dgm:pt>
    <dgm:pt modelId="{E66AA94C-4F6D-491A-8353-D2E643A1A512}" type="pres">
      <dgm:prSet presAssocID="{E6A31559-999C-42B5-A7B4-716F50152A2F}" presName="childShape" presStyleCnt="0"/>
      <dgm:spPr/>
    </dgm:pt>
    <dgm:pt modelId="{B2780076-E57A-4BE3-A671-CB188BE86E9D}" type="pres">
      <dgm:prSet presAssocID="{0FF34379-E9A1-4D1B-AB86-83AACF74E504}" presName="Name13" presStyleLbl="parChTrans1D2" presStyleIdx="0" presStyleCnt="4"/>
      <dgm:spPr/>
    </dgm:pt>
    <dgm:pt modelId="{C7CB3170-742F-4A36-8960-C888E20A600A}" type="pres">
      <dgm:prSet presAssocID="{3F75E7F4-B788-4441-B1C5-13C5CFDE15C1}" presName="childText" presStyleLbl="bgAcc1" presStyleIdx="0" presStyleCnt="4">
        <dgm:presLayoutVars>
          <dgm:bulletEnabled val="1"/>
        </dgm:presLayoutVars>
      </dgm:prSet>
      <dgm:spPr/>
    </dgm:pt>
    <dgm:pt modelId="{29B2D695-BD5E-4D84-8A1C-EA896BACD44C}" type="pres">
      <dgm:prSet presAssocID="{C9A6E652-80E6-4AB4-BCD6-CADF1C5A81D1}" presName="Name13" presStyleLbl="parChTrans1D2" presStyleIdx="1" presStyleCnt="4"/>
      <dgm:spPr/>
    </dgm:pt>
    <dgm:pt modelId="{45169EFD-2138-4DEF-8EAE-F402265AF0F5}" type="pres">
      <dgm:prSet presAssocID="{28C91EA5-51A5-4FD9-8696-906BC7F1EA0C}" presName="childText" presStyleLbl="bgAcc1" presStyleIdx="1" presStyleCnt="4">
        <dgm:presLayoutVars>
          <dgm:bulletEnabled val="1"/>
        </dgm:presLayoutVars>
      </dgm:prSet>
      <dgm:spPr/>
    </dgm:pt>
    <dgm:pt modelId="{C0F2476A-27D5-44BD-8017-13E6F51EFC82}" type="pres">
      <dgm:prSet presAssocID="{9886841C-948F-41C9-9986-30720CB239B1}" presName="root" presStyleCnt="0"/>
      <dgm:spPr/>
    </dgm:pt>
    <dgm:pt modelId="{0D511903-3A7E-41E7-9103-B204F3E8EAF5}" type="pres">
      <dgm:prSet presAssocID="{9886841C-948F-41C9-9986-30720CB239B1}" presName="rootComposite" presStyleCnt="0"/>
      <dgm:spPr/>
    </dgm:pt>
    <dgm:pt modelId="{8354CA63-0243-4639-8EF2-29306A20CFE4}" type="pres">
      <dgm:prSet presAssocID="{9886841C-948F-41C9-9986-30720CB239B1}" presName="rootText" presStyleLbl="node1" presStyleIdx="1" presStyleCnt="2"/>
      <dgm:spPr/>
    </dgm:pt>
    <dgm:pt modelId="{D428B8A6-AC05-4AED-AEA7-B21BA04D8251}" type="pres">
      <dgm:prSet presAssocID="{9886841C-948F-41C9-9986-30720CB239B1}" presName="rootConnector" presStyleLbl="node1" presStyleIdx="1" presStyleCnt="2"/>
      <dgm:spPr/>
    </dgm:pt>
    <dgm:pt modelId="{B68DBBC3-C09B-413E-A8C5-C8F77E2F9964}" type="pres">
      <dgm:prSet presAssocID="{9886841C-948F-41C9-9986-30720CB239B1}" presName="childShape" presStyleCnt="0"/>
      <dgm:spPr/>
    </dgm:pt>
    <dgm:pt modelId="{DE203D7D-2CD8-4CC2-BB8C-C912C7FA14FC}" type="pres">
      <dgm:prSet presAssocID="{748A9B15-F68A-4D8B-AEB8-4DBE04A79E4D}" presName="Name13" presStyleLbl="parChTrans1D2" presStyleIdx="2" presStyleCnt="4"/>
      <dgm:spPr/>
    </dgm:pt>
    <dgm:pt modelId="{B3CEBB2D-452C-4BC6-B164-B348E1ADA2EE}" type="pres">
      <dgm:prSet presAssocID="{950624A5-2C3F-4287-A553-AF93E5E34F7D}" presName="childText" presStyleLbl="bgAcc1" presStyleIdx="2" presStyleCnt="4">
        <dgm:presLayoutVars>
          <dgm:bulletEnabled val="1"/>
        </dgm:presLayoutVars>
      </dgm:prSet>
      <dgm:spPr/>
    </dgm:pt>
    <dgm:pt modelId="{6E4B1C00-ECF6-4861-8A64-3CAE0CEE42F7}" type="pres">
      <dgm:prSet presAssocID="{D1BEFB81-5FA0-4DE9-A5F0-721891B59A92}" presName="Name13" presStyleLbl="parChTrans1D2" presStyleIdx="3" presStyleCnt="4"/>
      <dgm:spPr/>
    </dgm:pt>
    <dgm:pt modelId="{02E70BE9-7F64-4913-BF30-E2C818BB1395}" type="pres">
      <dgm:prSet presAssocID="{DB538248-E9C7-44AE-B9EE-347EAC581A1D}" presName="childText" presStyleLbl="bgAcc1" presStyleIdx="3" presStyleCnt="4">
        <dgm:presLayoutVars>
          <dgm:bulletEnabled val="1"/>
        </dgm:presLayoutVars>
      </dgm:prSet>
      <dgm:spPr/>
    </dgm:pt>
  </dgm:ptLst>
  <dgm:cxnLst>
    <dgm:cxn modelId="{FBA5BF13-DA65-4982-BAB2-E592EEF4237D}" type="presOf" srcId="{11B93471-1200-440B-9E1E-822C9C797A2A}" destId="{8A045C2F-1472-4983-931B-308FBCA5C0D2}" srcOrd="0" destOrd="0" presId="urn:microsoft.com/office/officeart/2005/8/layout/hierarchy3"/>
    <dgm:cxn modelId="{EE64381D-16D2-47E3-8F4D-580D5EA51621}" srcId="{E6A31559-999C-42B5-A7B4-716F50152A2F}" destId="{3F75E7F4-B788-4441-B1C5-13C5CFDE15C1}" srcOrd="0" destOrd="0" parTransId="{0FF34379-E9A1-4D1B-AB86-83AACF74E504}" sibTransId="{D020172B-7217-4B53-BF19-65E28222DB25}"/>
    <dgm:cxn modelId="{D4C0833B-A522-4ECF-98D0-0BF7CFA802B2}" type="presOf" srcId="{9886841C-948F-41C9-9986-30720CB239B1}" destId="{D428B8A6-AC05-4AED-AEA7-B21BA04D8251}" srcOrd="1" destOrd="0" presId="urn:microsoft.com/office/officeart/2005/8/layout/hierarchy3"/>
    <dgm:cxn modelId="{C0E7C465-AB96-4E98-A517-CF4A08EF0513}" type="presOf" srcId="{950624A5-2C3F-4287-A553-AF93E5E34F7D}" destId="{B3CEBB2D-452C-4BC6-B164-B348E1ADA2EE}" srcOrd="0" destOrd="0" presId="urn:microsoft.com/office/officeart/2005/8/layout/hierarchy3"/>
    <dgm:cxn modelId="{18FC9777-76CB-431A-A6A0-67E556E671A8}" type="presOf" srcId="{3F75E7F4-B788-4441-B1C5-13C5CFDE15C1}" destId="{C7CB3170-742F-4A36-8960-C888E20A600A}" srcOrd="0" destOrd="0" presId="urn:microsoft.com/office/officeart/2005/8/layout/hierarchy3"/>
    <dgm:cxn modelId="{B1F3D78A-3EF8-4891-9EB7-8EC5AD12CFDF}" type="presOf" srcId="{748A9B15-F68A-4D8B-AEB8-4DBE04A79E4D}" destId="{DE203D7D-2CD8-4CC2-BB8C-C912C7FA14FC}" srcOrd="0" destOrd="0" presId="urn:microsoft.com/office/officeart/2005/8/layout/hierarchy3"/>
    <dgm:cxn modelId="{38893A95-744C-4C43-BB01-4FFF358FBCDF}" type="presOf" srcId="{C9A6E652-80E6-4AB4-BCD6-CADF1C5A81D1}" destId="{29B2D695-BD5E-4D84-8A1C-EA896BACD44C}" srcOrd="0" destOrd="0" presId="urn:microsoft.com/office/officeart/2005/8/layout/hierarchy3"/>
    <dgm:cxn modelId="{1D9AC49C-2136-45C4-8E6C-888B9B52E504}" type="presOf" srcId="{DB538248-E9C7-44AE-B9EE-347EAC581A1D}" destId="{02E70BE9-7F64-4913-BF30-E2C818BB1395}" srcOrd="0" destOrd="0" presId="urn:microsoft.com/office/officeart/2005/8/layout/hierarchy3"/>
    <dgm:cxn modelId="{75C3739F-97A7-4121-9422-35C75E45FFC4}" type="presOf" srcId="{0FF34379-E9A1-4D1B-AB86-83AACF74E504}" destId="{B2780076-E57A-4BE3-A671-CB188BE86E9D}" srcOrd="0" destOrd="0" presId="urn:microsoft.com/office/officeart/2005/8/layout/hierarchy3"/>
    <dgm:cxn modelId="{5717E7A1-5267-4F91-82B0-FC45998FE596}" type="presOf" srcId="{E6A31559-999C-42B5-A7B4-716F50152A2F}" destId="{14EAFA64-6CA0-43B8-A34B-64C75D824439}" srcOrd="1" destOrd="0" presId="urn:microsoft.com/office/officeart/2005/8/layout/hierarchy3"/>
    <dgm:cxn modelId="{E84E27A4-B429-4F10-BCFE-BB52EA987E59}" type="presOf" srcId="{28C91EA5-51A5-4FD9-8696-906BC7F1EA0C}" destId="{45169EFD-2138-4DEF-8EAE-F402265AF0F5}" srcOrd="0" destOrd="0" presId="urn:microsoft.com/office/officeart/2005/8/layout/hierarchy3"/>
    <dgm:cxn modelId="{B7EB6FA7-4D91-42CF-960E-FF431654BCFD}" srcId="{9886841C-948F-41C9-9986-30720CB239B1}" destId="{950624A5-2C3F-4287-A553-AF93E5E34F7D}" srcOrd="0" destOrd="0" parTransId="{748A9B15-F68A-4D8B-AEB8-4DBE04A79E4D}" sibTransId="{8A8C8DC8-1B08-4969-8399-F2CF68C42CAF}"/>
    <dgm:cxn modelId="{EC784DB9-2BC4-42D3-BDC3-7712D8B77A81}" srcId="{E6A31559-999C-42B5-A7B4-716F50152A2F}" destId="{28C91EA5-51A5-4FD9-8696-906BC7F1EA0C}" srcOrd="1" destOrd="0" parTransId="{C9A6E652-80E6-4AB4-BCD6-CADF1C5A81D1}" sibTransId="{CABCE361-8F03-4606-A245-B7414A5E3BF9}"/>
    <dgm:cxn modelId="{86FDE6C0-F765-48B8-A334-3DB0C7DAD069}" srcId="{11B93471-1200-440B-9E1E-822C9C797A2A}" destId="{E6A31559-999C-42B5-A7B4-716F50152A2F}" srcOrd="0" destOrd="0" parTransId="{EC8E6741-591C-4469-879F-2DEADE0E1753}" sibTransId="{7FE27174-932E-4AEE-B03B-EAF9CDECAC08}"/>
    <dgm:cxn modelId="{543F07D1-5778-4469-9830-FBCC518A9F22}" type="presOf" srcId="{D1BEFB81-5FA0-4DE9-A5F0-721891B59A92}" destId="{6E4B1C00-ECF6-4861-8A64-3CAE0CEE42F7}" srcOrd="0" destOrd="0" presId="urn:microsoft.com/office/officeart/2005/8/layout/hierarchy3"/>
    <dgm:cxn modelId="{A225C2D7-8EAE-4010-918A-1503FBC3A562}" srcId="{9886841C-948F-41C9-9986-30720CB239B1}" destId="{DB538248-E9C7-44AE-B9EE-347EAC581A1D}" srcOrd="1" destOrd="0" parTransId="{D1BEFB81-5FA0-4DE9-A5F0-721891B59A92}" sibTransId="{EEF43C81-9A37-426C-8757-43A2DBB1D59E}"/>
    <dgm:cxn modelId="{1760A1D9-0FF3-4881-B7FC-2E997E79D56D}" type="presOf" srcId="{9886841C-948F-41C9-9986-30720CB239B1}" destId="{8354CA63-0243-4639-8EF2-29306A20CFE4}" srcOrd="0" destOrd="0" presId="urn:microsoft.com/office/officeart/2005/8/layout/hierarchy3"/>
    <dgm:cxn modelId="{4D5C43DB-FBE1-4F2C-A0F3-A4C6EB03AA69}" srcId="{11B93471-1200-440B-9E1E-822C9C797A2A}" destId="{9886841C-948F-41C9-9986-30720CB239B1}" srcOrd="1" destOrd="0" parTransId="{AB2F993B-6829-4E9B-8380-32A080D07906}" sibTransId="{2BBA08D5-6BB9-4D3D-9EDE-630879FD943D}"/>
    <dgm:cxn modelId="{41A992F7-232E-4973-A559-FDAB4DD43F80}" type="presOf" srcId="{E6A31559-999C-42B5-A7B4-716F50152A2F}" destId="{62FC983B-A813-4124-B307-FB5919ECAA95}" srcOrd="0" destOrd="0" presId="urn:microsoft.com/office/officeart/2005/8/layout/hierarchy3"/>
    <dgm:cxn modelId="{4084E8D1-356E-46A6-A545-95267B14F39A}" type="presParOf" srcId="{8A045C2F-1472-4983-931B-308FBCA5C0D2}" destId="{019DFE71-DF9B-431E-BD8F-D0DAAF7292ED}" srcOrd="0" destOrd="0" presId="urn:microsoft.com/office/officeart/2005/8/layout/hierarchy3"/>
    <dgm:cxn modelId="{25623CCD-705F-440D-A14B-839E9270688B}" type="presParOf" srcId="{019DFE71-DF9B-431E-BD8F-D0DAAF7292ED}" destId="{B7336E93-13EA-4990-9A3F-7C9AD4A1A9F5}" srcOrd="0" destOrd="0" presId="urn:microsoft.com/office/officeart/2005/8/layout/hierarchy3"/>
    <dgm:cxn modelId="{60754368-62DC-487D-9FE3-AACF91CAF9ED}" type="presParOf" srcId="{B7336E93-13EA-4990-9A3F-7C9AD4A1A9F5}" destId="{62FC983B-A813-4124-B307-FB5919ECAA95}" srcOrd="0" destOrd="0" presId="urn:microsoft.com/office/officeart/2005/8/layout/hierarchy3"/>
    <dgm:cxn modelId="{D31DAFAD-7132-427E-B567-A8A71CB0F018}" type="presParOf" srcId="{B7336E93-13EA-4990-9A3F-7C9AD4A1A9F5}" destId="{14EAFA64-6CA0-43B8-A34B-64C75D824439}" srcOrd="1" destOrd="0" presId="urn:microsoft.com/office/officeart/2005/8/layout/hierarchy3"/>
    <dgm:cxn modelId="{9B5360A3-693C-448A-8A60-3A4F44F5BFA8}" type="presParOf" srcId="{019DFE71-DF9B-431E-BD8F-D0DAAF7292ED}" destId="{E66AA94C-4F6D-491A-8353-D2E643A1A512}" srcOrd="1" destOrd="0" presId="urn:microsoft.com/office/officeart/2005/8/layout/hierarchy3"/>
    <dgm:cxn modelId="{9E35470F-C7DA-49C2-A796-3527A1F67D57}" type="presParOf" srcId="{E66AA94C-4F6D-491A-8353-D2E643A1A512}" destId="{B2780076-E57A-4BE3-A671-CB188BE86E9D}" srcOrd="0" destOrd="0" presId="urn:microsoft.com/office/officeart/2005/8/layout/hierarchy3"/>
    <dgm:cxn modelId="{F65B7097-4D15-4B83-A9D0-B59CA9198F41}" type="presParOf" srcId="{E66AA94C-4F6D-491A-8353-D2E643A1A512}" destId="{C7CB3170-742F-4A36-8960-C888E20A600A}" srcOrd="1" destOrd="0" presId="urn:microsoft.com/office/officeart/2005/8/layout/hierarchy3"/>
    <dgm:cxn modelId="{A79BDC2B-9292-4F7F-AEFD-1F8D9D50D64F}" type="presParOf" srcId="{E66AA94C-4F6D-491A-8353-D2E643A1A512}" destId="{29B2D695-BD5E-4D84-8A1C-EA896BACD44C}" srcOrd="2" destOrd="0" presId="urn:microsoft.com/office/officeart/2005/8/layout/hierarchy3"/>
    <dgm:cxn modelId="{54916735-F34B-473F-A02F-9A1348461C29}" type="presParOf" srcId="{E66AA94C-4F6D-491A-8353-D2E643A1A512}" destId="{45169EFD-2138-4DEF-8EAE-F402265AF0F5}" srcOrd="3" destOrd="0" presId="urn:microsoft.com/office/officeart/2005/8/layout/hierarchy3"/>
    <dgm:cxn modelId="{D3E2A92D-951C-4A01-819D-018D31DCD0CD}" type="presParOf" srcId="{8A045C2F-1472-4983-931B-308FBCA5C0D2}" destId="{C0F2476A-27D5-44BD-8017-13E6F51EFC82}" srcOrd="1" destOrd="0" presId="urn:microsoft.com/office/officeart/2005/8/layout/hierarchy3"/>
    <dgm:cxn modelId="{976757B5-D6BA-4DEF-9DDF-09DF62445D1C}" type="presParOf" srcId="{C0F2476A-27D5-44BD-8017-13E6F51EFC82}" destId="{0D511903-3A7E-41E7-9103-B204F3E8EAF5}" srcOrd="0" destOrd="0" presId="urn:microsoft.com/office/officeart/2005/8/layout/hierarchy3"/>
    <dgm:cxn modelId="{1E34E041-1A64-4B09-8E96-0B99D85C2FFE}" type="presParOf" srcId="{0D511903-3A7E-41E7-9103-B204F3E8EAF5}" destId="{8354CA63-0243-4639-8EF2-29306A20CFE4}" srcOrd="0" destOrd="0" presId="urn:microsoft.com/office/officeart/2005/8/layout/hierarchy3"/>
    <dgm:cxn modelId="{AB39BD54-973F-4ACE-B492-0298F9DEBE45}" type="presParOf" srcId="{0D511903-3A7E-41E7-9103-B204F3E8EAF5}" destId="{D428B8A6-AC05-4AED-AEA7-B21BA04D8251}" srcOrd="1" destOrd="0" presId="urn:microsoft.com/office/officeart/2005/8/layout/hierarchy3"/>
    <dgm:cxn modelId="{27B8059F-411C-4920-8159-B0E7179D3AF3}" type="presParOf" srcId="{C0F2476A-27D5-44BD-8017-13E6F51EFC82}" destId="{B68DBBC3-C09B-413E-A8C5-C8F77E2F9964}" srcOrd="1" destOrd="0" presId="urn:microsoft.com/office/officeart/2005/8/layout/hierarchy3"/>
    <dgm:cxn modelId="{B3844E84-279C-413E-BABE-14E2D2E1BB81}" type="presParOf" srcId="{B68DBBC3-C09B-413E-A8C5-C8F77E2F9964}" destId="{DE203D7D-2CD8-4CC2-BB8C-C912C7FA14FC}" srcOrd="0" destOrd="0" presId="urn:microsoft.com/office/officeart/2005/8/layout/hierarchy3"/>
    <dgm:cxn modelId="{2C625720-2FBD-4F44-96E4-08F6C42CFBD5}" type="presParOf" srcId="{B68DBBC3-C09B-413E-A8C5-C8F77E2F9964}" destId="{B3CEBB2D-452C-4BC6-B164-B348E1ADA2EE}" srcOrd="1" destOrd="0" presId="urn:microsoft.com/office/officeart/2005/8/layout/hierarchy3"/>
    <dgm:cxn modelId="{935B421B-0D9C-412E-A95F-7D938A1AF45D}" type="presParOf" srcId="{B68DBBC3-C09B-413E-A8C5-C8F77E2F9964}" destId="{6E4B1C00-ECF6-4861-8A64-3CAE0CEE42F7}" srcOrd="2" destOrd="0" presId="urn:microsoft.com/office/officeart/2005/8/layout/hierarchy3"/>
    <dgm:cxn modelId="{F63A1FBA-F827-46E0-8A18-9B430A5CA71E}" type="presParOf" srcId="{B68DBBC3-C09B-413E-A8C5-C8F77E2F9964}" destId="{02E70BE9-7F64-4913-BF30-E2C818BB1395}"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B93471-1200-440B-9E1E-822C9C797A2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CA"/>
        </a:p>
      </dgm:t>
    </dgm:pt>
    <dgm:pt modelId="{E6A31559-999C-42B5-A7B4-716F50152A2F}">
      <dgm:prSet phldrT="[Text]"/>
      <dgm:spPr>
        <a:solidFill>
          <a:srgbClr val="C00000"/>
        </a:solidFill>
        <a:ln w="31750">
          <a:solidFill>
            <a:schemeClr val="tx2"/>
          </a:solidFill>
        </a:ln>
      </dgm:spPr>
      <dgm:t>
        <a:bodyPr/>
        <a:lstStyle/>
        <a:p>
          <a:r>
            <a:rPr lang="en-US" dirty="0"/>
            <a:t>Loan</a:t>
          </a:r>
          <a:endParaRPr lang="en-CA" dirty="0"/>
        </a:p>
      </dgm:t>
    </dgm:pt>
    <dgm:pt modelId="{EC8E6741-591C-4469-879F-2DEADE0E1753}" type="parTrans" cxnId="{86FDE6C0-F765-48B8-A334-3DB0C7DAD069}">
      <dgm:prSet/>
      <dgm:spPr/>
      <dgm:t>
        <a:bodyPr/>
        <a:lstStyle/>
        <a:p>
          <a:endParaRPr lang="en-CA"/>
        </a:p>
      </dgm:t>
    </dgm:pt>
    <dgm:pt modelId="{7FE27174-932E-4AEE-B03B-EAF9CDECAC08}" type="sibTrans" cxnId="{86FDE6C0-F765-48B8-A334-3DB0C7DAD069}">
      <dgm:prSet/>
      <dgm:spPr/>
      <dgm:t>
        <a:bodyPr/>
        <a:lstStyle/>
        <a:p>
          <a:endParaRPr lang="en-CA"/>
        </a:p>
      </dgm:t>
    </dgm:pt>
    <dgm:pt modelId="{9886841C-948F-41C9-9986-30720CB239B1}">
      <dgm:prSet phldrT="[Text]"/>
      <dgm:spPr>
        <a:solidFill>
          <a:srgbClr val="FFC000"/>
        </a:solidFill>
        <a:ln w="31750">
          <a:solidFill>
            <a:schemeClr val="tx2"/>
          </a:solidFill>
        </a:ln>
      </dgm:spPr>
      <dgm:t>
        <a:bodyPr/>
        <a:lstStyle/>
        <a:p>
          <a:endParaRPr lang="en-CA" dirty="0"/>
        </a:p>
      </dgm:t>
    </dgm:pt>
    <dgm:pt modelId="{AB2F993B-6829-4E9B-8380-32A080D07906}" type="parTrans" cxnId="{4D5C43DB-FBE1-4F2C-A0F3-A4C6EB03AA69}">
      <dgm:prSet/>
      <dgm:spPr/>
      <dgm:t>
        <a:bodyPr/>
        <a:lstStyle/>
        <a:p>
          <a:endParaRPr lang="en-CA"/>
        </a:p>
      </dgm:t>
    </dgm:pt>
    <dgm:pt modelId="{2BBA08D5-6BB9-4D3D-9EDE-630879FD943D}" type="sibTrans" cxnId="{4D5C43DB-FBE1-4F2C-A0F3-A4C6EB03AA69}">
      <dgm:prSet/>
      <dgm:spPr/>
      <dgm:t>
        <a:bodyPr/>
        <a:lstStyle/>
        <a:p>
          <a:endParaRPr lang="en-CA"/>
        </a:p>
      </dgm:t>
    </dgm:pt>
    <dgm:pt modelId="{8A045C2F-1472-4983-931B-308FBCA5C0D2}" type="pres">
      <dgm:prSet presAssocID="{11B93471-1200-440B-9E1E-822C9C797A2A}" presName="diagram" presStyleCnt="0">
        <dgm:presLayoutVars>
          <dgm:chPref val="1"/>
          <dgm:dir/>
          <dgm:animOne val="branch"/>
          <dgm:animLvl val="lvl"/>
          <dgm:resizeHandles/>
        </dgm:presLayoutVars>
      </dgm:prSet>
      <dgm:spPr/>
    </dgm:pt>
    <dgm:pt modelId="{019DFE71-DF9B-431E-BD8F-D0DAAF7292ED}" type="pres">
      <dgm:prSet presAssocID="{E6A31559-999C-42B5-A7B4-716F50152A2F}" presName="root" presStyleCnt="0"/>
      <dgm:spPr/>
    </dgm:pt>
    <dgm:pt modelId="{B7336E93-13EA-4990-9A3F-7C9AD4A1A9F5}" type="pres">
      <dgm:prSet presAssocID="{E6A31559-999C-42B5-A7B4-716F50152A2F}" presName="rootComposite" presStyleCnt="0"/>
      <dgm:spPr/>
    </dgm:pt>
    <dgm:pt modelId="{62FC983B-A813-4124-B307-FB5919ECAA95}" type="pres">
      <dgm:prSet presAssocID="{E6A31559-999C-42B5-A7B4-716F50152A2F}" presName="rootText" presStyleLbl="node1" presStyleIdx="0" presStyleCnt="2" custLinFactNeighborX="-2110" custLinFactNeighborY="-88681"/>
      <dgm:spPr/>
    </dgm:pt>
    <dgm:pt modelId="{14EAFA64-6CA0-43B8-A34B-64C75D824439}" type="pres">
      <dgm:prSet presAssocID="{E6A31559-999C-42B5-A7B4-716F50152A2F}" presName="rootConnector" presStyleLbl="node1" presStyleIdx="0" presStyleCnt="2"/>
      <dgm:spPr/>
    </dgm:pt>
    <dgm:pt modelId="{E66AA94C-4F6D-491A-8353-D2E643A1A512}" type="pres">
      <dgm:prSet presAssocID="{E6A31559-999C-42B5-A7B4-716F50152A2F}" presName="childShape" presStyleCnt="0"/>
      <dgm:spPr/>
    </dgm:pt>
    <dgm:pt modelId="{C0F2476A-27D5-44BD-8017-13E6F51EFC82}" type="pres">
      <dgm:prSet presAssocID="{9886841C-948F-41C9-9986-30720CB239B1}" presName="root" presStyleCnt="0"/>
      <dgm:spPr/>
    </dgm:pt>
    <dgm:pt modelId="{0D511903-3A7E-41E7-9103-B204F3E8EAF5}" type="pres">
      <dgm:prSet presAssocID="{9886841C-948F-41C9-9986-30720CB239B1}" presName="rootComposite" presStyleCnt="0"/>
      <dgm:spPr/>
    </dgm:pt>
    <dgm:pt modelId="{8354CA63-0243-4639-8EF2-29306A20CFE4}" type="pres">
      <dgm:prSet presAssocID="{9886841C-948F-41C9-9986-30720CB239B1}" presName="rootText" presStyleLbl="node1" presStyleIdx="1" presStyleCnt="2" custLinFactNeighborX="1207" custLinFactNeighborY="-85250"/>
      <dgm:spPr/>
    </dgm:pt>
    <dgm:pt modelId="{D428B8A6-AC05-4AED-AEA7-B21BA04D8251}" type="pres">
      <dgm:prSet presAssocID="{9886841C-948F-41C9-9986-30720CB239B1}" presName="rootConnector" presStyleLbl="node1" presStyleIdx="1" presStyleCnt="2"/>
      <dgm:spPr/>
    </dgm:pt>
    <dgm:pt modelId="{B68DBBC3-C09B-413E-A8C5-C8F77E2F9964}" type="pres">
      <dgm:prSet presAssocID="{9886841C-948F-41C9-9986-30720CB239B1}" presName="childShape" presStyleCnt="0"/>
      <dgm:spPr/>
    </dgm:pt>
  </dgm:ptLst>
  <dgm:cxnLst>
    <dgm:cxn modelId="{FBA5BF13-DA65-4982-BAB2-E592EEF4237D}" type="presOf" srcId="{11B93471-1200-440B-9E1E-822C9C797A2A}" destId="{8A045C2F-1472-4983-931B-308FBCA5C0D2}" srcOrd="0" destOrd="0" presId="urn:microsoft.com/office/officeart/2005/8/layout/hierarchy3"/>
    <dgm:cxn modelId="{D4C0833B-A522-4ECF-98D0-0BF7CFA802B2}" type="presOf" srcId="{9886841C-948F-41C9-9986-30720CB239B1}" destId="{D428B8A6-AC05-4AED-AEA7-B21BA04D8251}" srcOrd="1" destOrd="0" presId="urn:microsoft.com/office/officeart/2005/8/layout/hierarchy3"/>
    <dgm:cxn modelId="{5717E7A1-5267-4F91-82B0-FC45998FE596}" type="presOf" srcId="{E6A31559-999C-42B5-A7B4-716F50152A2F}" destId="{14EAFA64-6CA0-43B8-A34B-64C75D824439}" srcOrd="1" destOrd="0" presId="urn:microsoft.com/office/officeart/2005/8/layout/hierarchy3"/>
    <dgm:cxn modelId="{86FDE6C0-F765-48B8-A334-3DB0C7DAD069}" srcId="{11B93471-1200-440B-9E1E-822C9C797A2A}" destId="{E6A31559-999C-42B5-A7B4-716F50152A2F}" srcOrd="0" destOrd="0" parTransId="{EC8E6741-591C-4469-879F-2DEADE0E1753}" sibTransId="{7FE27174-932E-4AEE-B03B-EAF9CDECAC08}"/>
    <dgm:cxn modelId="{1760A1D9-0FF3-4881-B7FC-2E997E79D56D}" type="presOf" srcId="{9886841C-948F-41C9-9986-30720CB239B1}" destId="{8354CA63-0243-4639-8EF2-29306A20CFE4}" srcOrd="0" destOrd="0" presId="urn:microsoft.com/office/officeart/2005/8/layout/hierarchy3"/>
    <dgm:cxn modelId="{4D5C43DB-FBE1-4F2C-A0F3-A4C6EB03AA69}" srcId="{11B93471-1200-440B-9E1E-822C9C797A2A}" destId="{9886841C-948F-41C9-9986-30720CB239B1}" srcOrd="1" destOrd="0" parTransId="{AB2F993B-6829-4E9B-8380-32A080D07906}" sibTransId="{2BBA08D5-6BB9-4D3D-9EDE-630879FD943D}"/>
    <dgm:cxn modelId="{41A992F7-232E-4973-A559-FDAB4DD43F80}" type="presOf" srcId="{E6A31559-999C-42B5-A7B4-716F50152A2F}" destId="{62FC983B-A813-4124-B307-FB5919ECAA95}" srcOrd="0" destOrd="0" presId="urn:microsoft.com/office/officeart/2005/8/layout/hierarchy3"/>
    <dgm:cxn modelId="{4084E8D1-356E-46A6-A545-95267B14F39A}" type="presParOf" srcId="{8A045C2F-1472-4983-931B-308FBCA5C0D2}" destId="{019DFE71-DF9B-431E-BD8F-D0DAAF7292ED}" srcOrd="0" destOrd="0" presId="urn:microsoft.com/office/officeart/2005/8/layout/hierarchy3"/>
    <dgm:cxn modelId="{25623CCD-705F-440D-A14B-839E9270688B}" type="presParOf" srcId="{019DFE71-DF9B-431E-BD8F-D0DAAF7292ED}" destId="{B7336E93-13EA-4990-9A3F-7C9AD4A1A9F5}" srcOrd="0" destOrd="0" presId="urn:microsoft.com/office/officeart/2005/8/layout/hierarchy3"/>
    <dgm:cxn modelId="{60754368-62DC-487D-9FE3-AACF91CAF9ED}" type="presParOf" srcId="{B7336E93-13EA-4990-9A3F-7C9AD4A1A9F5}" destId="{62FC983B-A813-4124-B307-FB5919ECAA95}" srcOrd="0" destOrd="0" presId="urn:microsoft.com/office/officeart/2005/8/layout/hierarchy3"/>
    <dgm:cxn modelId="{D31DAFAD-7132-427E-B567-A8A71CB0F018}" type="presParOf" srcId="{B7336E93-13EA-4990-9A3F-7C9AD4A1A9F5}" destId="{14EAFA64-6CA0-43B8-A34B-64C75D824439}" srcOrd="1" destOrd="0" presId="urn:microsoft.com/office/officeart/2005/8/layout/hierarchy3"/>
    <dgm:cxn modelId="{9B5360A3-693C-448A-8A60-3A4F44F5BFA8}" type="presParOf" srcId="{019DFE71-DF9B-431E-BD8F-D0DAAF7292ED}" destId="{E66AA94C-4F6D-491A-8353-D2E643A1A512}" srcOrd="1" destOrd="0" presId="urn:microsoft.com/office/officeart/2005/8/layout/hierarchy3"/>
    <dgm:cxn modelId="{D3E2A92D-951C-4A01-819D-018D31DCD0CD}" type="presParOf" srcId="{8A045C2F-1472-4983-931B-308FBCA5C0D2}" destId="{C0F2476A-27D5-44BD-8017-13E6F51EFC82}" srcOrd="1" destOrd="0" presId="urn:microsoft.com/office/officeart/2005/8/layout/hierarchy3"/>
    <dgm:cxn modelId="{976757B5-D6BA-4DEF-9DDF-09DF62445D1C}" type="presParOf" srcId="{C0F2476A-27D5-44BD-8017-13E6F51EFC82}" destId="{0D511903-3A7E-41E7-9103-B204F3E8EAF5}" srcOrd="0" destOrd="0" presId="urn:microsoft.com/office/officeart/2005/8/layout/hierarchy3"/>
    <dgm:cxn modelId="{1E34E041-1A64-4B09-8E96-0B99D85C2FFE}" type="presParOf" srcId="{0D511903-3A7E-41E7-9103-B204F3E8EAF5}" destId="{8354CA63-0243-4639-8EF2-29306A20CFE4}" srcOrd="0" destOrd="0" presId="urn:microsoft.com/office/officeart/2005/8/layout/hierarchy3"/>
    <dgm:cxn modelId="{AB39BD54-973F-4ACE-B492-0298F9DEBE45}" type="presParOf" srcId="{0D511903-3A7E-41E7-9103-B204F3E8EAF5}" destId="{D428B8A6-AC05-4AED-AEA7-B21BA04D8251}" srcOrd="1" destOrd="0" presId="urn:microsoft.com/office/officeart/2005/8/layout/hierarchy3"/>
    <dgm:cxn modelId="{27B8059F-411C-4920-8159-B0E7179D3AF3}" type="presParOf" srcId="{C0F2476A-27D5-44BD-8017-13E6F51EFC82}" destId="{B68DBBC3-C09B-413E-A8C5-C8F77E2F9964}" srcOrd="1" destOrd="0" presId="urn:microsoft.com/office/officeart/2005/8/layout/hierarchy3"/>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173DF-2C96-4927-A482-6B2430F99DDB}">
      <dsp:nvSpPr>
        <dsp:cNvPr id="0" name=""/>
        <dsp:cNvSpPr/>
      </dsp:nvSpPr>
      <dsp:spPr>
        <a:xfrm rot="5400000">
          <a:off x="7090528" y="-2895900"/>
          <a:ext cx="1590384" cy="7421854"/>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Entity instance: person, place, object, event, concept (often corresponds to a row in a table)</a:t>
          </a:r>
        </a:p>
        <a:p>
          <a:pPr marL="228600" lvl="1" indent="-228600" algn="l" defTabSz="889000">
            <a:lnSpc>
              <a:spcPct val="90000"/>
            </a:lnSpc>
            <a:spcBef>
              <a:spcPct val="0"/>
            </a:spcBef>
            <a:spcAft>
              <a:spcPct val="15000"/>
            </a:spcAft>
            <a:buChar char="•"/>
          </a:pPr>
          <a:r>
            <a:rPr lang="en-US" sz="2000" kern="1200" dirty="0"/>
            <a:t>Entity Type: collection of entities (often corresponds to a table)</a:t>
          </a:r>
        </a:p>
      </dsp:txBody>
      <dsp:txXfrm rot="-5400000">
        <a:off x="4174793" y="97471"/>
        <a:ext cx="7344218" cy="1435112"/>
      </dsp:txXfrm>
    </dsp:sp>
    <dsp:sp modelId="{43FFD3C1-575D-44E4-A1F4-AD17BE77AC64}">
      <dsp:nvSpPr>
        <dsp:cNvPr id="0" name=""/>
        <dsp:cNvSpPr/>
      </dsp:nvSpPr>
      <dsp:spPr>
        <a:xfrm>
          <a:off x="0" y="1266"/>
          <a:ext cx="4174793" cy="1627520"/>
        </a:xfrm>
        <a:prstGeom prst="roundRect">
          <a:avLst/>
        </a:prstGeom>
        <a:gradFill rotWithShape="0">
          <a:gsLst>
            <a:gs pos="0">
              <a:srgbClr val="92D050"/>
            </a:gs>
            <a:gs pos="88000">
              <a:schemeClr val="accent6">
                <a:shade val="80000"/>
                <a:hueOff val="0"/>
                <a:satOff val="0"/>
                <a:lumOff val="0"/>
                <a:alphaOff val="0"/>
                <a:tint val="9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dirty="0"/>
            <a:t>Entities:</a:t>
          </a:r>
        </a:p>
      </dsp:txBody>
      <dsp:txXfrm>
        <a:off x="79449" y="80715"/>
        <a:ext cx="4015895" cy="1468622"/>
      </dsp:txXfrm>
    </dsp:sp>
    <dsp:sp modelId="{0C6B6E9A-EAF5-4E1B-991C-69E8B4CD4EA0}">
      <dsp:nvSpPr>
        <dsp:cNvPr id="0" name=""/>
        <dsp:cNvSpPr/>
      </dsp:nvSpPr>
      <dsp:spPr>
        <a:xfrm rot="5400000">
          <a:off x="7090528" y="538967"/>
          <a:ext cx="1590384" cy="7421854"/>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Relationship instance: link between entities (corresponds to primary key-foreign key equivalencies in related tables)</a:t>
          </a:r>
        </a:p>
        <a:p>
          <a:pPr marL="228600" lvl="1" indent="-228600" algn="l" defTabSz="889000">
            <a:lnSpc>
              <a:spcPct val="90000"/>
            </a:lnSpc>
            <a:spcBef>
              <a:spcPct val="0"/>
            </a:spcBef>
            <a:spcAft>
              <a:spcPct val="15000"/>
            </a:spcAft>
            <a:buChar char="•"/>
          </a:pPr>
          <a:r>
            <a:rPr lang="en-US" sz="2000" kern="1200" dirty="0"/>
            <a:t>Relationship type: category of relationship, link between entity types</a:t>
          </a:r>
        </a:p>
      </dsp:txBody>
      <dsp:txXfrm rot="-5400000">
        <a:off x="4174793" y="3532338"/>
        <a:ext cx="7344218" cy="1435112"/>
      </dsp:txXfrm>
    </dsp:sp>
    <dsp:sp modelId="{A4A6CBC3-3D73-48AE-B59B-151C3AE72EE2}">
      <dsp:nvSpPr>
        <dsp:cNvPr id="0" name=""/>
        <dsp:cNvSpPr/>
      </dsp:nvSpPr>
      <dsp:spPr>
        <a:xfrm>
          <a:off x="23007" y="3419236"/>
          <a:ext cx="4174793" cy="1625850"/>
        </a:xfrm>
        <a:prstGeom prst="roundRect">
          <a:avLst/>
        </a:prstGeom>
        <a:gradFill rotWithShape="0">
          <a:gsLst>
            <a:gs pos="0">
              <a:srgbClr val="92D050"/>
            </a:gs>
            <a:gs pos="88000">
              <a:schemeClr val="accent6">
                <a:shade val="80000"/>
                <a:hueOff val="-60746"/>
                <a:satOff val="-5481"/>
                <a:lumOff val="13979"/>
                <a:alphaOff val="0"/>
                <a:tint val="9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dirty="0"/>
            <a:t>Relationships:</a:t>
          </a:r>
        </a:p>
      </dsp:txBody>
      <dsp:txXfrm>
        <a:off x="102374" y="3498603"/>
        <a:ext cx="4016059" cy="1467116"/>
      </dsp:txXfrm>
    </dsp:sp>
    <dsp:sp modelId="{2B8166F0-3877-4098-966A-C902A2136355}">
      <dsp:nvSpPr>
        <dsp:cNvPr id="0" name=""/>
        <dsp:cNvSpPr/>
      </dsp:nvSpPr>
      <dsp:spPr>
        <a:xfrm rot="5400000">
          <a:off x="7090528" y="-1145006"/>
          <a:ext cx="1590384" cy="7421854"/>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Properties or characteristics of an entity or relationship type (often corresponds to a field/column in a table)</a:t>
          </a:r>
        </a:p>
      </dsp:txBody>
      <dsp:txXfrm rot="-5400000">
        <a:off x="4174793" y="1848365"/>
        <a:ext cx="7344218" cy="1435112"/>
      </dsp:txXfrm>
    </dsp:sp>
    <dsp:sp modelId="{81A594A1-62CB-4A29-A0EA-5FA49E0BF0A4}">
      <dsp:nvSpPr>
        <dsp:cNvPr id="0" name=""/>
        <dsp:cNvSpPr/>
      </dsp:nvSpPr>
      <dsp:spPr>
        <a:xfrm>
          <a:off x="0" y="1754805"/>
          <a:ext cx="4174793" cy="1584699"/>
        </a:xfrm>
        <a:prstGeom prst="roundRect">
          <a:avLst/>
        </a:prstGeom>
        <a:gradFill rotWithShape="0">
          <a:gsLst>
            <a:gs pos="0">
              <a:srgbClr val="92D050"/>
            </a:gs>
            <a:gs pos="88000">
              <a:schemeClr val="accent6">
                <a:shade val="80000"/>
                <a:hueOff val="-121492"/>
                <a:satOff val="-10963"/>
                <a:lumOff val="27959"/>
                <a:alphaOff val="0"/>
                <a:tint val="9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dirty="0"/>
            <a:t>Attributes:</a:t>
          </a:r>
        </a:p>
      </dsp:txBody>
      <dsp:txXfrm>
        <a:off x="77359" y="1832164"/>
        <a:ext cx="4020075" cy="1429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C983B-A813-4124-B307-FB5919ECAA95}">
      <dsp:nvSpPr>
        <dsp:cNvPr id="0" name=""/>
        <dsp:cNvSpPr/>
      </dsp:nvSpPr>
      <dsp:spPr>
        <a:xfrm>
          <a:off x="893960" y="2750"/>
          <a:ext cx="2817812" cy="140890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kern="1200" dirty="0"/>
            <a:t>Strong Entity</a:t>
          </a:r>
          <a:endParaRPr lang="en-CA" sz="4600" kern="1200" dirty="0"/>
        </a:p>
      </dsp:txBody>
      <dsp:txXfrm>
        <a:off x="935225" y="44015"/>
        <a:ext cx="2735282" cy="1326376"/>
      </dsp:txXfrm>
    </dsp:sp>
    <dsp:sp modelId="{B2780076-E57A-4BE3-A671-CB188BE86E9D}">
      <dsp:nvSpPr>
        <dsp:cNvPr id="0" name=""/>
        <dsp:cNvSpPr/>
      </dsp:nvSpPr>
      <dsp:spPr>
        <a:xfrm>
          <a:off x="1175742" y="1411656"/>
          <a:ext cx="281781" cy="1056679"/>
        </a:xfrm>
        <a:custGeom>
          <a:avLst/>
          <a:gdLst/>
          <a:ahLst/>
          <a:cxnLst/>
          <a:rect l="0" t="0" r="0" b="0"/>
          <a:pathLst>
            <a:path>
              <a:moveTo>
                <a:pt x="0" y="0"/>
              </a:moveTo>
              <a:lnTo>
                <a:pt x="0" y="1056679"/>
              </a:lnTo>
              <a:lnTo>
                <a:pt x="281781" y="10566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CB3170-742F-4A36-8960-C888E20A600A}">
      <dsp:nvSpPr>
        <dsp:cNvPr id="0" name=""/>
        <dsp:cNvSpPr/>
      </dsp:nvSpPr>
      <dsp:spPr>
        <a:xfrm>
          <a:off x="1457523" y="1763882"/>
          <a:ext cx="2254249" cy="1408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Has a primary key</a:t>
          </a:r>
          <a:endParaRPr lang="en-CA" sz="2900" kern="1200" dirty="0"/>
        </a:p>
      </dsp:txBody>
      <dsp:txXfrm>
        <a:off x="1498788" y="1805147"/>
        <a:ext cx="2171719" cy="1326376"/>
      </dsp:txXfrm>
    </dsp:sp>
    <dsp:sp modelId="{29B2D695-BD5E-4D84-8A1C-EA896BACD44C}">
      <dsp:nvSpPr>
        <dsp:cNvPr id="0" name=""/>
        <dsp:cNvSpPr/>
      </dsp:nvSpPr>
      <dsp:spPr>
        <a:xfrm>
          <a:off x="1175742" y="1411656"/>
          <a:ext cx="281781" cy="2817812"/>
        </a:xfrm>
        <a:custGeom>
          <a:avLst/>
          <a:gdLst/>
          <a:ahLst/>
          <a:cxnLst/>
          <a:rect l="0" t="0" r="0" b="0"/>
          <a:pathLst>
            <a:path>
              <a:moveTo>
                <a:pt x="0" y="0"/>
              </a:moveTo>
              <a:lnTo>
                <a:pt x="0" y="2817812"/>
              </a:lnTo>
              <a:lnTo>
                <a:pt x="281781" y="28178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169EFD-2138-4DEF-8EAE-F402265AF0F5}">
      <dsp:nvSpPr>
        <dsp:cNvPr id="0" name=""/>
        <dsp:cNvSpPr/>
      </dsp:nvSpPr>
      <dsp:spPr>
        <a:xfrm>
          <a:off x="1457523" y="3525015"/>
          <a:ext cx="2254249" cy="1408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Independent of other entities</a:t>
          </a:r>
          <a:endParaRPr lang="en-CA" sz="2900" kern="1200" dirty="0"/>
        </a:p>
      </dsp:txBody>
      <dsp:txXfrm>
        <a:off x="1498788" y="3566280"/>
        <a:ext cx="2171719" cy="1326376"/>
      </dsp:txXfrm>
    </dsp:sp>
    <dsp:sp modelId="{8354CA63-0243-4639-8EF2-29306A20CFE4}">
      <dsp:nvSpPr>
        <dsp:cNvPr id="0" name=""/>
        <dsp:cNvSpPr/>
      </dsp:nvSpPr>
      <dsp:spPr>
        <a:xfrm>
          <a:off x="4416226" y="2750"/>
          <a:ext cx="2817812" cy="1408906"/>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kern="1200" dirty="0"/>
            <a:t>Weak Entity</a:t>
          </a:r>
          <a:endParaRPr lang="en-CA" sz="4600" kern="1200" dirty="0"/>
        </a:p>
      </dsp:txBody>
      <dsp:txXfrm>
        <a:off x="4457491" y="44015"/>
        <a:ext cx="2735282" cy="1326376"/>
      </dsp:txXfrm>
    </dsp:sp>
    <dsp:sp modelId="{DE203D7D-2CD8-4CC2-BB8C-C912C7FA14FC}">
      <dsp:nvSpPr>
        <dsp:cNvPr id="0" name=""/>
        <dsp:cNvSpPr/>
      </dsp:nvSpPr>
      <dsp:spPr>
        <a:xfrm>
          <a:off x="4698007" y="1411656"/>
          <a:ext cx="281781" cy="1056679"/>
        </a:xfrm>
        <a:custGeom>
          <a:avLst/>
          <a:gdLst/>
          <a:ahLst/>
          <a:cxnLst/>
          <a:rect l="0" t="0" r="0" b="0"/>
          <a:pathLst>
            <a:path>
              <a:moveTo>
                <a:pt x="0" y="0"/>
              </a:moveTo>
              <a:lnTo>
                <a:pt x="0" y="1056679"/>
              </a:lnTo>
              <a:lnTo>
                <a:pt x="281781" y="10566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CEBB2D-452C-4BC6-B164-B348E1ADA2EE}">
      <dsp:nvSpPr>
        <dsp:cNvPr id="0" name=""/>
        <dsp:cNvSpPr/>
      </dsp:nvSpPr>
      <dsp:spPr>
        <a:xfrm>
          <a:off x="4979789" y="1763882"/>
          <a:ext cx="2254249" cy="1408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Does NOT have a primary key</a:t>
          </a:r>
          <a:endParaRPr lang="en-CA" sz="2900" kern="1200" dirty="0"/>
        </a:p>
      </dsp:txBody>
      <dsp:txXfrm>
        <a:off x="5021054" y="1805147"/>
        <a:ext cx="2171719" cy="1326376"/>
      </dsp:txXfrm>
    </dsp:sp>
    <dsp:sp modelId="{6E4B1C00-ECF6-4861-8A64-3CAE0CEE42F7}">
      <dsp:nvSpPr>
        <dsp:cNvPr id="0" name=""/>
        <dsp:cNvSpPr/>
      </dsp:nvSpPr>
      <dsp:spPr>
        <a:xfrm>
          <a:off x="4698007" y="1411656"/>
          <a:ext cx="281781" cy="2817812"/>
        </a:xfrm>
        <a:custGeom>
          <a:avLst/>
          <a:gdLst/>
          <a:ahLst/>
          <a:cxnLst/>
          <a:rect l="0" t="0" r="0" b="0"/>
          <a:pathLst>
            <a:path>
              <a:moveTo>
                <a:pt x="0" y="0"/>
              </a:moveTo>
              <a:lnTo>
                <a:pt x="0" y="2817812"/>
              </a:lnTo>
              <a:lnTo>
                <a:pt x="281781" y="28178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70BE9-7F64-4913-BF30-E2C818BB1395}">
      <dsp:nvSpPr>
        <dsp:cNvPr id="0" name=""/>
        <dsp:cNvSpPr/>
      </dsp:nvSpPr>
      <dsp:spPr>
        <a:xfrm>
          <a:off x="4979789" y="3525015"/>
          <a:ext cx="2254249" cy="1408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Dependent on another entity</a:t>
          </a:r>
          <a:endParaRPr lang="en-CA" sz="2900" kern="1200" dirty="0"/>
        </a:p>
      </dsp:txBody>
      <dsp:txXfrm>
        <a:off x="5021054" y="3566280"/>
        <a:ext cx="2171719" cy="1326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C983B-A813-4124-B307-FB5919ECAA95}">
      <dsp:nvSpPr>
        <dsp:cNvPr id="0" name=""/>
        <dsp:cNvSpPr/>
      </dsp:nvSpPr>
      <dsp:spPr>
        <a:xfrm>
          <a:off x="0" y="0"/>
          <a:ext cx="3611562" cy="1805781"/>
        </a:xfrm>
        <a:prstGeom prst="roundRect">
          <a:avLst>
            <a:gd name="adj" fmla="val 10000"/>
          </a:avLst>
        </a:prstGeom>
        <a:solidFill>
          <a:srgbClr val="C00000"/>
        </a:solidFill>
        <a:ln w="3175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Loan</a:t>
          </a:r>
          <a:endParaRPr lang="en-CA" sz="6500" kern="1200" dirty="0"/>
        </a:p>
      </dsp:txBody>
      <dsp:txXfrm>
        <a:off x="52890" y="52890"/>
        <a:ext cx="3505782" cy="1700001"/>
      </dsp:txXfrm>
    </dsp:sp>
    <dsp:sp modelId="{8354CA63-0243-4639-8EF2-29306A20CFE4}">
      <dsp:nvSpPr>
        <dsp:cNvPr id="0" name=""/>
        <dsp:cNvSpPr/>
      </dsp:nvSpPr>
      <dsp:spPr>
        <a:xfrm>
          <a:off x="4516437" y="0"/>
          <a:ext cx="3611562" cy="1805781"/>
        </a:xfrm>
        <a:prstGeom prst="roundRect">
          <a:avLst>
            <a:gd name="adj" fmla="val 10000"/>
          </a:avLst>
        </a:prstGeom>
        <a:solidFill>
          <a:srgbClr val="FFC000"/>
        </a:solidFill>
        <a:ln w="3175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endParaRPr lang="en-CA" sz="6500" kern="1200" dirty="0"/>
        </a:p>
      </dsp:txBody>
      <dsp:txXfrm>
        <a:off x="4569327" y="52890"/>
        <a:ext cx="3505782" cy="170000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C9D52-3345-4105-B7E7-351ED67E1A0E}" type="datetimeFigureOut">
              <a:rPr lang="en-CA" smtClean="0"/>
              <a:t>2021-12-11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86F09-7B19-4862-A441-AD6EA4C8BAEE}" type="slidenum">
              <a:rPr lang="en-CA" smtClean="0"/>
              <a:t>‹#›</a:t>
            </a:fld>
            <a:endParaRPr lang="en-CA"/>
          </a:p>
        </p:txBody>
      </p:sp>
    </p:spTree>
    <p:extLst>
      <p:ext uri="{BB962C8B-B14F-4D97-AF65-F5344CB8AC3E}">
        <p14:creationId xmlns:p14="http://schemas.microsoft.com/office/powerpoint/2010/main" val="26022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C86F09-7B19-4862-A441-AD6EA4C8BAEE}" type="slidenum">
              <a:rPr lang="en-CA" smtClean="0"/>
              <a:t>19</a:t>
            </a:fld>
            <a:endParaRPr lang="en-CA"/>
          </a:p>
        </p:txBody>
      </p:sp>
    </p:spTree>
    <p:extLst>
      <p:ext uri="{BB962C8B-B14F-4D97-AF65-F5344CB8AC3E}">
        <p14:creationId xmlns:p14="http://schemas.microsoft.com/office/powerpoint/2010/main" val="365913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C86F09-7B19-4862-A441-AD6EA4C8BAEE}" type="slidenum">
              <a:rPr lang="en-CA" smtClean="0"/>
              <a:t>23</a:t>
            </a:fld>
            <a:endParaRPr lang="en-CA"/>
          </a:p>
        </p:txBody>
      </p:sp>
    </p:spTree>
    <p:extLst>
      <p:ext uri="{BB962C8B-B14F-4D97-AF65-F5344CB8AC3E}">
        <p14:creationId xmlns:p14="http://schemas.microsoft.com/office/powerpoint/2010/main" val="322623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C86F09-7B19-4862-A441-AD6EA4C8BAEE}" type="slidenum">
              <a:rPr lang="en-CA" smtClean="0"/>
              <a:t>24</a:t>
            </a:fld>
            <a:endParaRPr lang="en-CA"/>
          </a:p>
        </p:txBody>
      </p:sp>
    </p:spTree>
    <p:extLst>
      <p:ext uri="{BB962C8B-B14F-4D97-AF65-F5344CB8AC3E}">
        <p14:creationId xmlns:p14="http://schemas.microsoft.com/office/powerpoint/2010/main" val="136133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C86F09-7B19-4862-A441-AD6EA4C8BAEE}" type="slidenum">
              <a:rPr lang="en-CA" smtClean="0"/>
              <a:t>34</a:t>
            </a:fld>
            <a:endParaRPr lang="en-CA"/>
          </a:p>
        </p:txBody>
      </p:sp>
    </p:spTree>
    <p:extLst>
      <p:ext uri="{BB962C8B-B14F-4D97-AF65-F5344CB8AC3E}">
        <p14:creationId xmlns:p14="http://schemas.microsoft.com/office/powerpoint/2010/main" val="428592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C86F09-7B19-4862-A441-AD6EA4C8BAEE}" type="slidenum">
              <a:rPr lang="en-CA" smtClean="0"/>
              <a:t>43</a:t>
            </a:fld>
            <a:endParaRPr lang="en-CA"/>
          </a:p>
        </p:txBody>
      </p:sp>
    </p:spTree>
    <p:extLst>
      <p:ext uri="{BB962C8B-B14F-4D97-AF65-F5344CB8AC3E}">
        <p14:creationId xmlns:p14="http://schemas.microsoft.com/office/powerpoint/2010/main" val="706343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sp>
        <p:nvSpPr>
          <p:cNvPr id="2" name="Title 1"/>
          <p:cNvSpPr>
            <a:spLocks noGrp="1"/>
          </p:cNvSpPr>
          <p:nvPr>
            <p:ph type="ctrTitle" hasCustomPrompt="1"/>
          </p:nvPr>
        </p:nvSpPr>
        <p:spPr>
          <a:xfrm>
            <a:off x="609602" y="1287430"/>
            <a:ext cx="7250674" cy="1635518"/>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609602" y="3024545"/>
            <a:ext cx="9117331" cy="1752600"/>
          </a:xfrm>
        </p:spPr>
        <p:txBody>
          <a:bodyPr lIns="0" tIns="0" rIns="0" bIns="0">
            <a:noAutofit/>
          </a:bodyPr>
          <a:lstStyle>
            <a:lvl1pPr marL="0" indent="0" algn="l">
              <a:lnSpc>
                <a:spcPct val="100000"/>
              </a:lnSpc>
              <a:buNone/>
              <a:defRPr sz="3600" baseline="0">
                <a:solidFill>
                  <a:schemeClr val="accent3"/>
                </a:solidFill>
              </a:defRPr>
            </a:lvl1pPr>
            <a:lvl2pPr marL="586109" indent="0" algn="ctr">
              <a:buNone/>
              <a:defRPr>
                <a:solidFill>
                  <a:schemeClr val="tx1">
                    <a:tint val="75000"/>
                  </a:schemeClr>
                </a:solidFill>
              </a:defRPr>
            </a:lvl2pPr>
            <a:lvl3pPr marL="1172219" indent="0" algn="ctr">
              <a:buNone/>
              <a:defRPr>
                <a:solidFill>
                  <a:schemeClr val="tx1">
                    <a:tint val="75000"/>
                  </a:schemeClr>
                </a:solidFill>
              </a:defRPr>
            </a:lvl3pPr>
            <a:lvl4pPr marL="1758328" indent="0" algn="ctr">
              <a:buNone/>
              <a:defRPr>
                <a:solidFill>
                  <a:schemeClr val="tx1">
                    <a:tint val="75000"/>
                  </a:schemeClr>
                </a:solidFill>
              </a:defRPr>
            </a:lvl4pPr>
            <a:lvl5pPr marL="2344438" indent="0" algn="ctr">
              <a:buNone/>
              <a:defRPr>
                <a:solidFill>
                  <a:schemeClr val="tx1">
                    <a:tint val="75000"/>
                  </a:schemeClr>
                </a:solidFill>
              </a:defRPr>
            </a:lvl5pPr>
            <a:lvl6pPr marL="2930547" indent="0" algn="ctr">
              <a:buNone/>
              <a:defRPr>
                <a:solidFill>
                  <a:schemeClr val="tx1">
                    <a:tint val="75000"/>
                  </a:schemeClr>
                </a:solidFill>
              </a:defRPr>
            </a:lvl6pPr>
            <a:lvl7pPr marL="3516656" indent="0" algn="ctr">
              <a:buNone/>
              <a:defRPr>
                <a:solidFill>
                  <a:schemeClr val="tx1">
                    <a:tint val="75000"/>
                  </a:schemeClr>
                </a:solidFill>
              </a:defRPr>
            </a:lvl7pPr>
            <a:lvl8pPr marL="4102766" indent="0" algn="ctr">
              <a:buNone/>
              <a:defRPr>
                <a:solidFill>
                  <a:schemeClr val="tx1">
                    <a:tint val="75000"/>
                  </a:schemeClr>
                </a:solidFill>
              </a:defRPr>
            </a:lvl8pPr>
            <a:lvl9pPr marL="4688875"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622239" y="5509909"/>
            <a:ext cx="5358682" cy="745331"/>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2412" y="619055"/>
            <a:ext cx="2542927" cy="533400"/>
          </a:xfrm>
          <a:prstGeom prst="rect">
            <a:avLst/>
          </a:prstGeom>
        </p:spPr>
      </p:pic>
    </p:spTree>
    <p:extLst>
      <p:ext uri="{BB962C8B-B14F-4D97-AF65-F5344CB8AC3E}">
        <p14:creationId xmlns:p14="http://schemas.microsoft.com/office/powerpoint/2010/main" val="33522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609602" y="2336799"/>
            <a:ext cx="3504662" cy="3314701"/>
          </a:xfrm>
        </p:spPr>
        <p:txBody>
          <a:bodyPr/>
          <a:lstStyle>
            <a:lvl1pPr>
              <a:spcBef>
                <a:spcPts val="1200"/>
              </a:spcBef>
              <a:defRPr baseline="0"/>
            </a:lvl1pPr>
            <a:lvl3pPr marL="1515073" indent="-342854">
              <a:buFont typeface="Arial"/>
              <a:buChar char="•"/>
              <a:defRPr/>
            </a:lvl3pPr>
            <a:lvl4pPr>
              <a:spcBef>
                <a:spcPts val="828"/>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4355533" y="2336799"/>
            <a:ext cx="3482660" cy="3314701"/>
          </a:xfrm>
        </p:spPr>
        <p:txBody>
          <a:bodyPr/>
          <a:lstStyle>
            <a:lvl1pPr>
              <a:spcBef>
                <a:spcPts val="1200"/>
              </a:spcBef>
              <a:defRPr baseline="0"/>
            </a:lvl1pPr>
            <a:lvl3pPr marL="1515073" indent="-342854">
              <a:buFont typeface="Arial"/>
              <a:buChar char="•"/>
              <a:defRPr/>
            </a:lvl3pPr>
            <a:lvl4pPr>
              <a:spcBef>
                <a:spcPts val="828"/>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8088847" y="2336799"/>
            <a:ext cx="3504744" cy="3314701"/>
          </a:xfrm>
        </p:spPr>
        <p:txBody>
          <a:bodyPr/>
          <a:lstStyle>
            <a:lvl1pPr>
              <a:spcBef>
                <a:spcPts val="1200"/>
              </a:spcBef>
              <a:defRPr baseline="0"/>
            </a:lvl1pPr>
            <a:lvl3pPr marL="1515073" indent="-342854">
              <a:buFont typeface="Arial"/>
              <a:buChar char="•"/>
              <a:defRPr/>
            </a:lvl3pPr>
            <a:lvl4pPr>
              <a:spcBef>
                <a:spcPts val="828"/>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609603" y="1803797"/>
            <a:ext cx="3504661" cy="533003"/>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4355533" y="1803797"/>
            <a:ext cx="3482660" cy="533003"/>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8088847" y="1803797"/>
            <a:ext cx="3504661" cy="533003"/>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8" name="Slide Number Placeholder 8"/>
          <p:cNvSpPr>
            <a:spLocks noGrp="1"/>
          </p:cNvSpPr>
          <p:nvPr>
            <p:ph type="sldNum" sz="quarter" idx="21"/>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71719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609602" y="1803401"/>
            <a:ext cx="3504662" cy="1806853"/>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4355533" y="1803401"/>
            <a:ext cx="3482660" cy="1806853"/>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8088847" y="1803401"/>
            <a:ext cx="3504744" cy="1806853"/>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609602" y="3848101"/>
            <a:ext cx="3504662" cy="1806853"/>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4355533" y="3848101"/>
            <a:ext cx="3482660" cy="1806853"/>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8088847" y="3848101"/>
            <a:ext cx="3504744" cy="1806853"/>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8" name="Slide Number Placeholder 8"/>
          <p:cNvSpPr>
            <a:spLocks noGrp="1"/>
          </p:cNvSpPr>
          <p:nvPr>
            <p:ph type="sldNum" sz="quarter" idx="21"/>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6235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609602" y="2336800"/>
            <a:ext cx="3504662" cy="1273454"/>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4355533" y="2336800"/>
            <a:ext cx="3482660" cy="1273454"/>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8088847" y="2336800"/>
            <a:ext cx="3504744" cy="1273454"/>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609602" y="4393805"/>
            <a:ext cx="3504662" cy="1261149"/>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4355533" y="4393805"/>
            <a:ext cx="3482660" cy="1261149"/>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8088847" y="4393805"/>
            <a:ext cx="3504744" cy="1261149"/>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609603" y="1803797"/>
            <a:ext cx="3504661" cy="533003"/>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4355533" y="1803797"/>
            <a:ext cx="3482660" cy="533003"/>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8088847" y="1803797"/>
            <a:ext cx="3504661" cy="533003"/>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609603" y="3860802"/>
            <a:ext cx="3504661" cy="533003"/>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4355533" y="3860802"/>
            <a:ext cx="3482660" cy="533003"/>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8088847" y="3860802"/>
            <a:ext cx="3504661" cy="533003"/>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25" name="Slide Number Placeholder 8"/>
          <p:cNvSpPr>
            <a:spLocks noGrp="1"/>
          </p:cNvSpPr>
          <p:nvPr>
            <p:ph type="sldNum" sz="quarter" idx="27"/>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049970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609602" y="1803401"/>
            <a:ext cx="8710984" cy="3848100"/>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9827671" y="551258"/>
            <a:ext cx="1754730" cy="5100242"/>
          </a:xfrm>
        </p:spPr>
        <p:txBody>
          <a:bodyPr/>
          <a:lstStyle>
            <a:lvl1pPr>
              <a:spcBef>
                <a:spcPts val="1275"/>
              </a:spcBef>
              <a:defRPr sz="1575">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5"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202327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609602" y="495299"/>
            <a:ext cx="8710984" cy="5156202"/>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9827671" y="551258"/>
            <a:ext cx="1754730" cy="5100242"/>
          </a:xfrm>
        </p:spPr>
        <p:txBody>
          <a:bodyPr/>
          <a:lstStyle>
            <a:lvl1pPr>
              <a:spcBef>
                <a:spcPts val="1275"/>
              </a:spcBef>
              <a:defRPr sz="1575">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6"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390036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609602" y="2336799"/>
            <a:ext cx="5371319" cy="3314701"/>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6222269" y="2336799"/>
            <a:ext cx="5360131" cy="3314701"/>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609602" y="1803797"/>
            <a:ext cx="5371318" cy="533003"/>
          </a:xfrm>
        </p:spPr>
        <p:txBody>
          <a:bodyPr/>
          <a:lstStyle>
            <a:lvl1pPr>
              <a:defRPr sz="1575"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6222268" y="1803797"/>
            <a:ext cx="5360131" cy="533003"/>
          </a:xfrm>
        </p:spPr>
        <p:txBody>
          <a:bodyPr/>
          <a:lstStyle>
            <a:lvl1pPr>
              <a:defRPr sz="1575"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9"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89385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609602" y="2336799"/>
            <a:ext cx="3504662" cy="3314701"/>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088848" y="2336799"/>
            <a:ext cx="3493552" cy="3314701"/>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609603" y="1803797"/>
            <a:ext cx="3504661" cy="533003"/>
          </a:xfrm>
        </p:spPr>
        <p:txBody>
          <a:bodyPr/>
          <a:lstStyle>
            <a:lvl1pPr>
              <a:defRPr sz="1575"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088847" y="1803797"/>
            <a:ext cx="3493552" cy="533003"/>
          </a:xfrm>
        </p:spPr>
        <p:txBody>
          <a:bodyPr/>
          <a:lstStyle>
            <a:lvl1pPr>
              <a:defRPr sz="1575"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4355535" y="2336799"/>
            <a:ext cx="3482658" cy="3314701"/>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4355534" y="1803797"/>
            <a:ext cx="3482658" cy="533003"/>
          </a:xfrm>
        </p:spPr>
        <p:txBody>
          <a:bodyPr/>
          <a:lstStyle>
            <a:lvl1pPr>
              <a:defRPr sz="1575"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21"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82541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609602" y="4393804"/>
            <a:ext cx="3504662" cy="1273454"/>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8088848" y="4393804"/>
            <a:ext cx="3493552" cy="1273454"/>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609603" y="3860802"/>
            <a:ext cx="3504661" cy="533003"/>
          </a:xfrm>
        </p:spPr>
        <p:txBody>
          <a:bodyPr/>
          <a:lstStyle>
            <a:lvl1pPr>
              <a:defRPr sz="1575"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8088847" y="3860802"/>
            <a:ext cx="3493552" cy="533003"/>
          </a:xfrm>
        </p:spPr>
        <p:txBody>
          <a:bodyPr/>
          <a:lstStyle>
            <a:lvl1pPr>
              <a:defRPr sz="1575"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4355535" y="4393804"/>
            <a:ext cx="3482658" cy="1273454"/>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4355534" y="3860802"/>
            <a:ext cx="3482658" cy="533003"/>
          </a:xfrm>
        </p:spPr>
        <p:txBody>
          <a:bodyPr/>
          <a:lstStyle>
            <a:lvl1pPr>
              <a:defRPr sz="1575"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609602" y="2336800"/>
            <a:ext cx="3504662" cy="1273454"/>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8088848" y="2336800"/>
            <a:ext cx="3493552" cy="1273454"/>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609603" y="1803797"/>
            <a:ext cx="3504661" cy="533003"/>
          </a:xfrm>
        </p:spPr>
        <p:txBody>
          <a:bodyPr/>
          <a:lstStyle>
            <a:lvl1pPr>
              <a:defRPr sz="1575"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088847" y="1803797"/>
            <a:ext cx="3493552" cy="533003"/>
          </a:xfrm>
        </p:spPr>
        <p:txBody>
          <a:bodyPr/>
          <a:lstStyle>
            <a:lvl1pPr>
              <a:defRPr sz="1575"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4355535" y="2336800"/>
            <a:ext cx="3482658" cy="1273454"/>
          </a:xfrm>
        </p:spPr>
        <p:txBody>
          <a:bodyPr/>
          <a:lstStyle>
            <a:lvl1pPr>
              <a:spcBef>
                <a:spcPts val="1278"/>
              </a:spcBef>
              <a:defRPr sz="1575" baseline="0"/>
            </a:lvl1pPr>
            <a:lvl2pPr>
              <a:defRPr sz="1575"/>
            </a:lvl2pPr>
            <a:lvl3pPr marL="1515073" indent="-342854">
              <a:buFont typeface="Arial"/>
              <a:buChar char="•"/>
              <a:defRPr sz="1575"/>
            </a:lvl3pPr>
            <a:lvl4pPr>
              <a:spcBef>
                <a:spcPts val="675"/>
              </a:spcBef>
              <a:defRPr sz="12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4355534" y="1803797"/>
            <a:ext cx="3482658" cy="533003"/>
          </a:xfrm>
        </p:spPr>
        <p:txBody>
          <a:bodyPr/>
          <a:lstStyle>
            <a:lvl1pPr>
              <a:defRPr sz="1575"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35"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94593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2" y="2895600"/>
            <a:ext cx="3504662" cy="2759354"/>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4355533" y="2895600"/>
            <a:ext cx="3482660" cy="2759354"/>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8088847" y="2895600"/>
            <a:ext cx="3504744" cy="2759354"/>
          </a:xfrm>
        </p:spPr>
        <p:txBody>
          <a:bodyPr/>
          <a:lstStyle>
            <a:lvl1pPr>
              <a:spcBef>
                <a:spcPts val="1200"/>
              </a:spcBef>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609601" y="1856581"/>
            <a:ext cx="3504663" cy="919747"/>
          </a:xfrm>
        </p:spPr>
        <p:txBody>
          <a:bodyPr anchor="b"/>
          <a:lstStyle>
            <a:lvl1pPr>
              <a:lnSpc>
                <a:spcPct val="80000"/>
              </a:lnSpc>
              <a:defRPr sz="8399">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4355534" y="1856581"/>
            <a:ext cx="3482659" cy="919747"/>
          </a:xfrm>
        </p:spPr>
        <p:txBody>
          <a:bodyPr anchor="b"/>
          <a:lstStyle>
            <a:lvl1pPr>
              <a:lnSpc>
                <a:spcPct val="80000"/>
              </a:lnSpc>
              <a:defRPr sz="8399">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8088847" y="1856581"/>
            <a:ext cx="3504744" cy="919747"/>
          </a:xfrm>
        </p:spPr>
        <p:txBody>
          <a:bodyPr anchor="b"/>
          <a:lstStyle>
            <a:lvl1pPr>
              <a:lnSpc>
                <a:spcPct val="80000"/>
              </a:lnSpc>
              <a:defRPr sz="8399">
                <a:solidFill>
                  <a:srgbClr val="599A83"/>
                </a:solidFill>
              </a:defRPr>
            </a:lvl1pPr>
          </a:lstStyle>
          <a:p>
            <a:pPr lvl="0"/>
            <a:r>
              <a:rPr lang="en-CA" dirty="0"/>
              <a:t>#,###</a:t>
            </a:r>
          </a:p>
        </p:txBody>
      </p:sp>
      <p:sp>
        <p:nvSpPr>
          <p:cNvPr id="28"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35" name="Slide Number Placeholder 8"/>
          <p:cNvSpPr>
            <a:spLocks noGrp="1"/>
          </p:cNvSpPr>
          <p:nvPr>
            <p:ph type="sldNum" sz="quarter" idx="24"/>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82614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2" y="2776327"/>
            <a:ext cx="3504662" cy="2878627"/>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4355533" y="2776327"/>
            <a:ext cx="3482660" cy="2878627"/>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8088847" y="2776327"/>
            <a:ext cx="3504744" cy="2878627"/>
          </a:xfrm>
        </p:spPr>
        <p:txBody>
          <a:bodyPr/>
          <a:lstStyle>
            <a:lvl1pPr>
              <a:spcBef>
                <a:spcPts val="1200"/>
              </a:spcBef>
              <a:defRPr baseline="0"/>
            </a:lvl1pPr>
            <a:lvl3pPr marL="1515073" indent="-342854">
              <a:buFont typeface="Arial"/>
              <a:buChar char="•"/>
              <a:defRPr/>
            </a:lvl3pPr>
            <a:lvl4pPr>
              <a:spcBef>
                <a:spcPts val="828"/>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609601" y="1831182"/>
            <a:ext cx="3504663" cy="945146"/>
          </a:xfrm>
        </p:spPr>
        <p:txBody>
          <a:bodyPr anchor="t"/>
          <a:lstStyle>
            <a:lvl1pPr>
              <a:lnSpc>
                <a:spcPct val="80000"/>
              </a:lnSpc>
              <a:defRPr sz="5399">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4355534" y="1856581"/>
            <a:ext cx="3482659" cy="919747"/>
          </a:xfrm>
        </p:spPr>
        <p:txBody>
          <a:bodyPr anchor="t"/>
          <a:lstStyle>
            <a:lvl1pPr>
              <a:lnSpc>
                <a:spcPct val="80000"/>
              </a:lnSpc>
              <a:defRPr sz="5399">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8088847" y="1856581"/>
            <a:ext cx="3504744" cy="919747"/>
          </a:xfrm>
        </p:spPr>
        <p:txBody>
          <a:bodyPr anchor="t"/>
          <a:lstStyle>
            <a:lvl1pPr>
              <a:lnSpc>
                <a:spcPct val="80000"/>
              </a:lnSpc>
              <a:defRPr sz="5399">
                <a:solidFill>
                  <a:srgbClr val="599A83"/>
                </a:solidFill>
              </a:defRPr>
            </a:lvl1pPr>
          </a:lstStyle>
          <a:p>
            <a:pPr lvl="0"/>
            <a:r>
              <a:rPr lang="en-CA" dirty="0"/>
              <a:t>#,###,####</a:t>
            </a:r>
          </a:p>
        </p:txBody>
      </p:sp>
      <p:sp>
        <p:nvSpPr>
          <p:cNvPr id="28"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7" name="Slide Number Placeholder 8"/>
          <p:cNvSpPr>
            <a:spLocks noGrp="1"/>
          </p:cNvSpPr>
          <p:nvPr>
            <p:ph type="sldNum" sz="quarter" idx="24"/>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48740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sp>
        <p:nvSpPr>
          <p:cNvPr id="2" name="Title 1"/>
          <p:cNvSpPr>
            <a:spLocks noGrp="1"/>
          </p:cNvSpPr>
          <p:nvPr>
            <p:ph type="title" hasCustomPrompt="1"/>
          </p:nvPr>
        </p:nvSpPr>
        <p:spPr>
          <a:xfrm>
            <a:off x="609601" y="1544637"/>
            <a:ext cx="7250676" cy="1362076"/>
          </a:xfrm>
        </p:spPr>
        <p:txBody>
          <a:bodyPr anchor="b">
            <a:noAutofit/>
          </a:bodyPr>
          <a:lstStyle>
            <a:lvl1pPr algn="l">
              <a:lnSpc>
                <a:spcPct val="100000"/>
              </a:lnSpc>
              <a:defRPr sz="36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609601" y="3062821"/>
            <a:ext cx="7250676" cy="1500188"/>
          </a:xfrm>
        </p:spPr>
        <p:txBody>
          <a:bodyPr lIns="0" tIns="0" rIns="0" bIns="0" anchor="t"/>
          <a:lstStyle>
            <a:lvl1pPr marL="0" indent="0">
              <a:lnSpc>
                <a:spcPct val="100000"/>
              </a:lnSpc>
              <a:buNone/>
              <a:defRPr sz="2550" baseline="0">
                <a:solidFill>
                  <a:srgbClr val="A6C8BC"/>
                </a:solidFill>
              </a:defRPr>
            </a:lvl1pPr>
            <a:lvl2pPr marL="586109" indent="0">
              <a:buNone/>
              <a:defRPr sz="2325">
                <a:solidFill>
                  <a:schemeClr val="tx1">
                    <a:tint val="75000"/>
                  </a:schemeClr>
                </a:solidFill>
              </a:defRPr>
            </a:lvl2pPr>
            <a:lvl3pPr marL="1172219" indent="0">
              <a:buNone/>
              <a:defRPr sz="2025">
                <a:solidFill>
                  <a:schemeClr val="tx1">
                    <a:tint val="75000"/>
                  </a:schemeClr>
                </a:solidFill>
              </a:defRPr>
            </a:lvl3pPr>
            <a:lvl4pPr marL="1758328" indent="0">
              <a:buNone/>
              <a:defRPr sz="1800">
                <a:solidFill>
                  <a:schemeClr val="tx1">
                    <a:tint val="75000"/>
                  </a:schemeClr>
                </a:solidFill>
              </a:defRPr>
            </a:lvl4pPr>
            <a:lvl5pPr marL="2344438" indent="0">
              <a:buNone/>
              <a:defRPr sz="1800">
                <a:solidFill>
                  <a:schemeClr val="tx1">
                    <a:tint val="75000"/>
                  </a:schemeClr>
                </a:solidFill>
              </a:defRPr>
            </a:lvl5pPr>
            <a:lvl6pPr marL="2930547" indent="0">
              <a:buNone/>
              <a:defRPr sz="1800">
                <a:solidFill>
                  <a:schemeClr val="tx1">
                    <a:tint val="75000"/>
                  </a:schemeClr>
                </a:solidFill>
              </a:defRPr>
            </a:lvl6pPr>
            <a:lvl7pPr marL="3516656" indent="0">
              <a:buNone/>
              <a:defRPr sz="1800">
                <a:solidFill>
                  <a:schemeClr val="tx1">
                    <a:tint val="75000"/>
                  </a:schemeClr>
                </a:solidFill>
              </a:defRPr>
            </a:lvl7pPr>
            <a:lvl8pPr marL="4102766" indent="0">
              <a:buNone/>
              <a:defRPr sz="1800">
                <a:solidFill>
                  <a:schemeClr val="tx1">
                    <a:tint val="75000"/>
                  </a:schemeClr>
                </a:solidFill>
              </a:defRPr>
            </a:lvl8pPr>
            <a:lvl9pPr marL="4688875" indent="0">
              <a:buNone/>
              <a:defRPr sz="180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63099" y="517457"/>
            <a:ext cx="723829" cy="533400"/>
          </a:xfrm>
          <a:prstGeom prst="rect">
            <a:avLst/>
          </a:prstGeom>
        </p:spPr>
      </p:pic>
      <p:sp>
        <p:nvSpPr>
          <p:cNvPr id="15" name="Slide Number Placeholder 8"/>
          <p:cNvSpPr>
            <a:spLocks noGrp="1"/>
          </p:cNvSpPr>
          <p:nvPr>
            <p:ph type="sldNum" sz="quarter" idx="11"/>
          </p:nvPr>
        </p:nvSpPr>
        <p:spPr>
          <a:xfrm>
            <a:off x="149297" y="6373091"/>
            <a:ext cx="396810" cy="365126"/>
          </a:xfrm>
        </p:spPr>
        <p:txBody>
          <a:bodyPr/>
          <a:lstStyle>
            <a:lvl1pPr>
              <a:defRPr>
                <a:solidFill>
                  <a:srgbClr val="96B7A6"/>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987102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2" y="3403600"/>
            <a:ext cx="3504662" cy="2251354"/>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4355533" y="3403600"/>
            <a:ext cx="3482660" cy="2251354"/>
          </a:xfrm>
        </p:spPr>
        <p:txBody>
          <a:bodyPr/>
          <a:lstStyle>
            <a:lvl1pPr>
              <a:defRPr baseline="0"/>
            </a:lvl1pPr>
            <a:lvl3pPr marL="1515073" indent="-342854">
              <a:buFont typeface="Arial"/>
              <a:buChar char="•"/>
              <a:defRPr/>
            </a:lvl3pPr>
            <a:lvl4pPr>
              <a:spcBef>
                <a:spcPts val="828"/>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8088847" y="3403600"/>
            <a:ext cx="3504744" cy="2251354"/>
          </a:xfrm>
        </p:spPr>
        <p:txBody>
          <a:bodyPr/>
          <a:lstStyle>
            <a:lvl1pPr>
              <a:spcBef>
                <a:spcPts val="1200"/>
              </a:spcBef>
              <a:defRPr baseline="0"/>
            </a:lvl1pPr>
            <a:lvl3pPr marL="1515073" indent="-342854">
              <a:buFont typeface="Arial"/>
              <a:buChar char="•"/>
              <a:defRPr/>
            </a:lvl3pPr>
            <a:lvl4pPr>
              <a:spcBef>
                <a:spcPts val="828"/>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609601" y="576274"/>
            <a:ext cx="7106241" cy="1001980"/>
          </a:xfrm>
        </p:spPr>
        <p:txBody>
          <a:bodyPr anchor="t">
            <a:noAutofit/>
          </a:bodyPr>
          <a:lstStyle>
            <a:lvl1pPr>
              <a:defRPr sz="3600" b="1" baseline="0">
                <a:solidFill>
                  <a:schemeClr val="accent1"/>
                </a:solidFill>
              </a:defRPr>
            </a:lvl1pPr>
          </a:lstStyle>
          <a:p>
            <a:r>
              <a:rPr lang="en-CA" dirty="0"/>
              <a:t>This is a key point slide with icons to illustrate points.</a:t>
            </a:r>
            <a:endParaRPr lang="en-US" dirty="0"/>
          </a:p>
        </p:txBody>
      </p:sp>
      <p:sp>
        <p:nvSpPr>
          <p:cNvPr id="12" name="Oval 11"/>
          <p:cNvSpPr/>
          <p:nvPr userDrawn="1"/>
        </p:nvSpPr>
        <p:spPr>
          <a:xfrm>
            <a:off x="546048" y="1841105"/>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Picture Placeholder 3"/>
          <p:cNvSpPr>
            <a:spLocks noGrp="1" noChangeAspect="1"/>
          </p:cNvSpPr>
          <p:nvPr>
            <p:ph type="pic" sz="quarter" idx="26" hasCustomPrompt="1"/>
          </p:nvPr>
        </p:nvSpPr>
        <p:spPr>
          <a:xfrm>
            <a:off x="880138" y="2175520"/>
            <a:ext cx="648524" cy="648000"/>
          </a:xfrm>
        </p:spPr>
        <p:txBody>
          <a:bodyPr/>
          <a:lstStyle>
            <a:lvl1pPr>
              <a:defRPr>
                <a:solidFill>
                  <a:schemeClr val="bg1"/>
                </a:solidFill>
              </a:defRPr>
            </a:lvl1pPr>
          </a:lstStyle>
          <a:p>
            <a:r>
              <a:rPr lang="en-US" dirty="0"/>
              <a:t>Icon</a:t>
            </a:r>
          </a:p>
        </p:txBody>
      </p:sp>
      <p:sp>
        <p:nvSpPr>
          <p:cNvPr id="14" name="Oval 13"/>
          <p:cNvSpPr/>
          <p:nvPr userDrawn="1"/>
        </p:nvSpPr>
        <p:spPr>
          <a:xfrm>
            <a:off x="4292041" y="1841105"/>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5" name="Picture Placeholder 3"/>
          <p:cNvSpPr>
            <a:spLocks noGrp="1" noChangeAspect="1"/>
          </p:cNvSpPr>
          <p:nvPr>
            <p:ph type="pic" sz="quarter" idx="27" hasCustomPrompt="1"/>
          </p:nvPr>
        </p:nvSpPr>
        <p:spPr>
          <a:xfrm>
            <a:off x="4626130" y="2175520"/>
            <a:ext cx="648523" cy="648000"/>
          </a:xfrm>
        </p:spPr>
        <p:txBody>
          <a:bodyPr/>
          <a:lstStyle>
            <a:lvl1pPr>
              <a:defRPr>
                <a:solidFill>
                  <a:schemeClr val="bg1"/>
                </a:solidFill>
              </a:defRPr>
            </a:lvl1pPr>
          </a:lstStyle>
          <a:p>
            <a:r>
              <a:rPr lang="en-US" dirty="0"/>
              <a:t>Icon</a:t>
            </a:r>
          </a:p>
        </p:txBody>
      </p:sp>
      <p:sp>
        <p:nvSpPr>
          <p:cNvPr id="16" name="Oval 15"/>
          <p:cNvSpPr/>
          <p:nvPr userDrawn="1"/>
        </p:nvSpPr>
        <p:spPr>
          <a:xfrm>
            <a:off x="8025355" y="1841105"/>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7" name="Picture Placeholder 3"/>
          <p:cNvSpPr>
            <a:spLocks noGrp="1" noChangeAspect="1"/>
          </p:cNvSpPr>
          <p:nvPr>
            <p:ph type="pic" sz="quarter" idx="28" hasCustomPrompt="1"/>
          </p:nvPr>
        </p:nvSpPr>
        <p:spPr>
          <a:xfrm>
            <a:off x="8359737" y="2175520"/>
            <a:ext cx="647937" cy="648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20" name="Slide Number Placeholder 8"/>
          <p:cNvSpPr>
            <a:spLocks noGrp="1"/>
          </p:cNvSpPr>
          <p:nvPr>
            <p:ph type="sldNum" sz="quarter" idx="2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0784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5" name="Media Placeholder 4"/>
          <p:cNvSpPr>
            <a:spLocks noGrp="1"/>
          </p:cNvSpPr>
          <p:nvPr>
            <p:ph type="media" sz="quarter" idx="10" hasCustomPrompt="1"/>
          </p:nvPr>
        </p:nvSpPr>
        <p:spPr>
          <a:xfrm>
            <a:off x="2465067" y="622300"/>
            <a:ext cx="7261866" cy="5626100"/>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3226172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3" name="Rectangle 2"/>
          <p:cNvSpPr/>
          <p:nvPr userDrawn="1"/>
        </p:nvSpPr>
        <p:spPr>
          <a:xfrm>
            <a:off x="603966" y="628650"/>
            <a:ext cx="10984069" cy="56007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Title 1"/>
          <p:cNvSpPr>
            <a:spLocks noGrp="1"/>
          </p:cNvSpPr>
          <p:nvPr>
            <p:ph type="title" hasCustomPrompt="1"/>
          </p:nvPr>
        </p:nvSpPr>
        <p:spPr>
          <a:xfrm>
            <a:off x="2465067" y="2090307"/>
            <a:ext cx="7261866" cy="2619502"/>
          </a:xfrm>
        </p:spPr>
        <p:txBody>
          <a:bodyPr/>
          <a:lstStyle>
            <a:lvl1pPr algn="ctr">
              <a:lnSpc>
                <a:spcPct val="110000"/>
              </a:lnSpc>
              <a:defRPr sz="36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2465067" y="1593878"/>
            <a:ext cx="7261866" cy="383034"/>
          </a:xfrm>
        </p:spPr>
        <p:txBody>
          <a:bodyPr anchor="ctr"/>
          <a:lstStyle>
            <a:lvl1pPr algn="ctr">
              <a:lnSpc>
                <a:spcPct val="100000"/>
              </a:lnSpc>
              <a:defRPr sz="1575"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2465067" y="4921484"/>
            <a:ext cx="7261866" cy="291603"/>
          </a:xfrm>
        </p:spPr>
        <p:txBody>
          <a:bodyPr anchor="ctr"/>
          <a:lstStyle>
            <a:lvl1pPr algn="ctr">
              <a:defRPr sz="12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493900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8" name="Title 1"/>
          <p:cNvSpPr>
            <a:spLocks noGrp="1"/>
          </p:cNvSpPr>
          <p:nvPr>
            <p:ph type="title" hasCustomPrompt="1"/>
          </p:nvPr>
        </p:nvSpPr>
        <p:spPr>
          <a:xfrm>
            <a:off x="2465067" y="2090307"/>
            <a:ext cx="7261866" cy="2619502"/>
          </a:xfrm>
        </p:spPr>
        <p:txBody>
          <a:bodyPr/>
          <a:lstStyle>
            <a:lvl1pPr algn="ctr">
              <a:lnSpc>
                <a:spcPct val="110000"/>
              </a:lnSpc>
              <a:defRPr sz="36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2465067" y="1593878"/>
            <a:ext cx="7261866" cy="383034"/>
          </a:xfrm>
        </p:spPr>
        <p:txBody>
          <a:bodyPr anchor="ctr"/>
          <a:lstStyle>
            <a:lvl1pPr algn="ctr">
              <a:lnSpc>
                <a:spcPct val="100000"/>
              </a:lnSpc>
              <a:defRPr sz="1575"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2465067" y="4921484"/>
            <a:ext cx="7261866" cy="291603"/>
          </a:xfrm>
        </p:spPr>
        <p:txBody>
          <a:bodyPr anchor="ctr"/>
          <a:lstStyle>
            <a:lvl1pPr algn="ctr">
              <a:defRPr sz="12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2458613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24275"/>
            <a:ext cx="12190809" cy="3133725"/>
          </a:xfrm>
          <a:prstGeom prst="rect">
            <a:avLst/>
          </a:prstGeom>
        </p:spPr>
      </p:pic>
      <p:sp>
        <p:nvSpPr>
          <p:cNvPr id="5" name="Title 1"/>
          <p:cNvSpPr>
            <a:spLocks noGrp="1"/>
          </p:cNvSpPr>
          <p:nvPr>
            <p:ph type="title" hasCustomPrompt="1"/>
          </p:nvPr>
        </p:nvSpPr>
        <p:spPr>
          <a:xfrm>
            <a:off x="2465067" y="985406"/>
            <a:ext cx="7261866" cy="2619502"/>
          </a:xfrm>
        </p:spPr>
        <p:txBody>
          <a:bodyPr/>
          <a:lstStyle>
            <a:lvl1pPr algn="ctr">
              <a:lnSpc>
                <a:spcPct val="110000"/>
              </a:lnSpc>
              <a:defRPr sz="36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2465067" y="488976"/>
            <a:ext cx="7261866" cy="383034"/>
          </a:xfrm>
        </p:spPr>
        <p:txBody>
          <a:bodyPr anchor="ctr"/>
          <a:lstStyle>
            <a:lvl1pPr algn="ctr">
              <a:lnSpc>
                <a:spcPct val="100000"/>
              </a:lnSpc>
              <a:defRPr sz="1575"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496447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724275"/>
            <a:ext cx="12190809" cy="3133725"/>
          </a:xfrm>
          <a:prstGeom prst="rect">
            <a:avLst/>
          </a:prstGeom>
        </p:spPr>
      </p:pic>
      <p:sp>
        <p:nvSpPr>
          <p:cNvPr id="5" name="Title 1"/>
          <p:cNvSpPr>
            <a:spLocks noGrp="1"/>
          </p:cNvSpPr>
          <p:nvPr>
            <p:ph type="title" hasCustomPrompt="1"/>
          </p:nvPr>
        </p:nvSpPr>
        <p:spPr>
          <a:xfrm>
            <a:off x="2465067" y="985406"/>
            <a:ext cx="7261866" cy="2619502"/>
          </a:xfrm>
        </p:spPr>
        <p:txBody>
          <a:bodyPr/>
          <a:lstStyle>
            <a:lvl1pPr algn="ctr">
              <a:lnSpc>
                <a:spcPct val="110000"/>
              </a:lnSpc>
              <a:defRPr sz="36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2465067" y="488976"/>
            <a:ext cx="7261866" cy="383034"/>
          </a:xfrm>
        </p:spPr>
        <p:txBody>
          <a:bodyPr anchor="ctr"/>
          <a:lstStyle>
            <a:lvl1pPr algn="ctr">
              <a:lnSpc>
                <a:spcPct val="100000"/>
              </a:lnSpc>
              <a:defRPr sz="1575"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1528367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0"/>
            <a:ext cx="6095206" cy="3428553"/>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235377" y="1914188"/>
            <a:ext cx="7721246" cy="3029625"/>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8399">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2476178" y="2259471"/>
            <a:ext cx="7239644" cy="383034"/>
          </a:xfrm>
        </p:spPr>
        <p:txBody>
          <a:bodyPr anchor="ctr"/>
          <a:lstStyle>
            <a:lvl1pPr algn="ctr">
              <a:lnSpc>
                <a:spcPct val="100000"/>
              </a:lnSpc>
              <a:defRPr sz="1575"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2476178" y="4232939"/>
            <a:ext cx="7239644" cy="291603"/>
          </a:xfrm>
        </p:spPr>
        <p:txBody>
          <a:bodyPr anchor="ctr"/>
          <a:lstStyle>
            <a:lvl1pPr algn="ctr">
              <a:defRPr sz="12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3351642962"/>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609603" y="1803401"/>
            <a:ext cx="5612587" cy="3848100"/>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609601" y="576274"/>
            <a:ext cx="5612588" cy="1001980"/>
          </a:xfrm>
        </p:spPr>
        <p:txBody>
          <a:bodyPr anchor="t">
            <a:noAutofit/>
          </a:bodyPr>
          <a:lstStyle>
            <a:lvl1pPr>
              <a:defRPr sz="36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2488876" y="4700460"/>
            <a:ext cx="3733314" cy="951040"/>
          </a:xfrm>
        </p:spPr>
        <p:txBody>
          <a:bodyPr anchor="b"/>
          <a:lstStyle>
            <a:lvl1pPr>
              <a:defRPr sz="1575">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7009488" y="639773"/>
            <a:ext cx="5182512" cy="5011727"/>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7009488" y="4057215"/>
            <a:ext cx="3771409" cy="702821"/>
          </a:xfrm>
          <a:solidFill>
            <a:srgbClr val="43B02A"/>
          </a:solidFill>
          <a:ln>
            <a:noFill/>
          </a:ln>
        </p:spPr>
        <p:txBody>
          <a:bodyPr wrap="square" lIns="252000" tIns="252000" rIns="252000" bIns="252000" anchor="ctr">
            <a:spAutoFit/>
          </a:bodyPr>
          <a:lstStyle>
            <a:lvl1pPr>
              <a:lnSpc>
                <a:spcPct val="80000"/>
              </a:lnSpc>
              <a:defRPr sz="1575"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7"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890621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5993702" y="1803401"/>
            <a:ext cx="5612587" cy="3848100"/>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5993700" y="576274"/>
            <a:ext cx="5612588" cy="1001980"/>
          </a:xfrm>
        </p:spPr>
        <p:txBody>
          <a:bodyPr anchor="t">
            <a:noAutofit/>
          </a:bodyPr>
          <a:lstStyle>
            <a:lvl1pPr>
              <a:defRPr sz="36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5993700" y="4700460"/>
            <a:ext cx="3733314" cy="951040"/>
          </a:xfrm>
        </p:spPr>
        <p:txBody>
          <a:bodyPr anchor="b"/>
          <a:lstStyle>
            <a:lvl1pPr>
              <a:defRPr sz="1575">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639773"/>
            <a:ext cx="5182512" cy="5011727"/>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1" y="4057215"/>
            <a:ext cx="3771409" cy="702821"/>
          </a:xfrm>
          <a:solidFill>
            <a:srgbClr val="43B02A"/>
          </a:solidFill>
          <a:ln>
            <a:noFill/>
          </a:ln>
        </p:spPr>
        <p:txBody>
          <a:bodyPr wrap="square" lIns="252000" tIns="252000" rIns="252000" bIns="252000" anchor="ctr">
            <a:spAutoFit/>
          </a:bodyPr>
          <a:lstStyle>
            <a:lvl1pPr>
              <a:lnSpc>
                <a:spcPct val="80000"/>
              </a:lnSpc>
              <a:defRPr sz="1575"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8"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9956416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889" y="0"/>
            <a:ext cx="12191111" cy="6858000"/>
          </a:xfrm>
        </p:spPr>
        <p:txBody>
          <a:bodyPr/>
          <a:lstStyle>
            <a:lvl1pPr marL="0" indent="0">
              <a:buNone/>
              <a:defRPr sz="3000" baseline="0"/>
            </a:lvl1pPr>
            <a:lvl2pPr marL="586109" indent="0">
              <a:buNone/>
              <a:defRPr sz="3600"/>
            </a:lvl2pPr>
            <a:lvl3pPr marL="1172219" indent="0">
              <a:buNone/>
              <a:defRPr sz="3075"/>
            </a:lvl3pPr>
            <a:lvl4pPr marL="1758328" indent="0">
              <a:buNone/>
              <a:defRPr sz="2550"/>
            </a:lvl4pPr>
            <a:lvl5pPr marL="2344438" indent="0">
              <a:buNone/>
              <a:defRPr sz="2550"/>
            </a:lvl5pPr>
            <a:lvl6pPr marL="2930547" indent="0">
              <a:buNone/>
              <a:defRPr sz="2550"/>
            </a:lvl6pPr>
            <a:lvl7pPr marL="3516656" indent="0">
              <a:buNone/>
              <a:defRPr sz="2550"/>
            </a:lvl7pPr>
            <a:lvl8pPr marL="4102766" indent="0">
              <a:buNone/>
              <a:defRPr sz="2550"/>
            </a:lvl8pPr>
            <a:lvl9pPr marL="4688875" indent="0">
              <a:buNone/>
              <a:defRPr sz="2550"/>
            </a:lvl9pPr>
          </a:lstStyle>
          <a:p>
            <a:r>
              <a:rPr lang="en-US" dirty="0"/>
              <a:t>Click on this icon to insert a photo.</a:t>
            </a:r>
          </a:p>
        </p:txBody>
      </p:sp>
      <p:sp>
        <p:nvSpPr>
          <p:cNvPr id="8" name="Text Placeholder 8"/>
          <p:cNvSpPr>
            <a:spLocks noGrp="1"/>
          </p:cNvSpPr>
          <p:nvPr>
            <p:ph type="body" sz="quarter" idx="16" hasCustomPrompt="1"/>
          </p:nvPr>
        </p:nvSpPr>
        <p:spPr>
          <a:xfrm>
            <a:off x="1" y="4680866"/>
            <a:ext cx="5968223" cy="678593"/>
          </a:xfrm>
          <a:solidFill>
            <a:srgbClr val="43B02A"/>
          </a:solidFill>
          <a:ln>
            <a:noFill/>
          </a:ln>
        </p:spPr>
        <p:txBody>
          <a:bodyPr wrap="square" lIns="252000" tIns="180000" rIns="252000" bIns="252000" anchor="ctr">
            <a:spAutoFit/>
          </a:bodyPr>
          <a:lstStyle>
            <a:lvl1pPr>
              <a:lnSpc>
                <a:spcPct val="100000"/>
              </a:lnSpc>
              <a:defRPr sz="1575"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290480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2501574" y="1803401"/>
            <a:ext cx="3474729" cy="3227685"/>
          </a:xfrm>
        </p:spPr>
        <p:txBody>
          <a:bodyPr/>
          <a:lstStyle/>
          <a:p>
            <a:r>
              <a:rPr lang="en-US" dirty="0"/>
              <a:t>Author Photo</a:t>
            </a:r>
          </a:p>
        </p:txBody>
      </p:sp>
      <p:sp>
        <p:nvSpPr>
          <p:cNvPr id="11" name="Text Placeholder 10"/>
          <p:cNvSpPr>
            <a:spLocks noGrp="1"/>
          </p:cNvSpPr>
          <p:nvPr>
            <p:ph type="body" sz="quarter" idx="17" hasCustomPrompt="1"/>
          </p:nvPr>
        </p:nvSpPr>
        <p:spPr>
          <a:xfrm>
            <a:off x="6222189" y="2336800"/>
            <a:ext cx="3504744" cy="2160887"/>
          </a:xfrm>
        </p:spPr>
        <p:txBody>
          <a:bodyPr anchor="ctr"/>
          <a:lstStyle/>
          <a:p>
            <a:pPr lvl="0"/>
            <a:r>
              <a:rPr lang="en-CA" dirty="0"/>
              <a:t>Author description</a:t>
            </a:r>
          </a:p>
        </p:txBody>
      </p:sp>
      <p:sp>
        <p:nvSpPr>
          <p:cNvPr id="8" name="Title 1"/>
          <p:cNvSpPr>
            <a:spLocks noGrp="1"/>
          </p:cNvSpPr>
          <p:nvPr>
            <p:ph type="title" hasCustomPrompt="1"/>
          </p:nvPr>
        </p:nvSpPr>
        <p:spPr>
          <a:xfrm>
            <a:off x="609601" y="576274"/>
            <a:ext cx="7106241" cy="1001980"/>
          </a:xfrm>
        </p:spPr>
        <p:txBody>
          <a:bodyPr anchor="t">
            <a:noAutofit/>
          </a:bodyPr>
          <a:lstStyle>
            <a:lvl1pPr>
              <a:defRPr sz="36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6221598" y="1803797"/>
            <a:ext cx="3504858" cy="533003"/>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6221598" y="4498182"/>
            <a:ext cx="3504858" cy="532904"/>
          </a:xfrm>
        </p:spPr>
        <p:txBody>
          <a:bodyPr anchor="b"/>
          <a:lstStyle>
            <a:lvl1pPr>
              <a:defRPr sz="1575"/>
            </a:lvl1pPr>
          </a:lstStyle>
          <a:p>
            <a:pPr lvl="0"/>
            <a:r>
              <a:rPr lang="en-CA" dirty="0"/>
              <a:t>Author email</a:t>
            </a:r>
          </a:p>
        </p:txBody>
      </p:sp>
    </p:spTree>
    <p:extLst>
      <p:ext uri="{BB962C8B-B14F-4D97-AF65-F5344CB8AC3E}">
        <p14:creationId xmlns:p14="http://schemas.microsoft.com/office/powerpoint/2010/main" val="399049549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4" name="Picture Placeholder 3"/>
          <p:cNvSpPr>
            <a:spLocks noGrp="1"/>
          </p:cNvSpPr>
          <p:nvPr>
            <p:ph type="pic" sz="quarter" idx="10" hasCustomPrompt="1"/>
          </p:nvPr>
        </p:nvSpPr>
        <p:spPr>
          <a:xfrm>
            <a:off x="6249078" y="622301"/>
            <a:ext cx="5333402" cy="5022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622220" y="622301"/>
            <a:ext cx="5358701" cy="5022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622220" y="4064673"/>
            <a:ext cx="3504743" cy="702821"/>
          </a:xfrm>
          <a:solidFill>
            <a:srgbClr val="43B02A"/>
          </a:solidFill>
          <a:ln>
            <a:noFill/>
          </a:ln>
        </p:spPr>
        <p:txBody>
          <a:bodyPr wrap="square" lIns="252000" tIns="252000" rIns="252000" bIns="252000" anchor="ctr">
            <a:spAutoFit/>
          </a:bodyPr>
          <a:lstStyle>
            <a:lvl1pPr>
              <a:lnSpc>
                <a:spcPct val="80000"/>
              </a:lnSpc>
              <a:defRPr sz="1575"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6249079" y="4064673"/>
            <a:ext cx="3490554" cy="702821"/>
          </a:xfrm>
          <a:solidFill>
            <a:srgbClr val="43B02A"/>
          </a:solidFill>
          <a:ln>
            <a:noFill/>
          </a:ln>
        </p:spPr>
        <p:txBody>
          <a:bodyPr wrap="square" lIns="252000" tIns="252000" rIns="252000" bIns="252000" anchor="ctr">
            <a:spAutoFit/>
          </a:bodyPr>
          <a:lstStyle>
            <a:lvl1pPr>
              <a:lnSpc>
                <a:spcPct val="80000"/>
              </a:lnSpc>
              <a:defRPr sz="1575"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8"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796726234"/>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sp>
        <p:nvSpPr>
          <p:cNvPr id="12" name="Picture Placeholder 5"/>
          <p:cNvSpPr>
            <a:spLocks noGrp="1"/>
          </p:cNvSpPr>
          <p:nvPr>
            <p:ph type="pic" sz="quarter" idx="11" hasCustomPrompt="1"/>
          </p:nvPr>
        </p:nvSpPr>
        <p:spPr>
          <a:xfrm>
            <a:off x="622220" y="622301"/>
            <a:ext cx="8698367" cy="5022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622220" y="4064673"/>
            <a:ext cx="3504743" cy="702821"/>
          </a:xfrm>
          <a:solidFill>
            <a:srgbClr val="43B02A"/>
          </a:solidFill>
          <a:ln>
            <a:noFill/>
          </a:ln>
        </p:spPr>
        <p:txBody>
          <a:bodyPr wrap="square" lIns="252000" tIns="252000" rIns="252000" bIns="252000" anchor="ctr">
            <a:spAutoFit/>
          </a:bodyPr>
          <a:lstStyle>
            <a:lvl1pPr>
              <a:lnSpc>
                <a:spcPct val="80000"/>
              </a:lnSpc>
              <a:defRPr sz="1575"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9827671" y="551258"/>
            <a:ext cx="1754730" cy="5100242"/>
          </a:xfrm>
        </p:spPr>
        <p:txBody>
          <a:bodyPr/>
          <a:lstStyle>
            <a:lvl1pPr>
              <a:spcBef>
                <a:spcPts val="1275"/>
              </a:spcBef>
              <a:defRPr sz="1575">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21"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855709678"/>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sp>
        <p:nvSpPr>
          <p:cNvPr id="13" name="Picture Placeholder 5"/>
          <p:cNvSpPr>
            <a:spLocks noGrp="1"/>
          </p:cNvSpPr>
          <p:nvPr>
            <p:ph type="pic" sz="quarter" idx="11" hasCustomPrompt="1"/>
          </p:nvPr>
        </p:nvSpPr>
        <p:spPr>
          <a:xfrm>
            <a:off x="622220" y="1803401"/>
            <a:ext cx="7093623" cy="3840900"/>
          </a:xfrm>
        </p:spPr>
        <p:txBody>
          <a:bodyPr/>
          <a:lstStyle/>
          <a:p>
            <a:r>
              <a:rPr lang="en-US" dirty="0"/>
              <a:t>Click on this icon to insert a graphic.</a:t>
            </a:r>
          </a:p>
        </p:txBody>
      </p:sp>
      <p:sp>
        <p:nvSpPr>
          <p:cNvPr id="20"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9827671" y="551258"/>
            <a:ext cx="1754730" cy="5100242"/>
          </a:xfrm>
        </p:spPr>
        <p:txBody>
          <a:bodyPr/>
          <a:lstStyle>
            <a:lvl1pPr>
              <a:spcBef>
                <a:spcPts val="1275"/>
              </a:spcBef>
              <a:defRPr sz="1575">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26"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982399993"/>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3"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609540" y="1803798"/>
            <a:ext cx="7106147" cy="3840956"/>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9827671" y="551258"/>
            <a:ext cx="1754730" cy="5100242"/>
          </a:xfrm>
        </p:spPr>
        <p:txBody>
          <a:bodyPr/>
          <a:lstStyle>
            <a:lvl1pPr>
              <a:spcBef>
                <a:spcPts val="1275"/>
              </a:spcBef>
              <a:defRPr sz="1575">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3551259225"/>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211100" y="2338355"/>
            <a:ext cx="7769800" cy="1959129"/>
          </a:xfrm>
        </p:spPr>
        <p:txBody>
          <a:bodyPr lIns="0" tIns="0" rIns="0" bIns="0" anchor="ctr">
            <a:noAutofit/>
          </a:bodyPr>
          <a:lstStyle>
            <a:lvl1pPr marL="0" indent="0" algn="ctr">
              <a:buNone/>
              <a:defRPr sz="3600" baseline="0">
                <a:solidFill>
                  <a:schemeClr val="accent5"/>
                </a:solidFill>
              </a:defRPr>
            </a:lvl1pPr>
            <a:lvl2pPr marL="586109" indent="0" algn="ctr">
              <a:buNone/>
              <a:defRPr>
                <a:solidFill>
                  <a:schemeClr val="tx1">
                    <a:tint val="75000"/>
                  </a:schemeClr>
                </a:solidFill>
              </a:defRPr>
            </a:lvl2pPr>
            <a:lvl3pPr marL="1172219" indent="0" algn="ctr">
              <a:buNone/>
              <a:defRPr>
                <a:solidFill>
                  <a:schemeClr val="tx1">
                    <a:tint val="75000"/>
                  </a:schemeClr>
                </a:solidFill>
              </a:defRPr>
            </a:lvl3pPr>
            <a:lvl4pPr marL="1758328" indent="0" algn="ctr">
              <a:buNone/>
              <a:defRPr>
                <a:solidFill>
                  <a:schemeClr val="tx1">
                    <a:tint val="75000"/>
                  </a:schemeClr>
                </a:solidFill>
              </a:defRPr>
            </a:lvl4pPr>
            <a:lvl5pPr marL="2344438" indent="0" algn="ctr">
              <a:buNone/>
              <a:defRPr>
                <a:solidFill>
                  <a:schemeClr val="tx1">
                    <a:tint val="75000"/>
                  </a:schemeClr>
                </a:solidFill>
              </a:defRPr>
            </a:lvl5pPr>
            <a:lvl6pPr marL="2930547" indent="0" algn="ctr">
              <a:buNone/>
              <a:defRPr>
                <a:solidFill>
                  <a:schemeClr val="tx1">
                    <a:tint val="75000"/>
                  </a:schemeClr>
                </a:solidFill>
              </a:defRPr>
            </a:lvl6pPr>
            <a:lvl7pPr marL="3516656" indent="0" algn="ctr">
              <a:buNone/>
              <a:defRPr>
                <a:solidFill>
                  <a:schemeClr val="tx1">
                    <a:tint val="75000"/>
                  </a:schemeClr>
                </a:solidFill>
              </a:defRPr>
            </a:lvl7pPr>
            <a:lvl8pPr marL="4102766" indent="0" algn="ctr">
              <a:buNone/>
              <a:defRPr>
                <a:solidFill>
                  <a:schemeClr val="tx1">
                    <a:tint val="75000"/>
                  </a:schemeClr>
                </a:solidFill>
              </a:defRPr>
            </a:lvl8pPr>
            <a:lvl9pPr marL="4688875"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2490464" y="1562096"/>
            <a:ext cx="7211074" cy="76355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2490463" y="4513380"/>
            <a:ext cx="7211075" cy="346810"/>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692" y="621411"/>
            <a:ext cx="476310" cy="350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24369"/>
            <a:ext cx="12192000" cy="1333631"/>
          </a:xfrm>
          <a:prstGeom prst="rect">
            <a:avLst/>
          </a:prstGeom>
        </p:spPr>
      </p:pic>
    </p:spTree>
    <p:extLst>
      <p:ext uri="{BB962C8B-B14F-4D97-AF65-F5344CB8AC3E}">
        <p14:creationId xmlns:p14="http://schemas.microsoft.com/office/powerpoint/2010/main" val="1532779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20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622300" y="1803797"/>
            <a:ext cx="1625307" cy="1509752"/>
          </a:xfrm>
        </p:spPr>
        <p:txBody>
          <a:bodyPr/>
          <a:lstStyle/>
          <a:p>
            <a:r>
              <a:rPr lang="en-US" dirty="0"/>
              <a:t>Author Photo</a:t>
            </a:r>
          </a:p>
        </p:txBody>
      </p:sp>
      <p:sp>
        <p:nvSpPr>
          <p:cNvPr id="11" name="Text Placeholder 10"/>
          <p:cNvSpPr>
            <a:spLocks noGrp="1"/>
          </p:cNvSpPr>
          <p:nvPr>
            <p:ph type="body" sz="quarter" idx="17" hasCustomPrompt="1"/>
          </p:nvPr>
        </p:nvSpPr>
        <p:spPr>
          <a:xfrm>
            <a:off x="2488956" y="2336800"/>
            <a:ext cx="3504744" cy="1790700"/>
          </a:xfrm>
        </p:spPr>
        <p:txBody>
          <a:bodyPr anchor="t"/>
          <a:lstStyle/>
          <a:p>
            <a:pPr lvl="0"/>
            <a:r>
              <a:rPr lang="en-CA" dirty="0"/>
              <a:t>Author description</a:t>
            </a:r>
          </a:p>
        </p:txBody>
      </p:sp>
      <p:sp>
        <p:nvSpPr>
          <p:cNvPr id="8"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2488365" y="1803797"/>
            <a:ext cx="3504858" cy="533003"/>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2488365" y="4127500"/>
            <a:ext cx="3504858" cy="532904"/>
          </a:xfrm>
        </p:spPr>
        <p:txBody>
          <a:bodyPr anchor="b"/>
          <a:lstStyle>
            <a:lvl1pPr>
              <a:defRPr sz="1575"/>
            </a:lvl1pPr>
          </a:lstStyle>
          <a:p>
            <a:pPr lvl="0"/>
            <a:r>
              <a:rPr lang="en-CA" dirty="0"/>
              <a:t>Author email</a:t>
            </a:r>
          </a:p>
        </p:txBody>
      </p:sp>
      <p:sp>
        <p:nvSpPr>
          <p:cNvPr id="9" name="Picture Placeholder 4"/>
          <p:cNvSpPr>
            <a:spLocks noGrp="1"/>
          </p:cNvSpPr>
          <p:nvPr>
            <p:ph type="pic" sz="quarter" idx="20" hasCustomPrompt="1"/>
          </p:nvPr>
        </p:nvSpPr>
        <p:spPr>
          <a:xfrm>
            <a:off x="6222271" y="1803797"/>
            <a:ext cx="1625307" cy="1509752"/>
          </a:xfrm>
        </p:spPr>
        <p:txBody>
          <a:bodyPr/>
          <a:lstStyle/>
          <a:p>
            <a:r>
              <a:rPr lang="en-US" dirty="0"/>
              <a:t>Author Photo</a:t>
            </a:r>
          </a:p>
        </p:txBody>
      </p:sp>
      <p:sp>
        <p:nvSpPr>
          <p:cNvPr id="10" name="Text Placeholder 10"/>
          <p:cNvSpPr>
            <a:spLocks noGrp="1"/>
          </p:cNvSpPr>
          <p:nvPr>
            <p:ph type="body" sz="quarter" idx="21" hasCustomPrompt="1"/>
          </p:nvPr>
        </p:nvSpPr>
        <p:spPr>
          <a:xfrm>
            <a:off x="8088927" y="2336800"/>
            <a:ext cx="3504744" cy="17907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8088336" y="1803797"/>
            <a:ext cx="3504858" cy="533003"/>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8088336" y="4127500"/>
            <a:ext cx="3504858" cy="532904"/>
          </a:xfrm>
        </p:spPr>
        <p:txBody>
          <a:bodyPr anchor="b"/>
          <a:lstStyle>
            <a:lvl1pPr>
              <a:defRPr sz="1575"/>
            </a:lvl1pPr>
          </a:lstStyle>
          <a:p>
            <a:pPr lvl="0"/>
            <a:r>
              <a:rPr lang="en-CA" dirty="0"/>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24369"/>
            <a:ext cx="12192000" cy="1333631"/>
          </a:xfrm>
          <a:prstGeom prst="rect">
            <a:avLst/>
          </a:prstGeom>
        </p:spPr>
      </p:pic>
    </p:spTree>
    <p:extLst>
      <p:ext uri="{BB962C8B-B14F-4D97-AF65-F5344CB8AC3E}">
        <p14:creationId xmlns:p14="http://schemas.microsoft.com/office/powerpoint/2010/main" val="23854399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10863261" cy="1001980"/>
          </a:xfrm>
        </p:spPr>
        <p:txBody>
          <a:bodyPr anchor="t">
            <a:noAutofit/>
          </a:bodyPr>
          <a:lstStyle>
            <a:lvl1pPr>
              <a:defRPr sz="36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609601" y="1803401"/>
            <a:ext cx="10863261" cy="3848100"/>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6"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6449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609602" y="495299"/>
            <a:ext cx="8710984" cy="5156201"/>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9827671" y="551258"/>
            <a:ext cx="1754730" cy="5100242"/>
          </a:xfrm>
        </p:spPr>
        <p:txBody>
          <a:bodyPr/>
          <a:lstStyle>
            <a:lvl1pPr>
              <a:spcBef>
                <a:spcPts val="1275"/>
              </a:spcBef>
              <a:defRPr sz="1575">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5"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96116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609602" y="1803401"/>
            <a:ext cx="5371319" cy="3848100"/>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6222270" y="1803401"/>
            <a:ext cx="5360131" cy="3848100"/>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9"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75637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609602" y="2336799"/>
            <a:ext cx="5371319" cy="3314701"/>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6222270" y="2336799"/>
            <a:ext cx="5360131" cy="3314702"/>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609603" y="1803797"/>
            <a:ext cx="5371319" cy="533003"/>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6222270" y="1803797"/>
            <a:ext cx="5360131" cy="533003"/>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5" name="Slide Number Placeholder 8"/>
          <p:cNvSpPr>
            <a:spLocks noGrp="1"/>
          </p:cNvSpPr>
          <p:nvPr>
            <p:ph type="sldNum" sz="quarter" idx="20"/>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7454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76274"/>
            <a:ext cx="7106241" cy="1001980"/>
          </a:xfrm>
        </p:spPr>
        <p:txBody>
          <a:bodyPr anchor="t">
            <a:noAutofit/>
          </a:bodyPr>
          <a:lstStyle>
            <a:lvl1pPr>
              <a:defRPr sz="36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609602" y="1803401"/>
            <a:ext cx="3504662" cy="3848100"/>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4355533" y="1803401"/>
            <a:ext cx="3482660" cy="3848100"/>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8088847" y="1803401"/>
            <a:ext cx="3504744" cy="3848100"/>
          </a:xfrm>
        </p:spPr>
        <p:txBody>
          <a:bodyPr/>
          <a:lstStyle>
            <a:lvl1pPr>
              <a:spcBef>
                <a:spcPts val="1200"/>
              </a:spcBef>
              <a:defRPr baseline="0"/>
            </a:lvl1pPr>
            <a:lvl3pPr marL="1515073" indent="-342854">
              <a:buFont typeface="Arial"/>
              <a:buChar char="•"/>
              <a:defRPr/>
            </a:lvl3pPr>
            <a:lvl4pPr>
              <a:spcBef>
                <a:spcPts val="828"/>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48401"/>
            <a:ext cx="12190809" cy="614507"/>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8" y="6446601"/>
            <a:ext cx="295973" cy="218107"/>
          </a:xfrm>
          <a:prstGeom prst="rect">
            <a:avLst/>
          </a:prstGeom>
        </p:spPr>
      </p:pic>
      <p:sp>
        <p:nvSpPr>
          <p:cNvPr id="13" name="Slide Number Placeholder 8"/>
          <p:cNvSpPr>
            <a:spLocks noGrp="1"/>
          </p:cNvSpPr>
          <p:nvPr>
            <p:ph type="sldNum" sz="quarter" idx="19"/>
          </p:nvPr>
        </p:nvSpPr>
        <p:spPr>
          <a:xfrm>
            <a:off x="149297" y="6373091"/>
            <a:ext cx="396810"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1884292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499889"/>
            <a:ext cx="10972800" cy="1100311"/>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1" y="1600200"/>
            <a:ext cx="10972800" cy="3903399"/>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609601" y="6356351"/>
            <a:ext cx="885052" cy="365126"/>
          </a:xfrm>
          <a:prstGeom prst="rect">
            <a:avLst/>
          </a:prstGeom>
        </p:spPr>
        <p:txBody>
          <a:bodyPr vert="horz" lIns="0" tIns="0" rIns="0" bIns="0" rtlCol="0" anchor="ctr"/>
          <a:lstStyle>
            <a:lvl1pPr algn="l">
              <a:defRPr sz="1575"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188597817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 id="2147483931" r:id="rId19"/>
    <p:sldLayoutId id="2147483932" r:id="rId20"/>
    <p:sldLayoutId id="2147483933" r:id="rId21"/>
    <p:sldLayoutId id="2147483934" r:id="rId22"/>
    <p:sldLayoutId id="2147483935" r:id="rId23"/>
    <p:sldLayoutId id="2147483936" r:id="rId24"/>
    <p:sldLayoutId id="2147483937" r:id="rId25"/>
    <p:sldLayoutId id="2147483938" r:id="rId26"/>
    <p:sldLayoutId id="2147483939" r:id="rId27"/>
    <p:sldLayoutId id="2147483940" r:id="rId28"/>
    <p:sldLayoutId id="2147483941" r:id="rId29"/>
    <p:sldLayoutId id="2147483942" r:id="rId30"/>
    <p:sldLayoutId id="2147483943" r:id="rId31"/>
    <p:sldLayoutId id="2147483944" r:id="rId32"/>
    <p:sldLayoutId id="2147483945" r:id="rId33"/>
    <p:sldLayoutId id="2147483946" r:id="rId34"/>
    <p:sldLayoutId id="2147483947" r:id="rId35"/>
  </p:sldLayoutIdLst>
  <p:hf hdr="0" ftr="0" dt="0"/>
  <p:txStyles>
    <p:titleStyle>
      <a:lvl1pPr algn="l" defTabSz="586109" rtl="0" eaLnBrk="1" latinLnBrk="0" hangingPunct="1">
        <a:lnSpc>
          <a:spcPct val="80000"/>
        </a:lnSpc>
        <a:spcBef>
          <a:spcPct val="0"/>
        </a:spcBef>
        <a:buNone/>
        <a:defRPr sz="5399" kern="1200">
          <a:solidFill>
            <a:schemeClr val="accent5"/>
          </a:solidFill>
          <a:latin typeface="+mj-lt"/>
          <a:ea typeface="+mj-ea"/>
          <a:cs typeface="+mj-cs"/>
        </a:defRPr>
      </a:lvl1pPr>
    </p:titleStyle>
    <p:bodyStyle>
      <a:lvl1pPr marL="0" indent="0" algn="l" defTabSz="586109" rtl="0" eaLnBrk="1" latinLnBrk="0" hangingPunct="1">
        <a:lnSpc>
          <a:spcPct val="110000"/>
        </a:lnSpc>
        <a:spcBef>
          <a:spcPct val="20000"/>
        </a:spcBef>
        <a:buClr>
          <a:schemeClr val="accent2"/>
        </a:buClr>
        <a:buFontTx/>
        <a:buNone/>
        <a:defRPr sz="2400" kern="1200">
          <a:solidFill>
            <a:schemeClr val="accent5"/>
          </a:solidFill>
          <a:latin typeface="+mn-lt"/>
          <a:ea typeface="+mn-ea"/>
          <a:cs typeface="+mn-cs"/>
        </a:defRPr>
      </a:lvl1pPr>
      <a:lvl2pPr marL="952428" indent="-366319" algn="l" defTabSz="586109" rtl="0" eaLnBrk="1" latinLnBrk="0" hangingPunct="1">
        <a:lnSpc>
          <a:spcPct val="110000"/>
        </a:lnSpc>
        <a:spcBef>
          <a:spcPct val="20000"/>
        </a:spcBef>
        <a:buClr>
          <a:schemeClr val="accent2"/>
        </a:buClr>
        <a:buSzPct val="75000"/>
        <a:buFont typeface="Arial"/>
        <a:buChar char="•"/>
        <a:defRPr sz="2400" kern="1200">
          <a:solidFill>
            <a:schemeClr val="accent5"/>
          </a:solidFill>
          <a:latin typeface="+mn-lt"/>
          <a:ea typeface="+mn-ea"/>
          <a:cs typeface="+mn-cs"/>
        </a:defRPr>
      </a:lvl2pPr>
      <a:lvl3pPr marL="1515073" indent="-342854" algn="l" defTabSz="586109" rtl="0" eaLnBrk="1" latinLnBrk="0" hangingPunct="1">
        <a:lnSpc>
          <a:spcPct val="110000"/>
        </a:lnSpc>
        <a:spcBef>
          <a:spcPct val="20000"/>
        </a:spcBef>
        <a:buClr>
          <a:schemeClr val="accent2"/>
        </a:buClr>
        <a:buSzPct val="60000"/>
        <a:buFont typeface="Wingdings" charset="2"/>
        <a:buChar char="§"/>
        <a:defRPr sz="2400" kern="1200" baseline="0">
          <a:solidFill>
            <a:schemeClr val="accent5"/>
          </a:solidFill>
          <a:latin typeface="+mn-lt"/>
          <a:ea typeface="+mn-ea"/>
          <a:cs typeface="+mn-cs"/>
        </a:defRPr>
      </a:lvl3pPr>
      <a:lvl4pPr marL="2051383" indent="-293055" algn="l" defTabSz="586109" rtl="0" eaLnBrk="1" latinLnBrk="0" hangingPunct="1">
        <a:lnSpc>
          <a:spcPct val="120000"/>
        </a:lnSpc>
        <a:spcBef>
          <a:spcPct val="20000"/>
        </a:spcBef>
        <a:buClr>
          <a:schemeClr val="accent2"/>
        </a:buClr>
        <a:buSzPct val="90000"/>
        <a:buFont typeface="Arial"/>
        <a:buChar char="–"/>
        <a:defRPr sz="1575" kern="1200">
          <a:solidFill>
            <a:schemeClr val="accent4"/>
          </a:solidFill>
          <a:latin typeface="+mn-lt"/>
          <a:ea typeface="+mn-ea"/>
          <a:cs typeface="+mn-cs"/>
        </a:defRPr>
      </a:lvl4pPr>
      <a:lvl5pPr marL="2637492" indent="-293055" algn="l" defTabSz="586109" rtl="0" eaLnBrk="1" latinLnBrk="0" hangingPunct="1">
        <a:spcBef>
          <a:spcPct val="20000"/>
        </a:spcBef>
        <a:buFont typeface="Arial"/>
        <a:buChar char="»"/>
        <a:defRPr sz="2550" kern="1200">
          <a:solidFill>
            <a:schemeClr val="accent5"/>
          </a:solidFill>
          <a:latin typeface="+mn-lt"/>
          <a:ea typeface="+mn-ea"/>
          <a:cs typeface="+mn-cs"/>
        </a:defRPr>
      </a:lvl5pPr>
      <a:lvl6pPr marL="3223602" indent="-293055" algn="l" defTabSz="586109" rtl="0" eaLnBrk="1" latinLnBrk="0" hangingPunct="1">
        <a:spcBef>
          <a:spcPct val="20000"/>
        </a:spcBef>
        <a:buFont typeface="Arial"/>
        <a:buChar char="•"/>
        <a:defRPr sz="2550" kern="1200">
          <a:solidFill>
            <a:schemeClr val="tx1"/>
          </a:solidFill>
          <a:latin typeface="+mn-lt"/>
          <a:ea typeface="+mn-ea"/>
          <a:cs typeface="+mn-cs"/>
        </a:defRPr>
      </a:lvl6pPr>
      <a:lvl7pPr marL="3809711" indent="-293055" algn="l" defTabSz="586109" rtl="0" eaLnBrk="1" latinLnBrk="0" hangingPunct="1">
        <a:spcBef>
          <a:spcPct val="20000"/>
        </a:spcBef>
        <a:buFont typeface="Arial"/>
        <a:buChar char="•"/>
        <a:defRPr sz="2550" kern="1200">
          <a:solidFill>
            <a:schemeClr val="tx1"/>
          </a:solidFill>
          <a:latin typeface="+mn-lt"/>
          <a:ea typeface="+mn-ea"/>
          <a:cs typeface="+mn-cs"/>
        </a:defRPr>
      </a:lvl7pPr>
      <a:lvl8pPr marL="4395821" indent="-293055" algn="l" defTabSz="586109" rtl="0" eaLnBrk="1" latinLnBrk="0" hangingPunct="1">
        <a:spcBef>
          <a:spcPct val="20000"/>
        </a:spcBef>
        <a:buFont typeface="Arial"/>
        <a:buChar char="•"/>
        <a:defRPr sz="2550" kern="1200">
          <a:solidFill>
            <a:schemeClr val="tx1"/>
          </a:solidFill>
          <a:latin typeface="+mn-lt"/>
          <a:ea typeface="+mn-ea"/>
          <a:cs typeface="+mn-cs"/>
        </a:defRPr>
      </a:lvl8pPr>
      <a:lvl9pPr marL="4981930" indent="-293055" algn="l" defTabSz="586109" rtl="0" eaLnBrk="1" latinLnBrk="0" hangingPunct="1">
        <a:spcBef>
          <a:spcPct val="20000"/>
        </a:spcBef>
        <a:buFont typeface="Arial"/>
        <a:buChar char="•"/>
        <a:defRPr sz="2550" kern="1200">
          <a:solidFill>
            <a:schemeClr val="tx1"/>
          </a:solidFill>
          <a:latin typeface="+mn-lt"/>
          <a:ea typeface="+mn-ea"/>
          <a:cs typeface="+mn-cs"/>
        </a:defRPr>
      </a:lvl9pPr>
    </p:bodyStyle>
    <p:otherStyle>
      <a:defPPr>
        <a:defRPr lang="en-US"/>
      </a:defPPr>
      <a:lvl1pPr marL="0" algn="l" defTabSz="586109" rtl="0" eaLnBrk="1" latinLnBrk="0" hangingPunct="1">
        <a:defRPr sz="2325" kern="1200">
          <a:solidFill>
            <a:schemeClr val="tx1"/>
          </a:solidFill>
          <a:latin typeface="+mn-lt"/>
          <a:ea typeface="+mn-ea"/>
          <a:cs typeface="+mn-cs"/>
        </a:defRPr>
      </a:lvl1pPr>
      <a:lvl2pPr marL="586109" algn="l" defTabSz="586109" rtl="0" eaLnBrk="1" latinLnBrk="0" hangingPunct="1">
        <a:defRPr sz="2325" kern="1200">
          <a:solidFill>
            <a:schemeClr val="tx1"/>
          </a:solidFill>
          <a:latin typeface="+mn-lt"/>
          <a:ea typeface="+mn-ea"/>
          <a:cs typeface="+mn-cs"/>
        </a:defRPr>
      </a:lvl2pPr>
      <a:lvl3pPr marL="1172219" algn="l" defTabSz="586109" rtl="0" eaLnBrk="1" latinLnBrk="0" hangingPunct="1">
        <a:defRPr sz="2325" kern="1200">
          <a:solidFill>
            <a:schemeClr val="tx1"/>
          </a:solidFill>
          <a:latin typeface="+mn-lt"/>
          <a:ea typeface="+mn-ea"/>
          <a:cs typeface="+mn-cs"/>
        </a:defRPr>
      </a:lvl3pPr>
      <a:lvl4pPr marL="1758328" algn="l" defTabSz="586109" rtl="0" eaLnBrk="1" latinLnBrk="0" hangingPunct="1">
        <a:defRPr sz="2325" kern="1200">
          <a:solidFill>
            <a:schemeClr val="tx1"/>
          </a:solidFill>
          <a:latin typeface="+mn-lt"/>
          <a:ea typeface="+mn-ea"/>
          <a:cs typeface="+mn-cs"/>
        </a:defRPr>
      </a:lvl4pPr>
      <a:lvl5pPr marL="2344438" algn="l" defTabSz="586109" rtl="0" eaLnBrk="1" latinLnBrk="0" hangingPunct="1">
        <a:defRPr sz="2325" kern="1200">
          <a:solidFill>
            <a:schemeClr val="tx1"/>
          </a:solidFill>
          <a:latin typeface="+mn-lt"/>
          <a:ea typeface="+mn-ea"/>
          <a:cs typeface="+mn-cs"/>
        </a:defRPr>
      </a:lvl5pPr>
      <a:lvl6pPr marL="2930547" algn="l" defTabSz="586109" rtl="0" eaLnBrk="1" latinLnBrk="0" hangingPunct="1">
        <a:defRPr sz="2325" kern="1200">
          <a:solidFill>
            <a:schemeClr val="tx1"/>
          </a:solidFill>
          <a:latin typeface="+mn-lt"/>
          <a:ea typeface="+mn-ea"/>
          <a:cs typeface="+mn-cs"/>
        </a:defRPr>
      </a:lvl6pPr>
      <a:lvl7pPr marL="3516656" algn="l" defTabSz="586109" rtl="0" eaLnBrk="1" latinLnBrk="0" hangingPunct="1">
        <a:defRPr sz="2325" kern="1200">
          <a:solidFill>
            <a:schemeClr val="tx1"/>
          </a:solidFill>
          <a:latin typeface="+mn-lt"/>
          <a:ea typeface="+mn-ea"/>
          <a:cs typeface="+mn-cs"/>
        </a:defRPr>
      </a:lvl7pPr>
      <a:lvl8pPr marL="4102766" algn="l" defTabSz="586109" rtl="0" eaLnBrk="1" latinLnBrk="0" hangingPunct="1">
        <a:defRPr sz="2325" kern="1200">
          <a:solidFill>
            <a:schemeClr val="tx1"/>
          </a:solidFill>
          <a:latin typeface="+mn-lt"/>
          <a:ea typeface="+mn-ea"/>
          <a:cs typeface="+mn-cs"/>
        </a:defRPr>
      </a:lvl8pPr>
      <a:lvl9pPr marL="4688875" algn="l" defTabSz="586109" rtl="0" eaLnBrk="1" latinLnBrk="0" hangingPunct="1">
        <a:defRPr sz="23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l"/>
            <a:r>
              <a:rPr lang="en-CA" dirty="0"/>
              <a:t>CST8250	</a:t>
            </a:r>
            <a:endParaRPr lang="en-US" dirty="0"/>
          </a:p>
        </p:txBody>
      </p:sp>
      <p:sp>
        <p:nvSpPr>
          <p:cNvPr id="2" name="Subtitle 1"/>
          <p:cNvSpPr>
            <a:spLocks noGrp="1"/>
          </p:cNvSpPr>
          <p:nvPr>
            <p:ph type="subTitle" idx="1"/>
          </p:nvPr>
        </p:nvSpPr>
        <p:spPr/>
        <p:txBody>
          <a:bodyPr>
            <a:normAutofit/>
          </a:bodyPr>
          <a:lstStyle/>
          <a:p>
            <a:pPr algn="l"/>
            <a:r>
              <a:rPr lang="en-US" sz="2400"/>
              <a:t>Introduction </a:t>
            </a:r>
            <a:r>
              <a:rPr lang="en-US" sz="2400" dirty="0"/>
              <a:t>to ER Diagrams and Database Design</a:t>
            </a:r>
          </a:p>
        </p:txBody>
      </p:sp>
      <p:sp>
        <p:nvSpPr>
          <p:cNvPr id="5" name="Text Placeholder 4">
            <a:extLst>
              <a:ext uri="{FF2B5EF4-FFF2-40B4-BE49-F238E27FC236}">
                <a16:creationId xmlns:a16="http://schemas.microsoft.com/office/drawing/2014/main" id="{0D32934E-CD5B-48B8-9ED0-78DE568205C6}"/>
              </a:ext>
            </a:extLst>
          </p:cNvPr>
          <p:cNvSpPr>
            <a:spLocks noGrp="1"/>
          </p:cNvSpPr>
          <p:nvPr>
            <p:ph type="body" sz="quarter" idx="10"/>
          </p:nvPr>
        </p:nvSpPr>
        <p:spPr/>
        <p:txBody>
          <a:bodyPr/>
          <a:lstStyle/>
          <a:p>
            <a:r>
              <a:rPr lang="en-US" dirty="0"/>
              <a:t>Week 1</a:t>
            </a:r>
            <a:endParaRPr lang="en-CA" dirty="0"/>
          </a:p>
        </p:txBody>
      </p:sp>
    </p:spTree>
    <p:extLst>
      <p:ext uri="{BB962C8B-B14F-4D97-AF65-F5344CB8AC3E}">
        <p14:creationId xmlns:p14="http://schemas.microsoft.com/office/powerpoint/2010/main" val="257912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a:xfrm>
            <a:off x="546107" y="280135"/>
            <a:ext cx="10863261" cy="1001980"/>
          </a:xfrm>
        </p:spPr>
        <p:txBody>
          <a:bodyPr anchor="ctr">
            <a:normAutofit/>
          </a:bodyPr>
          <a:lstStyle/>
          <a:p>
            <a:pPr>
              <a:defRPr/>
            </a:pPr>
            <a:r>
              <a:rPr lang="en-US" dirty="0">
                <a:effectLst>
                  <a:outerShdw blurRad="38100" dist="38100" dir="2700000" algn="tl">
                    <a:srgbClr val="FFFFFF"/>
                  </a:outerShdw>
                </a:effectLst>
              </a:rPr>
              <a:t>Keys Example #1</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603257" y="1578254"/>
            <a:ext cx="10863261" cy="4479646"/>
          </a:xfrm>
        </p:spPr>
        <p:txBody>
          <a:bodyPr anchor="ctr">
            <a:normAutofit/>
          </a:bodyPr>
          <a:lstStyle/>
          <a:p>
            <a:pPr marL="342900" indent="-342900">
              <a:buFont typeface="Arial" panose="020B0604020202020204" pitchFamily="34" charset="0"/>
              <a:buChar char="•"/>
              <a:defRPr/>
            </a:pPr>
            <a:r>
              <a:rPr lang="en-US" b="1" dirty="0"/>
              <a:t>Capture the historical data of courses a student has registered in.</a:t>
            </a:r>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endParaRPr lang="en-US" b="1" dirty="0"/>
          </a:p>
          <a:p>
            <a:pPr lvl="8" indent="0">
              <a:buNone/>
              <a:defRPr/>
            </a:pPr>
            <a:r>
              <a:rPr lang="en-US" b="1" dirty="0"/>
              <a:t>      Both Student Id and Course Id are 	   part of the primary key, together 	   they form the composite key</a:t>
            </a:r>
          </a:p>
          <a:p>
            <a:pPr marL="5324830" lvl="8"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lvl="1" indent="0">
              <a:buNone/>
              <a:defRPr/>
            </a:pPr>
            <a:endParaRPr lang="en-US" dirty="0"/>
          </a:p>
          <a:p>
            <a:pPr marL="1295328" lvl="1" indent="-342900">
              <a:buFont typeface="Arial" panose="020B0604020202020204" pitchFamily="34" charset="0"/>
              <a:buChar char="•"/>
              <a:defRPr/>
            </a:pPr>
            <a:endParaRPr lang="en-US" dirty="0"/>
          </a:p>
          <a:p>
            <a:pPr lvl="1" indent="0">
              <a:buNone/>
              <a:defRPr/>
            </a:pPr>
            <a:endParaRPr lang="en-US" dirty="0"/>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10</a:t>
            </a:fld>
            <a:endParaRPr lang="en-US" sz="2000" dirty="0"/>
          </a:p>
        </p:txBody>
      </p:sp>
      <p:pic>
        <p:nvPicPr>
          <p:cNvPr id="4" name="Picture 3">
            <a:extLst>
              <a:ext uri="{FF2B5EF4-FFF2-40B4-BE49-F238E27FC236}">
                <a16:creationId xmlns:a16="http://schemas.microsoft.com/office/drawing/2014/main" id="{40D98EAF-BAB6-494E-9358-547129EBB86E}"/>
              </a:ext>
            </a:extLst>
          </p:cNvPr>
          <p:cNvPicPr>
            <a:picLocks noChangeAspect="1"/>
          </p:cNvPicPr>
          <p:nvPr/>
        </p:nvPicPr>
        <p:blipFill>
          <a:blip r:embed="rId2"/>
          <a:stretch>
            <a:fillRect/>
          </a:stretch>
        </p:blipFill>
        <p:spPr>
          <a:xfrm>
            <a:off x="1104901" y="1987955"/>
            <a:ext cx="3867150" cy="3660244"/>
          </a:xfrm>
          <a:prstGeom prst="rect">
            <a:avLst/>
          </a:prstGeom>
        </p:spPr>
      </p:pic>
      <p:sp>
        <p:nvSpPr>
          <p:cNvPr id="5" name="Right Brace 4">
            <a:extLst>
              <a:ext uri="{FF2B5EF4-FFF2-40B4-BE49-F238E27FC236}">
                <a16:creationId xmlns:a16="http://schemas.microsoft.com/office/drawing/2014/main" id="{C3B33683-ACAC-4C7C-BFB6-B8B7FB115439}"/>
              </a:ext>
            </a:extLst>
          </p:cNvPr>
          <p:cNvSpPr/>
          <p:nvPr/>
        </p:nvSpPr>
        <p:spPr>
          <a:xfrm>
            <a:off x="5216519" y="2847975"/>
            <a:ext cx="514351" cy="1162050"/>
          </a:xfrm>
          <a:prstGeom prst="rightBrace">
            <a:avLst/>
          </a:prstGeom>
          <a:ln w="635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13105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a:xfrm>
            <a:off x="546107" y="280135"/>
            <a:ext cx="10863261" cy="1001980"/>
          </a:xfrm>
        </p:spPr>
        <p:txBody>
          <a:bodyPr anchor="ctr">
            <a:normAutofit/>
          </a:bodyPr>
          <a:lstStyle/>
          <a:p>
            <a:pPr>
              <a:defRPr/>
            </a:pPr>
            <a:r>
              <a:rPr lang="en-US" dirty="0">
                <a:effectLst>
                  <a:outerShdw blurRad="38100" dist="38100" dir="2700000" algn="tl">
                    <a:srgbClr val="FFFFFF"/>
                  </a:outerShdw>
                </a:effectLst>
              </a:rPr>
              <a:t>Keys Example #2</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603257" y="1323975"/>
            <a:ext cx="10863261" cy="4733925"/>
          </a:xfrm>
        </p:spPr>
        <p:txBody>
          <a:bodyPr anchor="ctr">
            <a:normAutofit/>
          </a:bodyPr>
          <a:lstStyle/>
          <a:p>
            <a:pPr marL="342900" indent="-342900">
              <a:buFont typeface="Arial" panose="020B0604020202020204" pitchFamily="34" charset="0"/>
              <a:buChar char="•"/>
              <a:defRPr/>
            </a:pPr>
            <a:r>
              <a:rPr lang="en-US" b="1" dirty="0"/>
              <a:t>Link the customer to the order.</a:t>
            </a:r>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endParaRPr lang="en-US" b="1" dirty="0"/>
          </a:p>
          <a:p>
            <a:pPr lvl="8" indent="0">
              <a:buNone/>
              <a:defRPr/>
            </a:pPr>
            <a:r>
              <a:rPr lang="en-US" b="1" dirty="0"/>
              <a:t>      </a:t>
            </a:r>
          </a:p>
          <a:p>
            <a:pPr marL="5324830" lvl="8"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lvl="1" indent="0">
              <a:buNone/>
              <a:defRPr/>
            </a:pPr>
            <a:endParaRPr lang="en-US" dirty="0"/>
          </a:p>
          <a:p>
            <a:pPr marL="1295328" lvl="1" indent="-342900">
              <a:buFont typeface="Arial" panose="020B0604020202020204" pitchFamily="34" charset="0"/>
              <a:buChar char="•"/>
              <a:defRPr/>
            </a:pPr>
            <a:endParaRPr lang="en-US" dirty="0"/>
          </a:p>
          <a:p>
            <a:pPr lvl="1" indent="0">
              <a:buNone/>
              <a:defRPr/>
            </a:pPr>
            <a:endParaRPr lang="en-US" dirty="0"/>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11</a:t>
            </a:fld>
            <a:endParaRPr lang="en-US" sz="2000" dirty="0"/>
          </a:p>
        </p:txBody>
      </p:sp>
      <p:sp>
        <p:nvSpPr>
          <p:cNvPr id="5" name="Right Brace 4">
            <a:extLst>
              <a:ext uri="{FF2B5EF4-FFF2-40B4-BE49-F238E27FC236}">
                <a16:creationId xmlns:a16="http://schemas.microsoft.com/office/drawing/2014/main" id="{C3B33683-ACAC-4C7C-BFB6-B8B7FB115439}"/>
              </a:ext>
            </a:extLst>
          </p:cNvPr>
          <p:cNvSpPr/>
          <p:nvPr/>
        </p:nvSpPr>
        <p:spPr>
          <a:xfrm>
            <a:off x="8782050" y="3429000"/>
            <a:ext cx="514351" cy="1162050"/>
          </a:xfrm>
          <a:prstGeom prst="rightBrace">
            <a:avLst/>
          </a:prstGeom>
          <a:ln w="635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pic>
        <p:nvPicPr>
          <p:cNvPr id="2" name="Picture 1">
            <a:extLst>
              <a:ext uri="{FF2B5EF4-FFF2-40B4-BE49-F238E27FC236}">
                <a16:creationId xmlns:a16="http://schemas.microsoft.com/office/drawing/2014/main" id="{0812A021-17C7-4E60-9DC7-3FB061954CFC}"/>
              </a:ext>
            </a:extLst>
          </p:cNvPr>
          <p:cNvPicPr>
            <a:picLocks noChangeAspect="1"/>
          </p:cNvPicPr>
          <p:nvPr/>
        </p:nvPicPr>
        <p:blipFill>
          <a:blip r:embed="rId2"/>
          <a:stretch>
            <a:fillRect/>
          </a:stretch>
        </p:blipFill>
        <p:spPr>
          <a:xfrm>
            <a:off x="546107" y="2476500"/>
            <a:ext cx="8178793" cy="3409949"/>
          </a:xfrm>
          <a:prstGeom prst="rect">
            <a:avLst/>
          </a:prstGeom>
        </p:spPr>
      </p:pic>
      <p:sp>
        <p:nvSpPr>
          <p:cNvPr id="3" name="TextBox 2">
            <a:extLst>
              <a:ext uri="{FF2B5EF4-FFF2-40B4-BE49-F238E27FC236}">
                <a16:creationId xmlns:a16="http://schemas.microsoft.com/office/drawing/2014/main" id="{00DF96B9-CD83-4B61-9059-92F3B6436842}"/>
              </a:ext>
            </a:extLst>
          </p:cNvPr>
          <p:cNvSpPr txBox="1"/>
          <p:nvPr/>
        </p:nvSpPr>
        <p:spPr>
          <a:xfrm>
            <a:off x="9486901" y="3225195"/>
            <a:ext cx="2571749" cy="2677656"/>
          </a:xfrm>
          <a:prstGeom prst="rect">
            <a:avLst/>
          </a:prstGeom>
          <a:noFill/>
        </p:spPr>
        <p:txBody>
          <a:bodyPr wrap="square" rtlCol="0">
            <a:spAutoFit/>
          </a:bodyPr>
          <a:lstStyle/>
          <a:p>
            <a:r>
              <a:rPr lang="en-US" sz="2400" dirty="0"/>
              <a:t>The foreign key also becomes part of the primary key, we need to know who placed each order</a:t>
            </a:r>
            <a:endParaRPr lang="en-CA" sz="2400" dirty="0"/>
          </a:p>
        </p:txBody>
      </p:sp>
    </p:spTree>
    <p:extLst>
      <p:ext uri="{BB962C8B-B14F-4D97-AF65-F5344CB8AC3E}">
        <p14:creationId xmlns:p14="http://schemas.microsoft.com/office/powerpoint/2010/main" val="70317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449658B-9A30-4ECA-88BB-FE38537325DE}"/>
              </a:ext>
            </a:extLst>
          </p:cNvPr>
          <p:cNvSpPr>
            <a:spLocks noGrp="1"/>
          </p:cNvSpPr>
          <p:nvPr>
            <p:ph type="title"/>
          </p:nvPr>
        </p:nvSpPr>
        <p:spPr>
          <a:xfrm>
            <a:off x="4380588" y="965199"/>
            <a:ext cx="6766078" cy="4927601"/>
          </a:xfrm>
        </p:spPr>
        <p:txBody>
          <a:bodyPr vert="horz" lIns="91440" tIns="45720" rIns="91440" bIns="45720" rtlCol="0" anchor="ctr">
            <a:normAutofit/>
          </a:bodyPr>
          <a:lstStyle/>
          <a:p>
            <a:pPr defTabSz="914400">
              <a:lnSpc>
                <a:spcPct val="90000"/>
              </a:lnSpc>
            </a:pPr>
            <a:r>
              <a:rPr lang="en-US" sz="5400" kern="1200" dirty="0">
                <a:solidFill>
                  <a:schemeClr val="tx1">
                    <a:lumMod val="85000"/>
                    <a:lumOff val="15000"/>
                  </a:schemeClr>
                </a:solidFill>
                <a:latin typeface="+mj-lt"/>
                <a:ea typeface="+mj-ea"/>
                <a:cs typeface="+mj-cs"/>
              </a:rPr>
              <a:t>Data Modelling Intro</a:t>
            </a:r>
          </a:p>
        </p:txBody>
      </p:sp>
      <p:cxnSp>
        <p:nvCxnSpPr>
          <p:cNvPr id="29" name="Straight Connector 2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6940BCC-8BEC-4FFF-8115-A857CF4AEACA}"/>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defTabSz="914400">
              <a:spcAft>
                <a:spcPts val="600"/>
              </a:spcAft>
            </a:pPr>
            <a:fld id="{D57F1E4F-1CFF-5643-939E-217C01CDF565}" type="slidenum">
              <a:rPr lang="en-US" sz="1050">
                <a:solidFill>
                  <a:schemeClr val="tx1">
                    <a:tint val="75000"/>
                  </a:schemeClr>
                </a:solidFill>
              </a:rPr>
              <a:pPr algn="r" defTabSz="914400">
                <a:spcAft>
                  <a:spcPts val="600"/>
                </a:spcAft>
              </a:pPr>
              <a:t>12</a:t>
            </a:fld>
            <a:endParaRPr lang="en-US" sz="1050">
              <a:solidFill>
                <a:schemeClr val="tx1">
                  <a:tint val="75000"/>
                </a:schemeClr>
              </a:solidFill>
            </a:endParaRPr>
          </a:p>
        </p:txBody>
      </p:sp>
    </p:spTree>
    <p:extLst>
      <p:ext uri="{BB962C8B-B14F-4D97-AF65-F5344CB8AC3E}">
        <p14:creationId xmlns:p14="http://schemas.microsoft.com/office/powerpoint/2010/main" val="263939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82C732-12EC-4B89-BF8C-8DCF81682D36}"/>
              </a:ext>
            </a:extLst>
          </p:cNvPr>
          <p:cNvSpPr>
            <a:spLocks noGrp="1"/>
          </p:cNvSpPr>
          <p:nvPr>
            <p:ph type="title"/>
          </p:nvPr>
        </p:nvSpPr>
        <p:spPr/>
        <p:txBody>
          <a:bodyPr>
            <a:normAutofit/>
          </a:bodyPr>
          <a:lstStyle/>
          <a:p>
            <a:r>
              <a:rPr lang="en-CA" dirty="0"/>
              <a:t>Basic parts of a table</a:t>
            </a:r>
          </a:p>
        </p:txBody>
      </p:sp>
      <p:sp>
        <p:nvSpPr>
          <p:cNvPr id="12" name="Content Placeholder 2">
            <a:extLst>
              <a:ext uri="{FF2B5EF4-FFF2-40B4-BE49-F238E27FC236}">
                <a16:creationId xmlns:a16="http://schemas.microsoft.com/office/drawing/2014/main" id="{0F3E94B1-256F-41E9-89B3-3D29B7001358}"/>
              </a:ext>
            </a:extLst>
          </p:cNvPr>
          <p:cNvSpPr>
            <a:spLocks noGrp="1"/>
          </p:cNvSpPr>
          <p:nvPr>
            <p:ph type="body" sz="quarter" idx="15"/>
          </p:nvPr>
        </p:nvSpPr>
        <p:spPr>
          <a:xfrm>
            <a:off x="609601" y="1214120"/>
            <a:ext cx="10863261" cy="3848100"/>
          </a:xfrm>
        </p:spPr>
        <p:txBody>
          <a:bodyPr>
            <a:normAutofit/>
          </a:bodyPr>
          <a:lstStyle/>
          <a:p>
            <a:r>
              <a:rPr lang="en-CA" sz="2800" dirty="0"/>
              <a:t>All tables normally have:</a:t>
            </a:r>
          </a:p>
          <a:p>
            <a:pPr lvl="1"/>
            <a:r>
              <a:rPr lang="en-CA" sz="2800" dirty="0"/>
              <a:t> Table name: </a:t>
            </a:r>
            <a:r>
              <a:rPr lang="en-CA" sz="2800" dirty="0">
                <a:latin typeface="Courier New" panose="02070309020205020404" pitchFamily="49" charset="0"/>
                <a:cs typeface="Courier New" panose="02070309020205020404" pitchFamily="49" charset="0"/>
              </a:rPr>
              <a:t>Person</a:t>
            </a:r>
          </a:p>
          <a:p>
            <a:pPr lvl="1"/>
            <a:r>
              <a:rPr lang="en-US" sz="2800" dirty="0"/>
              <a:t> Columns identified by a name: </a:t>
            </a:r>
            <a:r>
              <a:rPr lang="en-US" sz="2800" dirty="0">
                <a:latin typeface="Courier New" panose="02070309020205020404" pitchFamily="49" charset="0"/>
                <a:cs typeface="Courier New" panose="02070309020205020404" pitchFamily="49" charset="0"/>
              </a:rPr>
              <a:t>SIN</a:t>
            </a:r>
            <a:r>
              <a:rPr lang="en-US" sz="2800" dirty="0"/>
              <a:t>, </a:t>
            </a:r>
            <a:r>
              <a:rPr lang="en-US" sz="2800" dirty="0">
                <a:latin typeface="Courier New" panose="02070309020205020404" pitchFamily="49" charset="0"/>
                <a:cs typeface="Courier New" panose="02070309020205020404" pitchFamily="49" charset="0"/>
              </a:rPr>
              <a:t>Name</a:t>
            </a:r>
          </a:p>
          <a:p>
            <a:pPr lvl="1"/>
            <a:r>
              <a:rPr lang="en-US" sz="2800" dirty="0"/>
              <a:t> Rows identified by a set of column values  </a:t>
            </a:r>
          </a:p>
          <a:p>
            <a:pPr marL="586109" lvl="1" indent="0">
              <a:buNone/>
            </a:pPr>
            <a:r>
              <a:rPr lang="en-US" sz="2800" dirty="0">
                <a:latin typeface="Courier New" panose="02070309020205020404" pitchFamily="49" charset="0"/>
                <a:cs typeface="Courier New" panose="02070309020205020404" pitchFamily="49" charset="0"/>
              </a:rPr>
              <a:t>	(123 456 789, John Doe)</a:t>
            </a:r>
            <a:endParaRPr lang="en-CA" sz="2800" dirty="0">
              <a:latin typeface="Courier New" panose="02070309020205020404" pitchFamily="49" charset="0"/>
              <a:cs typeface="Courier New" panose="02070309020205020404" pitchFamily="49" charset="0"/>
            </a:endParaRPr>
          </a:p>
          <a:p>
            <a:pPr lvl="1"/>
            <a:r>
              <a:rPr lang="en-CA" sz="2800" dirty="0"/>
              <a:t> A primary key.  A primary key is used to uniquely identify a single row of data</a:t>
            </a:r>
          </a:p>
          <a:p>
            <a:pPr marL="457200" lvl="1" indent="0">
              <a:buNone/>
            </a:pPr>
            <a:endParaRPr lang="en-CA" sz="2800" dirty="0"/>
          </a:p>
          <a:p>
            <a:pPr marL="457200" lvl="1" indent="0">
              <a:buNone/>
            </a:pPr>
            <a:endParaRPr lang="en-CA" sz="2800" dirty="0"/>
          </a:p>
          <a:p>
            <a:pPr lvl="1"/>
            <a:endParaRPr lang="en-CA" dirty="0"/>
          </a:p>
        </p:txBody>
      </p:sp>
      <p:sp>
        <p:nvSpPr>
          <p:cNvPr id="4" name="Slide Number Placeholder 3">
            <a:extLst>
              <a:ext uri="{FF2B5EF4-FFF2-40B4-BE49-F238E27FC236}">
                <a16:creationId xmlns:a16="http://schemas.microsoft.com/office/drawing/2014/main" id="{2BB43F1B-CA02-4E31-B8FD-DCF0F3382745}"/>
              </a:ext>
            </a:extLst>
          </p:cNvPr>
          <p:cNvSpPr>
            <a:spLocks noGrp="1"/>
          </p:cNvSpPr>
          <p:nvPr>
            <p:ph type="sldNum" sz="quarter" idx="19"/>
          </p:nvPr>
        </p:nvSpPr>
        <p:spPr/>
        <p:txBody>
          <a:bodyPr>
            <a:no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20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13</a:t>
            </a:fld>
            <a:endParaRPr kumimoji="0" lang="en-US" sz="20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14" name="Slide Number Placeholder 3">
            <a:extLst>
              <a:ext uri="{FF2B5EF4-FFF2-40B4-BE49-F238E27FC236}">
                <a16:creationId xmlns:a16="http://schemas.microsoft.com/office/drawing/2014/main" id="{BCE0C08F-E66F-49E0-8121-864875167B67}"/>
              </a:ext>
            </a:extLst>
          </p:cNvPr>
          <p:cNvSpPr txBox="1">
            <a:spLocks/>
          </p:cNvSpPr>
          <p:nvPr/>
        </p:nvSpPr>
        <p:spPr>
          <a:xfrm>
            <a:off x="8590663" y="6041362"/>
            <a:ext cx="683339" cy="365125"/>
          </a:xfrm>
          <a:prstGeom prst="rect">
            <a:avLst/>
          </a:prstGeom>
        </p:spPr>
        <p:txBody>
          <a:bodyPr vert="horz" lIns="91440" tIns="45720" rIns="91440" bIns="45720" rtlCol="0" anchor="ctr">
            <a:noAutofit/>
          </a:bodyP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2000" smtClean="0"/>
              <a:pPr>
                <a:spcAft>
                  <a:spcPts val="600"/>
                </a:spcAft>
              </a:pPr>
              <a:t>13</a:t>
            </a:fld>
            <a:endParaRPr lang="en-US" sz="2000" dirty="0"/>
          </a:p>
        </p:txBody>
      </p:sp>
      <p:graphicFrame>
        <p:nvGraphicFramePr>
          <p:cNvPr id="15" name="Table 14">
            <a:extLst>
              <a:ext uri="{FF2B5EF4-FFF2-40B4-BE49-F238E27FC236}">
                <a16:creationId xmlns:a16="http://schemas.microsoft.com/office/drawing/2014/main" id="{B64D7A0F-3F4A-45AB-9D88-539D326A50E9}"/>
              </a:ext>
            </a:extLst>
          </p:cNvPr>
          <p:cNvGraphicFramePr>
            <a:graphicFrameLocks noGrp="1"/>
          </p:cNvGraphicFramePr>
          <p:nvPr>
            <p:extLst>
              <p:ext uri="{D42A27DB-BD31-4B8C-83A1-F6EECF244321}">
                <p14:modId xmlns:p14="http://schemas.microsoft.com/office/powerpoint/2010/main" val="163310641"/>
              </p:ext>
            </p:extLst>
          </p:nvPr>
        </p:nvGraphicFramePr>
        <p:xfrm>
          <a:off x="2366935" y="4883136"/>
          <a:ext cx="2711450" cy="133731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1911680924"/>
                    </a:ext>
                  </a:extLst>
                </a:gridCol>
              </a:tblGrid>
              <a:tr h="370840">
                <a:tc>
                  <a:txBody>
                    <a:bodyPr/>
                    <a:lstStyle/>
                    <a:p>
                      <a:pPr algn="ctr"/>
                      <a:r>
                        <a:rPr lang="en-US" dirty="0"/>
                        <a:t>Person</a:t>
                      </a:r>
                      <a:endParaRPr lang="en-CA" dirty="0"/>
                    </a:p>
                  </a:txBody>
                  <a:tcPr/>
                </a:tc>
                <a:extLst>
                  <a:ext uri="{0D108BD9-81ED-4DB2-BD59-A6C34878D82A}">
                    <a16:rowId xmlns:a16="http://schemas.microsoft.com/office/drawing/2014/main" val="3735360205"/>
                  </a:ext>
                </a:extLst>
              </a:tr>
              <a:tr h="370840">
                <a:tc>
                  <a:txBody>
                    <a:bodyPr/>
                    <a:lstStyle/>
                    <a:p>
                      <a:pPr algn="ctr"/>
                      <a:r>
                        <a:rPr lang="en-US" u="sng" dirty="0"/>
                        <a:t>SIN</a:t>
                      </a:r>
                      <a:endParaRPr lang="en-CA" u="sng" dirty="0"/>
                    </a:p>
                  </a:txBody>
                  <a:tcPr/>
                </a:tc>
                <a:extLst>
                  <a:ext uri="{0D108BD9-81ED-4DB2-BD59-A6C34878D82A}">
                    <a16:rowId xmlns:a16="http://schemas.microsoft.com/office/drawing/2014/main" val="2109462670"/>
                  </a:ext>
                </a:extLst>
              </a:tr>
              <a:tr h="370840">
                <a:tc>
                  <a:txBody>
                    <a:bodyPr/>
                    <a:lstStyle/>
                    <a:p>
                      <a:pPr algn="ctr"/>
                      <a:r>
                        <a:rPr lang="en-US" dirty="0"/>
                        <a:t>Name</a:t>
                      </a:r>
                      <a:endParaRPr lang="en-CA" dirty="0"/>
                    </a:p>
                  </a:txBody>
                  <a:tcPr/>
                </a:tc>
                <a:extLst>
                  <a:ext uri="{0D108BD9-81ED-4DB2-BD59-A6C34878D82A}">
                    <a16:rowId xmlns:a16="http://schemas.microsoft.com/office/drawing/2014/main" val="3370129525"/>
                  </a:ext>
                </a:extLst>
              </a:tr>
            </a:tbl>
          </a:graphicData>
        </a:graphic>
      </p:graphicFrame>
      <p:graphicFrame>
        <p:nvGraphicFramePr>
          <p:cNvPr id="16" name="Table 15">
            <a:extLst>
              <a:ext uri="{FF2B5EF4-FFF2-40B4-BE49-F238E27FC236}">
                <a16:creationId xmlns:a16="http://schemas.microsoft.com/office/drawing/2014/main" id="{0CDC288F-930F-4BDA-97A7-EADE4766B3C1}"/>
              </a:ext>
            </a:extLst>
          </p:cNvPr>
          <p:cNvGraphicFramePr>
            <a:graphicFrameLocks noGrp="1"/>
          </p:cNvGraphicFramePr>
          <p:nvPr>
            <p:extLst>
              <p:ext uri="{D42A27DB-BD31-4B8C-83A1-F6EECF244321}">
                <p14:modId xmlns:p14="http://schemas.microsoft.com/office/powerpoint/2010/main" val="1142659903"/>
              </p:ext>
            </p:extLst>
          </p:nvPr>
        </p:nvGraphicFramePr>
        <p:xfrm>
          <a:off x="5927642" y="4883136"/>
          <a:ext cx="3897423" cy="1337310"/>
        </p:xfrm>
        <a:graphic>
          <a:graphicData uri="http://schemas.openxmlformats.org/drawingml/2006/table">
            <a:tbl>
              <a:tblPr firstRow="1" bandRow="1">
                <a:tableStyleId>{5C22544A-7EE6-4342-B048-85BDC9FD1C3A}</a:tableStyleId>
              </a:tblPr>
              <a:tblGrid>
                <a:gridCol w="2107291">
                  <a:extLst>
                    <a:ext uri="{9D8B030D-6E8A-4147-A177-3AD203B41FA5}">
                      <a16:colId xmlns:a16="http://schemas.microsoft.com/office/drawing/2014/main" val="2486839967"/>
                    </a:ext>
                  </a:extLst>
                </a:gridCol>
                <a:gridCol w="1790132">
                  <a:extLst>
                    <a:ext uri="{9D8B030D-6E8A-4147-A177-3AD203B41FA5}">
                      <a16:colId xmlns:a16="http://schemas.microsoft.com/office/drawing/2014/main" val="1251610592"/>
                    </a:ext>
                  </a:extLst>
                </a:gridCol>
              </a:tblGrid>
              <a:tr h="0">
                <a:tc>
                  <a:txBody>
                    <a:bodyPr/>
                    <a:lstStyle/>
                    <a:p>
                      <a:pPr algn="ctr"/>
                      <a:r>
                        <a:rPr lang="en-US" u="sng" dirty="0"/>
                        <a:t>SIN</a:t>
                      </a:r>
                      <a:endParaRPr lang="en-CA" u="sng" dirty="0"/>
                    </a:p>
                  </a:txBody>
                  <a:tcPr/>
                </a:tc>
                <a:tc>
                  <a:txBody>
                    <a:bodyPr/>
                    <a:lstStyle/>
                    <a:p>
                      <a:pPr algn="ctr"/>
                      <a:r>
                        <a:rPr lang="en-US" dirty="0"/>
                        <a:t>Name</a:t>
                      </a:r>
                      <a:endParaRPr lang="en-CA" dirty="0"/>
                    </a:p>
                  </a:txBody>
                  <a:tcPr/>
                </a:tc>
                <a:extLst>
                  <a:ext uri="{0D108BD9-81ED-4DB2-BD59-A6C34878D82A}">
                    <a16:rowId xmlns:a16="http://schemas.microsoft.com/office/drawing/2014/main" val="2641838528"/>
                  </a:ext>
                </a:extLst>
              </a:tr>
              <a:tr h="370840">
                <a:tc>
                  <a:txBody>
                    <a:bodyPr/>
                    <a:lstStyle/>
                    <a:p>
                      <a:pPr algn="ctr"/>
                      <a:r>
                        <a:rPr lang="en-US" dirty="0"/>
                        <a:t>123 456 789</a:t>
                      </a:r>
                      <a:endParaRPr lang="en-CA" dirty="0"/>
                    </a:p>
                  </a:txBody>
                  <a:tcPr/>
                </a:tc>
                <a:tc>
                  <a:txBody>
                    <a:bodyPr/>
                    <a:lstStyle/>
                    <a:p>
                      <a:pPr algn="ctr"/>
                      <a:r>
                        <a:rPr lang="en-US" dirty="0"/>
                        <a:t>John Doe</a:t>
                      </a:r>
                      <a:endParaRPr lang="en-CA" dirty="0"/>
                    </a:p>
                  </a:txBody>
                  <a:tcPr/>
                </a:tc>
                <a:extLst>
                  <a:ext uri="{0D108BD9-81ED-4DB2-BD59-A6C34878D82A}">
                    <a16:rowId xmlns:a16="http://schemas.microsoft.com/office/drawing/2014/main" val="463524533"/>
                  </a:ext>
                </a:extLst>
              </a:tr>
              <a:tr h="370840">
                <a:tc>
                  <a:txBody>
                    <a:bodyPr/>
                    <a:lstStyle/>
                    <a:p>
                      <a:pPr algn="ctr"/>
                      <a:r>
                        <a:rPr lang="en-US" dirty="0"/>
                        <a:t>456 789 123</a:t>
                      </a:r>
                      <a:endParaRPr lang="en-CA" dirty="0"/>
                    </a:p>
                  </a:txBody>
                  <a:tcPr/>
                </a:tc>
                <a:tc>
                  <a:txBody>
                    <a:bodyPr/>
                    <a:lstStyle/>
                    <a:p>
                      <a:pPr algn="ctr"/>
                      <a:r>
                        <a:rPr lang="en-US" dirty="0"/>
                        <a:t>Jane Doe</a:t>
                      </a:r>
                      <a:endParaRPr lang="en-CA" dirty="0"/>
                    </a:p>
                  </a:txBody>
                  <a:tcPr/>
                </a:tc>
                <a:extLst>
                  <a:ext uri="{0D108BD9-81ED-4DB2-BD59-A6C34878D82A}">
                    <a16:rowId xmlns:a16="http://schemas.microsoft.com/office/drawing/2014/main" val="1891133345"/>
                  </a:ext>
                </a:extLst>
              </a:tr>
            </a:tbl>
          </a:graphicData>
        </a:graphic>
      </p:graphicFrame>
    </p:spTree>
    <p:extLst>
      <p:ext uri="{BB962C8B-B14F-4D97-AF65-F5344CB8AC3E}">
        <p14:creationId xmlns:p14="http://schemas.microsoft.com/office/powerpoint/2010/main" val="245479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B745B7F0-E85C-4A90-AC64-14C83B0B2B86}"/>
              </a:ext>
            </a:extLst>
          </p:cNvPr>
          <p:cNvSpPr>
            <a:spLocks noGrp="1" noChangeArrowheads="1"/>
          </p:cNvSpPr>
          <p:nvPr>
            <p:ph type="title"/>
          </p:nvPr>
        </p:nvSpPr>
        <p:spPr>
          <a:xfrm>
            <a:off x="838200" y="963877"/>
            <a:ext cx="3494362" cy="4930246"/>
          </a:xfrm>
        </p:spPr>
        <p:txBody>
          <a:bodyPr vert="horz" lIns="91440" tIns="45720" rIns="91440" bIns="45720" rtlCol="0" anchor="ctr">
            <a:normAutofit/>
          </a:bodyPr>
          <a:lstStyle/>
          <a:p>
            <a:pPr algn="r" defTabSz="914400">
              <a:lnSpc>
                <a:spcPct val="90000"/>
              </a:lnSpc>
              <a:defRPr/>
            </a:pPr>
            <a:r>
              <a:rPr lang="en-US" sz="4400" kern="1200">
                <a:solidFill>
                  <a:schemeClr val="accent1"/>
                </a:solidFill>
                <a:effectLst>
                  <a:outerShdw blurRad="38100" dist="38100" dir="2700000" algn="tl">
                    <a:srgbClr val="FFFFFF"/>
                  </a:outerShdw>
                </a:effectLst>
                <a:latin typeface="+mj-lt"/>
                <a:ea typeface="+mj-ea"/>
                <a:cs typeface="+mj-cs"/>
              </a:rPr>
              <a:t>Entities</a:t>
            </a:r>
          </a:p>
        </p:txBody>
      </p:sp>
      <p:cxnSp>
        <p:nvCxnSpPr>
          <p:cNvPr id="14"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BC2979CC-BD8B-4031-9357-3FD2556B91AA}"/>
              </a:ext>
            </a:extLst>
          </p:cNvPr>
          <p:cNvSpPr>
            <a:spLocks noGrp="1" noChangeArrowheads="1"/>
          </p:cNvSpPr>
          <p:nvPr>
            <p:ph type="body" sz="quarter" idx="15"/>
          </p:nvPr>
        </p:nvSpPr>
        <p:spPr>
          <a:xfrm>
            <a:off x="4976031" y="963877"/>
            <a:ext cx="6377769" cy="4930246"/>
          </a:xfrm>
        </p:spPr>
        <p:txBody>
          <a:bodyPr vert="horz" lIns="91440" tIns="45720" rIns="91440" bIns="45720" rtlCol="0" anchor="ctr">
            <a:normAutofit/>
          </a:bodyPr>
          <a:lstStyle/>
          <a:p>
            <a:pPr indent="-228600" defTabSz="914400">
              <a:lnSpc>
                <a:spcPct val="90000"/>
              </a:lnSpc>
              <a:spcAft>
                <a:spcPts val="0"/>
              </a:spcAft>
              <a:buFont typeface="Arial" panose="020B0604020202020204" pitchFamily="34" charset="0"/>
              <a:buChar char="•"/>
              <a:defRPr/>
            </a:pPr>
            <a:r>
              <a:rPr lang="en-US" b="1">
                <a:solidFill>
                  <a:schemeClr val="tx1"/>
                </a:solidFill>
              </a:rPr>
              <a:t>Entity</a:t>
            </a:r>
            <a:r>
              <a:rPr lang="en-US">
                <a:solidFill>
                  <a:schemeClr val="tx1"/>
                </a:solidFill>
              </a:rPr>
              <a:t> – a person, a place, an object, an event, or a concept in the user environment about which the organization wishes to maintain data</a:t>
            </a:r>
          </a:p>
          <a:p>
            <a:pPr indent="-228600" defTabSz="914400">
              <a:lnSpc>
                <a:spcPct val="90000"/>
              </a:lnSpc>
              <a:spcAft>
                <a:spcPts val="0"/>
              </a:spcAft>
              <a:buFont typeface="Arial" panose="020B0604020202020204" pitchFamily="34" charset="0"/>
              <a:buChar char="•"/>
              <a:defRPr/>
            </a:pPr>
            <a:r>
              <a:rPr lang="en-US" b="1">
                <a:solidFill>
                  <a:schemeClr val="tx1"/>
                </a:solidFill>
              </a:rPr>
              <a:t>Entity type</a:t>
            </a:r>
            <a:r>
              <a:rPr lang="en-US">
                <a:solidFill>
                  <a:schemeClr val="tx1"/>
                </a:solidFill>
              </a:rPr>
              <a:t> – a collection of entities that share common properties or characteristics</a:t>
            </a:r>
          </a:p>
          <a:p>
            <a:pPr indent="-228600" defTabSz="914400">
              <a:lnSpc>
                <a:spcPct val="90000"/>
              </a:lnSpc>
              <a:spcAft>
                <a:spcPts val="0"/>
              </a:spcAft>
              <a:buFont typeface="Arial" panose="020B0604020202020204" pitchFamily="34" charset="0"/>
              <a:buChar char="•"/>
              <a:defRPr/>
            </a:pPr>
            <a:r>
              <a:rPr lang="en-US" b="1">
                <a:solidFill>
                  <a:schemeClr val="tx1"/>
                </a:solidFill>
              </a:rPr>
              <a:t>Entity instance</a:t>
            </a:r>
            <a:r>
              <a:rPr lang="en-US">
                <a:solidFill>
                  <a:schemeClr val="tx1"/>
                </a:solidFill>
              </a:rPr>
              <a:t> – A single occurrence of an entity type</a:t>
            </a:r>
          </a:p>
        </p:txBody>
      </p:sp>
      <p:sp>
        <p:nvSpPr>
          <p:cNvPr id="4" name="Slide Number Placeholder 3">
            <a:extLst>
              <a:ext uri="{FF2B5EF4-FFF2-40B4-BE49-F238E27FC236}">
                <a16:creationId xmlns:a16="http://schemas.microsoft.com/office/drawing/2014/main" id="{2BB43F1B-CA02-4E31-B8FD-DCF0F3382745}"/>
              </a:ext>
            </a:extLst>
          </p:cNvPr>
          <p:cNvSpPr>
            <a:spLocks noGrp="1"/>
          </p:cNvSpPr>
          <p:nvPr>
            <p:ph type="sldNum" sz="quarter" idx="19"/>
          </p:nvPr>
        </p:nvSpPr>
        <p:spPr>
          <a:xfrm>
            <a:off x="55917" y="6355397"/>
            <a:ext cx="782283" cy="365125"/>
          </a:xfrm>
        </p:spPr>
        <p:txBody>
          <a:bodyPr vert="horz" lIns="91440" tIns="45720" rIns="91440" bIns="45720" rtlCol="0" anchor="ctr">
            <a:noAutofit/>
          </a:bodyPr>
          <a:lstStyle/>
          <a:p>
            <a:pPr marR="0" lvl="0" indent="0" defTabSz="914400" fontAlgn="auto">
              <a:spcBef>
                <a:spcPts val="0"/>
              </a:spcBef>
              <a:spcAft>
                <a:spcPts val="600"/>
              </a:spcAft>
              <a:buClrTx/>
              <a:buSzTx/>
              <a:buFontTx/>
              <a:buNone/>
              <a:tabLst/>
              <a:defRPr/>
            </a:pPr>
            <a:fld id="{D57F1E4F-1CFF-5643-939E-217C01CDF565}" type="slidenum">
              <a:rPr kumimoji="0" lang="en-US" sz="1800" b="0" i="0" u="none" strike="noStrike" cap="none" spc="0" normalizeH="0" baseline="0" noProof="0">
                <a:ln>
                  <a:noFill/>
                </a:ln>
                <a:solidFill>
                  <a:schemeClr val="accent3">
                    <a:alpha val="80000"/>
                  </a:schemeClr>
                </a:solidFill>
                <a:effectLst/>
                <a:uLnTx/>
                <a:uFillTx/>
              </a:rPr>
              <a:pPr marR="0" lvl="0" indent="0" defTabSz="914400" fontAlgn="auto">
                <a:spcBef>
                  <a:spcPts val="0"/>
                </a:spcBef>
                <a:spcAft>
                  <a:spcPts val="600"/>
                </a:spcAft>
                <a:buClrTx/>
                <a:buSzTx/>
                <a:buFontTx/>
                <a:buNone/>
                <a:tabLst/>
                <a:defRPr/>
              </a:pPr>
              <a:t>14</a:t>
            </a:fld>
            <a:endParaRPr kumimoji="0" lang="en-US" sz="1800" b="0" i="0" u="none" strike="noStrike" cap="none" spc="0" normalizeH="0" baseline="0" noProof="0" dirty="0">
              <a:ln>
                <a:noFill/>
              </a:ln>
              <a:solidFill>
                <a:schemeClr val="accent3">
                  <a:alpha val="80000"/>
                </a:schemeClr>
              </a:solidFill>
              <a:effectLst/>
              <a:uLnTx/>
              <a:uFillTx/>
            </a:endParaRPr>
          </a:p>
        </p:txBody>
      </p:sp>
    </p:spTree>
    <p:extLst>
      <p:ext uri="{BB962C8B-B14F-4D97-AF65-F5344CB8AC3E}">
        <p14:creationId xmlns:p14="http://schemas.microsoft.com/office/powerpoint/2010/main" val="134341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p:txBody>
          <a:bodyPr anchor="ctr">
            <a:normAutofit/>
          </a:bodyPr>
          <a:lstStyle/>
          <a:p>
            <a:pPr>
              <a:defRPr/>
            </a:pPr>
            <a:r>
              <a:rPr lang="en-US" dirty="0">
                <a:effectLst>
                  <a:outerShdw blurRad="38100" dist="38100" dir="2700000" algn="tl">
                    <a:srgbClr val="FFFFFF"/>
                  </a:outerShdw>
                </a:effectLst>
              </a:rPr>
              <a:t>Entity Example</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546107" y="1077264"/>
            <a:ext cx="10863261" cy="3848100"/>
          </a:xfrm>
        </p:spPr>
        <p:txBody>
          <a:bodyPr anchor="ctr">
            <a:normAutofit/>
          </a:bodyPr>
          <a:lstStyle/>
          <a:p>
            <a:pPr marL="342900" indent="-342900">
              <a:spcAft>
                <a:spcPts val="0"/>
              </a:spcAft>
              <a:buFont typeface="Arial" panose="020B0604020202020204" pitchFamily="34" charset="0"/>
              <a:buChar char="•"/>
              <a:defRPr/>
            </a:pPr>
            <a:r>
              <a:rPr lang="en-US" sz="2400" b="1" dirty="0"/>
              <a:t>Entity</a:t>
            </a:r>
            <a:r>
              <a:rPr lang="en-US" sz="2400" dirty="0"/>
              <a:t> – shortened word we use to refer to entity type</a:t>
            </a:r>
          </a:p>
          <a:p>
            <a:pPr marL="342900" indent="-342900">
              <a:spcAft>
                <a:spcPts val="0"/>
              </a:spcAft>
              <a:buFont typeface="Arial" panose="020B0604020202020204" pitchFamily="34" charset="0"/>
              <a:buChar char="•"/>
              <a:defRPr/>
            </a:pPr>
            <a:r>
              <a:rPr lang="en-US" sz="2400" b="1" dirty="0"/>
              <a:t>Entity type</a:t>
            </a:r>
            <a:r>
              <a:rPr lang="en-US" sz="2400" dirty="0"/>
              <a:t> – Person</a:t>
            </a:r>
          </a:p>
          <a:p>
            <a:pPr marL="342900" indent="-342900">
              <a:spcAft>
                <a:spcPts val="0"/>
              </a:spcAft>
              <a:buFont typeface="Arial" panose="020B0604020202020204" pitchFamily="34" charset="0"/>
              <a:buChar char="•"/>
              <a:defRPr/>
            </a:pPr>
            <a:r>
              <a:rPr lang="en-US" sz="2400" b="1" dirty="0"/>
              <a:t>Entity instance</a:t>
            </a:r>
            <a:r>
              <a:rPr lang="en-US" sz="2400" dirty="0"/>
              <a:t> – John Doe</a:t>
            </a:r>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15</a:t>
            </a:fld>
            <a:endParaRPr lang="en-US" sz="2000" dirty="0"/>
          </a:p>
        </p:txBody>
      </p:sp>
      <p:graphicFrame>
        <p:nvGraphicFramePr>
          <p:cNvPr id="10" name="Table 9">
            <a:extLst>
              <a:ext uri="{FF2B5EF4-FFF2-40B4-BE49-F238E27FC236}">
                <a16:creationId xmlns:a16="http://schemas.microsoft.com/office/drawing/2014/main" id="{2BFBA141-C01F-4ABA-B735-288EF060720B}"/>
              </a:ext>
            </a:extLst>
          </p:cNvPr>
          <p:cNvGraphicFramePr>
            <a:graphicFrameLocks noGrp="1"/>
          </p:cNvGraphicFramePr>
          <p:nvPr>
            <p:extLst>
              <p:ext uri="{D42A27DB-BD31-4B8C-83A1-F6EECF244321}">
                <p14:modId xmlns:p14="http://schemas.microsoft.com/office/powerpoint/2010/main" val="3838560025"/>
              </p:ext>
            </p:extLst>
          </p:nvPr>
        </p:nvGraphicFramePr>
        <p:xfrm>
          <a:off x="4344596" y="4582621"/>
          <a:ext cx="2711450" cy="133731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1911680924"/>
                    </a:ext>
                  </a:extLst>
                </a:gridCol>
              </a:tblGrid>
              <a:tr h="370840">
                <a:tc>
                  <a:txBody>
                    <a:bodyPr/>
                    <a:lstStyle/>
                    <a:p>
                      <a:pPr algn="ctr"/>
                      <a:r>
                        <a:rPr lang="en-US" dirty="0"/>
                        <a:t>Person</a:t>
                      </a:r>
                      <a:endParaRPr lang="en-CA" dirty="0"/>
                    </a:p>
                  </a:txBody>
                  <a:tcPr/>
                </a:tc>
                <a:extLst>
                  <a:ext uri="{0D108BD9-81ED-4DB2-BD59-A6C34878D82A}">
                    <a16:rowId xmlns:a16="http://schemas.microsoft.com/office/drawing/2014/main" val="3735360205"/>
                  </a:ext>
                </a:extLst>
              </a:tr>
              <a:tr h="370840">
                <a:tc>
                  <a:txBody>
                    <a:bodyPr/>
                    <a:lstStyle/>
                    <a:p>
                      <a:pPr algn="ctr"/>
                      <a:r>
                        <a:rPr lang="en-US" u="sng" dirty="0"/>
                        <a:t>SIN</a:t>
                      </a:r>
                      <a:endParaRPr lang="en-CA" u="sng" dirty="0"/>
                    </a:p>
                  </a:txBody>
                  <a:tcPr/>
                </a:tc>
                <a:extLst>
                  <a:ext uri="{0D108BD9-81ED-4DB2-BD59-A6C34878D82A}">
                    <a16:rowId xmlns:a16="http://schemas.microsoft.com/office/drawing/2014/main" val="2109462670"/>
                  </a:ext>
                </a:extLst>
              </a:tr>
              <a:tr h="370840">
                <a:tc>
                  <a:txBody>
                    <a:bodyPr/>
                    <a:lstStyle/>
                    <a:p>
                      <a:pPr algn="ctr"/>
                      <a:r>
                        <a:rPr lang="en-US" dirty="0"/>
                        <a:t>name</a:t>
                      </a:r>
                      <a:endParaRPr lang="en-CA" dirty="0"/>
                    </a:p>
                  </a:txBody>
                  <a:tcPr/>
                </a:tc>
                <a:extLst>
                  <a:ext uri="{0D108BD9-81ED-4DB2-BD59-A6C34878D82A}">
                    <a16:rowId xmlns:a16="http://schemas.microsoft.com/office/drawing/2014/main" val="3370129525"/>
                  </a:ext>
                </a:extLst>
              </a:tr>
            </a:tbl>
          </a:graphicData>
        </a:graphic>
      </p:graphicFrame>
      <p:sp>
        <p:nvSpPr>
          <p:cNvPr id="12" name="Explosion: 8 Points 11">
            <a:extLst>
              <a:ext uri="{FF2B5EF4-FFF2-40B4-BE49-F238E27FC236}">
                <a16:creationId xmlns:a16="http://schemas.microsoft.com/office/drawing/2014/main" id="{5B591A2F-848D-41AF-B024-3F65CD298D62}"/>
              </a:ext>
            </a:extLst>
          </p:cNvPr>
          <p:cNvSpPr/>
          <p:nvPr/>
        </p:nvSpPr>
        <p:spPr>
          <a:xfrm>
            <a:off x="8590663" y="2540000"/>
            <a:ext cx="3010270" cy="2895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Table name is an entity</a:t>
            </a:r>
            <a:endParaRPr lang="en-CA" sz="2000" dirty="0"/>
          </a:p>
        </p:txBody>
      </p:sp>
    </p:spTree>
    <p:extLst>
      <p:ext uri="{BB962C8B-B14F-4D97-AF65-F5344CB8AC3E}">
        <p14:creationId xmlns:p14="http://schemas.microsoft.com/office/powerpoint/2010/main" val="3292678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E8A42AC3-0A66-4DB9-85A9-3081DBDBA49D}"/>
              </a:ext>
            </a:extLst>
          </p:cNvPr>
          <p:cNvSpPr>
            <a:spLocks noGrp="1" noChangeArrowheads="1"/>
          </p:cNvSpPr>
          <p:nvPr>
            <p:ph type="title"/>
          </p:nvPr>
        </p:nvSpPr>
        <p:spPr>
          <a:xfrm>
            <a:off x="838200" y="963877"/>
            <a:ext cx="3494362" cy="4930246"/>
          </a:xfrm>
        </p:spPr>
        <p:txBody>
          <a:bodyPr vert="horz" lIns="91440" tIns="45720" rIns="91440" bIns="45720" rtlCol="0" anchor="ctr">
            <a:normAutofit/>
          </a:bodyPr>
          <a:lstStyle/>
          <a:p>
            <a:pPr algn="r" defTabSz="914400">
              <a:lnSpc>
                <a:spcPct val="90000"/>
              </a:lnSpc>
              <a:defRPr/>
            </a:pPr>
            <a:r>
              <a:rPr lang="en-US" sz="4400" kern="1200">
                <a:solidFill>
                  <a:schemeClr val="accent1"/>
                </a:solidFill>
                <a:latin typeface="+mj-lt"/>
                <a:ea typeface="+mj-ea"/>
                <a:cs typeface="+mj-cs"/>
              </a:rPr>
              <a:t>Attributes</a:t>
            </a:r>
          </a:p>
        </p:txBody>
      </p:sp>
      <p:cxnSp>
        <p:nvCxnSpPr>
          <p:cNvPr id="14"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A868529-466D-4A1E-8E5B-2CDF31B05324}"/>
              </a:ext>
            </a:extLst>
          </p:cNvPr>
          <p:cNvSpPr>
            <a:spLocks noGrp="1" noChangeArrowheads="1"/>
          </p:cNvSpPr>
          <p:nvPr>
            <p:ph type="body" sz="quarter" idx="15"/>
          </p:nvPr>
        </p:nvSpPr>
        <p:spPr>
          <a:xfrm>
            <a:off x="4976031" y="963877"/>
            <a:ext cx="6377769" cy="4930246"/>
          </a:xfrm>
        </p:spPr>
        <p:txBody>
          <a:bodyPr vert="horz" lIns="91440" tIns="45720" rIns="91440" bIns="45720" rtlCol="0" anchor="ctr">
            <a:normAutofit/>
          </a:bodyPr>
          <a:lstStyle/>
          <a:p>
            <a:pPr indent="-228600" defTabSz="914400">
              <a:lnSpc>
                <a:spcPct val="90000"/>
              </a:lnSpc>
              <a:spcAft>
                <a:spcPts val="0"/>
              </a:spcAft>
              <a:buFont typeface="Arial" panose="020B0604020202020204" pitchFamily="34" charset="0"/>
              <a:buChar char="•"/>
              <a:defRPr/>
            </a:pPr>
            <a:endParaRPr lang="en-US">
              <a:solidFill>
                <a:schemeClr val="tx1"/>
              </a:solidFill>
            </a:endParaRPr>
          </a:p>
          <a:p>
            <a:pPr indent="-228600" defTabSz="914400">
              <a:lnSpc>
                <a:spcPct val="90000"/>
              </a:lnSpc>
              <a:spcAft>
                <a:spcPts val="0"/>
              </a:spcAft>
              <a:buFont typeface="Arial" panose="020B0604020202020204" pitchFamily="34" charset="0"/>
              <a:buChar char="•"/>
              <a:defRPr/>
            </a:pPr>
            <a:endParaRPr lang="en-US">
              <a:solidFill>
                <a:schemeClr val="tx1"/>
              </a:solidFill>
            </a:endParaRPr>
          </a:p>
          <a:p>
            <a:pPr indent="-228600" defTabSz="914400">
              <a:lnSpc>
                <a:spcPct val="90000"/>
              </a:lnSpc>
              <a:spcAft>
                <a:spcPts val="0"/>
              </a:spcAft>
              <a:buFont typeface="Arial" panose="020B0604020202020204" pitchFamily="34" charset="0"/>
              <a:buChar char="•"/>
              <a:defRPr/>
            </a:pPr>
            <a:r>
              <a:rPr lang="en-US">
                <a:solidFill>
                  <a:schemeClr val="tx1"/>
                </a:solidFill>
              </a:rPr>
              <a:t>An attribute is a </a:t>
            </a:r>
            <a:r>
              <a:rPr lang="en-US" i="1">
                <a:solidFill>
                  <a:schemeClr val="tx1"/>
                </a:solidFill>
              </a:rPr>
              <a:t>property</a:t>
            </a:r>
            <a:r>
              <a:rPr lang="en-US">
                <a:solidFill>
                  <a:schemeClr val="tx1"/>
                </a:solidFill>
              </a:rPr>
              <a:t> or characteristic of an entity or a relationship </a:t>
            </a:r>
          </a:p>
          <a:p>
            <a:pPr lvl="1" indent="-228600" defTabSz="914400">
              <a:lnSpc>
                <a:spcPct val="90000"/>
              </a:lnSpc>
              <a:buFont typeface="Arial" panose="020B0604020202020204" pitchFamily="34" charset="0"/>
              <a:buChar char="•"/>
              <a:defRPr/>
            </a:pPr>
            <a:r>
              <a:rPr lang="en-US">
                <a:solidFill>
                  <a:schemeClr val="tx1"/>
                </a:solidFill>
              </a:rPr>
              <a:t>A description of an entity</a:t>
            </a:r>
          </a:p>
          <a:p>
            <a:pPr indent="-228600" defTabSz="914400">
              <a:lnSpc>
                <a:spcPct val="90000"/>
              </a:lnSpc>
              <a:buFont typeface="Arial" panose="020B0604020202020204" pitchFamily="34" charset="0"/>
              <a:buChar char="•"/>
              <a:defRPr/>
            </a:pPr>
            <a:r>
              <a:rPr lang="en-US">
                <a:solidFill>
                  <a:schemeClr val="tx1"/>
                </a:solidFill>
              </a:rPr>
              <a:t>Often nouns</a:t>
            </a:r>
          </a:p>
          <a:p>
            <a:pPr indent="-228600" defTabSz="914400">
              <a:lnSpc>
                <a:spcPct val="90000"/>
              </a:lnSpc>
              <a:buFont typeface="Arial" panose="020B0604020202020204" pitchFamily="34" charset="0"/>
              <a:buChar char="•"/>
              <a:defRPr/>
            </a:pPr>
            <a:r>
              <a:rPr lang="en-US">
                <a:solidFill>
                  <a:schemeClr val="tx1"/>
                </a:solidFill>
              </a:rPr>
              <a:t>All attributes have values</a:t>
            </a:r>
          </a:p>
          <a:p>
            <a:pPr indent="-228600" defTabSz="914400">
              <a:lnSpc>
                <a:spcPct val="90000"/>
              </a:lnSpc>
              <a:buFont typeface="Arial" panose="020B0604020202020204" pitchFamily="34" charset="0"/>
              <a:buChar char="•"/>
              <a:defRPr/>
            </a:pPr>
            <a:endParaRPr lang="en-US">
              <a:solidFill>
                <a:schemeClr val="tx1"/>
              </a:solidFill>
            </a:endParaRPr>
          </a:p>
          <a:p>
            <a:pPr indent="-228600" defTabSz="914400">
              <a:lnSpc>
                <a:spcPct val="90000"/>
              </a:lnSpc>
              <a:buFont typeface="Arial" panose="020B0604020202020204" pitchFamily="34" charset="0"/>
              <a:buChar char="•"/>
              <a:defRPr/>
            </a:pPr>
            <a:endParaRPr lang="en-US">
              <a:solidFill>
                <a:schemeClr val="tx1"/>
              </a:solidFill>
            </a:endParaRPr>
          </a:p>
          <a:p>
            <a:pPr indent="-228600" defTabSz="914400">
              <a:lnSpc>
                <a:spcPct val="90000"/>
              </a:lnSpc>
              <a:buFont typeface="Arial" panose="020B0604020202020204" pitchFamily="34" charset="0"/>
              <a:buChar char="•"/>
              <a:defRPr/>
            </a:pPr>
            <a:endParaRPr lang="en-US">
              <a:solidFill>
                <a:schemeClr val="tx1"/>
              </a:solidFill>
            </a:endParaRPr>
          </a:p>
        </p:txBody>
      </p:sp>
      <p:sp>
        <p:nvSpPr>
          <p:cNvPr id="4" name="Slide Number Placeholder 3">
            <a:extLst>
              <a:ext uri="{FF2B5EF4-FFF2-40B4-BE49-F238E27FC236}">
                <a16:creationId xmlns:a16="http://schemas.microsoft.com/office/drawing/2014/main" id="{2BB43F1B-CA02-4E31-B8FD-DCF0F3382745}"/>
              </a:ext>
            </a:extLst>
          </p:cNvPr>
          <p:cNvSpPr>
            <a:spLocks noGrp="1"/>
          </p:cNvSpPr>
          <p:nvPr>
            <p:ph type="sldNum" sz="quarter" idx="19"/>
          </p:nvPr>
        </p:nvSpPr>
        <p:spPr>
          <a:xfrm>
            <a:off x="55917" y="6312191"/>
            <a:ext cx="782283" cy="365125"/>
          </a:xfrm>
        </p:spPr>
        <p:txBody>
          <a:bodyPr vert="horz" lIns="91440" tIns="45720" rIns="91440" bIns="45720" rtlCol="0" anchor="ctr">
            <a:noAutofit/>
          </a:bodyPr>
          <a:lstStyle/>
          <a:p>
            <a:pPr marR="0" lvl="0" indent="0" defTabSz="914400" fontAlgn="auto">
              <a:spcBef>
                <a:spcPts val="0"/>
              </a:spcBef>
              <a:spcAft>
                <a:spcPts val="600"/>
              </a:spcAft>
              <a:buClrTx/>
              <a:buSzTx/>
              <a:buFontTx/>
              <a:buNone/>
              <a:tabLst/>
              <a:defRPr/>
            </a:pPr>
            <a:fld id="{D57F1E4F-1CFF-5643-939E-217C01CDF565}" type="slidenum">
              <a:rPr kumimoji="0" lang="en-US" sz="1800" b="0" i="0" u="none" strike="noStrike" cap="none" spc="0" normalizeH="0" baseline="0" noProof="0">
                <a:ln>
                  <a:noFill/>
                </a:ln>
                <a:solidFill>
                  <a:schemeClr val="accent3">
                    <a:alpha val="80000"/>
                  </a:schemeClr>
                </a:solidFill>
                <a:effectLst/>
                <a:uLnTx/>
                <a:uFillTx/>
              </a:rPr>
              <a:pPr marR="0" lvl="0" indent="0" defTabSz="914400" fontAlgn="auto">
                <a:spcBef>
                  <a:spcPts val="0"/>
                </a:spcBef>
                <a:spcAft>
                  <a:spcPts val="600"/>
                </a:spcAft>
                <a:buClrTx/>
                <a:buSzTx/>
                <a:buFontTx/>
                <a:buNone/>
                <a:tabLst/>
                <a:defRPr/>
              </a:pPr>
              <a:t>16</a:t>
            </a:fld>
            <a:endParaRPr kumimoji="0" lang="en-US" sz="1800" b="0" i="0" u="none" strike="noStrike" cap="none" spc="0" normalizeH="0" baseline="0" noProof="0" dirty="0">
              <a:ln>
                <a:noFill/>
              </a:ln>
              <a:solidFill>
                <a:schemeClr val="accent3">
                  <a:alpha val="80000"/>
                </a:schemeClr>
              </a:solidFill>
              <a:effectLst/>
              <a:uLnTx/>
              <a:uFillTx/>
            </a:endParaRPr>
          </a:p>
        </p:txBody>
      </p:sp>
    </p:spTree>
    <p:extLst>
      <p:ext uri="{BB962C8B-B14F-4D97-AF65-F5344CB8AC3E}">
        <p14:creationId xmlns:p14="http://schemas.microsoft.com/office/powerpoint/2010/main" val="232819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7FB0CFF2-768E-419C-B09C-6863671112FF}"/>
              </a:ext>
            </a:extLst>
          </p:cNvPr>
          <p:cNvSpPr>
            <a:spLocks noGrp="1" noChangeArrowheads="1"/>
          </p:cNvSpPr>
          <p:nvPr>
            <p:ph type="title"/>
          </p:nvPr>
        </p:nvSpPr>
        <p:spPr/>
        <p:txBody>
          <a:bodyPr vert="horz" lIns="90488" tIns="44450" rIns="90488" bIns="44450" rtlCol="0" anchor="ctr">
            <a:normAutofit/>
          </a:bodyPr>
          <a:lstStyle/>
          <a:p>
            <a:pPr>
              <a:defRPr/>
            </a:pPr>
            <a:r>
              <a:rPr lang="en-US" dirty="0"/>
              <a:t>Attribute Example</a:t>
            </a:r>
          </a:p>
        </p:txBody>
      </p:sp>
      <p:sp>
        <p:nvSpPr>
          <p:cNvPr id="7" name="Rectangle 3">
            <a:extLst>
              <a:ext uri="{FF2B5EF4-FFF2-40B4-BE49-F238E27FC236}">
                <a16:creationId xmlns:a16="http://schemas.microsoft.com/office/drawing/2014/main" id="{FA896268-6E7E-4E65-86A0-78DEF0FF5ACA}"/>
              </a:ext>
            </a:extLst>
          </p:cNvPr>
          <p:cNvSpPr>
            <a:spLocks noGrp="1" noChangeArrowheads="1"/>
          </p:cNvSpPr>
          <p:nvPr>
            <p:ph type="body" sz="quarter" idx="15"/>
          </p:nvPr>
        </p:nvSpPr>
        <p:spPr/>
        <p:txBody>
          <a:bodyPr vert="horz" lIns="90488" tIns="44450" rIns="90488" bIns="44450" rtlCol="0" anchor="ctr">
            <a:normAutofit/>
          </a:bodyPr>
          <a:lstStyle/>
          <a:p>
            <a:pPr marL="457200" indent="-457200">
              <a:spcAft>
                <a:spcPts val="0"/>
              </a:spcAft>
              <a:buFont typeface="Arial" panose="020B0604020202020204" pitchFamily="34" charset="0"/>
              <a:buChar char="•"/>
              <a:defRPr/>
            </a:pPr>
            <a:r>
              <a:rPr lang="en-US" sz="2600" dirty="0"/>
              <a:t>An attribute is a </a:t>
            </a:r>
            <a:r>
              <a:rPr lang="en-US" sz="2600" i="1" dirty="0"/>
              <a:t>property</a:t>
            </a:r>
            <a:r>
              <a:rPr lang="en-US" sz="2600" dirty="0"/>
              <a:t> or characteristic of an entity or a relationship </a:t>
            </a:r>
          </a:p>
          <a:p>
            <a:pPr lvl="1">
              <a:defRPr/>
            </a:pPr>
            <a:r>
              <a:rPr lang="en-US" sz="2200" dirty="0"/>
              <a:t>A description of an entity</a:t>
            </a:r>
          </a:p>
          <a:p>
            <a:pPr marL="457200" indent="-457200">
              <a:buFont typeface="Arial" panose="020B0604020202020204" pitchFamily="34" charset="0"/>
              <a:buChar char="•"/>
              <a:defRPr/>
            </a:pPr>
            <a:r>
              <a:rPr lang="en-US" sz="2600" dirty="0"/>
              <a:t>A </a:t>
            </a:r>
            <a:r>
              <a:rPr lang="en-US" sz="2600" dirty="0">
                <a:latin typeface="Courier New" panose="02070309020205020404" pitchFamily="49" charset="0"/>
                <a:cs typeface="Courier New" panose="02070309020205020404" pitchFamily="49" charset="0"/>
              </a:rPr>
              <a:t>Person</a:t>
            </a:r>
            <a:r>
              <a:rPr lang="en-US" sz="2600" dirty="0"/>
              <a:t> can be described by a </a:t>
            </a:r>
            <a:r>
              <a:rPr lang="en-US" sz="2600" dirty="0">
                <a:latin typeface="Courier New" panose="02070309020205020404" pitchFamily="49" charset="0"/>
                <a:cs typeface="Courier New" panose="02070309020205020404" pitchFamily="49" charset="0"/>
              </a:rPr>
              <a:t>SIN</a:t>
            </a:r>
            <a:r>
              <a:rPr lang="en-US" sz="2600" dirty="0"/>
              <a:t> and their </a:t>
            </a:r>
            <a:r>
              <a:rPr lang="en-US" sz="2600" dirty="0">
                <a:latin typeface="Courier New" panose="02070309020205020404" pitchFamily="49" charset="0"/>
                <a:cs typeface="Courier New" panose="02070309020205020404" pitchFamily="49" charset="0"/>
              </a:rPr>
              <a:t>name</a:t>
            </a:r>
          </a:p>
          <a:p>
            <a:pPr>
              <a:defRPr/>
            </a:pPr>
            <a:endParaRPr lang="en-US" sz="2600" dirty="0"/>
          </a:p>
          <a:p>
            <a:pPr>
              <a:defRPr/>
            </a:pPr>
            <a:endParaRPr lang="en-US" sz="2600" dirty="0"/>
          </a:p>
          <a:p>
            <a:pPr>
              <a:defRPr/>
            </a:pPr>
            <a:endParaRPr lang="en-US" sz="2600" dirty="0"/>
          </a:p>
        </p:txBody>
      </p:sp>
      <p:sp>
        <p:nvSpPr>
          <p:cNvPr id="4" name="Slide Number Placeholder 3">
            <a:extLst>
              <a:ext uri="{FF2B5EF4-FFF2-40B4-BE49-F238E27FC236}">
                <a16:creationId xmlns:a16="http://schemas.microsoft.com/office/drawing/2014/main" id="{2BB43F1B-CA02-4E31-B8FD-DCF0F3382745}"/>
              </a:ext>
            </a:extLst>
          </p:cNvPr>
          <p:cNvSpPr>
            <a:spLocks noGrp="1"/>
          </p:cNvSpPr>
          <p:nvPr>
            <p:ph type="sldNum" sz="quarter" idx="19"/>
          </p:nvPr>
        </p:nvSpPr>
        <p:spPr/>
        <p:txBody>
          <a:bodyPr>
            <a:noAutofit/>
          </a:bodyPr>
          <a:lstStyle/>
          <a:p>
            <a:pPr marL="0" marR="0" lvl="0" indent="0"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2000" b="0" i="0" u="none" strike="noStrike" kern="1200" cap="none" spc="0" normalizeH="0" baseline="0" noProof="0" smtClean="0">
                <a:ln>
                  <a:noFill/>
                </a:ln>
                <a:effectLst/>
                <a:uLnTx/>
                <a:uFillTx/>
                <a:latin typeface="Trebuchet MS" panose="020B0603020202020204"/>
                <a:ea typeface="+mn-ea"/>
                <a:cs typeface="+mn-cs"/>
              </a:rPr>
              <a:pPr marL="0" marR="0" lvl="0" indent="0" defTabSz="457200" rtl="0" eaLnBrk="1" fontAlgn="auto" latinLnBrk="0" hangingPunct="1">
                <a:lnSpc>
                  <a:spcPct val="100000"/>
                </a:lnSpc>
                <a:spcBef>
                  <a:spcPts val="0"/>
                </a:spcBef>
                <a:spcAft>
                  <a:spcPts val="600"/>
                </a:spcAft>
                <a:buClrTx/>
                <a:buSzTx/>
                <a:buFontTx/>
                <a:buNone/>
                <a:tabLst/>
                <a:defRPr/>
              </a:pPr>
              <a:t>17</a:t>
            </a:fld>
            <a:endParaRPr kumimoji="0" lang="en-US" sz="2000" b="0" i="0" u="none" strike="noStrike" kern="1200" cap="none" spc="0" normalizeH="0" baseline="0" noProof="0" dirty="0">
              <a:ln>
                <a:noFill/>
              </a:ln>
              <a:effectLst/>
              <a:uLnTx/>
              <a:uFillTx/>
              <a:latin typeface="Trebuchet MS" panose="020B0603020202020204"/>
              <a:ea typeface="+mn-ea"/>
              <a:cs typeface="+mn-cs"/>
            </a:endParaRPr>
          </a:p>
        </p:txBody>
      </p:sp>
      <p:graphicFrame>
        <p:nvGraphicFramePr>
          <p:cNvPr id="10" name="Table 9">
            <a:extLst>
              <a:ext uri="{FF2B5EF4-FFF2-40B4-BE49-F238E27FC236}">
                <a16:creationId xmlns:a16="http://schemas.microsoft.com/office/drawing/2014/main" id="{E8189E4D-0252-4EEC-9B25-2CB002A50FCE}"/>
              </a:ext>
            </a:extLst>
          </p:cNvPr>
          <p:cNvGraphicFramePr>
            <a:graphicFrameLocks noGrp="1"/>
          </p:cNvGraphicFramePr>
          <p:nvPr>
            <p:extLst>
              <p:ext uri="{D42A27DB-BD31-4B8C-83A1-F6EECF244321}">
                <p14:modId xmlns:p14="http://schemas.microsoft.com/office/powerpoint/2010/main" val="2141101979"/>
              </p:ext>
            </p:extLst>
          </p:nvPr>
        </p:nvGraphicFramePr>
        <p:xfrm>
          <a:off x="4344596" y="4582621"/>
          <a:ext cx="2711450" cy="133731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1911680924"/>
                    </a:ext>
                  </a:extLst>
                </a:gridCol>
              </a:tblGrid>
              <a:tr h="370840">
                <a:tc>
                  <a:txBody>
                    <a:bodyPr/>
                    <a:lstStyle/>
                    <a:p>
                      <a:pPr algn="ctr"/>
                      <a:r>
                        <a:rPr lang="en-US" dirty="0"/>
                        <a:t>Person</a:t>
                      </a:r>
                      <a:endParaRPr lang="en-CA" dirty="0"/>
                    </a:p>
                  </a:txBody>
                  <a:tcPr/>
                </a:tc>
                <a:extLst>
                  <a:ext uri="{0D108BD9-81ED-4DB2-BD59-A6C34878D82A}">
                    <a16:rowId xmlns:a16="http://schemas.microsoft.com/office/drawing/2014/main" val="3735360205"/>
                  </a:ext>
                </a:extLst>
              </a:tr>
              <a:tr h="370840">
                <a:tc>
                  <a:txBody>
                    <a:bodyPr/>
                    <a:lstStyle/>
                    <a:p>
                      <a:pPr algn="ctr"/>
                      <a:r>
                        <a:rPr lang="en-US" u="sng" dirty="0"/>
                        <a:t>SIN</a:t>
                      </a:r>
                      <a:endParaRPr lang="en-CA" u="sng" dirty="0"/>
                    </a:p>
                  </a:txBody>
                  <a:tcPr/>
                </a:tc>
                <a:extLst>
                  <a:ext uri="{0D108BD9-81ED-4DB2-BD59-A6C34878D82A}">
                    <a16:rowId xmlns:a16="http://schemas.microsoft.com/office/drawing/2014/main" val="2109462670"/>
                  </a:ext>
                </a:extLst>
              </a:tr>
              <a:tr h="370840">
                <a:tc>
                  <a:txBody>
                    <a:bodyPr/>
                    <a:lstStyle/>
                    <a:p>
                      <a:pPr algn="ctr"/>
                      <a:r>
                        <a:rPr lang="en-US" dirty="0"/>
                        <a:t>name</a:t>
                      </a:r>
                      <a:endParaRPr lang="en-CA" dirty="0"/>
                    </a:p>
                  </a:txBody>
                  <a:tcPr/>
                </a:tc>
                <a:extLst>
                  <a:ext uri="{0D108BD9-81ED-4DB2-BD59-A6C34878D82A}">
                    <a16:rowId xmlns:a16="http://schemas.microsoft.com/office/drawing/2014/main" val="3370129525"/>
                  </a:ext>
                </a:extLst>
              </a:tr>
            </a:tbl>
          </a:graphicData>
        </a:graphic>
      </p:graphicFrame>
      <p:sp>
        <p:nvSpPr>
          <p:cNvPr id="12" name="Explosion: 8 Points 11">
            <a:extLst>
              <a:ext uri="{FF2B5EF4-FFF2-40B4-BE49-F238E27FC236}">
                <a16:creationId xmlns:a16="http://schemas.microsoft.com/office/drawing/2014/main" id="{A92AF599-88E1-4100-995A-DBDEB8173424}"/>
              </a:ext>
            </a:extLst>
          </p:cNvPr>
          <p:cNvSpPr/>
          <p:nvPr/>
        </p:nvSpPr>
        <p:spPr>
          <a:xfrm>
            <a:off x="8761412" y="3429000"/>
            <a:ext cx="2711450" cy="24003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Columns are attributes</a:t>
            </a:r>
            <a:endParaRPr lang="en-CA" sz="2000" dirty="0"/>
          </a:p>
        </p:txBody>
      </p:sp>
    </p:spTree>
    <p:extLst>
      <p:ext uri="{BB962C8B-B14F-4D97-AF65-F5344CB8AC3E}">
        <p14:creationId xmlns:p14="http://schemas.microsoft.com/office/powerpoint/2010/main" val="259059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F0330701-8759-40A9-A475-85EECCDC50D6}"/>
              </a:ext>
            </a:extLst>
          </p:cNvPr>
          <p:cNvSpPr>
            <a:spLocks noGrp="1" noChangeArrowheads="1"/>
          </p:cNvSpPr>
          <p:nvPr>
            <p:ph type="title"/>
          </p:nvPr>
        </p:nvSpPr>
        <p:spPr>
          <a:xfrm>
            <a:off x="838200" y="963877"/>
            <a:ext cx="3494362" cy="4930246"/>
          </a:xfrm>
        </p:spPr>
        <p:txBody>
          <a:bodyPr vert="horz" lIns="91440" tIns="45720" rIns="91440" bIns="45720" rtlCol="0" anchor="ctr">
            <a:normAutofit/>
          </a:bodyPr>
          <a:lstStyle/>
          <a:p>
            <a:pPr algn="r" defTabSz="914400">
              <a:lnSpc>
                <a:spcPct val="90000"/>
              </a:lnSpc>
              <a:defRPr/>
            </a:pPr>
            <a:r>
              <a:rPr lang="en-US" sz="3700" kern="1200">
                <a:solidFill>
                  <a:schemeClr val="accent1"/>
                </a:solidFill>
                <a:latin typeface="+mj-lt"/>
                <a:ea typeface="+mj-ea"/>
                <a:cs typeface="+mj-cs"/>
              </a:rPr>
              <a:t>Relationships</a:t>
            </a:r>
          </a:p>
        </p:txBody>
      </p:sp>
      <p:cxnSp>
        <p:nvCxnSpPr>
          <p:cNvPr id="14"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637C3042-96A4-465B-ABD6-73CD20C48E88}"/>
              </a:ext>
            </a:extLst>
          </p:cNvPr>
          <p:cNvSpPr>
            <a:spLocks noGrp="1" noChangeArrowheads="1"/>
          </p:cNvSpPr>
          <p:nvPr>
            <p:ph type="body" sz="quarter" idx="15"/>
          </p:nvPr>
        </p:nvSpPr>
        <p:spPr>
          <a:xfrm>
            <a:off x="4976031" y="963877"/>
            <a:ext cx="6377769" cy="4930246"/>
          </a:xfrm>
        </p:spPr>
        <p:txBody>
          <a:bodyPr vert="horz" lIns="91440" tIns="45720" rIns="91440" bIns="45720" rtlCol="0" anchor="ctr">
            <a:normAutofit/>
          </a:bodyPr>
          <a:lstStyle/>
          <a:p>
            <a:pPr indent="-228600" defTabSz="914400">
              <a:lnSpc>
                <a:spcPct val="90000"/>
              </a:lnSpc>
              <a:spcAft>
                <a:spcPts val="0"/>
              </a:spcAft>
              <a:buFont typeface="Arial" panose="020B0604020202020204" pitchFamily="34" charset="0"/>
              <a:buChar char="•"/>
              <a:defRPr/>
            </a:pPr>
            <a:r>
              <a:rPr lang="en-US" dirty="0">
                <a:solidFill>
                  <a:schemeClr val="tx1"/>
                </a:solidFill>
              </a:rPr>
              <a:t>Describes how entities associate with one     another</a:t>
            </a:r>
          </a:p>
          <a:p>
            <a:pPr indent="-228600" defTabSz="914400">
              <a:lnSpc>
                <a:spcPct val="90000"/>
              </a:lnSpc>
              <a:spcAft>
                <a:spcPts val="0"/>
              </a:spcAft>
              <a:buFont typeface="Arial" panose="020B0604020202020204" pitchFamily="34" charset="0"/>
              <a:buChar char="•"/>
              <a:defRPr/>
            </a:pPr>
            <a:r>
              <a:rPr lang="en-US" dirty="0">
                <a:solidFill>
                  <a:schemeClr val="tx1"/>
                </a:solidFill>
              </a:rPr>
              <a:t>Often verbs</a:t>
            </a:r>
          </a:p>
          <a:p>
            <a:pPr indent="-228600" defTabSz="914400">
              <a:lnSpc>
                <a:spcPct val="90000"/>
              </a:lnSpc>
              <a:spcAft>
                <a:spcPts val="0"/>
              </a:spcAft>
              <a:buFont typeface="Arial" panose="020B0604020202020204" pitchFamily="34" charset="0"/>
              <a:buChar char="•"/>
              <a:defRPr/>
            </a:pPr>
            <a:r>
              <a:rPr lang="en-US" dirty="0">
                <a:solidFill>
                  <a:schemeClr val="tx1"/>
                </a:solidFill>
              </a:rPr>
              <a:t>Three types:</a:t>
            </a:r>
          </a:p>
          <a:p>
            <a:pPr lvl="1" indent="-228600" defTabSz="914400">
              <a:lnSpc>
                <a:spcPct val="90000"/>
              </a:lnSpc>
              <a:buFont typeface="Arial" panose="020B0604020202020204" pitchFamily="34" charset="0"/>
              <a:buChar char="•"/>
              <a:defRPr/>
            </a:pPr>
            <a:r>
              <a:rPr lang="en-US" dirty="0">
                <a:solidFill>
                  <a:schemeClr val="tx1"/>
                </a:solidFill>
              </a:rPr>
              <a:t>One to one</a:t>
            </a:r>
          </a:p>
          <a:p>
            <a:pPr lvl="1" indent="-228600" defTabSz="914400">
              <a:lnSpc>
                <a:spcPct val="90000"/>
              </a:lnSpc>
              <a:buFont typeface="Arial" panose="020B0604020202020204" pitchFamily="34" charset="0"/>
              <a:buChar char="•"/>
              <a:defRPr/>
            </a:pPr>
            <a:r>
              <a:rPr lang="en-US" dirty="0">
                <a:solidFill>
                  <a:schemeClr val="tx1"/>
                </a:solidFill>
              </a:rPr>
              <a:t>One to many</a:t>
            </a:r>
          </a:p>
          <a:p>
            <a:pPr lvl="1" indent="-228600" defTabSz="914400">
              <a:lnSpc>
                <a:spcPct val="90000"/>
              </a:lnSpc>
              <a:buFont typeface="Arial" panose="020B0604020202020204" pitchFamily="34" charset="0"/>
              <a:buChar char="•"/>
              <a:defRPr/>
            </a:pPr>
            <a:r>
              <a:rPr lang="en-US" dirty="0">
                <a:solidFill>
                  <a:schemeClr val="tx1"/>
                </a:solidFill>
              </a:rPr>
              <a:t>Many to many</a:t>
            </a:r>
          </a:p>
          <a:p>
            <a:pPr marL="457200" lvl="1" indent="-228600" defTabSz="914400">
              <a:lnSpc>
                <a:spcPct val="90000"/>
              </a:lnSpc>
              <a:spcAft>
                <a:spcPts val="0"/>
              </a:spcAft>
              <a:buFont typeface="Arial" panose="020B0604020202020204" pitchFamily="34" charset="0"/>
              <a:buChar char="•"/>
              <a:defRPr/>
            </a:pPr>
            <a:endParaRPr lang="en-US" dirty="0">
              <a:solidFill>
                <a:schemeClr val="tx1"/>
              </a:solidFill>
            </a:endParaRPr>
          </a:p>
        </p:txBody>
      </p:sp>
      <p:sp>
        <p:nvSpPr>
          <p:cNvPr id="4" name="Slide Number Placeholder 3">
            <a:extLst>
              <a:ext uri="{FF2B5EF4-FFF2-40B4-BE49-F238E27FC236}">
                <a16:creationId xmlns:a16="http://schemas.microsoft.com/office/drawing/2014/main" id="{2BB43F1B-CA02-4E31-B8FD-DCF0F3382745}"/>
              </a:ext>
            </a:extLst>
          </p:cNvPr>
          <p:cNvSpPr>
            <a:spLocks noGrp="1"/>
          </p:cNvSpPr>
          <p:nvPr>
            <p:ph type="sldNum" sz="quarter" idx="19"/>
          </p:nvPr>
        </p:nvSpPr>
        <p:spPr>
          <a:xfrm>
            <a:off x="55917" y="6312191"/>
            <a:ext cx="782283" cy="365125"/>
          </a:xfrm>
        </p:spPr>
        <p:txBody>
          <a:bodyPr vert="horz" lIns="91440" tIns="45720" rIns="91440" bIns="45720" rtlCol="0" anchor="ctr">
            <a:noAutofit/>
          </a:bodyPr>
          <a:lstStyle/>
          <a:p>
            <a:pPr marR="0" lvl="0" indent="0" defTabSz="914400" fontAlgn="auto">
              <a:spcBef>
                <a:spcPts val="0"/>
              </a:spcBef>
              <a:spcAft>
                <a:spcPts val="600"/>
              </a:spcAft>
              <a:buClrTx/>
              <a:buSzTx/>
              <a:buFontTx/>
              <a:buNone/>
              <a:tabLst/>
              <a:defRPr/>
            </a:pPr>
            <a:fld id="{D57F1E4F-1CFF-5643-939E-217C01CDF565}" type="slidenum">
              <a:rPr kumimoji="0" lang="en-US" sz="1800" b="0" i="0" u="none" strike="noStrike" cap="none" spc="0" normalizeH="0" baseline="0" noProof="0">
                <a:ln>
                  <a:noFill/>
                </a:ln>
                <a:solidFill>
                  <a:schemeClr val="accent3">
                    <a:alpha val="80000"/>
                  </a:schemeClr>
                </a:solidFill>
                <a:effectLst/>
                <a:uLnTx/>
                <a:uFillTx/>
              </a:rPr>
              <a:pPr marR="0" lvl="0" indent="0" defTabSz="914400" fontAlgn="auto">
                <a:spcBef>
                  <a:spcPts val="0"/>
                </a:spcBef>
                <a:spcAft>
                  <a:spcPts val="600"/>
                </a:spcAft>
                <a:buClrTx/>
                <a:buSzTx/>
                <a:buFontTx/>
                <a:buNone/>
                <a:tabLst/>
                <a:defRPr/>
              </a:pPr>
              <a:t>18</a:t>
            </a:fld>
            <a:endParaRPr kumimoji="0" lang="en-US" sz="1800" b="0" i="0" u="none" strike="noStrike" cap="none" spc="0" normalizeH="0" baseline="0" noProof="0" dirty="0">
              <a:ln>
                <a:noFill/>
              </a:ln>
              <a:solidFill>
                <a:schemeClr val="accent3">
                  <a:alpha val="80000"/>
                </a:schemeClr>
              </a:solidFill>
              <a:effectLst/>
              <a:uLnTx/>
              <a:uFillTx/>
            </a:endParaRPr>
          </a:p>
        </p:txBody>
      </p:sp>
    </p:spTree>
    <p:extLst>
      <p:ext uri="{BB962C8B-B14F-4D97-AF65-F5344CB8AC3E}">
        <p14:creationId xmlns:p14="http://schemas.microsoft.com/office/powerpoint/2010/main" val="105110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3B947AA-1A37-4475-9223-1A1EAFF67A29}"/>
              </a:ext>
            </a:extLst>
          </p:cNvPr>
          <p:cNvSpPr>
            <a:spLocks noGrp="1" noChangeArrowheads="1"/>
          </p:cNvSpPr>
          <p:nvPr>
            <p:ph type="title"/>
          </p:nvPr>
        </p:nvSpPr>
        <p:spPr/>
        <p:txBody>
          <a:bodyPr vert="horz" lIns="90488" tIns="44450" rIns="90488" bIns="44450" rtlCol="0" anchor="ctr">
            <a:normAutofit/>
          </a:bodyPr>
          <a:lstStyle/>
          <a:p>
            <a:pPr>
              <a:defRPr/>
            </a:pPr>
            <a:r>
              <a:rPr lang="en-US" dirty="0"/>
              <a:t>Relationships Example</a:t>
            </a:r>
          </a:p>
        </p:txBody>
      </p:sp>
      <p:sp>
        <p:nvSpPr>
          <p:cNvPr id="6" name="Rectangle 3">
            <a:extLst>
              <a:ext uri="{FF2B5EF4-FFF2-40B4-BE49-F238E27FC236}">
                <a16:creationId xmlns:a16="http://schemas.microsoft.com/office/drawing/2014/main" id="{7B22BEFB-C7C6-45BD-9935-EB09BA947488}"/>
              </a:ext>
            </a:extLst>
          </p:cNvPr>
          <p:cNvSpPr>
            <a:spLocks noGrp="1" noChangeArrowheads="1"/>
          </p:cNvSpPr>
          <p:nvPr>
            <p:ph type="body" sz="quarter" idx="15"/>
          </p:nvPr>
        </p:nvSpPr>
        <p:spPr>
          <a:xfrm>
            <a:off x="609600" y="1504950"/>
            <a:ext cx="10863261" cy="2220128"/>
          </a:xfrm>
        </p:spPr>
        <p:txBody>
          <a:bodyPr vert="horz" lIns="90488" tIns="44450" rIns="90488" bIns="44450" rtlCol="0" anchor="ctr">
            <a:normAutofit/>
          </a:bodyPr>
          <a:lstStyle/>
          <a:p>
            <a:pPr marL="342900" indent="-342900">
              <a:spcAft>
                <a:spcPts val="0"/>
              </a:spcAft>
              <a:buFont typeface="Arial" panose="020B0604020202020204" pitchFamily="34" charset="0"/>
              <a:buChar char="•"/>
              <a:defRPr/>
            </a:pPr>
            <a:r>
              <a:rPr lang="en-US" sz="2400" dirty="0"/>
              <a:t>Describes how entities associate with one another</a:t>
            </a:r>
          </a:p>
          <a:p>
            <a:pPr marL="342900" indent="-342900">
              <a:spcAft>
                <a:spcPts val="0"/>
              </a:spcAft>
              <a:buFont typeface="Arial" panose="020B0604020202020204" pitchFamily="34" charset="0"/>
              <a:buChar char="•"/>
              <a:defRPr/>
            </a:pPr>
            <a:r>
              <a:rPr lang="en-US" sz="2400" dirty="0"/>
              <a:t>We use Crow’s Foot notation in this course</a:t>
            </a:r>
            <a:endParaRPr lang="en-US" sz="2200" dirty="0"/>
          </a:p>
          <a:p>
            <a:pPr marL="457200" lvl="1" indent="0">
              <a:spcAft>
                <a:spcPts val="0"/>
              </a:spcAft>
              <a:buNone/>
              <a:defRPr/>
            </a:pPr>
            <a:endParaRPr lang="en-US" dirty="0"/>
          </a:p>
        </p:txBody>
      </p:sp>
      <p:sp>
        <p:nvSpPr>
          <p:cNvPr id="7" name="Slide Number Placeholder 1">
            <a:extLst>
              <a:ext uri="{FF2B5EF4-FFF2-40B4-BE49-F238E27FC236}">
                <a16:creationId xmlns:a16="http://schemas.microsoft.com/office/drawing/2014/main" id="{7B7ADD7B-7F50-46CF-8C29-3956F2E2DAE0}"/>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19</a:t>
            </a:fld>
            <a:endParaRPr lang="en-US" sz="2000" dirty="0"/>
          </a:p>
        </p:txBody>
      </p:sp>
      <p:sp>
        <p:nvSpPr>
          <p:cNvPr id="8" name="Rectangle 7">
            <a:extLst>
              <a:ext uri="{FF2B5EF4-FFF2-40B4-BE49-F238E27FC236}">
                <a16:creationId xmlns:a16="http://schemas.microsoft.com/office/drawing/2014/main" id="{8302D40F-DDB1-46DC-982E-8D5A7E0A81B1}"/>
              </a:ext>
            </a:extLst>
          </p:cNvPr>
          <p:cNvSpPr/>
          <p:nvPr/>
        </p:nvSpPr>
        <p:spPr>
          <a:xfrm>
            <a:off x="2343150" y="3943350"/>
            <a:ext cx="2381250"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Professor</a:t>
            </a:r>
            <a:endParaRPr lang="en-CA" sz="3200" dirty="0"/>
          </a:p>
        </p:txBody>
      </p:sp>
      <p:sp>
        <p:nvSpPr>
          <p:cNvPr id="10" name="Rectangle 9">
            <a:extLst>
              <a:ext uri="{FF2B5EF4-FFF2-40B4-BE49-F238E27FC236}">
                <a16:creationId xmlns:a16="http://schemas.microsoft.com/office/drawing/2014/main" id="{7F7BEBF6-19A8-4776-A667-367EECE5CDA0}"/>
              </a:ext>
            </a:extLst>
          </p:cNvPr>
          <p:cNvSpPr/>
          <p:nvPr/>
        </p:nvSpPr>
        <p:spPr>
          <a:xfrm>
            <a:off x="7238113" y="3943350"/>
            <a:ext cx="2381250"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Office</a:t>
            </a:r>
            <a:endParaRPr lang="en-CA" sz="3200" dirty="0"/>
          </a:p>
        </p:txBody>
      </p:sp>
      <p:cxnSp>
        <p:nvCxnSpPr>
          <p:cNvPr id="12" name="Straight Connector 11">
            <a:extLst>
              <a:ext uri="{FF2B5EF4-FFF2-40B4-BE49-F238E27FC236}">
                <a16:creationId xmlns:a16="http://schemas.microsoft.com/office/drawing/2014/main" id="{AE5EBA05-5CB2-491F-9312-1C0A1155339A}"/>
              </a:ext>
            </a:extLst>
          </p:cNvPr>
          <p:cNvCxnSpPr>
            <a:stCxn id="8" idx="3"/>
            <a:endCxn id="10" idx="1"/>
          </p:cNvCxnSpPr>
          <p:nvPr/>
        </p:nvCxnSpPr>
        <p:spPr>
          <a:xfrm>
            <a:off x="4724400" y="4486275"/>
            <a:ext cx="2513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D6DD7E-4A06-4F4D-96DF-43128D1D06D3}"/>
              </a:ext>
            </a:extLst>
          </p:cNvPr>
          <p:cNvCxnSpPr/>
          <p:nvPr/>
        </p:nvCxnSpPr>
        <p:spPr>
          <a:xfrm>
            <a:off x="4925226" y="4391025"/>
            <a:ext cx="0" cy="21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48F441-B96A-487B-82A8-CDB4F9B37F49}"/>
              </a:ext>
            </a:extLst>
          </p:cNvPr>
          <p:cNvCxnSpPr/>
          <p:nvPr/>
        </p:nvCxnSpPr>
        <p:spPr>
          <a:xfrm>
            <a:off x="5001426" y="4391025"/>
            <a:ext cx="0" cy="21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6BAB4-3D6E-4119-A62B-CDF858B278CE}"/>
              </a:ext>
            </a:extLst>
          </p:cNvPr>
          <p:cNvCxnSpPr/>
          <p:nvPr/>
        </p:nvCxnSpPr>
        <p:spPr>
          <a:xfrm>
            <a:off x="7039776" y="4391025"/>
            <a:ext cx="0" cy="21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539074-0A0C-44E5-9EF9-C547CC4E135D}"/>
              </a:ext>
            </a:extLst>
          </p:cNvPr>
          <p:cNvCxnSpPr/>
          <p:nvPr/>
        </p:nvCxnSpPr>
        <p:spPr>
          <a:xfrm>
            <a:off x="7115976" y="4391025"/>
            <a:ext cx="0" cy="2190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344C4F-C774-45F0-BD4D-35031EE14F3B}"/>
              </a:ext>
            </a:extLst>
          </p:cNvPr>
          <p:cNvSpPr txBox="1"/>
          <p:nvPr/>
        </p:nvSpPr>
        <p:spPr>
          <a:xfrm>
            <a:off x="4297577" y="5247472"/>
            <a:ext cx="3367357" cy="954107"/>
          </a:xfrm>
          <a:prstGeom prst="rect">
            <a:avLst/>
          </a:prstGeom>
          <a:noFill/>
          <a:ln>
            <a:noFill/>
          </a:ln>
        </p:spPr>
        <p:txBody>
          <a:bodyPr wrap="square" rtlCol="0">
            <a:spAutoFit/>
          </a:bodyPr>
          <a:lstStyle/>
          <a:p>
            <a:pPr algn="ctr"/>
            <a:r>
              <a:rPr lang="en-US" sz="2800" dirty="0">
                <a:solidFill>
                  <a:srgbClr val="C00000"/>
                </a:solidFill>
              </a:rPr>
              <a:t>A professor has one office – one to one</a:t>
            </a:r>
            <a:endParaRPr lang="en-CA" sz="2800" dirty="0">
              <a:solidFill>
                <a:srgbClr val="C00000"/>
              </a:solidFill>
            </a:endParaRPr>
          </a:p>
        </p:txBody>
      </p:sp>
    </p:spTree>
    <p:extLst>
      <p:ext uri="{BB962C8B-B14F-4D97-AF65-F5344CB8AC3E}">
        <p14:creationId xmlns:p14="http://schemas.microsoft.com/office/powerpoint/2010/main" val="409055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B43F1B-CA02-4E31-B8FD-DCF0F3382745}"/>
              </a:ext>
            </a:extLst>
          </p:cNvPr>
          <p:cNvSpPr>
            <a:spLocks noGrp="1"/>
          </p:cNvSpPr>
          <p:nvPr>
            <p:ph type="sldNum" sz="quarter" idx="19"/>
          </p:nvPr>
        </p:nvSpPr>
        <p:spPr/>
        <p:txBody>
          <a:bodyPr>
            <a:no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20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a:t>
            </a:fld>
            <a:endParaRPr kumimoji="0" lang="en-US" sz="20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12" name="Title 1">
            <a:extLst>
              <a:ext uri="{FF2B5EF4-FFF2-40B4-BE49-F238E27FC236}">
                <a16:creationId xmlns:a16="http://schemas.microsoft.com/office/drawing/2014/main" id="{572BE02D-B0EA-422C-94CE-5A4FC32FAED4}"/>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Overview</a:t>
            </a:r>
            <a:endParaRPr lang="en-CA" dirty="0"/>
          </a:p>
        </p:txBody>
      </p:sp>
      <p:sp>
        <p:nvSpPr>
          <p:cNvPr id="14" name="Content Placeholder 2">
            <a:extLst>
              <a:ext uri="{FF2B5EF4-FFF2-40B4-BE49-F238E27FC236}">
                <a16:creationId xmlns:a16="http://schemas.microsoft.com/office/drawing/2014/main" id="{DC2D4B3D-7BB5-4CD9-8864-809AF115D632}"/>
              </a:ext>
            </a:extLst>
          </p:cNvPr>
          <p:cNvSpPr txBox="1">
            <a:spLocks/>
          </p:cNvSpPr>
          <p:nvPr/>
        </p:nvSpPr>
        <p:spPr>
          <a:xfrm>
            <a:off x="829734" y="1447801"/>
            <a:ext cx="8596668" cy="47459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Review: Keys</a:t>
            </a:r>
          </a:p>
          <a:p>
            <a:r>
              <a:rPr lang="en-US" sz="2400" dirty="0"/>
              <a:t>Basic parts of a table </a:t>
            </a:r>
          </a:p>
          <a:p>
            <a:r>
              <a:rPr lang="en-US" sz="2400" dirty="0"/>
              <a:t>Entities defined</a:t>
            </a:r>
          </a:p>
          <a:p>
            <a:r>
              <a:rPr lang="en-US" sz="2400" dirty="0"/>
              <a:t>Attributes defined</a:t>
            </a:r>
          </a:p>
          <a:p>
            <a:r>
              <a:rPr lang="en-US" sz="2400" dirty="0"/>
              <a:t>Relationships defined</a:t>
            </a:r>
          </a:p>
          <a:p>
            <a:r>
              <a:rPr lang="en-US" sz="2400" dirty="0"/>
              <a:t>Types of entities</a:t>
            </a:r>
          </a:p>
          <a:p>
            <a:r>
              <a:rPr lang="en-US" sz="2400" dirty="0"/>
              <a:t>Types of attributes</a:t>
            </a:r>
          </a:p>
          <a:p>
            <a:pPr lvl="1"/>
            <a:r>
              <a:rPr lang="en-US" sz="2200" dirty="0"/>
              <a:t>Identifiers (Keys)</a:t>
            </a:r>
          </a:p>
          <a:p>
            <a:r>
              <a:rPr lang="en-US" sz="2400" dirty="0"/>
              <a:t>Types of relationships</a:t>
            </a:r>
          </a:p>
          <a:p>
            <a:pPr lvl="1"/>
            <a:r>
              <a:rPr lang="en-US" sz="2200" dirty="0"/>
              <a:t>Cardinality</a:t>
            </a:r>
          </a:p>
          <a:p>
            <a:endParaRPr lang="en-US" sz="2400" dirty="0"/>
          </a:p>
          <a:p>
            <a:endParaRPr lang="en-CA" sz="2400" dirty="0"/>
          </a:p>
        </p:txBody>
      </p:sp>
      <p:sp>
        <p:nvSpPr>
          <p:cNvPr id="16" name="Right Brace 15">
            <a:extLst>
              <a:ext uri="{FF2B5EF4-FFF2-40B4-BE49-F238E27FC236}">
                <a16:creationId xmlns:a16="http://schemas.microsoft.com/office/drawing/2014/main" id="{BB3F62E4-CDBF-4039-B5AE-C83FE69C095A}"/>
              </a:ext>
            </a:extLst>
          </p:cNvPr>
          <p:cNvSpPr/>
          <p:nvPr/>
        </p:nvSpPr>
        <p:spPr>
          <a:xfrm>
            <a:off x="4381500" y="2057399"/>
            <a:ext cx="842598" cy="1320800"/>
          </a:xfrm>
          <a:prstGeom prst="righ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 name="TextBox 16">
            <a:extLst>
              <a:ext uri="{FF2B5EF4-FFF2-40B4-BE49-F238E27FC236}">
                <a16:creationId xmlns:a16="http://schemas.microsoft.com/office/drawing/2014/main" id="{B2447C52-01C7-4CD9-ABBC-D50C820DC22A}"/>
              </a:ext>
            </a:extLst>
          </p:cNvPr>
          <p:cNvSpPr txBox="1"/>
          <p:nvPr/>
        </p:nvSpPr>
        <p:spPr>
          <a:xfrm>
            <a:off x="5480277" y="2302300"/>
            <a:ext cx="2975254" cy="830997"/>
          </a:xfrm>
          <a:prstGeom prst="rect">
            <a:avLst/>
          </a:prstGeom>
          <a:noFill/>
        </p:spPr>
        <p:txBody>
          <a:bodyPr wrap="square" rtlCol="0">
            <a:spAutoFit/>
          </a:bodyPr>
          <a:lstStyle/>
          <a:p>
            <a:r>
              <a:rPr lang="en-US" sz="2400" dirty="0"/>
              <a:t>Main elements of data modelling</a:t>
            </a:r>
            <a:endParaRPr lang="en-CA" sz="2400" dirty="0"/>
          </a:p>
        </p:txBody>
      </p:sp>
    </p:spTree>
    <p:extLst>
      <p:ext uri="{BB962C8B-B14F-4D97-AF65-F5344CB8AC3E}">
        <p14:creationId xmlns:p14="http://schemas.microsoft.com/office/powerpoint/2010/main" val="513117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26B02C2-3E8B-4242-B1E0-CA6803431276}"/>
              </a:ext>
            </a:extLst>
          </p:cNvPr>
          <p:cNvSpPr>
            <a:spLocks noGrp="1" noChangeArrowheads="1"/>
          </p:cNvSpPr>
          <p:nvPr>
            <p:ph type="title"/>
          </p:nvPr>
        </p:nvSpPr>
        <p:spPr>
          <a:xfrm>
            <a:off x="546107" y="310932"/>
            <a:ext cx="10863261" cy="1001980"/>
          </a:xfrm>
        </p:spPr>
        <p:txBody>
          <a:bodyPr vert="horz" lIns="90488" tIns="44450" rIns="90488" bIns="44450" rtlCol="0">
            <a:normAutofit/>
          </a:bodyPr>
          <a:lstStyle/>
          <a:p>
            <a:pPr>
              <a:defRPr/>
            </a:pPr>
            <a:r>
              <a:rPr lang="en-US" dirty="0"/>
              <a:t>Entity-Relationship (ER) Model </a:t>
            </a:r>
            <a:r>
              <a:rPr lang="en-US" dirty="0">
                <a:effectLst>
                  <a:outerShdw blurRad="38100" dist="38100" dir="2700000" algn="tl">
                    <a:srgbClr val="FFFFFF"/>
                  </a:outerShdw>
                </a:effectLst>
              </a:rPr>
              <a:t>Constructs</a:t>
            </a:r>
          </a:p>
        </p:txBody>
      </p:sp>
      <p:sp>
        <p:nvSpPr>
          <p:cNvPr id="7" name="Slide Number Placeholder 1">
            <a:extLst>
              <a:ext uri="{FF2B5EF4-FFF2-40B4-BE49-F238E27FC236}">
                <a16:creationId xmlns:a16="http://schemas.microsoft.com/office/drawing/2014/main" id="{8FE46B61-941D-475E-A848-DBBF80D4AB50}"/>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20</a:t>
            </a:fld>
            <a:endParaRPr lang="en-US" sz="2000" dirty="0"/>
          </a:p>
        </p:txBody>
      </p:sp>
      <p:graphicFrame>
        <p:nvGraphicFramePr>
          <p:cNvPr id="6" name="Rectangle 3">
            <a:extLst>
              <a:ext uri="{FF2B5EF4-FFF2-40B4-BE49-F238E27FC236}">
                <a16:creationId xmlns:a16="http://schemas.microsoft.com/office/drawing/2014/main" id="{3AEE45CA-BE33-4A01-917B-FFE204474362}"/>
              </a:ext>
            </a:extLst>
          </p:cNvPr>
          <p:cNvGraphicFramePr>
            <a:graphicFrameLocks noGrp="1"/>
          </p:cNvGraphicFramePr>
          <p:nvPr>
            <p:ph idx="4294967295"/>
            <p:extLst>
              <p:ext uri="{D42A27DB-BD31-4B8C-83A1-F6EECF244321}">
                <p14:modId xmlns:p14="http://schemas.microsoft.com/office/powerpoint/2010/main" val="1857167217"/>
              </p:ext>
            </p:extLst>
          </p:nvPr>
        </p:nvGraphicFramePr>
        <p:xfrm>
          <a:off x="347702" y="1069963"/>
          <a:ext cx="11596648" cy="5045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98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449658B-9A30-4ECA-88BB-FE38537325DE}"/>
              </a:ext>
            </a:extLst>
          </p:cNvPr>
          <p:cNvSpPr>
            <a:spLocks noGrp="1"/>
          </p:cNvSpPr>
          <p:nvPr>
            <p:ph type="title"/>
          </p:nvPr>
        </p:nvSpPr>
        <p:spPr>
          <a:xfrm>
            <a:off x="4380588" y="965199"/>
            <a:ext cx="6766078" cy="4927601"/>
          </a:xfrm>
        </p:spPr>
        <p:txBody>
          <a:bodyPr vert="horz" lIns="91440" tIns="45720" rIns="91440" bIns="45720" rtlCol="0" anchor="ctr">
            <a:normAutofit/>
          </a:bodyPr>
          <a:lstStyle/>
          <a:p>
            <a:pPr defTabSz="914400">
              <a:lnSpc>
                <a:spcPct val="90000"/>
              </a:lnSpc>
            </a:pPr>
            <a:r>
              <a:rPr lang="en-US" sz="5400" kern="1200">
                <a:solidFill>
                  <a:schemeClr val="tx1">
                    <a:lumMod val="85000"/>
                    <a:lumOff val="15000"/>
                  </a:schemeClr>
                </a:solidFill>
                <a:latin typeface="+mj-lt"/>
                <a:ea typeface="+mj-ea"/>
                <a:cs typeface="+mj-cs"/>
              </a:rPr>
              <a:t>Entities</a:t>
            </a:r>
          </a:p>
        </p:txBody>
      </p:sp>
      <p:cxnSp>
        <p:nvCxnSpPr>
          <p:cNvPr id="29" name="Straight Connector 2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6940BCC-8BEC-4FFF-8115-A857CF4AEACA}"/>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defTabSz="914400">
              <a:spcAft>
                <a:spcPts val="600"/>
              </a:spcAft>
            </a:pPr>
            <a:fld id="{D57F1E4F-1CFF-5643-939E-217C01CDF565}" type="slidenum">
              <a:rPr lang="en-US" sz="1050">
                <a:solidFill>
                  <a:schemeClr val="tx1">
                    <a:tint val="75000"/>
                  </a:schemeClr>
                </a:solidFill>
              </a:rPr>
              <a:pPr algn="r" defTabSz="914400">
                <a:spcAft>
                  <a:spcPts val="600"/>
                </a:spcAft>
              </a:pPr>
              <a:t>21</a:t>
            </a:fld>
            <a:endParaRPr lang="en-US" sz="1050">
              <a:solidFill>
                <a:schemeClr val="tx1">
                  <a:tint val="75000"/>
                </a:schemeClr>
              </a:solidFill>
            </a:endParaRPr>
          </a:p>
        </p:txBody>
      </p:sp>
    </p:spTree>
    <p:extLst>
      <p:ext uri="{BB962C8B-B14F-4D97-AF65-F5344CB8AC3E}">
        <p14:creationId xmlns:p14="http://schemas.microsoft.com/office/powerpoint/2010/main" val="3310088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5C01059-DB20-409D-AECD-5ECA21AD8C40}"/>
              </a:ext>
            </a:extLst>
          </p:cNvPr>
          <p:cNvSpPr>
            <a:spLocks noGrp="1" noChangeArrowheads="1"/>
          </p:cNvSpPr>
          <p:nvPr>
            <p:ph type="title"/>
          </p:nvPr>
        </p:nvSpPr>
        <p:spPr/>
        <p:txBody>
          <a:bodyPr>
            <a:normAutofit/>
          </a:bodyPr>
          <a:lstStyle/>
          <a:p>
            <a:pPr>
              <a:defRPr/>
            </a:pPr>
            <a:r>
              <a:rPr lang="en-US">
                <a:effectLst>
                  <a:outerShdw blurRad="38100" dist="38100" dir="2700000" algn="tl">
                    <a:srgbClr val="FFFFFF"/>
                  </a:outerShdw>
                </a:effectLst>
              </a:rPr>
              <a:t>An Entity…</a:t>
            </a:r>
          </a:p>
        </p:txBody>
      </p:sp>
      <p:sp>
        <p:nvSpPr>
          <p:cNvPr id="6" name="Rectangle 3">
            <a:extLst>
              <a:ext uri="{FF2B5EF4-FFF2-40B4-BE49-F238E27FC236}">
                <a16:creationId xmlns:a16="http://schemas.microsoft.com/office/drawing/2014/main" id="{91FA010E-B2D6-451B-B04E-19795FE4C95A}"/>
              </a:ext>
            </a:extLst>
          </p:cNvPr>
          <p:cNvSpPr>
            <a:spLocks noGrp="1" noChangeArrowheads="1"/>
          </p:cNvSpPr>
          <p:nvPr>
            <p:ph type="body" sz="quarter" idx="15"/>
          </p:nvPr>
        </p:nvSpPr>
        <p:spPr/>
        <p:txBody>
          <a:bodyPr>
            <a:normAutofit/>
          </a:bodyPr>
          <a:lstStyle/>
          <a:p>
            <a:pPr>
              <a:spcAft>
                <a:spcPts val="0"/>
              </a:spcAft>
              <a:defRPr/>
            </a:pPr>
            <a:r>
              <a:rPr lang="en-US" sz="2400" dirty="0">
                <a:effectLst>
                  <a:outerShdw blurRad="38100" dist="38100" dir="2700000" algn="tl">
                    <a:srgbClr val="FFFFFF"/>
                  </a:outerShdw>
                </a:effectLst>
              </a:rPr>
              <a:t>SHOULD BE:</a:t>
            </a:r>
          </a:p>
          <a:p>
            <a:pPr lvl="1">
              <a:spcAft>
                <a:spcPts val="0"/>
              </a:spcAft>
              <a:defRPr/>
            </a:pPr>
            <a:r>
              <a:rPr lang="en-US" sz="2400" dirty="0">
                <a:effectLst>
                  <a:outerShdw blurRad="38100" dist="38100" dir="2700000" algn="tl">
                    <a:srgbClr val="FFFFFF"/>
                  </a:outerShdw>
                </a:effectLst>
              </a:rPr>
              <a:t>An object that will have many instances in the database</a:t>
            </a:r>
          </a:p>
          <a:p>
            <a:pPr lvl="1">
              <a:spcAft>
                <a:spcPts val="0"/>
              </a:spcAft>
              <a:defRPr/>
            </a:pPr>
            <a:r>
              <a:rPr lang="en-US" sz="2400" dirty="0">
                <a:effectLst>
                  <a:outerShdw blurRad="38100" dist="38100" dir="2700000" algn="tl">
                    <a:srgbClr val="FFFFFF"/>
                  </a:outerShdw>
                </a:effectLst>
              </a:rPr>
              <a:t>An object that will be composed of multiple attributes</a:t>
            </a:r>
          </a:p>
          <a:p>
            <a:pPr lvl="1">
              <a:spcAft>
                <a:spcPts val="0"/>
              </a:spcAft>
              <a:defRPr/>
            </a:pPr>
            <a:r>
              <a:rPr lang="en-US" sz="2400" dirty="0">
                <a:effectLst>
                  <a:outerShdw blurRad="38100" dist="38100" dir="2700000" algn="tl">
                    <a:srgbClr val="FFFFFF"/>
                  </a:outerShdw>
                </a:effectLst>
              </a:rPr>
              <a:t>An object that we are trying to model</a:t>
            </a:r>
          </a:p>
          <a:p>
            <a:pPr>
              <a:spcAft>
                <a:spcPts val="0"/>
              </a:spcAft>
              <a:defRPr/>
            </a:pPr>
            <a:r>
              <a:rPr lang="en-US" sz="2400" dirty="0">
                <a:effectLst>
                  <a:outerShdw blurRad="38100" dist="38100" dir="2700000" algn="tl">
                    <a:srgbClr val="FFFFFF"/>
                  </a:outerShdw>
                </a:effectLst>
              </a:rPr>
              <a:t>SHOULD NOT BE:</a:t>
            </a:r>
          </a:p>
          <a:p>
            <a:pPr lvl="1">
              <a:spcAft>
                <a:spcPts val="0"/>
              </a:spcAft>
              <a:defRPr/>
            </a:pPr>
            <a:r>
              <a:rPr lang="en-US" sz="2400" dirty="0">
                <a:effectLst>
                  <a:outerShdw blurRad="38100" dist="38100" dir="2700000" algn="tl">
                    <a:srgbClr val="FFFFFF"/>
                  </a:outerShdw>
                </a:effectLst>
              </a:rPr>
              <a:t>A user of the database system </a:t>
            </a:r>
          </a:p>
          <a:p>
            <a:pPr lvl="1">
              <a:spcAft>
                <a:spcPts val="0"/>
              </a:spcAft>
              <a:defRPr/>
            </a:pPr>
            <a:r>
              <a:rPr lang="en-US" sz="2400" dirty="0">
                <a:effectLst>
                  <a:outerShdw blurRad="38100" dist="38100" dir="2700000" algn="tl">
                    <a:srgbClr val="FFFFFF"/>
                  </a:outerShdw>
                </a:effectLst>
              </a:rPr>
              <a:t>An output of the database system (e.g. a report)</a:t>
            </a:r>
          </a:p>
        </p:txBody>
      </p:sp>
      <p:sp>
        <p:nvSpPr>
          <p:cNvPr id="7" name="Slide Number Placeholder 1">
            <a:extLst>
              <a:ext uri="{FF2B5EF4-FFF2-40B4-BE49-F238E27FC236}">
                <a16:creationId xmlns:a16="http://schemas.microsoft.com/office/drawing/2014/main" id="{A76CB5A5-751C-45AD-B437-C9484EBC8496}"/>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22</a:t>
            </a:fld>
            <a:endParaRPr lang="en-US" sz="2000" dirty="0"/>
          </a:p>
        </p:txBody>
      </p:sp>
    </p:spTree>
    <p:extLst>
      <p:ext uri="{BB962C8B-B14F-4D97-AF65-F5344CB8AC3E}">
        <p14:creationId xmlns:p14="http://schemas.microsoft.com/office/powerpoint/2010/main" val="3304025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AEB2EB-240B-41EE-82D8-488BDD8692F6}"/>
              </a:ext>
            </a:extLst>
          </p:cNvPr>
          <p:cNvSpPr>
            <a:spLocks noGrp="1"/>
          </p:cNvSpPr>
          <p:nvPr>
            <p:ph type="title"/>
          </p:nvPr>
        </p:nvSpPr>
        <p:spPr/>
        <p:txBody>
          <a:bodyPr>
            <a:normAutofit/>
          </a:bodyPr>
          <a:lstStyle/>
          <a:p>
            <a:r>
              <a:rPr lang="en-US" dirty="0"/>
              <a:t>Types of Entities</a:t>
            </a:r>
            <a:endParaRPr lang="en-CA" dirty="0"/>
          </a:p>
        </p:txBody>
      </p:sp>
      <p:sp>
        <p:nvSpPr>
          <p:cNvPr id="16" name="Slide Number Placeholder 15">
            <a:extLst>
              <a:ext uri="{FF2B5EF4-FFF2-40B4-BE49-F238E27FC236}">
                <a16:creationId xmlns:a16="http://schemas.microsoft.com/office/drawing/2014/main" id="{7567BA03-D105-4C41-A26D-AFD1078DBF16}"/>
              </a:ext>
            </a:extLst>
          </p:cNvPr>
          <p:cNvSpPr>
            <a:spLocks noGrp="1"/>
          </p:cNvSpPr>
          <p:nvPr>
            <p:ph type="sldNum" sz="quarter" idx="19"/>
          </p:nvPr>
        </p:nvSpPr>
        <p:spPr/>
        <p:txBody>
          <a:bodyPr/>
          <a:lstStyle/>
          <a:p>
            <a:fld id="{D57F1E4F-1CFF-5643-939E-217C01CDF565}" type="slidenum">
              <a:rPr lang="en-US" sz="2000" smtClean="0"/>
              <a:pPr/>
              <a:t>23</a:t>
            </a:fld>
            <a:endParaRPr lang="en-US" sz="2000" dirty="0"/>
          </a:p>
        </p:txBody>
      </p:sp>
      <p:graphicFrame>
        <p:nvGraphicFramePr>
          <p:cNvPr id="14" name="Diagram 13">
            <a:extLst>
              <a:ext uri="{FF2B5EF4-FFF2-40B4-BE49-F238E27FC236}">
                <a16:creationId xmlns:a16="http://schemas.microsoft.com/office/drawing/2014/main" id="{401411ED-889C-4E5C-8AAE-F7659A5B5AD7}"/>
              </a:ext>
            </a:extLst>
          </p:cNvPr>
          <p:cNvGraphicFramePr/>
          <p:nvPr>
            <p:extLst>
              <p:ext uri="{D42A27DB-BD31-4B8C-83A1-F6EECF244321}">
                <p14:modId xmlns:p14="http://schemas.microsoft.com/office/powerpoint/2010/main" val="2912402935"/>
              </p:ext>
            </p:extLst>
          </p:nvPr>
        </p:nvGraphicFramePr>
        <p:xfrm>
          <a:off x="1977231" y="1112468"/>
          <a:ext cx="8128000" cy="493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836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xplosion: 8 Points 3">
            <a:extLst>
              <a:ext uri="{FF2B5EF4-FFF2-40B4-BE49-F238E27FC236}">
                <a16:creationId xmlns:a16="http://schemas.microsoft.com/office/drawing/2014/main" id="{EA09FC22-A2B7-4F15-9209-2AB23CC4A589}"/>
              </a:ext>
            </a:extLst>
          </p:cNvPr>
          <p:cNvSpPr/>
          <p:nvPr/>
        </p:nvSpPr>
        <p:spPr>
          <a:xfrm>
            <a:off x="8574615" y="3403601"/>
            <a:ext cx="3617385" cy="332301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Concept only, weak entities to be discussed further</a:t>
            </a:r>
            <a:endParaRPr lang="en-CA" sz="2000" dirty="0"/>
          </a:p>
        </p:txBody>
      </p:sp>
      <p:sp>
        <p:nvSpPr>
          <p:cNvPr id="10" name="Title 9">
            <a:extLst>
              <a:ext uri="{FF2B5EF4-FFF2-40B4-BE49-F238E27FC236}">
                <a16:creationId xmlns:a16="http://schemas.microsoft.com/office/drawing/2014/main" id="{D7AEB2EB-240B-41EE-82D8-488BDD8692F6}"/>
              </a:ext>
            </a:extLst>
          </p:cNvPr>
          <p:cNvSpPr>
            <a:spLocks noGrp="1"/>
          </p:cNvSpPr>
          <p:nvPr>
            <p:ph type="title"/>
          </p:nvPr>
        </p:nvSpPr>
        <p:spPr>
          <a:xfrm>
            <a:off x="347702" y="305560"/>
            <a:ext cx="10863261" cy="1001980"/>
          </a:xfrm>
        </p:spPr>
        <p:txBody>
          <a:bodyPr>
            <a:normAutofit/>
          </a:bodyPr>
          <a:lstStyle/>
          <a:p>
            <a:r>
              <a:rPr lang="en-US" dirty="0"/>
              <a:t>Types of Entities (cont.)</a:t>
            </a:r>
            <a:endParaRPr lang="en-CA" dirty="0"/>
          </a:p>
        </p:txBody>
      </p:sp>
      <p:sp>
        <p:nvSpPr>
          <p:cNvPr id="9" name="Text Placeholder 8">
            <a:extLst>
              <a:ext uri="{FF2B5EF4-FFF2-40B4-BE49-F238E27FC236}">
                <a16:creationId xmlns:a16="http://schemas.microsoft.com/office/drawing/2014/main" id="{EFBD43C3-4D0E-47A3-8923-9DDF5FAA11A7}"/>
              </a:ext>
            </a:extLst>
          </p:cNvPr>
          <p:cNvSpPr>
            <a:spLocks noGrp="1"/>
          </p:cNvSpPr>
          <p:nvPr>
            <p:ph type="body" sz="quarter" idx="15"/>
          </p:nvPr>
        </p:nvSpPr>
        <p:spPr>
          <a:xfrm>
            <a:off x="149297" y="1803401"/>
            <a:ext cx="11323565" cy="3848100"/>
          </a:xfrm>
        </p:spPr>
        <p:txBody>
          <a:bodyPr/>
          <a:lstStyle/>
          <a:p>
            <a:pPr marL="342900" lvl="0" indent="-342900">
              <a:spcBef>
                <a:spcPts val="1000"/>
              </a:spcBef>
              <a:buClr>
                <a:srgbClr val="90C226"/>
              </a:buClr>
              <a:buSzPct val="80000"/>
              <a:buFont typeface="Wingdings 3" charset="2"/>
              <a:buChar char=""/>
              <a:defRPr/>
            </a:pPr>
            <a:endParaRPr lang="en-US" dirty="0">
              <a:solidFill>
                <a:prstClr val="black">
                  <a:lumMod val="75000"/>
                  <a:lumOff val="25000"/>
                </a:prstClr>
              </a:solidFill>
              <a:latin typeface="Courier New" panose="02070309020205020404" pitchFamily="49" charset="0"/>
              <a:cs typeface="Courier New" panose="02070309020205020404" pitchFamily="49" charset="0"/>
            </a:endParaRPr>
          </a:p>
          <a:p>
            <a:pPr lvl="0">
              <a:spcBef>
                <a:spcPts val="1000"/>
              </a:spcBef>
              <a:buClr>
                <a:srgbClr val="90C226"/>
              </a:buClr>
              <a:buSzPct val="80000"/>
              <a:defRPr/>
            </a:pPr>
            <a:endParaRPr lang="en-US" dirty="0">
              <a:solidFill>
                <a:prstClr val="black">
                  <a:lumMod val="75000"/>
                  <a:lumOff val="25000"/>
                </a:prstClr>
              </a:solidFill>
              <a:latin typeface="Courier New" panose="02070309020205020404" pitchFamily="49" charset="0"/>
              <a:cs typeface="Courier New" panose="02070309020205020404" pitchFamily="49" charset="0"/>
            </a:endParaRPr>
          </a:p>
          <a:p>
            <a:pPr lvl="0">
              <a:spcBef>
                <a:spcPts val="1000"/>
              </a:spcBef>
              <a:buClr>
                <a:srgbClr val="90C226"/>
              </a:buClr>
              <a:buSzPct val="80000"/>
              <a:defRPr/>
            </a:pPr>
            <a:endParaRPr lang="en-US" dirty="0">
              <a:solidFill>
                <a:prstClr val="black">
                  <a:lumMod val="75000"/>
                  <a:lumOff val="25000"/>
                </a:prstClr>
              </a:solidFill>
              <a:latin typeface="Courier New" panose="02070309020205020404" pitchFamily="49" charset="0"/>
              <a:cs typeface="Courier New" panose="02070309020205020404" pitchFamily="49" charset="0"/>
            </a:endParaRPr>
          </a:p>
          <a:p>
            <a:pPr marL="342900" lvl="0" indent="-342900">
              <a:spcBef>
                <a:spcPts val="1000"/>
              </a:spcBef>
              <a:buClr>
                <a:srgbClr val="90C226"/>
              </a:buClr>
              <a:buSzPct val="80000"/>
              <a:buFont typeface="Wingdings 3" charset="2"/>
              <a:buChar char=""/>
              <a:defRPr/>
            </a:pPr>
            <a:r>
              <a:rPr lang="en-US" dirty="0">
                <a:solidFill>
                  <a:prstClr val="black">
                    <a:lumMod val="75000"/>
                    <a:lumOff val="25000"/>
                  </a:prstClr>
                </a:solidFill>
                <a:latin typeface="Courier New" panose="02070309020205020404" pitchFamily="49" charset="0"/>
                <a:cs typeface="Courier New" panose="02070309020205020404" pitchFamily="49" charset="0"/>
              </a:rPr>
              <a:t>Loan</a:t>
            </a:r>
            <a:r>
              <a:rPr lang="en-US" dirty="0">
                <a:solidFill>
                  <a:prstClr val="black">
                    <a:lumMod val="75000"/>
                    <a:lumOff val="25000"/>
                  </a:prstClr>
                </a:solidFill>
              </a:rPr>
              <a:t> is a strong entity as it can exist on its own and can be uniquely </a:t>
            </a:r>
          </a:p>
          <a:p>
            <a:pPr lvl="0">
              <a:spcBef>
                <a:spcPts val="1000"/>
              </a:spcBef>
              <a:buClr>
                <a:srgbClr val="90C226"/>
              </a:buClr>
              <a:buSzPct val="80000"/>
              <a:defRPr/>
            </a:pPr>
            <a:r>
              <a:rPr lang="en-US" dirty="0">
                <a:solidFill>
                  <a:prstClr val="black">
                    <a:lumMod val="75000"/>
                    <a:lumOff val="25000"/>
                  </a:prstClr>
                </a:solidFill>
              </a:rPr>
              <a:t>	identified by a primary key such as </a:t>
            </a:r>
            <a:r>
              <a:rPr lang="en-US" dirty="0" err="1">
                <a:solidFill>
                  <a:prstClr val="black">
                    <a:lumMod val="75000"/>
                    <a:lumOff val="25000"/>
                  </a:prstClr>
                </a:solidFill>
                <a:latin typeface="Courier New" panose="02070309020205020404" pitchFamily="49" charset="0"/>
                <a:cs typeface="Courier New" panose="02070309020205020404" pitchFamily="49" charset="0"/>
              </a:rPr>
              <a:t>loan_number</a:t>
            </a:r>
            <a:endParaRPr lang="en-US" dirty="0">
              <a:solidFill>
                <a:prstClr val="black">
                  <a:lumMod val="75000"/>
                  <a:lumOff val="25000"/>
                </a:prstClr>
              </a:solidFill>
              <a:latin typeface="Courier New" panose="02070309020205020404" pitchFamily="49" charset="0"/>
              <a:cs typeface="Courier New" panose="02070309020205020404" pitchFamily="49" charset="0"/>
            </a:endParaRPr>
          </a:p>
          <a:p>
            <a:pPr marL="342900" lvl="0" indent="-342900">
              <a:spcBef>
                <a:spcPts val="1000"/>
              </a:spcBef>
              <a:buClr>
                <a:srgbClr val="90C226"/>
              </a:buClr>
              <a:buSzPct val="80000"/>
              <a:buFont typeface="Wingdings 3" charset="2"/>
              <a:buChar char=""/>
              <a:defRPr/>
            </a:pPr>
            <a:r>
              <a:rPr lang="en-US" dirty="0">
                <a:solidFill>
                  <a:prstClr val="black">
                    <a:lumMod val="75000"/>
                    <a:lumOff val="25000"/>
                  </a:prstClr>
                </a:solidFill>
                <a:latin typeface="Courier New" panose="02070309020205020404" pitchFamily="49" charset="0"/>
                <a:cs typeface="Courier New" panose="02070309020205020404" pitchFamily="49" charset="0"/>
              </a:rPr>
              <a:t>Payment</a:t>
            </a:r>
            <a:r>
              <a:rPr lang="en-US" dirty="0">
                <a:solidFill>
                  <a:prstClr val="black">
                    <a:lumMod val="75000"/>
                    <a:lumOff val="25000"/>
                  </a:prstClr>
                </a:solidFill>
              </a:rPr>
              <a:t> is a weak entity as we cannot make a payment </a:t>
            </a:r>
          </a:p>
          <a:p>
            <a:pPr lvl="0">
              <a:spcBef>
                <a:spcPts val="1000"/>
              </a:spcBef>
              <a:buClr>
                <a:srgbClr val="90C226"/>
              </a:buClr>
              <a:buSzPct val="80000"/>
              <a:defRPr/>
            </a:pPr>
            <a:r>
              <a:rPr lang="en-US" dirty="0">
                <a:solidFill>
                  <a:prstClr val="black">
                    <a:lumMod val="75000"/>
                    <a:lumOff val="25000"/>
                  </a:prstClr>
                </a:solidFill>
              </a:rPr>
              <a:t>	unless it has a </a:t>
            </a:r>
            <a:r>
              <a:rPr lang="en-US" dirty="0">
                <a:solidFill>
                  <a:prstClr val="black">
                    <a:lumMod val="75000"/>
                    <a:lumOff val="25000"/>
                  </a:prstClr>
                </a:solidFill>
                <a:latin typeface="Courier New" panose="02070309020205020404" pitchFamily="49" charset="0"/>
                <a:cs typeface="Courier New" panose="02070309020205020404" pitchFamily="49" charset="0"/>
              </a:rPr>
              <a:t>Loan</a:t>
            </a:r>
            <a:r>
              <a:rPr lang="en-US" dirty="0">
                <a:solidFill>
                  <a:prstClr val="black">
                    <a:lumMod val="75000"/>
                    <a:lumOff val="25000"/>
                  </a:prstClr>
                </a:solidFill>
              </a:rPr>
              <a:t>, it is dependent on </a:t>
            </a:r>
            <a:r>
              <a:rPr lang="en-US" dirty="0">
                <a:solidFill>
                  <a:prstClr val="black">
                    <a:lumMod val="75000"/>
                    <a:lumOff val="25000"/>
                  </a:prstClr>
                </a:solidFill>
                <a:latin typeface="Courier New" panose="02070309020205020404" pitchFamily="49" charset="0"/>
                <a:cs typeface="Courier New" panose="02070309020205020404" pitchFamily="49" charset="0"/>
              </a:rPr>
              <a:t>Loan</a:t>
            </a:r>
            <a:endParaRPr lang="en-US" sz="2200" dirty="0">
              <a:solidFill>
                <a:prstClr val="black">
                  <a:lumMod val="75000"/>
                  <a:lumOff val="25000"/>
                </a:prstClr>
              </a:solidFill>
              <a:latin typeface="Courier New" panose="02070309020205020404" pitchFamily="49" charset="0"/>
              <a:cs typeface="Courier New" panose="02070309020205020404" pitchFamily="49" charset="0"/>
            </a:endParaRPr>
          </a:p>
          <a:p>
            <a:endParaRPr lang="en-CA" dirty="0"/>
          </a:p>
        </p:txBody>
      </p:sp>
      <p:sp>
        <p:nvSpPr>
          <p:cNvPr id="5" name="Slide Number Placeholder 4">
            <a:extLst>
              <a:ext uri="{FF2B5EF4-FFF2-40B4-BE49-F238E27FC236}">
                <a16:creationId xmlns:a16="http://schemas.microsoft.com/office/drawing/2014/main" id="{68F75CB3-EEDA-484F-AC35-24EF5B5B36C3}"/>
              </a:ext>
            </a:extLst>
          </p:cNvPr>
          <p:cNvSpPr>
            <a:spLocks noGrp="1"/>
          </p:cNvSpPr>
          <p:nvPr>
            <p:ph type="sldNum" sz="quarter" idx="19"/>
          </p:nvPr>
        </p:nvSpPr>
        <p:spPr/>
        <p:txBody>
          <a:bodyPr/>
          <a:lstStyle/>
          <a:p>
            <a:fld id="{D57F1E4F-1CFF-5643-939E-217C01CDF565}" type="slidenum">
              <a:rPr lang="en-US" sz="2000" smtClean="0"/>
              <a:pPr/>
              <a:t>24</a:t>
            </a:fld>
            <a:endParaRPr lang="en-US" sz="2000" dirty="0"/>
          </a:p>
        </p:txBody>
      </p:sp>
      <p:graphicFrame>
        <p:nvGraphicFramePr>
          <p:cNvPr id="14" name="Diagram 13">
            <a:extLst>
              <a:ext uri="{FF2B5EF4-FFF2-40B4-BE49-F238E27FC236}">
                <a16:creationId xmlns:a16="http://schemas.microsoft.com/office/drawing/2014/main" id="{401411ED-889C-4E5C-8AAE-F7659A5B5AD7}"/>
              </a:ext>
            </a:extLst>
          </p:cNvPr>
          <p:cNvGraphicFramePr/>
          <p:nvPr>
            <p:extLst>
              <p:ext uri="{D42A27DB-BD31-4B8C-83A1-F6EECF244321}">
                <p14:modId xmlns:p14="http://schemas.microsoft.com/office/powerpoint/2010/main" val="665488700"/>
              </p:ext>
            </p:extLst>
          </p:nvPr>
        </p:nvGraphicFramePr>
        <p:xfrm>
          <a:off x="1747079" y="1060275"/>
          <a:ext cx="8128000" cy="218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Rounded Corners 1">
            <a:extLst>
              <a:ext uri="{FF2B5EF4-FFF2-40B4-BE49-F238E27FC236}">
                <a16:creationId xmlns:a16="http://schemas.microsoft.com/office/drawing/2014/main" id="{A0C16AB1-783C-406C-B004-B77EBF0DE93E}"/>
              </a:ext>
            </a:extLst>
          </p:cNvPr>
          <p:cNvSpPr/>
          <p:nvPr/>
        </p:nvSpPr>
        <p:spPr>
          <a:xfrm>
            <a:off x="6430434" y="1167345"/>
            <a:ext cx="3276600" cy="1562100"/>
          </a:xfrm>
          <a:prstGeom prst="round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Payment</a:t>
            </a:r>
            <a:endParaRPr lang="en-CA" sz="5400" dirty="0"/>
          </a:p>
        </p:txBody>
      </p:sp>
    </p:spTree>
    <p:extLst>
      <p:ext uri="{BB962C8B-B14F-4D97-AF65-F5344CB8AC3E}">
        <p14:creationId xmlns:p14="http://schemas.microsoft.com/office/powerpoint/2010/main" val="196001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449658B-9A30-4ECA-88BB-FE38537325DE}"/>
              </a:ext>
            </a:extLst>
          </p:cNvPr>
          <p:cNvSpPr>
            <a:spLocks noGrp="1"/>
          </p:cNvSpPr>
          <p:nvPr>
            <p:ph type="title"/>
          </p:nvPr>
        </p:nvSpPr>
        <p:spPr>
          <a:xfrm>
            <a:off x="4380588" y="965199"/>
            <a:ext cx="6766078" cy="4927601"/>
          </a:xfrm>
        </p:spPr>
        <p:txBody>
          <a:bodyPr vert="horz" lIns="91440" tIns="45720" rIns="91440" bIns="45720" rtlCol="0" anchor="ctr">
            <a:normAutofit/>
          </a:bodyPr>
          <a:lstStyle/>
          <a:p>
            <a:pPr defTabSz="914400">
              <a:lnSpc>
                <a:spcPct val="90000"/>
              </a:lnSpc>
            </a:pPr>
            <a:r>
              <a:rPr lang="en-US" sz="5400" kern="1200">
                <a:solidFill>
                  <a:schemeClr val="tx1">
                    <a:lumMod val="85000"/>
                    <a:lumOff val="15000"/>
                  </a:schemeClr>
                </a:solidFill>
                <a:latin typeface="+mj-lt"/>
                <a:ea typeface="+mj-ea"/>
                <a:cs typeface="+mj-cs"/>
              </a:rPr>
              <a:t>Attributes</a:t>
            </a:r>
          </a:p>
        </p:txBody>
      </p:sp>
      <p:cxnSp>
        <p:nvCxnSpPr>
          <p:cNvPr id="25" name="Straight Connector 24">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45009E97-2B7A-4CC8-AA09-865BB1A2EA6A}"/>
              </a:ext>
            </a:extLst>
          </p:cNvPr>
          <p:cNvSpPr>
            <a:spLocks noGrp="1"/>
          </p:cNvSpPr>
          <p:nvPr>
            <p:ph type="sldNum" sz="quarter" idx="11"/>
          </p:nvPr>
        </p:nvSpPr>
        <p:spPr/>
        <p:txBody>
          <a:bodyPr/>
          <a:lstStyle/>
          <a:p>
            <a:fld id="{DEF3F5F5-7776-394F-A41F-3BAFC9CC9F8E}" type="slidenum">
              <a:rPr lang="en-US" smtClean="0"/>
              <a:pPr/>
              <a:t>25</a:t>
            </a:fld>
            <a:endParaRPr lang="en-US" dirty="0"/>
          </a:p>
        </p:txBody>
      </p:sp>
    </p:spTree>
    <p:extLst>
      <p:ext uri="{BB962C8B-B14F-4D97-AF65-F5344CB8AC3E}">
        <p14:creationId xmlns:p14="http://schemas.microsoft.com/office/powerpoint/2010/main" val="3818867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853E377-D6D8-4098-B479-67282F8167A2}"/>
              </a:ext>
            </a:extLst>
          </p:cNvPr>
          <p:cNvSpPr>
            <a:spLocks noGrp="1" noChangeArrowheads="1"/>
          </p:cNvSpPr>
          <p:nvPr>
            <p:ph type="title"/>
          </p:nvPr>
        </p:nvSpPr>
        <p:spPr/>
        <p:txBody>
          <a:bodyPr vert="horz" lIns="90488" tIns="44450" rIns="90488" bIns="44450" rtlCol="0" anchor="ctr">
            <a:normAutofit/>
          </a:bodyPr>
          <a:lstStyle/>
          <a:p>
            <a:pPr>
              <a:defRPr/>
            </a:pPr>
            <a:r>
              <a:rPr lang="en-US" dirty="0"/>
              <a:t>Types of Attributes</a:t>
            </a:r>
          </a:p>
        </p:txBody>
      </p:sp>
      <p:sp>
        <p:nvSpPr>
          <p:cNvPr id="7" name="Rectangle 3">
            <a:extLst>
              <a:ext uri="{FF2B5EF4-FFF2-40B4-BE49-F238E27FC236}">
                <a16:creationId xmlns:a16="http://schemas.microsoft.com/office/drawing/2014/main" id="{1F210BAE-2D75-4ECB-86EC-475A529C8552}"/>
              </a:ext>
            </a:extLst>
          </p:cNvPr>
          <p:cNvSpPr>
            <a:spLocks noGrp="1" noChangeArrowheads="1"/>
          </p:cNvSpPr>
          <p:nvPr>
            <p:ph type="body" sz="quarter" idx="15"/>
          </p:nvPr>
        </p:nvSpPr>
        <p:spPr/>
        <p:txBody>
          <a:bodyPr vert="horz" lIns="90488" tIns="44450" rIns="90488" bIns="44450" rtlCol="0" anchor="ctr">
            <a:normAutofit/>
          </a:bodyPr>
          <a:lstStyle/>
          <a:p>
            <a:pPr>
              <a:spcAft>
                <a:spcPts val="0"/>
              </a:spcAft>
              <a:defRPr/>
            </a:pPr>
            <a:r>
              <a:rPr lang="en-US" sz="2400" dirty="0"/>
              <a:t>Attribute: property or characteristic of an entity or relationship type</a:t>
            </a:r>
          </a:p>
          <a:p>
            <a:pPr>
              <a:spcAft>
                <a:spcPts val="0"/>
              </a:spcAft>
              <a:defRPr/>
            </a:pPr>
            <a:r>
              <a:rPr lang="en-US" sz="2400" dirty="0"/>
              <a:t>Classifications of attributes:</a:t>
            </a:r>
          </a:p>
          <a:p>
            <a:pPr lvl="1">
              <a:spcAft>
                <a:spcPts val="0"/>
              </a:spcAft>
              <a:defRPr/>
            </a:pPr>
            <a:r>
              <a:rPr lang="en-US" sz="2400" dirty="0"/>
              <a:t>Required versus Optional Attributes</a:t>
            </a:r>
          </a:p>
          <a:p>
            <a:pPr lvl="1">
              <a:spcAft>
                <a:spcPts val="0"/>
              </a:spcAft>
              <a:defRPr/>
            </a:pPr>
            <a:r>
              <a:rPr lang="en-US" sz="2400" dirty="0"/>
              <a:t>Simple versus Composite Attribute</a:t>
            </a:r>
          </a:p>
          <a:p>
            <a:pPr lvl="1">
              <a:spcAft>
                <a:spcPts val="0"/>
              </a:spcAft>
              <a:defRPr/>
            </a:pPr>
            <a:r>
              <a:rPr lang="en-US" sz="2400" dirty="0"/>
              <a:t>Single-Valued versus Multivalued Attribute</a:t>
            </a:r>
          </a:p>
          <a:p>
            <a:pPr lvl="1">
              <a:spcAft>
                <a:spcPts val="0"/>
              </a:spcAft>
              <a:defRPr/>
            </a:pPr>
            <a:r>
              <a:rPr lang="en-US" sz="2400" dirty="0"/>
              <a:t>Stored versus Derived Attributes</a:t>
            </a:r>
          </a:p>
          <a:p>
            <a:pPr lvl="1">
              <a:spcAft>
                <a:spcPts val="0"/>
              </a:spcAft>
              <a:defRPr/>
            </a:pPr>
            <a:r>
              <a:rPr lang="en-US" sz="2400" dirty="0"/>
              <a:t>Identifier Attributes</a:t>
            </a:r>
          </a:p>
        </p:txBody>
      </p:sp>
      <p:sp>
        <p:nvSpPr>
          <p:cNvPr id="2" name="Slide Number Placeholder 1">
            <a:extLst>
              <a:ext uri="{FF2B5EF4-FFF2-40B4-BE49-F238E27FC236}">
                <a16:creationId xmlns:a16="http://schemas.microsoft.com/office/drawing/2014/main" id="{0BC40426-1D2E-4977-90C4-F2A488069DEC}"/>
              </a:ext>
            </a:extLst>
          </p:cNvPr>
          <p:cNvSpPr>
            <a:spLocks noGrp="1"/>
          </p:cNvSpPr>
          <p:nvPr>
            <p:ph type="sldNum" sz="quarter" idx="19"/>
          </p:nvPr>
        </p:nvSpPr>
        <p:spPr>
          <a:xfrm>
            <a:off x="149297" y="6373091"/>
            <a:ext cx="396810" cy="365126"/>
          </a:xfrm>
        </p:spPr>
        <p:txBody>
          <a:bodyPr/>
          <a:lstStyle/>
          <a:p>
            <a:fld id="{DEF3F5F5-7776-394F-A41F-3BAFC9CC9F8E}" type="slidenum">
              <a:rPr lang="en-US" smtClean="0"/>
              <a:pPr/>
              <a:t>26</a:t>
            </a:fld>
            <a:endParaRPr lang="en-US" dirty="0"/>
          </a:p>
        </p:txBody>
      </p:sp>
    </p:spTree>
    <p:extLst>
      <p:ext uri="{BB962C8B-B14F-4D97-AF65-F5344CB8AC3E}">
        <p14:creationId xmlns:p14="http://schemas.microsoft.com/office/powerpoint/2010/main" val="413181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DFE0360-5058-4D4C-AB9B-9919773D342C}"/>
              </a:ext>
            </a:extLst>
          </p:cNvPr>
          <p:cNvSpPr>
            <a:spLocks noGrp="1" noChangeArrowheads="1"/>
          </p:cNvSpPr>
          <p:nvPr>
            <p:ph type="title"/>
          </p:nvPr>
        </p:nvSpPr>
        <p:spPr>
          <a:xfrm>
            <a:off x="664369" y="123559"/>
            <a:ext cx="10863261" cy="1001980"/>
          </a:xfrm>
        </p:spPr>
        <p:txBody>
          <a:bodyPr vert="horz" lIns="90488" tIns="44450" rIns="90488" bIns="44450" rtlCol="0" anchor="ctr">
            <a:normAutofit/>
          </a:bodyPr>
          <a:lstStyle/>
          <a:p>
            <a:pPr>
              <a:defRPr/>
            </a:pPr>
            <a:r>
              <a:rPr lang="en-US" dirty="0">
                <a:solidFill>
                  <a:schemeClr val="accent1"/>
                </a:solidFill>
              </a:rPr>
              <a:t>Required vs. Optional Attributes</a:t>
            </a:r>
          </a:p>
        </p:txBody>
      </p:sp>
      <p:sp>
        <p:nvSpPr>
          <p:cNvPr id="8" name="Rectangle 6">
            <a:extLst>
              <a:ext uri="{FF2B5EF4-FFF2-40B4-BE49-F238E27FC236}">
                <a16:creationId xmlns:a16="http://schemas.microsoft.com/office/drawing/2014/main" id="{A178EA15-09FD-46FA-89BD-311C24D7C126}"/>
              </a:ext>
            </a:extLst>
          </p:cNvPr>
          <p:cNvSpPr>
            <a:spLocks noChangeArrowheads="1"/>
          </p:cNvSpPr>
          <p:nvPr/>
        </p:nvSpPr>
        <p:spPr bwMode="auto">
          <a:xfrm>
            <a:off x="1868488" y="5173664"/>
            <a:ext cx="43672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latin typeface="+mn-lt"/>
              </a:rPr>
              <a:t>Required</a:t>
            </a:r>
            <a:r>
              <a:rPr lang="en-US" altLang="en-US" dirty="0">
                <a:latin typeface="+mn-lt"/>
              </a:rPr>
              <a:t> – must have a value for every entity (or relationship) instance with which it is associated</a:t>
            </a:r>
          </a:p>
        </p:txBody>
      </p:sp>
      <p:sp>
        <p:nvSpPr>
          <p:cNvPr id="10" name="Rectangle 7">
            <a:extLst>
              <a:ext uri="{FF2B5EF4-FFF2-40B4-BE49-F238E27FC236}">
                <a16:creationId xmlns:a16="http://schemas.microsoft.com/office/drawing/2014/main" id="{5FBE894E-C10A-4CEC-A77C-D355DFAEAE99}"/>
              </a:ext>
            </a:extLst>
          </p:cNvPr>
          <p:cNvSpPr>
            <a:spLocks noChangeArrowheads="1"/>
          </p:cNvSpPr>
          <p:nvPr/>
        </p:nvSpPr>
        <p:spPr bwMode="auto">
          <a:xfrm>
            <a:off x="6227764" y="5173664"/>
            <a:ext cx="4365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latin typeface="+mn-lt"/>
              </a:rPr>
              <a:t>Optional</a:t>
            </a:r>
            <a:r>
              <a:rPr lang="en-US" altLang="en-US" dirty="0">
                <a:latin typeface="+mn-lt"/>
              </a:rPr>
              <a:t> – may not have a value for every entity (or relationship) instance with which it is associated</a:t>
            </a:r>
          </a:p>
        </p:txBody>
      </p:sp>
      <p:pic>
        <p:nvPicPr>
          <p:cNvPr id="12" name="Picture 2">
            <a:extLst>
              <a:ext uri="{FF2B5EF4-FFF2-40B4-BE49-F238E27FC236}">
                <a16:creationId xmlns:a16="http://schemas.microsoft.com/office/drawing/2014/main" id="{5A884578-335B-4BA7-A400-0B01BEBB0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9" y="1125539"/>
            <a:ext cx="81534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Slide Number Placeholder 25">
            <a:extLst>
              <a:ext uri="{FF2B5EF4-FFF2-40B4-BE49-F238E27FC236}">
                <a16:creationId xmlns:a16="http://schemas.microsoft.com/office/drawing/2014/main" id="{B903279E-3175-487D-BF3E-D7EF149AECB2}"/>
              </a:ext>
            </a:extLst>
          </p:cNvPr>
          <p:cNvSpPr>
            <a:spLocks noGrp="1"/>
          </p:cNvSpPr>
          <p:nvPr>
            <p:ph type="sldNum" sz="quarter" idx="19"/>
          </p:nvPr>
        </p:nvSpPr>
        <p:spPr/>
        <p:txBody>
          <a:bodyPr/>
          <a:lstStyle/>
          <a:p>
            <a:fld id="{DEF3F5F5-7776-394F-A41F-3BAFC9CC9F8E}" type="slidenum">
              <a:rPr lang="en-US" smtClean="0"/>
              <a:pPr/>
              <a:t>27</a:t>
            </a:fld>
            <a:endParaRPr lang="en-US" dirty="0"/>
          </a:p>
        </p:txBody>
      </p:sp>
    </p:spTree>
    <p:extLst>
      <p:ext uri="{BB962C8B-B14F-4D97-AF65-F5344CB8AC3E}">
        <p14:creationId xmlns:p14="http://schemas.microsoft.com/office/powerpoint/2010/main" val="3817480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E51B6541-3427-44A3-B73C-6B43E91DD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385" y="2813404"/>
            <a:ext cx="5494653" cy="2496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a:extLst>
              <a:ext uri="{FF2B5EF4-FFF2-40B4-BE49-F238E27FC236}">
                <a16:creationId xmlns:a16="http://schemas.microsoft.com/office/drawing/2014/main" id="{D0CDB104-EF6A-40FB-96BB-DE0A2BBE9084}"/>
              </a:ext>
            </a:extLst>
          </p:cNvPr>
          <p:cNvSpPr>
            <a:spLocks noGrp="1" noChangeArrowheads="1"/>
          </p:cNvSpPr>
          <p:nvPr>
            <p:ph type="title"/>
          </p:nvPr>
        </p:nvSpPr>
        <p:spPr/>
        <p:txBody>
          <a:bodyPr vert="horz" lIns="90488" tIns="44450" rIns="90488" bIns="44450" rtlCol="0" anchor="ctr">
            <a:normAutofit/>
          </a:bodyPr>
          <a:lstStyle/>
          <a:p>
            <a:pPr>
              <a:defRPr/>
            </a:pPr>
            <a:r>
              <a:rPr lang="en-US" dirty="0">
                <a:solidFill>
                  <a:schemeClr val="tx2"/>
                </a:solidFill>
              </a:rPr>
              <a:t>Simple vs. Composite Attributes</a:t>
            </a:r>
          </a:p>
        </p:txBody>
      </p:sp>
      <p:sp>
        <p:nvSpPr>
          <p:cNvPr id="8" name="Rectangle 3">
            <a:extLst>
              <a:ext uri="{FF2B5EF4-FFF2-40B4-BE49-F238E27FC236}">
                <a16:creationId xmlns:a16="http://schemas.microsoft.com/office/drawing/2014/main" id="{FD516550-6836-43FC-AB8E-73D18A9105E3}"/>
              </a:ext>
            </a:extLst>
          </p:cNvPr>
          <p:cNvSpPr>
            <a:spLocks noGrp="1" noChangeArrowheads="1"/>
          </p:cNvSpPr>
          <p:nvPr>
            <p:ph type="body" sz="quarter" idx="15"/>
          </p:nvPr>
        </p:nvSpPr>
        <p:spPr>
          <a:xfrm>
            <a:off x="609601" y="1578254"/>
            <a:ext cx="10863261" cy="808036"/>
          </a:xfrm>
        </p:spPr>
        <p:txBody>
          <a:bodyPr vert="horz" lIns="90488" tIns="44450" rIns="90488" bIns="44450" rtlCol="0" anchor="ctr">
            <a:normAutofit fontScale="92500" lnSpcReduction="10000"/>
          </a:bodyPr>
          <a:lstStyle/>
          <a:p>
            <a:pPr marL="0" indent="0">
              <a:lnSpc>
                <a:spcPct val="90000"/>
              </a:lnSpc>
              <a:spcAft>
                <a:spcPts val="0"/>
              </a:spcAft>
              <a:buNone/>
              <a:defRPr/>
            </a:pPr>
            <a:r>
              <a:rPr lang="en-US" b="1" dirty="0">
                <a:solidFill>
                  <a:srgbClr val="000000"/>
                </a:solidFill>
              </a:rPr>
              <a:t>Simple attribute – </a:t>
            </a:r>
            <a:r>
              <a:rPr lang="en-US" dirty="0">
                <a:solidFill>
                  <a:srgbClr val="000000"/>
                </a:solidFill>
              </a:rPr>
              <a:t>An single attribute that can hold one value</a:t>
            </a:r>
            <a:endParaRPr lang="en-US" b="1" dirty="0">
              <a:solidFill>
                <a:srgbClr val="000000"/>
              </a:solidFill>
            </a:endParaRPr>
          </a:p>
          <a:p>
            <a:pPr marL="0" indent="0">
              <a:lnSpc>
                <a:spcPct val="90000"/>
              </a:lnSpc>
              <a:spcAft>
                <a:spcPts val="0"/>
              </a:spcAft>
              <a:buNone/>
              <a:defRPr/>
            </a:pPr>
            <a:r>
              <a:rPr lang="en-US" b="1" dirty="0">
                <a:solidFill>
                  <a:srgbClr val="000000"/>
                </a:solidFill>
              </a:rPr>
              <a:t>Composite attribute</a:t>
            </a:r>
            <a:r>
              <a:rPr lang="en-US" dirty="0">
                <a:solidFill>
                  <a:srgbClr val="000000"/>
                </a:solidFill>
              </a:rPr>
              <a:t> – An attribute that has meaningful component parts (attributes)</a:t>
            </a:r>
          </a:p>
        </p:txBody>
      </p:sp>
      <p:sp>
        <p:nvSpPr>
          <p:cNvPr id="10" name="Slide Number Placeholder 1">
            <a:extLst>
              <a:ext uri="{FF2B5EF4-FFF2-40B4-BE49-F238E27FC236}">
                <a16:creationId xmlns:a16="http://schemas.microsoft.com/office/drawing/2014/main" id="{9F51D072-C256-42D3-813B-A92CF6403124}"/>
              </a:ext>
            </a:extLst>
          </p:cNvPr>
          <p:cNvSpPr txBox="1">
            <a:spLocks/>
          </p:cNvSpPr>
          <p:nvPr/>
        </p:nvSpPr>
        <p:spPr>
          <a:xfrm>
            <a:off x="10249257" y="6188336"/>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2000" smtClean="0"/>
              <a:pPr/>
              <a:t>28</a:t>
            </a:fld>
            <a:endParaRPr lang="en-US" sz="2000" dirty="0"/>
          </a:p>
        </p:txBody>
      </p:sp>
      <p:grpSp>
        <p:nvGrpSpPr>
          <p:cNvPr id="12" name="Group 9">
            <a:extLst>
              <a:ext uri="{FF2B5EF4-FFF2-40B4-BE49-F238E27FC236}">
                <a16:creationId xmlns:a16="http://schemas.microsoft.com/office/drawing/2014/main" id="{C0B8E406-B073-4230-935B-9B06D15A6FF2}"/>
              </a:ext>
            </a:extLst>
          </p:cNvPr>
          <p:cNvGrpSpPr>
            <a:grpSpLocks/>
          </p:cNvGrpSpPr>
          <p:nvPr/>
        </p:nvGrpSpPr>
        <p:grpSpPr bwMode="auto">
          <a:xfrm>
            <a:off x="2246429" y="2692294"/>
            <a:ext cx="4241800" cy="1200150"/>
            <a:chOff x="320" y="1028"/>
            <a:chExt cx="2672" cy="756"/>
          </a:xfrm>
        </p:grpSpPr>
        <p:sp>
          <p:nvSpPr>
            <p:cNvPr id="14" name="Text Box 4">
              <a:extLst>
                <a:ext uri="{FF2B5EF4-FFF2-40B4-BE49-F238E27FC236}">
                  <a16:creationId xmlns:a16="http://schemas.microsoft.com/office/drawing/2014/main" id="{8B82771C-E2BD-4E49-8929-1E2F0451520B}"/>
                </a:ext>
              </a:extLst>
            </p:cNvPr>
            <p:cNvSpPr txBox="1">
              <a:spLocks noChangeArrowheads="1"/>
            </p:cNvSpPr>
            <p:nvPr/>
          </p:nvSpPr>
          <p:spPr bwMode="auto">
            <a:xfrm>
              <a:off x="320" y="1028"/>
              <a:ext cx="164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dirty="0">
                  <a:solidFill>
                    <a:srgbClr val="990000"/>
                  </a:solidFill>
                  <a:latin typeface="Times New Roman" pitchFamily="18" charset="0"/>
                </a:rPr>
                <a:t>The address is broken into component parts</a:t>
              </a:r>
            </a:p>
          </p:txBody>
        </p:sp>
        <p:sp>
          <p:nvSpPr>
            <p:cNvPr id="15" name="Line 8">
              <a:extLst>
                <a:ext uri="{FF2B5EF4-FFF2-40B4-BE49-F238E27FC236}">
                  <a16:creationId xmlns:a16="http://schemas.microsoft.com/office/drawing/2014/main" id="{380D08E4-068B-46D1-BDB3-DE699C71F3D5}"/>
                </a:ext>
              </a:extLst>
            </p:cNvPr>
            <p:cNvSpPr>
              <a:spLocks noChangeShapeType="1"/>
            </p:cNvSpPr>
            <p:nvPr/>
          </p:nvSpPr>
          <p:spPr bwMode="auto">
            <a:xfrm flipV="1">
              <a:off x="1682" y="1776"/>
              <a:ext cx="1310" cy="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6" name="Rectangle 2">
            <a:extLst>
              <a:ext uri="{FF2B5EF4-FFF2-40B4-BE49-F238E27FC236}">
                <a16:creationId xmlns:a16="http://schemas.microsoft.com/office/drawing/2014/main" id="{2162A5D3-DF8D-40A7-98B1-F61EFA3A3692}"/>
              </a:ext>
            </a:extLst>
          </p:cNvPr>
          <p:cNvSpPr>
            <a:spLocks noChangeArrowheads="1"/>
          </p:cNvSpPr>
          <p:nvPr/>
        </p:nvSpPr>
        <p:spPr bwMode="auto">
          <a:xfrm>
            <a:off x="5380039" y="5310189"/>
            <a:ext cx="288123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Times New Roman" pitchFamily="18" charset="0"/>
              </a:rPr>
              <a:t>A </a:t>
            </a:r>
            <a:r>
              <a:rPr lang="en-US" altLang="en-US" sz="2400" b="1" dirty="0">
                <a:solidFill>
                  <a:srgbClr val="000000"/>
                </a:solidFill>
                <a:latin typeface="Times New Roman" pitchFamily="18" charset="0"/>
              </a:rPr>
              <a:t>composite</a:t>
            </a:r>
            <a:r>
              <a:rPr lang="en-US" altLang="en-US" sz="2400" dirty="0">
                <a:solidFill>
                  <a:srgbClr val="000000"/>
                </a:solidFill>
                <a:latin typeface="Times New Roman" pitchFamily="18" charset="0"/>
              </a:rPr>
              <a:t> attribute</a:t>
            </a:r>
          </a:p>
        </p:txBody>
      </p:sp>
      <p:sp>
        <p:nvSpPr>
          <p:cNvPr id="3" name="Explosion: 8 Points 2">
            <a:extLst>
              <a:ext uri="{FF2B5EF4-FFF2-40B4-BE49-F238E27FC236}">
                <a16:creationId xmlns:a16="http://schemas.microsoft.com/office/drawing/2014/main" id="{39FFC4BF-0432-4DDF-BBDC-DFD192DED0DE}"/>
              </a:ext>
            </a:extLst>
          </p:cNvPr>
          <p:cNvSpPr/>
          <p:nvPr/>
        </p:nvSpPr>
        <p:spPr>
          <a:xfrm>
            <a:off x="361951" y="3901970"/>
            <a:ext cx="4349434" cy="265149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Is COMPOSED of many parts</a:t>
            </a:r>
            <a:endParaRPr lang="en-CA" sz="2400" dirty="0"/>
          </a:p>
        </p:txBody>
      </p:sp>
      <p:sp>
        <p:nvSpPr>
          <p:cNvPr id="2" name="Slide Number Placeholder 1">
            <a:extLst>
              <a:ext uri="{FF2B5EF4-FFF2-40B4-BE49-F238E27FC236}">
                <a16:creationId xmlns:a16="http://schemas.microsoft.com/office/drawing/2014/main" id="{CF6A9C86-02AE-429D-B317-764BB7A32A27}"/>
              </a:ext>
            </a:extLst>
          </p:cNvPr>
          <p:cNvSpPr>
            <a:spLocks noGrp="1"/>
          </p:cNvSpPr>
          <p:nvPr>
            <p:ph type="sldNum" sz="quarter" idx="19"/>
          </p:nvPr>
        </p:nvSpPr>
        <p:spPr/>
        <p:txBody>
          <a:bodyPr/>
          <a:lstStyle/>
          <a:p>
            <a:fld id="{DEF3F5F5-7776-394F-A41F-3BAFC9CC9F8E}" type="slidenum">
              <a:rPr lang="en-US" smtClean="0"/>
              <a:pPr/>
              <a:t>28</a:t>
            </a:fld>
            <a:endParaRPr lang="en-US" dirty="0"/>
          </a:p>
        </p:txBody>
      </p:sp>
    </p:spTree>
    <p:extLst>
      <p:ext uri="{BB962C8B-B14F-4D97-AF65-F5344CB8AC3E}">
        <p14:creationId xmlns:p14="http://schemas.microsoft.com/office/powerpoint/2010/main" val="592096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D0CDB104-EF6A-40FB-96BB-DE0A2BBE9084}"/>
              </a:ext>
            </a:extLst>
          </p:cNvPr>
          <p:cNvSpPr>
            <a:spLocks noGrp="1" noChangeArrowheads="1"/>
          </p:cNvSpPr>
          <p:nvPr>
            <p:ph type="title"/>
          </p:nvPr>
        </p:nvSpPr>
        <p:spPr>
          <a:xfrm>
            <a:off x="562288" y="254338"/>
            <a:ext cx="10863261" cy="1001980"/>
          </a:xfrm>
        </p:spPr>
        <p:txBody>
          <a:bodyPr vert="horz" lIns="90488" tIns="44450" rIns="90488" bIns="44450" rtlCol="0" anchor="ctr">
            <a:normAutofit/>
          </a:bodyPr>
          <a:lstStyle/>
          <a:p>
            <a:pPr>
              <a:defRPr/>
            </a:pPr>
            <a:r>
              <a:rPr lang="en-US" dirty="0">
                <a:solidFill>
                  <a:schemeClr val="tx2"/>
                </a:solidFill>
              </a:rPr>
              <a:t>Simple vs. Composite Attributes (cont.)</a:t>
            </a:r>
          </a:p>
        </p:txBody>
      </p:sp>
      <p:sp>
        <p:nvSpPr>
          <p:cNvPr id="8" name="Rectangle 3">
            <a:extLst>
              <a:ext uri="{FF2B5EF4-FFF2-40B4-BE49-F238E27FC236}">
                <a16:creationId xmlns:a16="http://schemas.microsoft.com/office/drawing/2014/main" id="{FD516550-6836-43FC-AB8E-73D18A9105E3}"/>
              </a:ext>
            </a:extLst>
          </p:cNvPr>
          <p:cNvSpPr>
            <a:spLocks noGrp="1" noChangeArrowheads="1"/>
          </p:cNvSpPr>
          <p:nvPr>
            <p:ph type="body" sz="quarter" idx="15"/>
          </p:nvPr>
        </p:nvSpPr>
        <p:spPr>
          <a:xfrm>
            <a:off x="609601" y="1347657"/>
            <a:ext cx="10863261" cy="881011"/>
          </a:xfrm>
        </p:spPr>
        <p:txBody>
          <a:bodyPr vert="horz" lIns="90488" tIns="44450" rIns="90488" bIns="44450" rtlCol="0" anchor="ctr">
            <a:normAutofit fontScale="92500"/>
          </a:bodyPr>
          <a:lstStyle/>
          <a:p>
            <a:pPr marL="0" indent="0">
              <a:lnSpc>
                <a:spcPct val="90000"/>
              </a:lnSpc>
              <a:spcAft>
                <a:spcPts val="0"/>
              </a:spcAft>
              <a:buNone/>
              <a:defRPr/>
            </a:pPr>
            <a:r>
              <a:rPr lang="en-US" b="1" dirty="0">
                <a:solidFill>
                  <a:srgbClr val="000000"/>
                </a:solidFill>
              </a:rPr>
              <a:t>Simple attribute – </a:t>
            </a:r>
            <a:r>
              <a:rPr lang="en-US" dirty="0">
                <a:solidFill>
                  <a:srgbClr val="000000"/>
                </a:solidFill>
              </a:rPr>
              <a:t>An single attribute that can hold one value</a:t>
            </a:r>
            <a:endParaRPr lang="en-US" b="1" dirty="0">
              <a:solidFill>
                <a:srgbClr val="000000"/>
              </a:solidFill>
            </a:endParaRPr>
          </a:p>
          <a:p>
            <a:pPr marL="0" indent="0">
              <a:lnSpc>
                <a:spcPct val="90000"/>
              </a:lnSpc>
              <a:spcAft>
                <a:spcPts val="0"/>
              </a:spcAft>
              <a:buNone/>
              <a:defRPr/>
            </a:pPr>
            <a:r>
              <a:rPr lang="en-US" b="1" dirty="0">
                <a:solidFill>
                  <a:srgbClr val="000000"/>
                </a:solidFill>
              </a:rPr>
              <a:t>Composite attribute</a:t>
            </a:r>
            <a:r>
              <a:rPr lang="en-US" dirty="0">
                <a:solidFill>
                  <a:srgbClr val="000000"/>
                </a:solidFill>
              </a:rPr>
              <a:t> – An attribute that has meaningful component parts (attributes)</a:t>
            </a:r>
          </a:p>
        </p:txBody>
      </p:sp>
      <p:sp>
        <p:nvSpPr>
          <p:cNvPr id="2" name="Rectangle: Rounded Corners 1">
            <a:extLst>
              <a:ext uri="{FF2B5EF4-FFF2-40B4-BE49-F238E27FC236}">
                <a16:creationId xmlns:a16="http://schemas.microsoft.com/office/drawing/2014/main" id="{5CC62266-58DB-4D11-A0FF-1B69ACBD6A60}"/>
              </a:ext>
            </a:extLst>
          </p:cNvPr>
          <p:cNvSpPr/>
          <p:nvPr/>
        </p:nvSpPr>
        <p:spPr>
          <a:xfrm>
            <a:off x="1278454" y="4950086"/>
            <a:ext cx="2514600" cy="10668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Course</a:t>
            </a:r>
            <a:endParaRPr lang="en-CA" sz="3600" dirty="0"/>
          </a:p>
        </p:txBody>
      </p:sp>
      <p:sp>
        <p:nvSpPr>
          <p:cNvPr id="17" name="Rectangle: Rounded Corners 16">
            <a:extLst>
              <a:ext uri="{FF2B5EF4-FFF2-40B4-BE49-F238E27FC236}">
                <a16:creationId xmlns:a16="http://schemas.microsoft.com/office/drawing/2014/main" id="{BBC525DB-AEA8-42C3-AFD5-04C3A5AC9D81}"/>
              </a:ext>
            </a:extLst>
          </p:cNvPr>
          <p:cNvSpPr/>
          <p:nvPr/>
        </p:nvSpPr>
        <p:spPr>
          <a:xfrm>
            <a:off x="7431225" y="5007236"/>
            <a:ext cx="2514600" cy="10668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Student</a:t>
            </a:r>
            <a:endParaRPr lang="en-CA" sz="3600" dirty="0"/>
          </a:p>
        </p:txBody>
      </p:sp>
      <p:sp>
        <p:nvSpPr>
          <p:cNvPr id="4" name="Oval 3">
            <a:extLst>
              <a:ext uri="{FF2B5EF4-FFF2-40B4-BE49-F238E27FC236}">
                <a16:creationId xmlns:a16="http://schemas.microsoft.com/office/drawing/2014/main" id="{29EB46C1-1A91-4129-A26D-BD798EF2D836}"/>
              </a:ext>
            </a:extLst>
          </p:cNvPr>
          <p:cNvSpPr/>
          <p:nvPr/>
        </p:nvSpPr>
        <p:spPr>
          <a:xfrm>
            <a:off x="672918" y="3094168"/>
            <a:ext cx="1504950" cy="93345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Code</a:t>
            </a:r>
            <a:endParaRPr lang="en-CA" sz="2800" dirty="0"/>
          </a:p>
        </p:txBody>
      </p:sp>
      <p:sp>
        <p:nvSpPr>
          <p:cNvPr id="18" name="Oval 17">
            <a:extLst>
              <a:ext uri="{FF2B5EF4-FFF2-40B4-BE49-F238E27FC236}">
                <a16:creationId xmlns:a16="http://schemas.microsoft.com/office/drawing/2014/main" id="{348E2059-AC52-41F8-855F-BD0BC06D1E3A}"/>
              </a:ext>
            </a:extLst>
          </p:cNvPr>
          <p:cNvSpPr/>
          <p:nvPr/>
        </p:nvSpPr>
        <p:spPr>
          <a:xfrm>
            <a:off x="2986453" y="3105150"/>
            <a:ext cx="1504950" cy="93345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Title</a:t>
            </a:r>
            <a:endParaRPr lang="en-CA" sz="2800" dirty="0"/>
          </a:p>
        </p:txBody>
      </p:sp>
      <p:cxnSp>
        <p:nvCxnSpPr>
          <p:cNvPr id="19" name="Straight Connector 18">
            <a:extLst>
              <a:ext uri="{FF2B5EF4-FFF2-40B4-BE49-F238E27FC236}">
                <a16:creationId xmlns:a16="http://schemas.microsoft.com/office/drawing/2014/main" id="{9FF6054B-2247-4954-88E6-2B07DFD34CB9}"/>
              </a:ext>
            </a:extLst>
          </p:cNvPr>
          <p:cNvCxnSpPr>
            <a:stCxn id="4" idx="4"/>
            <a:endCxn id="2" idx="0"/>
          </p:cNvCxnSpPr>
          <p:nvPr/>
        </p:nvCxnSpPr>
        <p:spPr>
          <a:xfrm>
            <a:off x="1425393" y="4027618"/>
            <a:ext cx="1110361" cy="922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4384BF9-AFCE-4DBD-A7E7-CF2C683466F8}"/>
              </a:ext>
            </a:extLst>
          </p:cNvPr>
          <p:cNvCxnSpPr>
            <a:stCxn id="18" idx="4"/>
          </p:cNvCxnSpPr>
          <p:nvPr/>
        </p:nvCxnSpPr>
        <p:spPr>
          <a:xfrm flipH="1">
            <a:off x="2613725" y="4038600"/>
            <a:ext cx="1125203" cy="91148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E897CC6-FCE1-48AF-90B5-06A87198BD4C}"/>
              </a:ext>
            </a:extLst>
          </p:cNvPr>
          <p:cNvSpPr txBox="1"/>
          <p:nvPr/>
        </p:nvSpPr>
        <p:spPr>
          <a:xfrm>
            <a:off x="1466684" y="2521028"/>
            <a:ext cx="2230954" cy="707886"/>
          </a:xfrm>
          <a:prstGeom prst="rect">
            <a:avLst/>
          </a:prstGeom>
          <a:noFill/>
        </p:spPr>
        <p:txBody>
          <a:bodyPr wrap="square" rtlCol="0">
            <a:spAutoFit/>
          </a:bodyPr>
          <a:lstStyle/>
          <a:p>
            <a:pPr algn="ctr"/>
            <a:r>
              <a:rPr lang="en-US" sz="4000" b="1" dirty="0">
                <a:solidFill>
                  <a:srgbClr val="C00000"/>
                </a:solidFill>
              </a:rPr>
              <a:t>Simple</a:t>
            </a:r>
            <a:endParaRPr lang="en-CA" sz="4000" b="1" dirty="0">
              <a:solidFill>
                <a:srgbClr val="C00000"/>
              </a:solidFill>
            </a:endParaRPr>
          </a:p>
        </p:txBody>
      </p:sp>
      <p:sp>
        <p:nvSpPr>
          <p:cNvPr id="23" name="Oval 22">
            <a:extLst>
              <a:ext uri="{FF2B5EF4-FFF2-40B4-BE49-F238E27FC236}">
                <a16:creationId xmlns:a16="http://schemas.microsoft.com/office/drawing/2014/main" id="{D39CAA95-75E2-4F93-B584-72BD19CEC024}"/>
              </a:ext>
            </a:extLst>
          </p:cNvPr>
          <p:cNvSpPr/>
          <p:nvPr/>
        </p:nvSpPr>
        <p:spPr>
          <a:xfrm>
            <a:off x="7816461" y="3781426"/>
            <a:ext cx="1744128" cy="93345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Name</a:t>
            </a:r>
            <a:endParaRPr lang="en-CA" sz="2800" dirty="0"/>
          </a:p>
        </p:txBody>
      </p:sp>
      <p:sp>
        <p:nvSpPr>
          <p:cNvPr id="24" name="Oval 23">
            <a:extLst>
              <a:ext uri="{FF2B5EF4-FFF2-40B4-BE49-F238E27FC236}">
                <a16:creationId xmlns:a16="http://schemas.microsoft.com/office/drawing/2014/main" id="{AEE63FE4-6C28-4C12-B14E-1BA23499692E}"/>
              </a:ext>
            </a:extLst>
          </p:cNvPr>
          <p:cNvSpPr/>
          <p:nvPr/>
        </p:nvSpPr>
        <p:spPr>
          <a:xfrm>
            <a:off x="5993919" y="2533650"/>
            <a:ext cx="1744128" cy="93345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First</a:t>
            </a:r>
          </a:p>
          <a:p>
            <a:pPr algn="ctr"/>
            <a:r>
              <a:rPr lang="en-US" sz="2400" dirty="0"/>
              <a:t>name</a:t>
            </a:r>
            <a:endParaRPr lang="en-CA" sz="2400" dirty="0"/>
          </a:p>
        </p:txBody>
      </p:sp>
      <p:sp>
        <p:nvSpPr>
          <p:cNvPr id="25" name="Oval 24">
            <a:extLst>
              <a:ext uri="{FF2B5EF4-FFF2-40B4-BE49-F238E27FC236}">
                <a16:creationId xmlns:a16="http://schemas.microsoft.com/office/drawing/2014/main" id="{2B2342AA-BE4A-4A8C-A2FD-84EB59DC28F0}"/>
              </a:ext>
            </a:extLst>
          </p:cNvPr>
          <p:cNvSpPr/>
          <p:nvPr/>
        </p:nvSpPr>
        <p:spPr>
          <a:xfrm>
            <a:off x="7819101" y="2178312"/>
            <a:ext cx="1744128" cy="93345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Middle name</a:t>
            </a:r>
            <a:endParaRPr lang="en-CA" sz="2400" dirty="0"/>
          </a:p>
        </p:txBody>
      </p:sp>
      <p:sp>
        <p:nvSpPr>
          <p:cNvPr id="26" name="Oval 25">
            <a:extLst>
              <a:ext uri="{FF2B5EF4-FFF2-40B4-BE49-F238E27FC236}">
                <a16:creationId xmlns:a16="http://schemas.microsoft.com/office/drawing/2014/main" id="{C497ECE6-4121-4FCA-B851-066193E7F973}"/>
              </a:ext>
            </a:extLst>
          </p:cNvPr>
          <p:cNvSpPr/>
          <p:nvPr/>
        </p:nvSpPr>
        <p:spPr>
          <a:xfrm>
            <a:off x="9781089" y="2513143"/>
            <a:ext cx="1744128" cy="93345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Last name</a:t>
            </a:r>
            <a:endParaRPr lang="en-CA" sz="2400" dirty="0"/>
          </a:p>
        </p:txBody>
      </p:sp>
      <p:cxnSp>
        <p:nvCxnSpPr>
          <p:cNvPr id="28" name="Straight Connector 27">
            <a:extLst>
              <a:ext uri="{FF2B5EF4-FFF2-40B4-BE49-F238E27FC236}">
                <a16:creationId xmlns:a16="http://schemas.microsoft.com/office/drawing/2014/main" id="{838CF30D-149D-4915-A354-7EE0D7E7F4A2}"/>
              </a:ext>
            </a:extLst>
          </p:cNvPr>
          <p:cNvCxnSpPr>
            <a:stCxn id="23" idx="4"/>
            <a:endCxn id="17" idx="0"/>
          </p:cNvCxnSpPr>
          <p:nvPr/>
        </p:nvCxnSpPr>
        <p:spPr>
          <a:xfrm>
            <a:off x="8688525" y="4714876"/>
            <a:ext cx="0" cy="292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189C51-D72B-47D4-9F36-182E66B5E444}"/>
              </a:ext>
            </a:extLst>
          </p:cNvPr>
          <p:cNvCxnSpPr>
            <a:stCxn id="24" idx="4"/>
          </p:cNvCxnSpPr>
          <p:nvPr/>
        </p:nvCxnSpPr>
        <p:spPr>
          <a:xfrm>
            <a:off x="6865983" y="3467100"/>
            <a:ext cx="1325517"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885EA7-8FB1-4356-947A-09844329371A}"/>
              </a:ext>
            </a:extLst>
          </p:cNvPr>
          <p:cNvCxnSpPr>
            <a:stCxn id="25" idx="4"/>
            <a:endCxn id="23" idx="0"/>
          </p:cNvCxnSpPr>
          <p:nvPr/>
        </p:nvCxnSpPr>
        <p:spPr>
          <a:xfrm flipH="1">
            <a:off x="8688525" y="3111762"/>
            <a:ext cx="2640"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57D5A14-6AA8-4651-BC7C-610CAC5FBE9E}"/>
              </a:ext>
            </a:extLst>
          </p:cNvPr>
          <p:cNvCxnSpPr>
            <a:stCxn id="26" idx="4"/>
            <a:endCxn id="23" idx="7"/>
          </p:cNvCxnSpPr>
          <p:nvPr/>
        </p:nvCxnSpPr>
        <p:spPr>
          <a:xfrm flipH="1">
            <a:off x="9305167" y="3446593"/>
            <a:ext cx="1347986" cy="471534"/>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1A096F3-9CA1-44B4-9B0A-EDBC78157FA5}"/>
              </a:ext>
            </a:extLst>
          </p:cNvPr>
          <p:cNvSpPr txBox="1"/>
          <p:nvPr/>
        </p:nvSpPr>
        <p:spPr>
          <a:xfrm>
            <a:off x="4864131" y="3819665"/>
            <a:ext cx="2945632" cy="707886"/>
          </a:xfrm>
          <a:prstGeom prst="rect">
            <a:avLst/>
          </a:prstGeom>
          <a:noFill/>
        </p:spPr>
        <p:txBody>
          <a:bodyPr wrap="square" rtlCol="0">
            <a:spAutoFit/>
          </a:bodyPr>
          <a:lstStyle/>
          <a:p>
            <a:pPr algn="ctr"/>
            <a:r>
              <a:rPr lang="en-US" sz="4000" b="1" dirty="0">
                <a:solidFill>
                  <a:srgbClr val="C00000"/>
                </a:solidFill>
              </a:rPr>
              <a:t>Composite</a:t>
            </a:r>
            <a:endParaRPr lang="en-CA" sz="4000" b="1" dirty="0">
              <a:solidFill>
                <a:srgbClr val="C00000"/>
              </a:solidFill>
            </a:endParaRPr>
          </a:p>
        </p:txBody>
      </p:sp>
      <p:sp>
        <p:nvSpPr>
          <p:cNvPr id="3" name="Slide Number Placeholder 2">
            <a:extLst>
              <a:ext uri="{FF2B5EF4-FFF2-40B4-BE49-F238E27FC236}">
                <a16:creationId xmlns:a16="http://schemas.microsoft.com/office/drawing/2014/main" id="{7DC2A214-4519-4ED8-B848-9291CBFC77D8}"/>
              </a:ext>
            </a:extLst>
          </p:cNvPr>
          <p:cNvSpPr>
            <a:spLocks noGrp="1"/>
          </p:cNvSpPr>
          <p:nvPr>
            <p:ph type="sldNum" sz="quarter" idx="19"/>
          </p:nvPr>
        </p:nvSpPr>
        <p:spPr/>
        <p:txBody>
          <a:bodyPr/>
          <a:lstStyle/>
          <a:p>
            <a:fld id="{DEF3F5F5-7776-394F-A41F-3BAFC9CC9F8E}" type="slidenum">
              <a:rPr lang="en-US" smtClean="0"/>
              <a:pPr/>
              <a:t>29</a:t>
            </a:fld>
            <a:endParaRPr lang="en-US" dirty="0"/>
          </a:p>
        </p:txBody>
      </p:sp>
    </p:spTree>
    <p:extLst>
      <p:ext uri="{BB962C8B-B14F-4D97-AF65-F5344CB8AC3E}">
        <p14:creationId xmlns:p14="http://schemas.microsoft.com/office/powerpoint/2010/main" val="225759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449658B-9A30-4ECA-88BB-FE38537325DE}"/>
              </a:ext>
            </a:extLst>
          </p:cNvPr>
          <p:cNvSpPr>
            <a:spLocks noGrp="1"/>
          </p:cNvSpPr>
          <p:nvPr>
            <p:ph type="title"/>
          </p:nvPr>
        </p:nvSpPr>
        <p:spPr>
          <a:xfrm>
            <a:off x="4380588" y="965199"/>
            <a:ext cx="6766078" cy="4927601"/>
          </a:xfrm>
        </p:spPr>
        <p:txBody>
          <a:bodyPr vert="horz" lIns="91440" tIns="45720" rIns="91440" bIns="45720" rtlCol="0" anchor="ctr">
            <a:normAutofit/>
          </a:bodyPr>
          <a:lstStyle/>
          <a:p>
            <a:pPr defTabSz="914400">
              <a:lnSpc>
                <a:spcPct val="90000"/>
              </a:lnSpc>
            </a:pPr>
            <a:r>
              <a:rPr lang="en-US" sz="5400" kern="1200" dirty="0">
                <a:solidFill>
                  <a:schemeClr val="tx1">
                    <a:lumMod val="85000"/>
                    <a:lumOff val="15000"/>
                  </a:schemeClr>
                </a:solidFill>
                <a:latin typeface="+mj-lt"/>
                <a:ea typeface="+mj-ea"/>
                <a:cs typeface="+mj-cs"/>
              </a:rPr>
              <a:t>Review: Keys</a:t>
            </a:r>
          </a:p>
        </p:txBody>
      </p:sp>
      <p:cxnSp>
        <p:nvCxnSpPr>
          <p:cNvPr id="29" name="Straight Connector 2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6940BCC-8BEC-4FFF-8115-A857CF4AEACA}"/>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defTabSz="914400">
              <a:spcAft>
                <a:spcPts val="600"/>
              </a:spcAft>
            </a:pPr>
            <a:fld id="{D57F1E4F-1CFF-5643-939E-217C01CDF565}" type="slidenum">
              <a:rPr lang="en-US" sz="1050">
                <a:solidFill>
                  <a:schemeClr val="tx1">
                    <a:tint val="75000"/>
                  </a:schemeClr>
                </a:solidFill>
              </a:rPr>
              <a:pPr algn="r" defTabSz="914400">
                <a:spcAft>
                  <a:spcPts val="600"/>
                </a:spcAft>
              </a:pPr>
              <a:t>3</a:t>
            </a:fld>
            <a:endParaRPr lang="en-US" sz="1050">
              <a:solidFill>
                <a:schemeClr val="tx1">
                  <a:tint val="75000"/>
                </a:schemeClr>
              </a:solidFill>
            </a:endParaRPr>
          </a:p>
        </p:txBody>
      </p:sp>
    </p:spTree>
    <p:extLst>
      <p:ext uri="{BB962C8B-B14F-4D97-AF65-F5344CB8AC3E}">
        <p14:creationId xmlns:p14="http://schemas.microsoft.com/office/powerpoint/2010/main" val="3767507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E1B03DB3-F8EC-42EB-9BE3-40F6609CD2DF}"/>
              </a:ext>
            </a:extLst>
          </p:cNvPr>
          <p:cNvSpPr>
            <a:spLocks noChangeArrowheads="1"/>
          </p:cNvSpPr>
          <p:nvPr/>
        </p:nvSpPr>
        <p:spPr bwMode="auto">
          <a:xfrm>
            <a:off x="1951037" y="2131672"/>
            <a:ext cx="8289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000000"/>
                </a:solidFill>
                <a:latin typeface="+mn-lt"/>
              </a:rPr>
              <a:t>Entity with </a:t>
            </a:r>
            <a:r>
              <a:rPr lang="en-US" altLang="en-US" sz="2000" b="1" dirty="0">
                <a:solidFill>
                  <a:srgbClr val="000000"/>
                </a:solidFill>
                <a:latin typeface="+mn-lt"/>
              </a:rPr>
              <a:t>multivalued</a:t>
            </a:r>
            <a:r>
              <a:rPr lang="en-US" altLang="en-US" sz="2000" dirty="0">
                <a:solidFill>
                  <a:srgbClr val="000000"/>
                </a:solidFill>
                <a:latin typeface="+mn-lt"/>
              </a:rPr>
              <a:t> attribute (Skill) and </a:t>
            </a:r>
            <a:r>
              <a:rPr lang="en-US" altLang="en-US" sz="2000" b="1" dirty="0">
                <a:solidFill>
                  <a:srgbClr val="000000"/>
                </a:solidFill>
                <a:latin typeface="+mn-lt"/>
              </a:rPr>
              <a:t>derived</a:t>
            </a:r>
            <a:r>
              <a:rPr lang="en-US" altLang="en-US" sz="2000" dirty="0">
                <a:solidFill>
                  <a:srgbClr val="000000"/>
                </a:solidFill>
                <a:latin typeface="+mn-lt"/>
              </a:rPr>
              <a:t> attribute (Years Employed)</a:t>
            </a:r>
          </a:p>
        </p:txBody>
      </p:sp>
      <p:sp>
        <p:nvSpPr>
          <p:cNvPr id="7" name="Text Box 12">
            <a:extLst>
              <a:ext uri="{FF2B5EF4-FFF2-40B4-BE49-F238E27FC236}">
                <a16:creationId xmlns:a16="http://schemas.microsoft.com/office/drawing/2014/main" id="{D54A8433-34F2-4E75-A437-709C8E1108D0}"/>
              </a:ext>
            </a:extLst>
          </p:cNvPr>
          <p:cNvSpPr txBox="1">
            <a:spLocks noChangeArrowheads="1"/>
          </p:cNvSpPr>
          <p:nvPr/>
        </p:nvSpPr>
        <p:spPr bwMode="auto">
          <a:xfrm>
            <a:off x="1812132" y="3149204"/>
            <a:ext cx="22415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solidFill>
                  <a:srgbClr val="990000"/>
                </a:solidFill>
                <a:latin typeface="+mn-lt"/>
              </a:rPr>
              <a:t>Multivalued</a:t>
            </a:r>
          </a:p>
          <a:p>
            <a:pPr eaLnBrk="1" hangingPunct="1"/>
            <a:r>
              <a:rPr lang="en-US" altLang="en-US" dirty="0">
                <a:solidFill>
                  <a:srgbClr val="990000"/>
                </a:solidFill>
                <a:latin typeface="+mn-lt"/>
              </a:rPr>
              <a:t>an employee can have more than one skill</a:t>
            </a:r>
          </a:p>
          <a:p>
            <a:pPr eaLnBrk="1" hangingPunct="1"/>
            <a:endParaRPr lang="en-US" altLang="en-US" b="1" dirty="0">
              <a:solidFill>
                <a:srgbClr val="990000"/>
              </a:solidFill>
              <a:latin typeface="+mn-lt"/>
            </a:endParaRPr>
          </a:p>
        </p:txBody>
      </p:sp>
      <p:sp>
        <p:nvSpPr>
          <p:cNvPr id="8" name="Text Box 15">
            <a:extLst>
              <a:ext uri="{FF2B5EF4-FFF2-40B4-BE49-F238E27FC236}">
                <a16:creationId xmlns:a16="http://schemas.microsoft.com/office/drawing/2014/main" id="{AA059C19-D13F-4C8F-8C62-1421682D9D5E}"/>
              </a:ext>
            </a:extLst>
          </p:cNvPr>
          <p:cNvSpPr txBox="1">
            <a:spLocks noChangeArrowheads="1"/>
          </p:cNvSpPr>
          <p:nvPr/>
        </p:nvSpPr>
        <p:spPr bwMode="auto">
          <a:xfrm>
            <a:off x="9403884" y="2872978"/>
            <a:ext cx="14668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solidFill>
                  <a:srgbClr val="990000"/>
                </a:solidFill>
                <a:latin typeface="+mn-lt"/>
              </a:rPr>
              <a:t>Derived</a:t>
            </a:r>
          </a:p>
          <a:p>
            <a:pPr eaLnBrk="1" hangingPunct="1"/>
            <a:r>
              <a:rPr lang="en-US" altLang="en-US" dirty="0">
                <a:solidFill>
                  <a:srgbClr val="990000"/>
                </a:solidFill>
                <a:latin typeface="+mn-lt"/>
              </a:rPr>
              <a:t>Calculated from date employed and current date</a:t>
            </a:r>
          </a:p>
        </p:txBody>
      </p:sp>
      <p:sp>
        <p:nvSpPr>
          <p:cNvPr id="10" name="Rectangle 2">
            <a:extLst>
              <a:ext uri="{FF2B5EF4-FFF2-40B4-BE49-F238E27FC236}">
                <a16:creationId xmlns:a16="http://schemas.microsoft.com/office/drawing/2014/main" id="{746AAD51-AA78-4FDD-8501-B8984D275A85}"/>
              </a:ext>
            </a:extLst>
          </p:cNvPr>
          <p:cNvSpPr txBox="1">
            <a:spLocks noChangeArrowheads="1"/>
          </p:cNvSpPr>
          <p:nvPr/>
        </p:nvSpPr>
        <p:spPr>
          <a:xfrm>
            <a:off x="632948" y="288359"/>
            <a:ext cx="8770936" cy="685800"/>
          </a:xfrm>
          <a:prstGeom prst="rect">
            <a:avLst/>
          </a:prstGeom>
        </p:spPr>
        <p:txBody>
          <a:bodyPr lIns="90488" tIns="44450" rIns="90488" bIns="44450"/>
          <a:lstStyle/>
          <a:p>
            <a:pPr>
              <a:defRPr/>
            </a:pPr>
            <a:r>
              <a:rPr lang="en-US" sz="3600" dirty="0">
                <a:solidFill>
                  <a:schemeClr val="tx2"/>
                </a:solidFill>
                <a:ea typeface="+mj-ea"/>
                <a:cs typeface="+mj-cs"/>
              </a:rPr>
              <a:t>Multivalued</a:t>
            </a:r>
            <a:r>
              <a:rPr lang="en-US" sz="3600" cap="all" dirty="0">
                <a:solidFill>
                  <a:schemeClr val="tx2"/>
                </a:solidFill>
                <a:ea typeface="+mj-ea"/>
                <a:cs typeface="+mj-cs"/>
              </a:rPr>
              <a:t> </a:t>
            </a:r>
            <a:r>
              <a:rPr lang="en-US" sz="3600" dirty="0">
                <a:solidFill>
                  <a:schemeClr val="tx2"/>
                </a:solidFill>
                <a:ea typeface="+mj-ea"/>
                <a:cs typeface="+mj-cs"/>
              </a:rPr>
              <a:t>and Derived Attributes</a:t>
            </a:r>
          </a:p>
        </p:txBody>
      </p:sp>
      <p:sp>
        <p:nvSpPr>
          <p:cNvPr id="12" name="Rectangle 18">
            <a:extLst>
              <a:ext uri="{FF2B5EF4-FFF2-40B4-BE49-F238E27FC236}">
                <a16:creationId xmlns:a16="http://schemas.microsoft.com/office/drawing/2014/main" id="{D63BB714-0B77-4BEA-B45C-BB47F3791EAE}"/>
              </a:ext>
            </a:extLst>
          </p:cNvPr>
          <p:cNvSpPr>
            <a:spLocks noChangeArrowheads="1"/>
          </p:cNvSpPr>
          <p:nvPr/>
        </p:nvSpPr>
        <p:spPr bwMode="auto">
          <a:xfrm>
            <a:off x="651203" y="1021092"/>
            <a:ext cx="4367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latin typeface="+mn-lt"/>
              </a:rPr>
              <a:t>Multivalued </a:t>
            </a:r>
            <a:r>
              <a:rPr lang="en-US" altLang="en-US" dirty="0">
                <a:latin typeface="+mn-lt"/>
              </a:rPr>
              <a:t>– may take on more than one value for a given entity (or relationship) instance</a:t>
            </a:r>
          </a:p>
        </p:txBody>
      </p:sp>
      <p:sp>
        <p:nvSpPr>
          <p:cNvPr id="14" name="Rectangle 19">
            <a:extLst>
              <a:ext uri="{FF2B5EF4-FFF2-40B4-BE49-F238E27FC236}">
                <a16:creationId xmlns:a16="http://schemas.microsoft.com/office/drawing/2014/main" id="{0E6D44EA-F86F-4DF4-B21A-79DFCE7D320C}"/>
              </a:ext>
            </a:extLst>
          </p:cNvPr>
          <p:cNvSpPr>
            <a:spLocks noChangeArrowheads="1"/>
          </p:cNvSpPr>
          <p:nvPr/>
        </p:nvSpPr>
        <p:spPr bwMode="auto">
          <a:xfrm>
            <a:off x="6169026" y="1021091"/>
            <a:ext cx="4365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b="1" dirty="0">
                <a:latin typeface="+mn-lt"/>
              </a:rPr>
              <a:t>Derived </a:t>
            </a:r>
            <a:r>
              <a:rPr lang="en-US" altLang="en-US" dirty="0">
                <a:latin typeface="+mn-lt"/>
              </a:rPr>
              <a:t>– values can be calculated from related attribute values (not physically stored in the database)</a:t>
            </a:r>
          </a:p>
        </p:txBody>
      </p:sp>
      <p:pic>
        <p:nvPicPr>
          <p:cNvPr id="15" name="Picture 2">
            <a:extLst>
              <a:ext uri="{FF2B5EF4-FFF2-40B4-BE49-F238E27FC236}">
                <a16:creationId xmlns:a16="http://schemas.microsoft.com/office/drawing/2014/main" id="{0A71C16D-737B-469D-8BA2-366672574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682" y="2575133"/>
            <a:ext cx="5010944" cy="236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Slide Number Placeholder 1">
            <a:extLst>
              <a:ext uri="{FF2B5EF4-FFF2-40B4-BE49-F238E27FC236}">
                <a16:creationId xmlns:a16="http://schemas.microsoft.com/office/drawing/2014/main" id="{2187FA19-0754-4819-9510-B7EB4A3D42DF}"/>
              </a:ext>
            </a:extLst>
          </p:cNvPr>
          <p:cNvSpPr txBox="1">
            <a:spLocks/>
          </p:cNvSpPr>
          <p:nvPr/>
        </p:nvSpPr>
        <p:spPr>
          <a:xfrm>
            <a:off x="10799577" y="60604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2000" smtClean="0"/>
              <a:pPr/>
              <a:t>30</a:t>
            </a:fld>
            <a:endParaRPr lang="en-US" sz="2000" dirty="0"/>
          </a:p>
        </p:txBody>
      </p:sp>
      <p:sp>
        <p:nvSpPr>
          <p:cNvPr id="3" name="Explosion: 14 Points 2">
            <a:extLst>
              <a:ext uri="{FF2B5EF4-FFF2-40B4-BE49-F238E27FC236}">
                <a16:creationId xmlns:a16="http://schemas.microsoft.com/office/drawing/2014/main" id="{C69CB944-5EDB-4885-B15C-62AF08C3C7DA}"/>
              </a:ext>
            </a:extLst>
          </p:cNvPr>
          <p:cNvSpPr/>
          <p:nvPr/>
        </p:nvSpPr>
        <p:spPr>
          <a:xfrm>
            <a:off x="83016" y="4216436"/>
            <a:ext cx="4192821" cy="228524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Has MULTIPLE values – a LIST</a:t>
            </a:r>
            <a:endParaRPr lang="en-CA" sz="2000" dirty="0"/>
          </a:p>
        </p:txBody>
      </p:sp>
      <p:sp>
        <p:nvSpPr>
          <p:cNvPr id="5" name="Slide Number Placeholder 4">
            <a:extLst>
              <a:ext uri="{FF2B5EF4-FFF2-40B4-BE49-F238E27FC236}">
                <a16:creationId xmlns:a16="http://schemas.microsoft.com/office/drawing/2014/main" id="{82484F05-571F-4526-AA3A-5CF346518E4F}"/>
              </a:ext>
            </a:extLst>
          </p:cNvPr>
          <p:cNvSpPr>
            <a:spLocks noGrp="1"/>
          </p:cNvSpPr>
          <p:nvPr>
            <p:ph type="sldNum" sz="quarter" idx="19"/>
          </p:nvPr>
        </p:nvSpPr>
        <p:spPr/>
        <p:txBody>
          <a:bodyPr/>
          <a:lstStyle/>
          <a:p>
            <a:fld id="{DEF3F5F5-7776-394F-A41F-3BAFC9CC9F8E}" type="slidenum">
              <a:rPr lang="en-US" smtClean="0"/>
              <a:pPr/>
              <a:t>30</a:t>
            </a:fld>
            <a:endParaRPr lang="en-US" dirty="0"/>
          </a:p>
        </p:txBody>
      </p:sp>
    </p:spTree>
    <p:extLst>
      <p:ext uri="{BB962C8B-B14F-4D97-AF65-F5344CB8AC3E}">
        <p14:creationId xmlns:p14="http://schemas.microsoft.com/office/powerpoint/2010/main" val="742693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6C4FF4B-B49D-44F1-9F6D-26E2D2D1624F}"/>
              </a:ext>
            </a:extLst>
          </p:cNvPr>
          <p:cNvSpPr>
            <a:spLocks noGrp="1" noChangeArrowheads="1"/>
          </p:cNvSpPr>
          <p:nvPr>
            <p:ph type="title"/>
          </p:nvPr>
        </p:nvSpPr>
        <p:spPr/>
        <p:txBody>
          <a:bodyPr vert="horz" lIns="91440" tIns="45720" rIns="91440" bIns="45720" rtlCol="0" anchor="ctr">
            <a:normAutofit/>
          </a:bodyPr>
          <a:lstStyle/>
          <a:p>
            <a:pPr defTabSz="914400">
              <a:lnSpc>
                <a:spcPct val="90000"/>
              </a:lnSpc>
              <a:defRPr/>
            </a:pPr>
            <a:r>
              <a:rPr lang="en-US" sz="4400" kern="1200" dirty="0">
                <a:solidFill>
                  <a:schemeClr val="tx2"/>
                </a:solidFill>
                <a:latin typeface="+mj-lt"/>
                <a:ea typeface="+mj-ea"/>
                <a:cs typeface="+mj-cs"/>
              </a:rPr>
              <a:t>Defining Attributes</a:t>
            </a:r>
          </a:p>
        </p:txBody>
      </p:sp>
      <p:sp>
        <p:nvSpPr>
          <p:cNvPr id="7" name="Rectangle 3">
            <a:extLst>
              <a:ext uri="{FF2B5EF4-FFF2-40B4-BE49-F238E27FC236}">
                <a16:creationId xmlns:a16="http://schemas.microsoft.com/office/drawing/2014/main" id="{316B510F-28DE-4DB0-823D-46F025176621}"/>
              </a:ext>
            </a:extLst>
          </p:cNvPr>
          <p:cNvSpPr>
            <a:spLocks noGrp="1" noChangeArrowheads="1"/>
          </p:cNvSpPr>
          <p:nvPr>
            <p:ph type="body" sz="quarter" idx="15"/>
          </p:nvPr>
        </p:nvSpPr>
        <p:spPr/>
        <p:txBody>
          <a:bodyPr vert="horz" lIns="91440" tIns="45720" rIns="91440" bIns="45720" rtlCol="0">
            <a:normAutofit/>
          </a:bodyPr>
          <a:lstStyle/>
          <a:p>
            <a:pPr indent="-228600" defTabSz="914400">
              <a:lnSpc>
                <a:spcPct val="90000"/>
              </a:lnSpc>
              <a:spcAft>
                <a:spcPts val="0"/>
              </a:spcAft>
              <a:buFont typeface="Arial" panose="020B0604020202020204" pitchFamily="34" charset="0"/>
              <a:buChar char="•"/>
              <a:defRPr/>
            </a:pPr>
            <a:r>
              <a:rPr lang="en-US" dirty="0">
                <a:solidFill>
                  <a:schemeClr val="tx1"/>
                </a:solidFill>
              </a:rPr>
              <a:t>State what the attribute is and possibly why it is important</a:t>
            </a:r>
          </a:p>
          <a:p>
            <a:pPr indent="-228600" defTabSz="914400">
              <a:lnSpc>
                <a:spcPct val="90000"/>
              </a:lnSpc>
              <a:spcAft>
                <a:spcPts val="0"/>
              </a:spcAft>
              <a:buFont typeface="Arial" panose="020B0604020202020204" pitchFamily="34" charset="0"/>
              <a:buChar char="•"/>
              <a:defRPr/>
            </a:pPr>
            <a:r>
              <a:rPr lang="en-US" dirty="0">
                <a:solidFill>
                  <a:schemeClr val="tx1"/>
                </a:solidFill>
              </a:rPr>
              <a:t>Make it clear what is and is not included in the attribute’s value</a:t>
            </a:r>
          </a:p>
          <a:p>
            <a:pPr indent="-228600" defTabSz="914400">
              <a:lnSpc>
                <a:spcPct val="90000"/>
              </a:lnSpc>
              <a:spcAft>
                <a:spcPts val="0"/>
              </a:spcAft>
              <a:buFont typeface="Arial" panose="020B0604020202020204" pitchFamily="34" charset="0"/>
              <a:buChar char="•"/>
              <a:defRPr/>
            </a:pPr>
            <a:r>
              <a:rPr lang="en-US" dirty="0">
                <a:solidFill>
                  <a:schemeClr val="tx1"/>
                </a:solidFill>
              </a:rPr>
              <a:t>Include aliases in documentation</a:t>
            </a:r>
          </a:p>
          <a:p>
            <a:pPr indent="-228600" defTabSz="914400">
              <a:lnSpc>
                <a:spcPct val="90000"/>
              </a:lnSpc>
              <a:spcAft>
                <a:spcPts val="0"/>
              </a:spcAft>
              <a:buFont typeface="Arial" panose="020B0604020202020204" pitchFamily="34" charset="0"/>
              <a:buChar char="•"/>
              <a:defRPr/>
            </a:pPr>
            <a:r>
              <a:rPr lang="en-US" dirty="0">
                <a:solidFill>
                  <a:schemeClr val="tx1"/>
                </a:solidFill>
              </a:rPr>
              <a:t>State source of values</a:t>
            </a:r>
          </a:p>
          <a:p>
            <a:pPr indent="-228600" defTabSz="914400">
              <a:lnSpc>
                <a:spcPct val="90000"/>
              </a:lnSpc>
              <a:spcAft>
                <a:spcPts val="0"/>
              </a:spcAft>
              <a:buFont typeface="Arial" panose="020B0604020202020204" pitchFamily="34" charset="0"/>
              <a:buChar char="•"/>
              <a:defRPr/>
            </a:pPr>
            <a:r>
              <a:rPr lang="en-US" dirty="0">
                <a:solidFill>
                  <a:schemeClr val="tx1"/>
                </a:solidFill>
              </a:rPr>
              <a:t>State whether attribute value can change once set</a:t>
            </a:r>
          </a:p>
          <a:p>
            <a:pPr indent="-228600" defTabSz="914400">
              <a:lnSpc>
                <a:spcPct val="90000"/>
              </a:lnSpc>
              <a:spcAft>
                <a:spcPts val="0"/>
              </a:spcAft>
              <a:buFont typeface="Arial" panose="020B0604020202020204" pitchFamily="34" charset="0"/>
              <a:buChar char="•"/>
              <a:defRPr/>
            </a:pPr>
            <a:r>
              <a:rPr lang="en-US" dirty="0">
                <a:solidFill>
                  <a:schemeClr val="tx1"/>
                </a:solidFill>
              </a:rPr>
              <a:t>Specify required vs. optional</a:t>
            </a:r>
          </a:p>
          <a:p>
            <a:pPr indent="-228600" defTabSz="914400">
              <a:lnSpc>
                <a:spcPct val="90000"/>
              </a:lnSpc>
              <a:spcAft>
                <a:spcPts val="0"/>
              </a:spcAft>
              <a:buFont typeface="Arial" panose="020B0604020202020204" pitchFamily="34" charset="0"/>
              <a:buChar char="•"/>
              <a:defRPr/>
            </a:pPr>
            <a:r>
              <a:rPr lang="en-US" dirty="0">
                <a:solidFill>
                  <a:schemeClr val="tx1"/>
                </a:solidFill>
              </a:rPr>
              <a:t>State min and max number of occurrences allowed</a:t>
            </a:r>
          </a:p>
          <a:p>
            <a:pPr indent="-228600" defTabSz="914400">
              <a:lnSpc>
                <a:spcPct val="90000"/>
              </a:lnSpc>
              <a:spcAft>
                <a:spcPts val="0"/>
              </a:spcAft>
              <a:buFont typeface="Arial" panose="020B0604020202020204" pitchFamily="34" charset="0"/>
              <a:buChar char="•"/>
              <a:defRPr/>
            </a:pPr>
            <a:r>
              <a:rPr lang="en-US" dirty="0">
                <a:solidFill>
                  <a:schemeClr val="tx1"/>
                </a:solidFill>
              </a:rPr>
              <a:t>Indicate relationships with other attributes</a:t>
            </a:r>
          </a:p>
          <a:p>
            <a:pPr lvl="1" indent="-228600" defTabSz="914400">
              <a:lnSpc>
                <a:spcPct val="90000"/>
              </a:lnSpc>
              <a:spcAft>
                <a:spcPts val="0"/>
              </a:spcAft>
              <a:buFont typeface="Arial" panose="020B0604020202020204" pitchFamily="34" charset="0"/>
              <a:buChar char="•"/>
              <a:defRPr/>
            </a:pPr>
            <a:endParaRPr lang="en-US" dirty="0">
              <a:solidFill>
                <a:schemeClr val="tx1"/>
              </a:solidFill>
            </a:endParaRPr>
          </a:p>
          <a:p>
            <a:pPr lvl="1" indent="-228600" defTabSz="914400">
              <a:lnSpc>
                <a:spcPct val="90000"/>
              </a:lnSpc>
              <a:spcAft>
                <a:spcPts val="0"/>
              </a:spcAft>
              <a:buFont typeface="Arial" panose="020B0604020202020204" pitchFamily="34" charset="0"/>
              <a:buChar char="•"/>
              <a:defRPr/>
            </a:pPr>
            <a:endParaRPr lang="en-US" dirty="0">
              <a:solidFill>
                <a:schemeClr val="tx1"/>
              </a:solidFill>
            </a:endParaRPr>
          </a:p>
          <a:p>
            <a:pPr indent="-228600" defTabSz="914400">
              <a:lnSpc>
                <a:spcPct val="90000"/>
              </a:lnSpc>
              <a:spcAft>
                <a:spcPts val="0"/>
              </a:spcAft>
              <a:buFont typeface="Arial" panose="020B0604020202020204" pitchFamily="34" charset="0"/>
              <a:buChar char="•"/>
              <a:defRPr/>
            </a:pPr>
            <a:endParaRPr lang="en-US" dirty="0">
              <a:solidFill>
                <a:schemeClr val="tx1"/>
              </a:solidFill>
            </a:endParaRPr>
          </a:p>
        </p:txBody>
      </p:sp>
      <p:sp>
        <p:nvSpPr>
          <p:cNvPr id="8" name="Slide Number Placeholder 1">
            <a:extLst>
              <a:ext uri="{FF2B5EF4-FFF2-40B4-BE49-F238E27FC236}">
                <a16:creationId xmlns:a16="http://schemas.microsoft.com/office/drawing/2014/main" id="{CE727CC5-A877-48D8-B8DC-AA46F20BA407}"/>
              </a:ext>
            </a:extLst>
          </p:cNvPr>
          <p:cNvSpPr>
            <a:spLocks noGrp="1"/>
          </p:cNvSpPr>
          <p:nvPr>
            <p:ph type="sldNum" sz="quarter" idx="19"/>
          </p:nvPr>
        </p:nvSpPr>
        <p:spPr/>
        <p:txBody>
          <a:bodyPr vert="horz" lIns="91440" tIns="45720" rIns="91440" bIns="45720" rtlCol="0" anchor="ctr">
            <a:normAutofit/>
          </a:bodyPr>
          <a:lstStyle/>
          <a:p>
            <a:pPr algn="r" defTabSz="914400">
              <a:spcAft>
                <a:spcPts val="600"/>
              </a:spcAft>
            </a:pPr>
            <a:fld id="{D57F1E4F-1CFF-5643-939E-217C01CDF565}" type="slidenum">
              <a:rPr lang="en-US" sz="1200" smtClean="0">
                <a:solidFill>
                  <a:schemeClr val="tx1">
                    <a:tint val="75000"/>
                  </a:schemeClr>
                </a:solidFill>
              </a:rPr>
              <a:pPr algn="r" defTabSz="914400">
                <a:spcAft>
                  <a:spcPts val="600"/>
                </a:spcAft>
              </a:pPr>
              <a:t>31</a:t>
            </a:fld>
            <a:endParaRPr lang="en-US" sz="1200">
              <a:solidFill>
                <a:schemeClr val="tx1">
                  <a:tint val="75000"/>
                </a:schemeClr>
              </a:solidFill>
            </a:endParaRPr>
          </a:p>
        </p:txBody>
      </p:sp>
    </p:spTree>
    <p:extLst>
      <p:ext uri="{BB962C8B-B14F-4D97-AF65-F5344CB8AC3E}">
        <p14:creationId xmlns:p14="http://schemas.microsoft.com/office/powerpoint/2010/main" val="2366054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4593641-508C-428D-B98F-282C847F9365}"/>
              </a:ext>
            </a:extLst>
          </p:cNvPr>
          <p:cNvSpPr>
            <a:spLocks noGrp="1" noChangeArrowheads="1"/>
          </p:cNvSpPr>
          <p:nvPr>
            <p:ph type="title"/>
          </p:nvPr>
        </p:nvSpPr>
        <p:spPr/>
        <p:txBody>
          <a:bodyPr vert="horz" lIns="90488" tIns="44450" rIns="90488" bIns="44450" rtlCol="0" anchor="ctr">
            <a:normAutofit/>
          </a:bodyPr>
          <a:lstStyle/>
          <a:p>
            <a:pPr>
              <a:defRPr/>
            </a:pPr>
            <a:r>
              <a:rPr lang="en-US" dirty="0">
                <a:solidFill>
                  <a:schemeClr val="tx2"/>
                </a:solidFill>
                <a:effectLst>
                  <a:outerShdw blurRad="38100" dist="38100" dir="2700000" algn="tl">
                    <a:srgbClr val="FFFFFF"/>
                  </a:outerShdw>
                </a:effectLst>
              </a:rPr>
              <a:t>Identifiers (Keys)</a:t>
            </a:r>
          </a:p>
        </p:txBody>
      </p:sp>
      <p:sp>
        <p:nvSpPr>
          <p:cNvPr id="7" name="Rectangle 3">
            <a:extLst>
              <a:ext uri="{FF2B5EF4-FFF2-40B4-BE49-F238E27FC236}">
                <a16:creationId xmlns:a16="http://schemas.microsoft.com/office/drawing/2014/main" id="{A32D215E-7216-4981-BE77-61C8607EAB1A}"/>
              </a:ext>
            </a:extLst>
          </p:cNvPr>
          <p:cNvSpPr>
            <a:spLocks noGrp="1" noChangeArrowheads="1"/>
          </p:cNvSpPr>
          <p:nvPr>
            <p:ph type="body" sz="quarter" idx="15"/>
          </p:nvPr>
        </p:nvSpPr>
        <p:spPr>
          <a:xfrm>
            <a:off x="609601" y="1250951"/>
            <a:ext cx="10863261" cy="3848100"/>
          </a:xfrm>
        </p:spPr>
        <p:txBody>
          <a:bodyPr vert="horz" lIns="90488" tIns="44450" rIns="90488" bIns="44450" rtlCol="0" anchor="ctr">
            <a:normAutofit/>
          </a:bodyPr>
          <a:lstStyle/>
          <a:p>
            <a:pPr marL="457200" indent="-457200">
              <a:lnSpc>
                <a:spcPct val="90000"/>
              </a:lnSpc>
              <a:spcAft>
                <a:spcPts val="0"/>
              </a:spcAft>
              <a:buFont typeface="Arial" panose="020B0604020202020204" pitchFamily="34" charset="0"/>
              <a:buChar char="•"/>
              <a:defRPr/>
            </a:pPr>
            <a:r>
              <a:rPr lang="en-US" sz="2800" dirty="0">
                <a:solidFill>
                  <a:srgbClr val="000000"/>
                </a:solidFill>
                <a:effectLst>
                  <a:outerShdw blurRad="38100" dist="38100" dir="2700000" algn="tl">
                    <a:srgbClr val="FFFFFF"/>
                  </a:outerShdw>
                </a:effectLst>
              </a:rPr>
              <a:t>Identifier (Key): an attribute (or combination of attributes) that uniquely identifies individual instances of an entity type</a:t>
            </a:r>
          </a:p>
          <a:p>
            <a:pPr marL="457200" indent="-457200">
              <a:lnSpc>
                <a:spcPct val="90000"/>
              </a:lnSpc>
              <a:spcAft>
                <a:spcPts val="0"/>
              </a:spcAft>
              <a:buFont typeface="Arial" panose="020B0604020202020204" pitchFamily="34" charset="0"/>
              <a:buChar char="•"/>
              <a:defRPr/>
            </a:pPr>
            <a:r>
              <a:rPr lang="en-US" sz="2800" dirty="0">
                <a:solidFill>
                  <a:srgbClr val="000000"/>
                </a:solidFill>
                <a:effectLst>
                  <a:outerShdw blurRad="38100" dist="38100" dir="2700000" algn="tl">
                    <a:srgbClr val="FFFFFF"/>
                  </a:outerShdw>
                </a:effectLst>
              </a:rPr>
              <a:t>Simple versus Composite Identifier</a:t>
            </a:r>
          </a:p>
          <a:p>
            <a:pPr marL="457200" indent="-457200">
              <a:lnSpc>
                <a:spcPct val="90000"/>
              </a:lnSpc>
              <a:spcAft>
                <a:spcPts val="0"/>
              </a:spcAft>
              <a:buFont typeface="Arial" panose="020B0604020202020204" pitchFamily="34" charset="0"/>
              <a:buChar char="•"/>
              <a:defRPr/>
            </a:pPr>
            <a:r>
              <a:rPr lang="en-US" sz="2800" dirty="0">
                <a:solidFill>
                  <a:srgbClr val="000000"/>
                </a:solidFill>
                <a:effectLst>
                  <a:outerShdw blurRad="38100" dist="38100" dir="2700000" algn="tl">
                    <a:srgbClr val="FFFFFF"/>
                  </a:outerShdw>
                </a:effectLst>
              </a:rPr>
              <a:t>Candidate Identifier: an attribute that could be an identifier, satisfies the requirements for being an identifier</a:t>
            </a:r>
          </a:p>
        </p:txBody>
      </p:sp>
      <p:sp>
        <p:nvSpPr>
          <p:cNvPr id="2" name="Slide Number Placeholder 1">
            <a:extLst>
              <a:ext uri="{FF2B5EF4-FFF2-40B4-BE49-F238E27FC236}">
                <a16:creationId xmlns:a16="http://schemas.microsoft.com/office/drawing/2014/main" id="{41A33B2E-2404-4CA3-8725-F28838349380}"/>
              </a:ext>
            </a:extLst>
          </p:cNvPr>
          <p:cNvSpPr>
            <a:spLocks noGrp="1"/>
          </p:cNvSpPr>
          <p:nvPr>
            <p:ph type="sldNum" sz="quarter" idx="19"/>
          </p:nvPr>
        </p:nvSpPr>
        <p:spPr/>
        <p:txBody>
          <a:bodyPr/>
          <a:lstStyle/>
          <a:p>
            <a:fld id="{D57F1E4F-1CFF-5643-939E-217C01CDF565}" type="slidenum">
              <a:rPr lang="en-US" sz="1800" smtClean="0"/>
              <a:pPr/>
              <a:t>32</a:t>
            </a:fld>
            <a:endParaRPr lang="en-US" sz="1800" dirty="0"/>
          </a:p>
        </p:txBody>
      </p:sp>
    </p:spTree>
    <p:extLst>
      <p:ext uri="{BB962C8B-B14F-4D97-AF65-F5344CB8AC3E}">
        <p14:creationId xmlns:p14="http://schemas.microsoft.com/office/powerpoint/2010/main" val="2407592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4593641-508C-428D-B98F-282C847F9365}"/>
              </a:ext>
            </a:extLst>
          </p:cNvPr>
          <p:cNvSpPr>
            <a:spLocks noGrp="1" noChangeArrowheads="1"/>
          </p:cNvSpPr>
          <p:nvPr>
            <p:ph type="title"/>
          </p:nvPr>
        </p:nvSpPr>
        <p:spPr/>
        <p:txBody>
          <a:bodyPr vert="horz" lIns="90488" tIns="44450" rIns="90488" bIns="44450" rtlCol="0" anchor="ctr">
            <a:normAutofit/>
          </a:bodyPr>
          <a:lstStyle/>
          <a:p>
            <a:pPr>
              <a:defRPr/>
            </a:pPr>
            <a:r>
              <a:rPr lang="en-US" dirty="0">
                <a:solidFill>
                  <a:schemeClr val="tx2"/>
                </a:solidFill>
                <a:effectLst>
                  <a:outerShdw blurRad="38100" dist="38100" dir="2700000" algn="tl">
                    <a:srgbClr val="FFFFFF"/>
                  </a:outerShdw>
                </a:effectLst>
              </a:rPr>
              <a:t>Identifiers (Keys)</a:t>
            </a:r>
          </a:p>
        </p:txBody>
      </p:sp>
      <p:sp>
        <p:nvSpPr>
          <p:cNvPr id="7" name="Rectangle 3">
            <a:extLst>
              <a:ext uri="{FF2B5EF4-FFF2-40B4-BE49-F238E27FC236}">
                <a16:creationId xmlns:a16="http://schemas.microsoft.com/office/drawing/2014/main" id="{A32D215E-7216-4981-BE77-61C8607EAB1A}"/>
              </a:ext>
            </a:extLst>
          </p:cNvPr>
          <p:cNvSpPr>
            <a:spLocks noGrp="1" noChangeArrowheads="1"/>
          </p:cNvSpPr>
          <p:nvPr>
            <p:ph type="body" sz="quarter" idx="15"/>
          </p:nvPr>
        </p:nvSpPr>
        <p:spPr>
          <a:xfrm>
            <a:off x="609601" y="1803401"/>
            <a:ext cx="10863261" cy="933450"/>
          </a:xfrm>
        </p:spPr>
        <p:txBody>
          <a:bodyPr vert="horz" lIns="90488" tIns="44450" rIns="90488" bIns="44450" rtlCol="0" anchor="ctr">
            <a:normAutofit/>
          </a:bodyPr>
          <a:lstStyle/>
          <a:p>
            <a:pPr>
              <a:lnSpc>
                <a:spcPct val="90000"/>
              </a:lnSpc>
              <a:spcAft>
                <a:spcPts val="0"/>
              </a:spcAft>
              <a:defRPr/>
            </a:pPr>
            <a:r>
              <a:rPr lang="en-US" sz="2800" dirty="0">
                <a:solidFill>
                  <a:srgbClr val="000000"/>
                </a:solidFill>
                <a:effectLst>
                  <a:outerShdw blurRad="38100" dist="38100" dir="2700000" algn="tl">
                    <a:srgbClr val="FFFFFF"/>
                  </a:outerShdw>
                </a:effectLst>
              </a:rPr>
              <a:t>Identifier (Key): an attribute (or combination of attributes) that uniquely identifies individual instances of an entity type</a:t>
            </a:r>
          </a:p>
        </p:txBody>
      </p:sp>
      <p:sp>
        <p:nvSpPr>
          <p:cNvPr id="2" name="Slide Number Placeholder 1">
            <a:extLst>
              <a:ext uri="{FF2B5EF4-FFF2-40B4-BE49-F238E27FC236}">
                <a16:creationId xmlns:a16="http://schemas.microsoft.com/office/drawing/2014/main" id="{41A33B2E-2404-4CA3-8725-F28838349380}"/>
              </a:ext>
            </a:extLst>
          </p:cNvPr>
          <p:cNvSpPr>
            <a:spLocks noGrp="1"/>
          </p:cNvSpPr>
          <p:nvPr>
            <p:ph type="sldNum" sz="quarter" idx="19"/>
          </p:nvPr>
        </p:nvSpPr>
        <p:spPr/>
        <p:txBody>
          <a:bodyPr/>
          <a:lstStyle/>
          <a:p>
            <a:fld id="{D57F1E4F-1CFF-5643-939E-217C01CDF565}" type="slidenum">
              <a:rPr lang="en-US" sz="1800" smtClean="0"/>
              <a:pPr/>
              <a:t>33</a:t>
            </a:fld>
            <a:endParaRPr lang="en-US" sz="1800" dirty="0"/>
          </a:p>
        </p:txBody>
      </p:sp>
      <p:sp>
        <p:nvSpPr>
          <p:cNvPr id="8" name="Rectangle: Rounded Corners 7">
            <a:extLst>
              <a:ext uri="{FF2B5EF4-FFF2-40B4-BE49-F238E27FC236}">
                <a16:creationId xmlns:a16="http://schemas.microsoft.com/office/drawing/2014/main" id="{7DCB9E01-9518-4A11-94F6-D1A0B9FF0D69}"/>
              </a:ext>
            </a:extLst>
          </p:cNvPr>
          <p:cNvSpPr/>
          <p:nvPr/>
        </p:nvSpPr>
        <p:spPr>
          <a:xfrm>
            <a:off x="1278454" y="4816736"/>
            <a:ext cx="2514600" cy="1066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Course</a:t>
            </a:r>
            <a:endParaRPr lang="en-CA" sz="3600" dirty="0"/>
          </a:p>
        </p:txBody>
      </p:sp>
      <p:sp>
        <p:nvSpPr>
          <p:cNvPr id="10" name="Oval 9">
            <a:extLst>
              <a:ext uri="{FF2B5EF4-FFF2-40B4-BE49-F238E27FC236}">
                <a16:creationId xmlns:a16="http://schemas.microsoft.com/office/drawing/2014/main" id="{E9526B38-D305-4B81-8EB9-B4C79D94E5C1}"/>
              </a:ext>
            </a:extLst>
          </p:cNvPr>
          <p:cNvSpPr/>
          <p:nvPr/>
        </p:nvSpPr>
        <p:spPr>
          <a:xfrm>
            <a:off x="672918" y="2979868"/>
            <a:ext cx="1504950" cy="9334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t>Code</a:t>
            </a:r>
            <a:endParaRPr lang="en-CA" sz="2800" u="sng" dirty="0"/>
          </a:p>
        </p:txBody>
      </p:sp>
      <p:sp>
        <p:nvSpPr>
          <p:cNvPr id="12" name="Oval 11">
            <a:extLst>
              <a:ext uri="{FF2B5EF4-FFF2-40B4-BE49-F238E27FC236}">
                <a16:creationId xmlns:a16="http://schemas.microsoft.com/office/drawing/2014/main" id="{F2152AFA-6832-4A41-88FF-06A91E90923C}"/>
              </a:ext>
            </a:extLst>
          </p:cNvPr>
          <p:cNvSpPr/>
          <p:nvPr/>
        </p:nvSpPr>
        <p:spPr>
          <a:xfrm>
            <a:off x="2986453" y="2971800"/>
            <a:ext cx="1504950" cy="9334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Title</a:t>
            </a:r>
            <a:endParaRPr lang="en-CA" sz="2800" dirty="0"/>
          </a:p>
        </p:txBody>
      </p:sp>
      <p:cxnSp>
        <p:nvCxnSpPr>
          <p:cNvPr id="14" name="Straight Connector 13">
            <a:extLst>
              <a:ext uri="{FF2B5EF4-FFF2-40B4-BE49-F238E27FC236}">
                <a16:creationId xmlns:a16="http://schemas.microsoft.com/office/drawing/2014/main" id="{CE0E782D-05B2-488C-B40A-8DCBC376CB75}"/>
              </a:ext>
            </a:extLst>
          </p:cNvPr>
          <p:cNvCxnSpPr>
            <a:stCxn id="10" idx="4"/>
            <a:endCxn id="8" idx="0"/>
          </p:cNvCxnSpPr>
          <p:nvPr/>
        </p:nvCxnSpPr>
        <p:spPr>
          <a:xfrm>
            <a:off x="1425393" y="3913318"/>
            <a:ext cx="1110361" cy="90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40DC0-1E61-415F-B9E7-5ACFF04C5489}"/>
              </a:ext>
            </a:extLst>
          </p:cNvPr>
          <p:cNvCxnSpPr>
            <a:stCxn id="12" idx="4"/>
          </p:cNvCxnSpPr>
          <p:nvPr/>
        </p:nvCxnSpPr>
        <p:spPr>
          <a:xfrm flipH="1">
            <a:off x="2613725" y="3905250"/>
            <a:ext cx="1125203" cy="91148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69F4657-FABC-4743-BEFE-C2D9030AB9AB}"/>
              </a:ext>
            </a:extLst>
          </p:cNvPr>
          <p:cNvGraphicFramePr>
            <a:graphicFrameLocks noGrp="1"/>
          </p:cNvGraphicFramePr>
          <p:nvPr>
            <p:extLst>
              <p:ext uri="{D42A27DB-BD31-4B8C-83A1-F6EECF244321}">
                <p14:modId xmlns:p14="http://schemas.microsoft.com/office/powerpoint/2010/main" val="3095433205"/>
              </p:ext>
            </p:extLst>
          </p:nvPr>
        </p:nvGraphicFramePr>
        <p:xfrm>
          <a:off x="6208198" y="2979868"/>
          <a:ext cx="5446894" cy="2045970"/>
        </p:xfrm>
        <a:graphic>
          <a:graphicData uri="http://schemas.openxmlformats.org/drawingml/2006/table">
            <a:tbl>
              <a:tblPr firstRow="1" bandRow="1">
                <a:tableStyleId>{5C22544A-7EE6-4342-B048-85BDC9FD1C3A}</a:tableStyleId>
              </a:tblPr>
              <a:tblGrid>
                <a:gridCol w="1452562">
                  <a:extLst>
                    <a:ext uri="{9D8B030D-6E8A-4147-A177-3AD203B41FA5}">
                      <a16:colId xmlns:a16="http://schemas.microsoft.com/office/drawing/2014/main" val="2230109389"/>
                    </a:ext>
                  </a:extLst>
                </a:gridCol>
                <a:gridCol w="3994332">
                  <a:extLst>
                    <a:ext uri="{9D8B030D-6E8A-4147-A177-3AD203B41FA5}">
                      <a16:colId xmlns:a16="http://schemas.microsoft.com/office/drawing/2014/main" val="1752047476"/>
                    </a:ext>
                  </a:extLst>
                </a:gridCol>
              </a:tblGrid>
              <a:tr h="370840">
                <a:tc>
                  <a:txBody>
                    <a:bodyPr/>
                    <a:lstStyle/>
                    <a:p>
                      <a:pPr algn="ctr"/>
                      <a:r>
                        <a:rPr lang="en-US" u="sng" dirty="0"/>
                        <a:t>Code</a:t>
                      </a:r>
                      <a:endParaRPr lang="en-CA" u="sng" dirty="0"/>
                    </a:p>
                  </a:txBody>
                  <a:tcPr/>
                </a:tc>
                <a:tc>
                  <a:txBody>
                    <a:bodyPr/>
                    <a:lstStyle/>
                    <a:p>
                      <a:pPr algn="ctr"/>
                      <a:r>
                        <a:rPr lang="en-US" dirty="0"/>
                        <a:t>Title</a:t>
                      </a:r>
                      <a:endParaRPr lang="en-CA" dirty="0"/>
                    </a:p>
                  </a:txBody>
                  <a:tcPr/>
                </a:tc>
                <a:extLst>
                  <a:ext uri="{0D108BD9-81ED-4DB2-BD59-A6C34878D82A}">
                    <a16:rowId xmlns:a16="http://schemas.microsoft.com/office/drawing/2014/main" val="717227391"/>
                  </a:ext>
                </a:extLst>
              </a:tr>
              <a:tr h="370840">
                <a:tc>
                  <a:txBody>
                    <a:bodyPr/>
                    <a:lstStyle/>
                    <a:p>
                      <a:r>
                        <a:rPr lang="en-US" dirty="0"/>
                        <a:t>CST8250</a:t>
                      </a:r>
                      <a:endParaRPr lang="en-CA" dirty="0"/>
                    </a:p>
                  </a:txBody>
                  <a:tcPr/>
                </a:tc>
                <a:tc>
                  <a:txBody>
                    <a:bodyPr/>
                    <a:lstStyle/>
                    <a:p>
                      <a:r>
                        <a:rPr lang="en-US" dirty="0"/>
                        <a:t>Database Design and Administration</a:t>
                      </a:r>
                      <a:endParaRPr lang="en-CA" dirty="0"/>
                    </a:p>
                  </a:txBody>
                  <a:tcPr/>
                </a:tc>
                <a:extLst>
                  <a:ext uri="{0D108BD9-81ED-4DB2-BD59-A6C34878D82A}">
                    <a16:rowId xmlns:a16="http://schemas.microsoft.com/office/drawing/2014/main" val="1256409380"/>
                  </a:ext>
                </a:extLst>
              </a:tr>
              <a:tr h="370840">
                <a:tc>
                  <a:txBody>
                    <a:bodyPr/>
                    <a:lstStyle/>
                    <a:p>
                      <a:r>
                        <a:rPr lang="en-US" dirty="0"/>
                        <a:t>CST8110</a:t>
                      </a:r>
                      <a:endParaRPr lang="en-CA" dirty="0"/>
                    </a:p>
                  </a:txBody>
                  <a:tcPr/>
                </a:tc>
                <a:tc>
                  <a:txBody>
                    <a:bodyPr/>
                    <a:lstStyle/>
                    <a:p>
                      <a:r>
                        <a:rPr lang="en-US" dirty="0"/>
                        <a:t>Intro to Computer Programming</a:t>
                      </a:r>
                      <a:endParaRPr lang="en-CA" dirty="0"/>
                    </a:p>
                  </a:txBody>
                  <a:tcPr/>
                </a:tc>
                <a:extLst>
                  <a:ext uri="{0D108BD9-81ED-4DB2-BD59-A6C34878D82A}">
                    <a16:rowId xmlns:a16="http://schemas.microsoft.com/office/drawing/2014/main" val="915686385"/>
                  </a:ext>
                </a:extLst>
              </a:tr>
            </a:tbl>
          </a:graphicData>
        </a:graphic>
      </p:graphicFrame>
      <p:sp>
        <p:nvSpPr>
          <p:cNvPr id="4" name="TextBox 3">
            <a:extLst>
              <a:ext uri="{FF2B5EF4-FFF2-40B4-BE49-F238E27FC236}">
                <a16:creationId xmlns:a16="http://schemas.microsoft.com/office/drawing/2014/main" id="{E7918D4A-39D7-4291-9BA6-4848DB072740}"/>
              </a:ext>
            </a:extLst>
          </p:cNvPr>
          <p:cNvSpPr txBox="1"/>
          <p:nvPr/>
        </p:nvSpPr>
        <p:spPr>
          <a:xfrm>
            <a:off x="5143499" y="5237205"/>
            <a:ext cx="3447163" cy="646331"/>
          </a:xfrm>
          <a:prstGeom prst="rect">
            <a:avLst/>
          </a:prstGeom>
          <a:noFill/>
        </p:spPr>
        <p:txBody>
          <a:bodyPr wrap="square" rtlCol="0">
            <a:spAutoFit/>
          </a:bodyPr>
          <a:lstStyle/>
          <a:p>
            <a:r>
              <a:rPr lang="en-US" sz="3600" dirty="0">
                <a:solidFill>
                  <a:srgbClr val="C00000"/>
                </a:solidFill>
              </a:rPr>
              <a:t>Good design?</a:t>
            </a:r>
            <a:endParaRPr lang="en-CA" sz="3600" dirty="0">
              <a:solidFill>
                <a:srgbClr val="C00000"/>
              </a:solidFill>
            </a:endParaRPr>
          </a:p>
        </p:txBody>
      </p:sp>
    </p:spTree>
    <p:extLst>
      <p:ext uri="{BB962C8B-B14F-4D97-AF65-F5344CB8AC3E}">
        <p14:creationId xmlns:p14="http://schemas.microsoft.com/office/powerpoint/2010/main" val="573306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4593641-508C-428D-B98F-282C847F9365}"/>
              </a:ext>
            </a:extLst>
          </p:cNvPr>
          <p:cNvSpPr>
            <a:spLocks noGrp="1" noChangeArrowheads="1"/>
          </p:cNvSpPr>
          <p:nvPr>
            <p:ph type="title"/>
          </p:nvPr>
        </p:nvSpPr>
        <p:spPr>
          <a:xfrm>
            <a:off x="552275" y="225824"/>
            <a:ext cx="10863261" cy="1001980"/>
          </a:xfrm>
        </p:spPr>
        <p:txBody>
          <a:bodyPr vert="horz" lIns="90488" tIns="44450" rIns="90488" bIns="44450" rtlCol="0" anchor="ctr">
            <a:normAutofit/>
          </a:bodyPr>
          <a:lstStyle/>
          <a:p>
            <a:pPr>
              <a:defRPr/>
            </a:pPr>
            <a:r>
              <a:rPr lang="en-US" dirty="0">
                <a:solidFill>
                  <a:schemeClr val="tx2"/>
                </a:solidFill>
                <a:effectLst>
                  <a:outerShdw blurRad="38100" dist="38100" dir="2700000" algn="tl">
                    <a:srgbClr val="FFFFFF"/>
                  </a:outerShdw>
                </a:effectLst>
              </a:rPr>
              <a:t>Identifiers (Keys) cont.</a:t>
            </a:r>
          </a:p>
        </p:txBody>
      </p:sp>
      <p:sp>
        <p:nvSpPr>
          <p:cNvPr id="7" name="Rectangle 3">
            <a:extLst>
              <a:ext uri="{FF2B5EF4-FFF2-40B4-BE49-F238E27FC236}">
                <a16:creationId xmlns:a16="http://schemas.microsoft.com/office/drawing/2014/main" id="{A32D215E-7216-4981-BE77-61C8607EAB1A}"/>
              </a:ext>
            </a:extLst>
          </p:cNvPr>
          <p:cNvSpPr>
            <a:spLocks noGrp="1" noChangeArrowheads="1"/>
          </p:cNvSpPr>
          <p:nvPr>
            <p:ph type="body" sz="quarter" idx="15"/>
          </p:nvPr>
        </p:nvSpPr>
        <p:spPr>
          <a:xfrm>
            <a:off x="552275" y="1116723"/>
            <a:ext cx="10863261" cy="797757"/>
          </a:xfrm>
        </p:spPr>
        <p:txBody>
          <a:bodyPr vert="horz" lIns="90488" tIns="44450" rIns="90488" bIns="44450" rtlCol="0" anchor="ctr">
            <a:normAutofit fontScale="85000" lnSpcReduction="20000"/>
          </a:bodyPr>
          <a:lstStyle/>
          <a:p>
            <a:pPr>
              <a:lnSpc>
                <a:spcPct val="90000"/>
              </a:lnSpc>
              <a:spcAft>
                <a:spcPts val="0"/>
              </a:spcAft>
              <a:defRPr/>
            </a:pPr>
            <a:r>
              <a:rPr lang="en-US" sz="2800" dirty="0">
                <a:solidFill>
                  <a:srgbClr val="000000"/>
                </a:solidFill>
                <a:effectLst>
                  <a:outerShdw blurRad="38100" dist="38100" dir="2700000" algn="tl">
                    <a:srgbClr val="FFFFFF"/>
                  </a:outerShdw>
                </a:effectLst>
              </a:rPr>
              <a:t>What if there is more than one section?</a:t>
            </a:r>
          </a:p>
          <a:p>
            <a:pPr>
              <a:lnSpc>
                <a:spcPct val="90000"/>
              </a:lnSpc>
              <a:spcAft>
                <a:spcPts val="0"/>
              </a:spcAft>
              <a:defRPr/>
            </a:pPr>
            <a:r>
              <a:rPr lang="en-US" sz="2800" dirty="0">
                <a:solidFill>
                  <a:srgbClr val="000000"/>
                </a:solidFill>
                <a:effectLst>
                  <a:outerShdw blurRad="38100" dist="38100" dir="2700000" algn="tl">
                    <a:srgbClr val="FFFFFF"/>
                  </a:outerShdw>
                </a:effectLst>
              </a:rPr>
              <a:t>Reminder that a unique identifier should uniquely identify EACH row</a:t>
            </a:r>
          </a:p>
        </p:txBody>
      </p:sp>
      <p:sp>
        <p:nvSpPr>
          <p:cNvPr id="2" name="Slide Number Placeholder 1">
            <a:extLst>
              <a:ext uri="{FF2B5EF4-FFF2-40B4-BE49-F238E27FC236}">
                <a16:creationId xmlns:a16="http://schemas.microsoft.com/office/drawing/2014/main" id="{41A33B2E-2404-4CA3-8725-F28838349380}"/>
              </a:ext>
            </a:extLst>
          </p:cNvPr>
          <p:cNvSpPr>
            <a:spLocks noGrp="1"/>
          </p:cNvSpPr>
          <p:nvPr>
            <p:ph type="sldNum" sz="quarter" idx="19"/>
          </p:nvPr>
        </p:nvSpPr>
        <p:spPr/>
        <p:txBody>
          <a:bodyPr/>
          <a:lstStyle/>
          <a:p>
            <a:fld id="{D57F1E4F-1CFF-5643-939E-217C01CDF565}" type="slidenum">
              <a:rPr lang="en-US" sz="1800" smtClean="0"/>
              <a:pPr/>
              <a:t>34</a:t>
            </a:fld>
            <a:endParaRPr lang="en-US" sz="1800" dirty="0"/>
          </a:p>
        </p:txBody>
      </p:sp>
      <p:sp>
        <p:nvSpPr>
          <p:cNvPr id="8" name="Rectangle: Rounded Corners 7">
            <a:extLst>
              <a:ext uri="{FF2B5EF4-FFF2-40B4-BE49-F238E27FC236}">
                <a16:creationId xmlns:a16="http://schemas.microsoft.com/office/drawing/2014/main" id="{7DCB9E01-9518-4A11-94F6-D1A0B9FF0D69}"/>
              </a:ext>
            </a:extLst>
          </p:cNvPr>
          <p:cNvSpPr/>
          <p:nvPr/>
        </p:nvSpPr>
        <p:spPr>
          <a:xfrm>
            <a:off x="916504" y="4950086"/>
            <a:ext cx="2514600" cy="1066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Course</a:t>
            </a:r>
            <a:endParaRPr lang="en-CA" sz="2400" dirty="0"/>
          </a:p>
        </p:txBody>
      </p:sp>
      <p:sp>
        <p:nvSpPr>
          <p:cNvPr id="10" name="Oval 9">
            <a:extLst>
              <a:ext uri="{FF2B5EF4-FFF2-40B4-BE49-F238E27FC236}">
                <a16:creationId xmlns:a16="http://schemas.microsoft.com/office/drawing/2014/main" id="{E9526B38-D305-4B81-8EB9-B4C79D94E5C1}"/>
              </a:ext>
            </a:extLst>
          </p:cNvPr>
          <p:cNvSpPr/>
          <p:nvPr/>
        </p:nvSpPr>
        <p:spPr>
          <a:xfrm>
            <a:off x="310968" y="3113218"/>
            <a:ext cx="1504950" cy="9334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Code</a:t>
            </a:r>
            <a:endParaRPr lang="en-CA" sz="2400" u="sng" dirty="0"/>
          </a:p>
        </p:txBody>
      </p:sp>
      <p:sp>
        <p:nvSpPr>
          <p:cNvPr id="12" name="Oval 11">
            <a:extLst>
              <a:ext uri="{FF2B5EF4-FFF2-40B4-BE49-F238E27FC236}">
                <a16:creationId xmlns:a16="http://schemas.microsoft.com/office/drawing/2014/main" id="{F2152AFA-6832-4A41-88FF-06A91E90923C}"/>
              </a:ext>
            </a:extLst>
          </p:cNvPr>
          <p:cNvSpPr/>
          <p:nvPr/>
        </p:nvSpPr>
        <p:spPr>
          <a:xfrm>
            <a:off x="2624503" y="3105150"/>
            <a:ext cx="1504950" cy="9334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Title</a:t>
            </a:r>
            <a:endParaRPr lang="en-CA" sz="2400" dirty="0"/>
          </a:p>
        </p:txBody>
      </p:sp>
      <p:cxnSp>
        <p:nvCxnSpPr>
          <p:cNvPr id="14" name="Straight Connector 13">
            <a:extLst>
              <a:ext uri="{FF2B5EF4-FFF2-40B4-BE49-F238E27FC236}">
                <a16:creationId xmlns:a16="http://schemas.microsoft.com/office/drawing/2014/main" id="{CE0E782D-05B2-488C-B40A-8DCBC376CB75}"/>
              </a:ext>
            </a:extLst>
          </p:cNvPr>
          <p:cNvCxnSpPr>
            <a:stCxn id="10" idx="4"/>
            <a:endCxn id="8" idx="0"/>
          </p:cNvCxnSpPr>
          <p:nvPr/>
        </p:nvCxnSpPr>
        <p:spPr>
          <a:xfrm>
            <a:off x="1063443" y="4046668"/>
            <a:ext cx="1110361" cy="90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40DC0-1E61-415F-B9E7-5ACFF04C5489}"/>
              </a:ext>
            </a:extLst>
          </p:cNvPr>
          <p:cNvCxnSpPr>
            <a:stCxn id="12" idx="4"/>
          </p:cNvCxnSpPr>
          <p:nvPr/>
        </p:nvCxnSpPr>
        <p:spPr>
          <a:xfrm flipH="1">
            <a:off x="2251775" y="4038600"/>
            <a:ext cx="1125203" cy="91148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6973C74-6DDC-45DF-B0A2-E37C94B810FA}"/>
              </a:ext>
            </a:extLst>
          </p:cNvPr>
          <p:cNvSpPr/>
          <p:nvPr/>
        </p:nvSpPr>
        <p:spPr>
          <a:xfrm>
            <a:off x="1172000" y="2046418"/>
            <a:ext cx="2003607" cy="9334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Section</a:t>
            </a:r>
            <a:endParaRPr lang="en-CA" sz="2400" u="sng" dirty="0"/>
          </a:p>
        </p:txBody>
      </p:sp>
      <p:cxnSp>
        <p:nvCxnSpPr>
          <p:cNvPr id="5" name="Straight Connector 4">
            <a:extLst>
              <a:ext uri="{FF2B5EF4-FFF2-40B4-BE49-F238E27FC236}">
                <a16:creationId xmlns:a16="http://schemas.microsoft.com/office/drawing/2014/main" id="{8730049D-A9CD-4B20-AFAD-80A9B424011F}"/>
              </a:ext>
            </a:extLst>
          </p:cNvPr>
          <p:cNvCxnSpPr>
            <a:stCxn id="16" idx="4"/>
            <a:endCxn id="8" idx="0"/>
          </p:cNvCxnSpPr>
          <p:nvPr/>
        </p:nvCxnSpPr>
        <p:spPr>
          <a:xfrm>
            <a:off x="2173804" y="2979868"/>
            <a:ext cx="0" cy="1970218"/>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545F1DA-24C6-4E74-A6C8-B863535D5211}"/>
              </a:ext>
            </a:extLst>
          </p:cNvPr>
          <p:cNvSpPr/>
          <p:nvPr/>
        </p:nvSpPr>
        <p:spPr>
          <a:xfrm>
            <a:off x="6845118" y="3227518"/>
            <a:ext cx="1504950" cy="9334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Code</a:t>
            </a:r>
            <a:endParaRPr lang="en-CA" sz="2400" dirty="0"/>
          </a:p>
        </p:txBody>
      </p:sp>
      <p:sp>
        <p:nvSpPr>
          <p:cNvPr id="19" name="Oval 18">
            <a:extLst>
              <a:ext uri="{FF2B5EF4-FFF2-40B4-BE49-F238E27FC236}">
                <a16:creationId xmlns:a16="http://schemas.microsoft.com/office/drawing/2014/main" id="{EB397875-0A1C-4729-980E-B3890E932C85}"/>
              </a:ext>
            </a:extLst>
          </p:cNvPr>
          <p:cNvSpPr/>
          <p:nvPr/>
        </p:nvSpPr>
        <p:spPr>
          <a:xfrm>
            <a:off x="9869365" y="2349765"/>
            <a:ext cx="1504950" cy="9334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Title</a:t>
            </a:r>
            <a:endParaRPr lang="en-CA" sz="2400" dirty="0"/>
          </a:p>
        </p:txBody>
      </p:sp>
      <p:cxnSp>
        <p:nvCxnSpPr>
          <p:cNvPr id="20" name="Straight Connector 19">
            <a:extLst>
              <a:ext uri="{FF2B5EF4-FFF2-40B4-BE49-F238E27FC236}">
                <a16:creationId xmlns:a16="http://schemas.microsoft.com/office/drawing/2014/main" id="{7EB319AF-1E78-4B41-B0F4-87C5FC9A559E}"/>
              </a:ext>
            </a:extLst>
          </p:cNvPr>
          <p:cNvCxnSpPr>
            <a:stCxn id="18" idx="4"/>
            <a:endCxn id="17" idx="0"/>
          </p:cNvCxnSpPr>
          <p:nvPr/>
        </p:nvCxnSpPr>
        <p:spPr>
          <a:xfrm>
            <a:off x="7597593" y="4160968"/>
            <a:ext cx="1110361" cy="90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1A10D67-D704-4E00-BA60-E6AA53BB59A3}"/>
              </a:ext>
            </a:extLst>
          </p:cNvPr>
          <p:cNvCxnSpPr>
            <a:cxnSpLocks/>
            <a:stCxn id="19" idx="3"/>
            <a:endCxn id="17" idx="0"/>
          </p:cNvCxnSpPr>
          <p:nvPr/>
        </p:nvCxnSpPr>
        <p:spPr>
          <a:xfrm flipH="1">
            <a:off x="8707954" y="3146514"/>
            <a:ext cx="1381806" cy="191787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40923CB0-0B29-4E1B-8763-76B5D9B99421}"/>
              </a:ext>
            </a:extLst>
          </p:cNvPr>
          <p:cNvSpPr/>
          <p:nvPr/>
        </p:nvSpPr>
        <p:spPr>
          <a:xfrm>
            <a:off x="7706150" y="2160718"/>
            <a:ext cx="2003607" cy="9334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Section</a:t>
            </a:r>
            <a:endParaRPr lang="en-CA" sz="2400" dirty="0"/>
          </a:p>
        </p:txBody>
      </p:sp>
      <p:cxnSp>
        <p:nvCxnSpPr>
          <p:cNvPr id="23" name="Straight Connector 22">
            <a:extLst>
              <a:ext uri="{FF2B5EF4-FFF2-40B4-BE49-F238E27FC236}">
                <a16:creationId xmlns:a16="http://schemas.microsoft.com/office/drawing/2014/main" id="{514F938D-012C-4250-BC2F-26DE52292E6A}"/>
              </a:ext>
            </a:extLst>
          </p:cNvPr>
          <p:cNvCxnSpPr>
            <a:stCxn id="22" idx="4"/>
            <a:endCxn id="17" idx="0"/>
          </p:cNvCxnSpPr>
          <p:nvPr/>
        </p:nvCxnSpPr>
        <p:spPr>
          <a:xfrm>
            <a:off x="8707954" y="3094168"/>
            <a:ext cx="0" cy="19702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0E919B9-3A43-4D53-9737-F7F61AEFB36F}"/>
              </a:ext>
            </a:extLst>
          </p:cNvPr>
          <p:cNvSpPr/>
          <p:nvPr/>
        </p:nvSpPr>
        <p:spPr>
          <a:xfrm>
            <a:off x="7450654" y="5064386"/>
            <a:ext cx="2514600" cy="1066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Course</a:t>
            </a:r>
            <a:endParaRPr lang="en-CA" sz="2400" dirty="0"/>
          </a:p>
        </p:txBody>
      </p:sp>
      <p:sp>
        <p:nvSpPr>
          <p:cNvPr id="24" name="TextBox 23">
            <a:extLst>
              <a:ext uri="{FF2B5EF4-FFF2-40B4-BE49-F238E27FC236}">
                <a16:creationId xmlns:a16="http://schemas.microsoft.com/office/drawing/2014/main" id="{64D629CC-D9E2-4A23-8994-966977C0F95C}"/>
              </a:ext>
            </a:extLst>
          </p:cNvPr>
          <p:cNvSpPr txBox="1"/>
          <p:nvPr/>
        </p:nvSpPr>
        <p:spPr>
          <a:xfrm>
            <a:off x="4068487" y="2601158"/>
            <a:ext cx="3447163" cy="646331"/>
          </a:xfrm>
          <a:prstGeom prst="rect">
            <a:avLst/>
          </a:prstGeom>
          <a:noFill/>
        </p:spPr>
        <p:txBody>
          <a:bodyPr wrap="square" rtlCol="0">
            <a:spAutoFit/>
          </a:bodyPr>
          <a:lstStyle/>
          <a:p>
            <a:pPr algn="just"/>
            <a:r>
              <a:rPr lang="en-US" sz="3600" dirty="0">
                <a:solidFill>
                  <a:srgbClr val="C00000"/>
                </a:solidFill>
              </a:rPr>
              <a:t>Design decision</a:t>
            </a:r>
            <a:endParaRPr lang="en-CA" sz="3600" dirty="0">
              <a:solidFill>
                <a:srgbClr val="C00000"/>
              </a:solidFill>
            </a:endParaRPr>
          </a:p>
        </p:txBody>
      </p:sp>
      <p:sp>
        <p:nvSpPr>
          <p:cNvPr id="25" name="Oval 24">
            <a:extLst>
              <a:ext uri="{FF2B5EF4-FFF2-40B4-BE49-F238E27FC236}">
                <a16:creationId xmlns:a16="http://schemas.microsoft.com/office/drawing/2014/main" id="{F32DE747-40FD-4815-9CA8-C09FB1163480}"/>
              </a:ext>
            </a:extLst>
          </p:cNvPr>
          <p:cNvSpPr/>
          <p:nvPr/>
        </p:nvSpPr>
        <p:spPr>
          <a:xfrm>
            <a:off x="10170410" y="3803650"/>
            <a:ext cx="2021764" cy="120907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Course</a:t>
            </a:r>
          </a:p>
          <a:p>
            <a:pPr algn="ctr"/>
            <a:r>
              <a:rPr lang="en-US" sz="2400" u="sng" dirty="0"/>
              <a:t>Number</a:t>
            </a:r>
            <a:endParaRPr lang="en-CA" sz="2400" u="sng" dirty="0"/>
          </a:p>
        </p:txBody>
      </p:sp>
      <p:cxnSp>
        <p:nvCxnSpPr>
          <p:cNvPr id="27" name="Straight Connector 26">
            <a:extLst>
              <a:ext uri="{FF2B5EF4-FFF2-40B4-BE49-F238E27FC236}">
                <a16:creationId xmlns:a16="http://schemas.microsoft.com/office/drawing/2014/main" id="{ADCAB397-F42E-42A7-A8E2-AAD3CD33E7D6}"/>
              </a:ext>
            </a:extLst>
          </p:cNvPr>
          <p:cNvCxnSpPr>
            <a:stCxn id="17" idx="0"/>
          </p:cNvCxnSpPr>
          <p:nvPr/>
        </p:nvCxnSpPr>
        <p:spPr>
          <a:xfrm flipV="1">
            <a:off x="8707954" y="4608643"/>
            <a:ext cx="1462456" cy="4557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937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FB1587E-A117-4573-A56C-BB25116AA655}"/>
              </a:ext>
            </a:extLst>
          </p:cNvPr>
          <p:cNvSpPr>
            <a:spLocks noGrp="1" noChangeArrowheads="1"/>
          </p:cNvSpPr>
          <p:nvPr>
            <p:ph type="title"/>
          </p:nvPr>
        </p:nvSpPr>
        <p:spPr/>
        <p:txBody>
          <a:bodyPr vert="horz" lIns="90488" tIns="44450" rIns="90488" bIns="44450" rtlCol="0" anchor="ctr">
            <a:normAutofit/>
          </a:bodyPr>
          <a:lstStyle/>
          <a:p>
            <a:pPr>
              <a:defRPr/>
            </a:pPr>
            <a:r>
              <a:rPr lang="en-US" dirty="0">
                <a:solidFill>
                  <a:schemeClr val="tx2"/>
                </a:solidFill>
              </a:rPr>
              <a:t>Criteria for Identifiers</a:t>
            </a:r>
          </a:p>
        </p:txBody>
      </p:sp>
      <p:sp>
        <p:nvSpPr>
          <p:cNvPr id="7" name="Rectangle 3">
            <a:extLst>
              <a:ext uri="{FF2B5EF4-FFF2-40B4-BE49-F238E27FC236}">
                <a16:creationId xmlns:a16="http://schemas.microsoft.com/office/drawing/2014/main" id="{8DB488D4-83E8-4CF5-9BBB-F5F4F8B1CCEB}"/>
              </a:ext>
            </a:extLst>
          </p:cNvPr>
          <p:cNvSpPr>
            <a:spLocks noGrp="1" noChangeArrowheads="1"/>
          </p:cNvSpPr>
          <p:nvPr>
            <p:ph type="body" sz="quarter" idx="15"/>
          </p:nvPr>
        </p:nvSpPr>
        <p:spPr/>
        <p:txBody>
          <a:bodyPr vert="horz" lIns="90488" tIns="44450" rIns="90488" bIns="44450" rtlCol="0" anchor="ctr">
            <a:noAutofit/>
          </a:bodyPr>
          <a:lstStyle/>
          <a:p>
            <a:pPr marL="457200" indent="-457200">
              <a:spcAft>
                <a:spcPts val="0"/>
              </a:spcAft>
              <a:buFont typeface="Arial" panose="020B0604020202020204" pitchFamily="34" charset="0"/>
              <a:buChar char="•"/>
              <a:defRPr/>
            </a:pPr>
            <a:r>
              <a:rPr lang="en-US" sz="2800" dirty="0">
                <a:solidFill>
                  <a:srgbClr val="000000"/>
                </a:solidFill>
              </a:rPr>
              <a:t>Choose Identifiers that</a:t>
            </a:r>
          </a:p>
          <a:p>
            <a:pPr lvl="1">
              <a:spcAft>
                <a:spcPts val="0"/>
              </a:spcAft>
              <a:defRPr/>
            </a:pPr>
            <a:r>
              <a:rPr lang="en-US" sz="2800" dirty="0">
                <a:solidFill>
                  <a:srgbClr val="000000"/>
                </a:solidFill>
              </a:rPr>
              <a:t>Will not change in value</a:t>
            </a:r>
          </a:p>
          <a:p>
            <a:pPr lvl="1">
              <a:spcAft>
                <a:spcPts val="0"/>
              </a:spcAft>
              <a:defRPr/>
            </a:pPr>
            <a:r>
              <a:rPr lang="en-US" sz="2800" dirty="0">
                <a:solidFill>
                  <a:srgbClr val="000000"/>
                </a:solidFill>
              </a:rPr>
              <a:t>Will not be null</a:t>
            </a:r>
          </a:p>
          <a:p>
            <a:pPr marL="457200" indent="-457200">
              <a:spcAft>
                <a:spcPts val="0"/>
              </a:spcAft>
              <a:buFont typeface="Arial" panose="020B0604020202020204" pitchFamily="34" charset="0"/>
              <a:buChar char="•"/>
              <a:defRPr/>
            </a:pPr>
            <a:r>
              <a:rPr lang="en-US" sz="2800" dirty="0">
                <a:solidFill>
                  <a:srgbClr val="000000"/>
                </a:solidFill>
              </a:rPr>
              <a:t>Avoid intelligent identifiers (e.g., containing locations or people that might change)</a:t>
            </a:r>
          </a:p>
          <a:p>
            <a:pPr marL="457200" indent="-457200">
              <a:spcAft>
                <a:spcPts val="0"/>
              </a:spcAft>
              <a:buFont typeface="Arial" panose="020B0604020202020204" pitchFamily="34" charset="0"/>
              <a:buChar char="•"/>
              <a:defRPr/>
            </a:pPr>
            <a:r>
              <a:rPr lang="en-US" sz="2800" dirty="0">
                <a:solidFill>
                  <a:srgbClr val="000000"/>
                </a:solidFill>
              </a:rPr>
              <a:t>Substitute new, simple keys for long, composite keys</a:t>
            </a:r>
          </a:p>
        </p:txBody>
      </p:sp>
      <p:sp>
        <p:nvSpPr>
          <p:cNvPr id="8" name="Slide Number Placeholder 1">
            <a:extLst>
              <a:ext uri="{FF2B5EF4-FFF2-40B4-BE49-F238E27FC236}">
                <a16:creationId xmlns:a16="http://schemas.microsoft.com/office/drawing/2014/main" id="{2C79247B-DB5D-4C04-BA04-14CCC28BDCAD}"/>
              </a:ext>
            </a:extLst>
          </p:cNvPr>
          <p:cNvSpPr>
            <a:spLocks noGrp="1"/>
          </p:cNvSpPr>
          <p:nvPr>
            <p:ph type="sldNum" sz="quarter" idx="19"/>
          </p:nvPr>
        </p:nvSpPr>
        <p:spPr/>
        <p:txBody>
          <a:bodyPr/>
          <a:lstStyle/>
          <a:p>
            <a:fld id="{D57F1E4F-1CFF-5643-939E-217C01CDF565}" type="slidenum">
              <a:rPr lang="en-US" sz="2000" smtClean="0"/>
              <a:pPr/>
              <a:t>35</a:t>
            </a:fld>
            <a:endParaRPr lang="en-US" sz="2000" dirty="0"/>
          </a:p>
        </p:txBody>
      </p:sp>
    </p:spTree>
    <p:extLst>
      <p:ext uri="{BB962C8B-B14F-4D97-AF65-F5344CB8AC3E}">
        <p14:creationId xmlns:p14="http://schemas.microsoft.com/office/powerpoint/2010/main" val="836643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449658B-9A30-4ECA-88BB-FE38537325DE}"/>
              </a:ext>
            </a:extLst>
          </p:cNvPr>
          <p:cNvSpPr>
            <a:spLocks noGrp="1"/>
          </p:cNvSpPr>
          <p:nvPr>
            <p:ph type="title"/>
          </p:nvPr>
        </p:nvSpPr>
        <p:spPr>
          <a:xfrm>
            <a:off x="4380588" y="965199"/>
            <a:ext cx="6766078" cy="4927601"/>
          </a:xfrm>
        </p:spPr>
        <p:txBody>
          <a:bodyPr vert="horz" lIns="91440" tIns="45720" rIns="91440" bIns="45720" rtlCol="0" anchor="ctr">
            <a:normAutofit/>
          </a:bodyPr>
          <a:lstStyle/>
          <a:p>
            <a:pPr defTabSz="914400">
              <a:lnSpc>
                <a:spcPct val="90000"/>
              </a:lnSpc>
            </a:pPr>
            <a:r>
              <a:rPr lang="en-US" sz="5400" kern="1200">
                <a:solidFill>
                  <a:schemeClr val="tx1">
                    <a:lumMod val="85000"/>
                    <a:lumOff val="15000"/>
                  </a:schemeClr>
                </a:solidFill>
                <a:latin typeface="+mj-lt"/>
                <a:ea typeface="+mj-ea"/>
                <a:cs typeface="+mj-cs"/>
              </a:rPr>
              <a:t>Relationships</a:t>
            </a:r>
          </a:p>
        </p:txBody>
      </p:sp>
      <p:cxnSp>
        <p:nvCxnSpPr>
          <p:cNvPr id="18" name="Straight Connector 17">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6940BCC-8BEC-4FFF-8115-A857CF4AEACA}"/>
              </a:ext>
            </a:extLst>
          </p:cNvPr>
          <p:cNvSpPr>
            <a:spLocks noGrp="1"/>
          </p:cNvSpPr>
          <p:nvPr>
            <p:ph type="sldNum" sz="quarter" idx="11"/>
          </p:nvPr>
        </p:nvSpPr>
        <p:spPr>
          <a:xfrm>
            <a:off x="10225314" y="6553690"/>
            <a:ext cx="1128486" cy="274320"/>
          </a:xfrm>
        </p:spPr>
        <p:txBody>
          <a:bodyPr vert="horz" lIns="91440" tIns="45720" rIns="91440" bIns="45720" rtlCol="0" anchor="ctr">
            <a:normAutofit/>
          </a:bodyPr>
          <a:lstStyle/>
          <a:p>
            <a:pPr algn="r" defTabSz="914400">
              <a:spcAft>
                <a:spcPts val="600"/>
              </a:spcAft>
            </a:pPr>
            <a:fld id="{D57F1E4F-1CFF-5643-939E-217C01CDF565}" type="slidenum">
              <a:rPr lang="en-US" sz="1050">
                <a:solidFill>
                  <a:schemeClr val="tx1">
                    <a:tint val="75000"/>
                  </a:schemeClr>
                </a:solidFill>
              </a:rPr>
              <a:pPr algn="r" defTabSz="914400">
                <a:spcAft>
                  <a:spcPts val="600"/>
                </a:spcAft>
              </a:pPr>
              <a:t>36</a:t>
            </a:fld>
            <a:endParaRPr lang="en-US" sz="1050">
              <a:solidFill>
                <a:schemeClr val="tx1">
                  <a:tint val="75000"/>
                </a:schemeClr>
              </a:solidFill>
            </a:endParaRPr>
          </a:p>
        </p:txBody>
      </p:sp>
    </p:spTree>
    <p:extLst>
      <p:ext uri="{BB962C8B-B14F-4D97-AF65-F5344CB8AC3E}">
        <p14:creationId xmlns:p14="http://schemas.microsoft.com/office/powerpoint/2010/main" val="2422080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8E9DE-F9BF-45F0-971B-A4F473E5B2FD}"/>
              </a:ext>
            </a:extLst>
          </p:cNvPr>
          <p:cNvSpPr>
            <a:spLocks noGrp="1" noChangeArrowheads="1"/>
          </p:cNvSpPr>
          <p:nvPr>
            <p:ph type="title"/>
          </p:nvPr>
        </p:nvSpPr>
        <p:spPr/>
        <p:txBody>
          <a:bodyPr/>
          <a:lstStyle/>
          <a:p>
            <a:pPr>
              <a:defRPr/>
            </a:pPr>
            <a:r>
              <a:rPr lang="en-US" dirty="0">
                <a:solidFill>
                  <a:schemeClr val="tx2"/>
                </a:solidFill>
              </a:rPr>
              <a:t>Types of Relationships</a:t>
            </a:r>
          </a:p>
        </p:txBody>
      </p:sp>
      <p:sp>
        <p:nvSpPr>
          <p:cNvPr id="7" name="Rectangle 3">
            <a:extLst>
              <a:ext uri="{FF2B5EF4-FFF2-40B4-BE49-F238E27FC236}">
                <a16:creationId xmlns:a16="http://schemas.microsoft.com/office/drawing/2014/main" id="{6992D901-92A8-48C7-A238-5251AB48A0E8}"/>
              </a:ext>
            </a:extLst>
          </p:cNvPr>
          <p:cNvSpPr>
            <a:spLocks noGrp="1" noChangeArrowheads="1"/>
          </p:cNvSpPr>
          <p:nvPr>
            <p:ph type="body" sz="quarter" idx="15"/>
          </p:nvPr>
        </p:nvSpPr>
        <p:spPr/>
        <p:txBody>
          <a:bodyPr>
            <a:noAutofit/>
          </a:bodyPr>
          <a:lstStyle/>
          <a:p>
            <a:pPr marL="342900" indent="-342900">
              <a:lnSpc>
                <a:spcPct val="90000"/>
              </a:lnSpc>
              <a:spcAft>
                <a:spcPts val="0"/>
              </a:spcAft>
              <a:buFont typeface="Arial" panose="020B0604020202020204" pitchFamily="34" charset="0"/>
              <a:buChar char="•"/>
              <a:defRPr/>
            </a:pPr>
            <a:r>
              <a:rPr lang="en-US" sz="2400" dirty="0">
                <a:solidFill>
                  <a:srgbClr val="000000"/>
                </a:solidFill>
              </a:rPr>
              <a:t>One-to-One</a:t>
            </a:r>
          </a:p>
          <a:p>
            <a:pPr lvl="1">
              <a:lnSpc>
                <a:spcPct val="90000"/>
              </a:lnSpc>
              <a:spcAft>
                <a:spcPts val="0"/>
              </a:spcAft>
              <a:defRPr/>
            </a:pPr>
            <a:r>
              <a:rPr lang="en-US" sz="2400" dirty="0">
                <a:solidFill>
                  <a:srgbClr val="000000"/>
                </a:solidFill>
              </a:rPr>
              <a:t>Each entity in the relationship will have exactly one related entity</a:t>
            </a:r>
          </a:p>
          <a:p>
            <a:pPr marL="342900" indent="-342900">
              <a:lnSpc>
                <a:spcPct val="90000"/>
              </a:lnSpc>
              <a:spcAft>
                <a:spcPts val="0"/>
              </a:spcAft>
              <a:buFont typeface="Arial" panose="020B0604020202020204" pitchFamily="34" charset="0"/>
              <a:buChar char="•"/>
              <a:defRPr/>
            </a:pPr>
            <a:r>
              <a:rPr lang="en-US" sz="2400" dirty="0">
                <a:solidFill>
                  <a:srgbClr val="000000"/>
                </a:solidFill>
              </a:rPr>
              <a:t>One-to-Many</a:t>
            </a:r>
          </a:p>
          <a:p>
            <a:pPr lvl="1">
              <a:lnSpc>
                <a:spcPct val="90000"/>
              </a:lnSpc>
              <a:spcAft>
                <a:spcPts val="0"/>
              </a:spcAft>
              <a:defRPr/>
            </a:pPr>
            <a:r>
              <a:rPr lang="en-US" sz="2400" dirty="0">
                <a:solidFill>
                  <a:srgbClr val="000000"/>
                </a:solidFill>
              </a:rPr>
              <a:t>An entity on one side of the relationship can have many related entities, but an entity on the other side will have a maximum of one related entity</a:t>
            </a:r>
          </a:p>
          <a:p>
            <a:pPr marL="342900" indent="-342900">
              <a:lnSpc>
                <a:spcPct val="90000"/>
              </a:lnSpc>
              <a:spcAft>
                <a:spcPts val="0"/>
              </a:spcAft>
              <a:buFont typeface="Arial" panose="020B0604020202020204" pitchFamily="34" charset="0"/>
              <a:buChar char="•"/>
              <a:defRPr/>
            </a:pPr>
            <a:r>
              <a:rPr lang="en-US" sz="2400" dirty="0">
                <a:solidFill>
                  <a:srgbClr val="000000"/>
                </a:solidFill>
              </a:rPr>
              <a:t>Many-to-Many</a:t>
            </a:r>
          </a:p>
          <a:p>
            <a:pPr lvl="1">
              <a:lnSpc>
                <a:spcPct val="90000"/>
              </a:lnSpc>
              <a:spcAft>
                <a:spcPts val="0"/>
              </a:spcAft>
              <a:defRPr/>
            </a:pPr>
            <a:r>
              <a:rPr lang="en-US" sz="2400" dirty="0">
                <a:solidFill>
                  <a:srgbClr val="000000"/>
                </a:solidFill>
              </a:rPr>
              <a:t>Entities on both sides of the relationship can have many related entities on the other side</a:t>
            </a:r>
          </a:p>
        </p:txBody>
      </p:sp>
      <p:sp>
        <p:nvSpPr>
          <p:cNvPr id="8" name="Slide Number Placeholder 1">
            <a:extLst>
              <a:ext uri="{FF2B5EF4-FFF2-40B4-BE49-F238E27FC236}">
                <a16:creationId xmlns:a16="http://schemas.microsoft.com/office/drawing/2014/main" id="{97C452CC-1725-48F8-954E-21EFCE82C09F}"/>
              </a:ext>
            </a:extLst>
          </p:cNvPr>
          <p:cNvSpPr>
            <a:spLocks noGrp="1"/>
          </p:cNvSpPr>
          <p:nvPr>
            <p:ph type="sldNum" sz="quarter" idx="19"/>
          </p:nvPr>
        </p:nvSpPr>
        <p:spPr/>
        <p:txBody>
          <a:bodyPr/>
          <a:lstStyle/>
          <a:p>
            <a:fld id="{D57F1E4F-1CFF-5643-939E-217C01CDF565}" type="slidenum">
              <a:rPr lang="en-US" sz="2000" smtClean="0"/>
              <a:pPr/>
              <a:t>37</a:t>
            </a:fld>
            <a:endParaRPr lang="en-US" sz="2000" dirty="0"/>
          </a:p>
        </p:txBody>
      </p:sp>
    </p:spTree>
    <p:extLst>
      <p:ext uri="{BB962C8B-B14F-4D97-AF65-F5344CB8AC3E}">
        <p14:creationId xmlns:p14="http://schemas.microsoft.com/office/powerpoint/2010/main" val="1237603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99379AC-0651-489E-A8E9-960C676C7BB6}"/>
              </a:ext>
            </a:extLst>
          </p:cNvPr>
          <p:cNvSpPr>
            <a:spLocks noGrp="1" noChangeArrowheads="1"/>
          </p:cNvSpPr>
          <p:nvPr>
            <p:ph type="title"/>
          </p:nvPr>
        </p:nvSpPr>
        <p:spPr/>
        <p:txBody>
          <a:bodyPr vert="horz" lIns="90488" tIns="44450" rIns="90488" bIns="44450" rtlCol="0" anchor="ctr">
            <a:normAutofit/>
          </a:bodyPr>
          <a:lstStyle/>
          <a:p>
            <a:pPr>
              <a:defRPr/>
            </a:pPr>
            <a:r>
              <a:rPr lang="en-US" dirty="0"/>
              <a:t>Degree of Relationships</a:t>
            </a:r>
          </a:p>
        </p:txBody>
      </p:sp>
      <p:sp>
        <p:nvSpPr>
          <p:cNvPr id="7" name="Rectangle 3">
            <a:extLst>
              <a:ext uri="{FF2B5EF4-FFF2-40B4-BE49-F238E27FC236}">
                <a16:creationId xmlns:a16="http://schemas.microsoft.com/office/drawing/2014/main" id="{B92B741A-B268-4D7E-8A1E-DAE40564904E}"/>
              </a:ext>
            </a:extLst>
          </p:cNvPr>
          <p:cNvSpPr>
            <a:spLocks noGrp="1" noChangeArrowheads="1"/>
          </p:cNvSpPr>
          <p:nvPr>
            <p:ph type="body" sz="quarter" idx="15"/>
          </p:nvPr>
        </p:nvSpPr>
        <p:spPr>
          <a:xfrm>
            <a:off x="609601" y="1428750"/>
            <a:ext cx="10863261" cy="4222751"/>
          </a:xfrm>
        </p:spPr>
        <p:txBody>
          <a:bodyPr vert="horz" lIns="90488" tIns="44450" rIns="90488" bIns="44450" rtlCol="0" anchor="ctr">
            <a:normAutofit/>
          </a:bodyPr>
          <a:lstStyle/>
          <a:p>
            <a:pPr>
              <a:spcAft>
                <a:spcPts val="0"/>
              </a:spcAft>
              <a:defRPr/>
            </a:pPr>
            <a:r>
              <a:rPr lang="en-US" sz="2800" dirty="0"/>
              <a:t>Degree of a relationship is the number of entity types that participate in it</a:t>
            </a:r>
          </a:p>
          <a:p>
            <a:pPr lvl="1">
              <a:spcAft>
                <a:spcPts val="0"/>
              </a:spcAft>
              <a:defRPr/>
            </a:pPr>
            <a:r>
              <a:rPr lang="en-US" sz="2800" dirty="0"/>
              <a:t>Unary Relationship</a:t>
            </a:r>
          </a:p>
          <a:p>
            <a:pPr lvl="1">
              <a:spcAft>
                <a:spcPts val="0"/>
              </a:spcAft>
              <a:defRPr/>
            </a:pPr>
            <a:r>
              <a:rPr lang="en-US" sz="2800" dirty="0"/>
              <a:t>Binary Relationship</a:t>
            </a:r>
          </a:p>
          <a:p>
            <a:pPr lvl="1">
              <a:spcAft>
                <a:spcPts val="0"/>
              </a:spcAft>
              <a:defRPr/>
            </a:pPr>
            <a:r>
              <a:rPr lang="en-US" sz="2800" dirty="0"/>
              <a:t>Ternary Relationship</a:t>
            </a:r>
          </a:p>
        </p:txBody>
      </p:sp>
      <p:sp>
        <p:nvSpPr>
          <p:cNvPr id="8" name="Slide Number Placeholder 1">
            <a:extLst>
              <a:ext uri="{FF2B5EF4-FFF2-40B4-BE49-F238E27FC236}">
                <a16:creationId xmlns:a16="http://schemas.microsoft.com/office/drawing/2014/main" id="{DE7511B5-D46E-44DA-8864-718DD2894198}"/>
              </a:ext>
            </a:extLst>
          </p:cNvPr>
          <p:cNvSpPr>
            <a:spLocks noGrp="1"/>
          </p:cNvSpPr>
          <p:nvPr>
            <p:ph type="sldNum" sz="quarter" idx="19"/>
          </p:nvPr>
        </p:nvSpPr>
        <p:spPr/>
        <p:txBody>
          <a:bodyPr>
            <a:noAutofit/>
          </a:bodyPr>
          <a:lstStyle/>
          <a:p>
            <a:pPr>
              <a:spcAft>
                <a:spcPts val="600"/>
              </a:spcAft>
            </a:pPr>
            <a:fld id="{D57F1E4F-1CFF-5643-939E-217C01CDF565}" type="slidenum">
              <a:rPr lang="en-US" sz="1800" smtClean="0"/>
              <a:pPr>
                <a:spcAft>
                  <a:spcPts val="600"/>
                </a:spcAft>
              </a:pPr>
              <a:t>38</a:t>
            </a:fld>
            <a:endParaRPr lang="en-US" sz="1800" dirty="0"/>
          </a:p>
        </p:txBody>
      </p:sp>
      <p:sp>
        <p:nvSpPr>
          <p:cNvPr id="3" name="Explosion: 8 Points 2">
            <a:extLst>
              <a:ext uri="{FF2B5EF4-FFF2-40B4-BE49-F238E27FC236}">
                <a16:creationId xmlns:a16="http://schemas.microsoft.com/office/drawing/2014/main" id="{5955361A-33BC-48A0-BA25-9440FD3B3B5E}"/>
              </a:ext>
            </a:extLst>
          </p:cNvPr>
          <p:cNvSpPr/>
          <p:nvPr/>
        </p:nvSpPr>
        <p:spPr>
          <a:xfrm>
            <a:off x="8950150" y="3060701"/>
            <a:ext cx="2632249" cy="2590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Most are binary</a:t>
            </a:r>
            <a:endParaRPr lang="en-CA" sz="2400" dirty="0"/>
          </a:p>
        </p:txBody>
      </p:sp>
    </p:spTree>
    <p:extLst>
      <p:ext uri="{BB962C8B-B14F-4D97-AF65-F5344CB8AC3E}">
        <p14:creationId xmlns:p14="http://schemas.microsoft.com/office/powerpoint/2010/main" val="935735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6" descr="CAP1">
            <a:extLst>
              <a:ext uri="{FF2B5EF4-FFF2-40B4-BE49-F238E27FC236}">
                <a16:creationId xmlns:a16="http://schemas.microsoft.com/office/drawing/2014/main" id="{A8571EEC-AF0D-4AE2-AC51-6A6483C23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349" y="762000"/>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12113559-D9B3-4CB2-AA67-2E54AC710093}"/>
              </a:ext>
            </a:extLst>
          </p:cNvPr>
          <p:cNvSpPr>
            <a:spLocks noChangeArrowheads="1"/>
          </p:cNvSpPr>
          <p:nvPr/>
        </p:nvSpPr>
        <p:spPr bwMode="auto">
          <a:xfrm>
            <a:off x="894349" y="118234"/>
            <a:ext cx="7005124"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600" b="1" dirty="0">
                <a:solidFill>
                  <a:schemeClr val="tx2"/>
                </a:solidFill>
                <a:latin typeface="+mj-lt"/>
              </a:rPr>
              <a:t>Degree of Relationships (cont.)</a:t>
            </a:r>
          </a:p>
        </p:txBody>
      </p:sp>
      <p:grpSp>
        <p:nvGrpSpPr>
          <p:cNvPr id="8" name="Group 7">
            <a:extLst>
              <a:ext uri="{FF2B5EF4-FFF2-40B4-BE49-F238E27FC236}">
                <a16:creationId xmlns:a16="http://schemas.microsoft.com/office/drawing/2014/main" id="{E6F262A5-4CC3-4992-BD03-5AAD1DC8684A}"/>
              </a:ext>
            </a:extLst>
          </p:cNvPr>
          <p:cNvGrpSpPr>
            <a:grpSpLocks/>
          </p:cNvGrpSpPr>
          <p:nvPr/>
        </p:nvGrpSpPr>
        <p:grpSpPr bwMode="auto">
          <a:xfrm>
            <a:off x="3393075" y="2768600"/>
            <a:ext cx="1920875" cy="3027069"/>
            <a:chOff x="432" y="2064"/>
            <a:chExt cx="1210" cy="1335"/>
          </a:xfrm>
        </p:grpSpPr>
        <p:sp>
          <p:nvSpPr>
            <p:cNvPr id="10" name="Text Box 8">
              <a:extLst>
                <a:ext uri="{FF2B5EF4-FFF2-40B4-BE49-F238E27FC236}">
                  <a16:creationId xmlns:a16="http://schemas.microsoft.com/office/drawing/2014/main" id="{6589DB33-9F52-49D1-A192-BD7ECF380BC7}"/>
                </a:ext>
              </a:extLst>
            </p:cNvPr>
            <p:cNvSpPr txBox="1">
              <a:spLocks noChangeArrowheads="1"/>
            </p:cNvSpPr>
            <p:nvPr/>
          </p:nvSpPr>
          <p:spPr bwMode="auto">
            <a:xfrm>
              <a:off x="432" y="2544"/>
              <a:ext cx="1210"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mn-lt"/>
                </a:rPr>
                <a:t>Entities of two different types related to each other</a:t>
              </a:r>
            </a:p>
          </p:txBody>
        </p:sp>
        <p:sp>
          <p:nvSpPr>
            <p:cNvPr id="12" name="Line 9">
              <a:extLst>
                <a:ext uri="{FF2B5EF4-FFF2-40B4-BE49-F238E27FC236}">
                  <a16:creationId xmlns:a16="http://schemas.microsoft.com/office/drawing/2014/main" id="{938A7704-147A-45E3-B4A2-98015988767B}"/>
                </a:ext>
              </a:extLst>
            </p:cNvPr>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4" name="Rectangle 18">
            <a:extLst>
              <a:ext uri="{FF2B5EF4-FFF2-40B4-BE49-F238E27FC236}">
                <a16:creationId xmlns:a16="http://schemas.microsoft.com/office/drawing/2014/main" id="{F7079B4C-4ADC-401E-9B1B-E297F6BC790F}"/>
              </a:ext>
            </a:extLst>
          </p:cNvPr>
          <p:cNvSpPr>
            <a:spLocks noChangeArrowheads="1"/>
          </p:cNvSpPr>
          <p:nvPr/>
        </p:nvSpPr>
        <p:spPr bwMode="auto">
          <a:xfrm>
            <a:off x="1046749" y="3581400"/>
            <a:ext cx="1676400" cy="304800"/>
          </a:xfrm>
          <a:prstGeom prst="rect">
            <a:avLst/>
          </a:prstGeom>
          <a:solidFill>
            <a:srgbClr val="E1F0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15" name="Group 10">
            <a:extLst>
              <a:ext uri="{FF2B5EF4-FFF2-40B4-BE49-F238E27FC236}">
                <a16:creationId xmlns:a16="http://schemas.microsoft.com/office/drawing/2014/main" id="{3918903E-CA63-45D5-88D4-98E27F41E548}"/>
              </a:ext>
            </a:extLst>
          </p:cNvPr>
          <p:cNvGrpSpPr>
            <a:grpSpLocks/>
          </p:cNvGrpSpPr>
          <p:nvPr/>
        </p:nvGrpSpPr>
        <p:grpSpPr bwMode="auto">
          <a:xfrm>
            <a:off x="6380749" y="3759200"/>
            <a:ext cx="2286000" cy="2497139"/>
            <a:chOff x="432" y="2064"/>
            <a:chExt cx="1210" cy="1101"/>
          </a:xfrm>
        </p:grpSpPr>
        <p:sp>
          <p:nvSpPr>
            <p:cNvPr id="16" name="Text Box 11">
              <a:extLst>
                <a:ext uri="{FF2B5EF4-FFF2-40B4-BE49-F238E27FC236}">
                  <a16:creationId xmlns:a16="http://schemas.microsoft.com/office/drawing/2014/main" id="{2A559BF9-6038-4C94-9B26-99FAA5068D64}"/>
                </a:ext>
              </a:extLst>
            </p:cNvPr>
            <p:cNvSpPr txBox="1">
              <a:spLocks noChangeArrowheads="1"/>
            </p:cNvSpPr>
            <p:nvPr/>
          </p:nvSpPr>
          <p:spPr bwMode="auto">
            <a:xfrm>
              <a:off x="432" y="2473"/>
              <a:ext cx="121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mn-lt"/>
                </a:rPr>
                <a:t>Entities of three different types related to each other</a:t>
              </a:r>
            </a:p>
          </p:txBody>
        </p:sp>
        <p:sp>
          <p:nvSpPr>
            <p:cNvPr id="17" name="Line 12">
              <a:extLst>
                <a:ext uri="{FF2B5EF4-FFF2-40B4-BE49-F238E27FC236}">
                  <a16:creationId xmlns:a16="http://schemas.microsoft.com/office/drawing/2014/main" id="{B5ACE132-9286-4FE1-B115-1AC8E4DBE8FD}"/>
                </a:ext>
              </a:extLst>
            </p:cNvPr>
            <p:cNvSpPr>
              <a:spLocks noChangeShapeType="1"/>
            </p:cNvSpPr>
            <p:nvPr/>
          </p:nvSpPr>
          <p:spPr bwMode="auto">
            <a:xfrm flipV="1">
              <a:off x="1008" y="2064"/>
              <a:ext cx="0" cy="432"/>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7">
            <a:extLst>
              <a:ext uri="{FF2B5EF4-FFF2-40B4-BE49-F238E27FC236}">
                <a16:creationId xmlns:a16="http://schemas.microsoft.com/office/drawing/2014/main" id="{1BFDA751-3838-4A34-88D9-C7E5728C5BE1}"/>
              </a:ext>
            </a:extLst>
          </p:cNvPr>
          <p:cNvGrpSpPr>
            <a:grpSpLocks/>
          </p:cNvGrpSpPr>
          <p:nvPr/>
        </p:nvGrpSpPr>
        <p:grpSpPr bwMode="auto">
          <a:xfrm>
            <a:off x="894350" y="2819400"/>
            <a:ext cx="1920875" cy="3233738"/>
            <a:chOff x="432" y="1776"/>
            <a:chExt cx="1210" cy="2037"/>
          </a:xfrm>
        </p:grpSpPr>
        <p:sp>
          <p:nvSpPr>
            <p:cNvPr id="19" name="Text Box 5">
              <a:extLst>
                <a:ext uri="{FF2B5EF4-FFF2-40B4-BE49-F238E27FC236}">
                  <a16:creationId xmlns:a16="http://schemas.microsoft.com/office/drawing/2014/main" id="{02281481-BF17-4ED1-B0F7-DAE628C6A386}"/>
                </a:ext>
              </a:extLst>
            </p:cNvPr>
            <p:cNvSpPr txBox="1">
              <a:spLocks noChangeArrowheads="1"/>
            </p:cNvSpPr>
            <p:nvPr/>
          </p:nvSpPr>
          <p:spPr bwMode="auto">
            <a:xfrm>
              <a:off x="432" y="2592"/>
              <a:ext cx="1210"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dirty="0">
                  <a:solidFill>
                    <a:srgbClr val="990000"/>
                  </a:solidFill>
                  <a:latin typeface="+mn-lt"/>
                </a:rPr>
                <a:t>One entity related to another of the same entity type</a:t>
              </a:r>
            </a:p>
          </p:txBody>
        </p:sp>
        <p:sp>
          <p:nvSpPr>
            <p:cNvPr id="20" name="Line 6">
              <a:extLst>
                <a:ext uri="{FF2B5EF4-FFF2-40B4-BE49-F238E27FC236}">
                  <a16:creationId xmlns:a16="http://schemas.microsoft.com/office/drawing/2014/main" id="{54EB1252-5B13-4760-ADFA-2DFF531890EA}"/>
                </a:ext>
              </a:extLst>
            </p:cNvPr>
            <p:cNvSpPr>
              <a:spLocks noChangeShapeType="1"/>
            </p:cNvSpPr>
            <p:nvPr/>
          </p:nvSpPr>
          <p:spPr bwMode="auto">
            <a:xfrm flipV="1">
              <a:off x="1008" y="1776"/>
              <a:ext cx="0" cy="768"/>
            </a:xfrm>
            <a:prstGeom prst="line">
              <a:avLst/>
            </a:prstGeom>
            <a:noFill/>
            <a:ln w="158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1" name="Slide Number Placeholder 1">
            <a:extLst>
              <a:ext uri="{FF2B5EF4-FFF2-40B4-BE49-F238E27FC236}">
                <a16:creationId xmlns:a16="http://schemas.microsoft.com/office/drawing/2014/main" id="{0EFCE3FC-BBC4-4B41-9E82-9FAC1BEBACDF}"/>
              </a:ext>
            </a:extLst>
          </p:cNvPr>
          <p:cNvSpPr>
            <a:spLocks noGrp="1"/>
          </p:cNvSpPr>
          <p:nvPr>
            <p:ph type="sldNum" sz="quarter" idx="19"/>
          </p:nvPr>
        </p:nvSpPr>
        <p:spPr/>
        <p:txBody>
          <a:bodyPr/>
          <a:lstStyle/>
          <a:p>
            <a:fld id="{D57F1E4F-1CFF-5643-939E-217C01CDF565}" type="slidenum">
              <a:rPr lang="en-US" sz="2000" smtClean="0"/>
              <a:pPr/>
              <a:t>39</a:t>
            </a:fld>
            <a:endParaRPr lang="en-US" sz="2000" dirty="0"/>
          </a:p>
        </p:txBody>
      </p:sp>
    </p:spTree>
    <p:extLst>
      <p:ext uri="{BB962C8B-B14F-4D97-AF65-F5344CB8AC3E}">
        <p14:creationId xmlns:p14="http://schemas.microsoft.com/office/powerpoint/2010/main" val="243598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Explosion: 8 Points 11">
            <a:extLst>
              <a:ext uri="{FF2B5EF4-FFF2-40B4-BE49-F238E27FC236}">
                <a16:creationId xmlns:a16="http://schemas.microsoft.com/office/drawing/2014/main" id="{5B591A2F-848D-41AF-B024-3F65CD298D62}"/>
              </a:ext>
            </a:extLst>
          </p:cNvPr>
          <p:cNvSpPr/>
          <p:nvPr/>
        </p:nvSpPr>
        <p:spPr>
          <a:xfrm>
            <a:off x="6743701" y="3143250"/>
            <a:ext cx="4779200" cy="348714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Unique rows mean we can count items in the table </a:t>
            </a:r>
            <a:r>
              <a:rPr lang="en-US" sz="2000" dirty="0" err="1"/>
              <a:t>i.e</a:t>
            </a:r>
            <a:r>
              <a:rPr lang="en-US" sz="2000" dirty="0"/>
              <a:t> number of people</a:t>
            </a:r>
            <a:endParaRPr lang="en-CA" sz="2000" dirty="0"/>
          </a:p>
        </p:txBody>
      </p:sp>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p:txBody>
          <a:bodyPr anchor="ctr">
            <a:normAutofit/>
          </a:bodyPr>
          <a:lstStyle/>
          <a:p>
            <a:pPr>
              <a:defRPr/>
            </a:pPr>
            <a:r>
              <a:rPr lang="en-US" dirty="0">
                <a:effectLst>
                  <a:outerShdw blurRad="38100" dist="38100" dir="2700000" algn="tl">
                    <a:srgbClr val="FFFFFF"/>
                  </a:outerShdw>
                </a:effectLst>
              </a:rPr>
              <a:t>Review: Keys</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546107" y="1077264"/>
            <a:ext cx="10863261" cy="3848100"/>
          </a:xfrm>
        </p:spPr>
        <p:txBody>
          <a:bodyPr anchor="ctr">
            <a:normAutofit/>
          </a:bodyPr>
          <a:lstStyle/>
          <a:p>
            <a:pPr marL="342900" indent="-342900">
              <a:spcAft>
                <a:spcPts val="0"/>
              </a:spcAft>
              <a:buFont typeface="Arial" panose="020B0604020202020204" pitchFamily="34" charset="0"/>
              <a:buChar char="•"/>
              <a:defRPr/>
            </a:pPr>
            <a:r>
              <a:rPr lang="en-US" sz="2400" b="1" dirty="0"/>
              <a:t>We must have the ability to </a:t>
            </a:r>
            <a:r>
              <a:rPr lang="en-US" sz="2400" b="1" u="sng" dirty="0"/>
              <a:t>uniquely</a:t>
            </a:r>
            <a:r>
              <a:rPr lang="en-US" sz="2400" b="1" dirty="0"/>
              <a:t> identify each row in a table</a:t>
            </a:r>
          </a:p>
          <a:p>
            <a:pPr marL="342900" indent="-342900">
              <a:spcAft>
                <a:spcPts val="0"/>
              </a:spcAft>
              <a:buFont typeface="Arial" panose="020B0604020202020204" pitchFamily="34" charset="0"/>
              <a:buChar char="•"/>
              <a:defRPr/>
            </a:pPr>
            <a:r>
              <a:rPr lang="en-US" sz="2400" dirty="0"/>
              <a:t>This is achieved by creating keys for each row</a:t>
            </a:r>
          </a:p>
          <a:p>
            <a:pPr marL="342900" indent="-342900">
              <a:spcAft>
                <a:spcPts val="0"/>
              </a:spcAft>
              <a:buFont typeface="Arial" panose="020B0604020202020204" pitchFamily="34" charset="0"/>
              <a:buChar char="•"/>
              <a:defRPr/>
            </a:pPr>
            <a:r>
              <a:rPr lang="en-US" dirty="0"/>
              <a:t>This ensures that no row in a table can have exactly the same                 values for all attributes</a:t>
            </a:r>
            <a:endParaRPr lang="en-US" sz="2400" dirty="0"/>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4</a:t>
            </a:fld>
            <a:endParaRPr lang="en-US" sz="2000" dirty="0"/>
          </a:p>
        </p:txBody>
      </p:sp>
      <p:graphicFrame>
        <p:nvGraphicFramePr>
          <p:cNvPr id="10" name="Table 9">
            <a:extLst>
              <a:ext uri="{FF2B5EF4-FFF2-40B4-BE49-F238E27FC236}">
                <a16:creationId xmlns:a16="http://schemas.microsoft.com/office/drawing/2014/main" id="{2BFBA141-C01F-4ABA-B735-288EF060720B}"/>
              </a:ext>
            </a:extLst>
          </p:cNvPr>
          <p:cNvGraphicFramePr>
            <a:graphicFrameLocks noGrp="1"/>
          </p:cNvGraphicFramePr>
          <p:nvPr>
            <p:extLst>
              <p:ext uri="{D42A27DB-BD31-4B8C-83A1-F6EECF244321}">
                <p14:modId xmlns:p14="http://schemas.microsoft.com/office/powerpoint/2010/main" val="2887534194"/>
              </p:ext>
            </p:extLst>
          </p:nvPr>
        </p:nvGraphicFramePr>
        <p:xfrm>
          <a:off x="844928" y="4443426"/>
          <a:ext cx="2711450" cy="133731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1911680924"/>
                    </a:ext>
                  </a:extLst>
                </a:gridCol>
              </a:tblGrid>
              <a:tr h="370840">
                <a:tc>
                  <a:txBody>
                    <a:bodyPr/>
                    <a:lstStyle/>
                    <a:p>
                      <a:pPr algn="ctr"/>
                      <a:r>
                        <a:rPr lang="en-US" dirty="0"/>
                        <a:t>Person</a:t>
                      </a:r>
                      <a:endParaRPr lang="en-CA" dirty="0"/>
                    </a:p>
                  </a:txBody>
                  <a:tcPr/>
                </a:tc>
                <a:extLst>
                  <a:ext uri="{0D108BD9-81ED-4DB2-BD59-A6C34878D82A}">
                    <a16:rowId xmlns:a16="http://schemas.microsoft.com/office/drawing/2014/main" val="3735360205"/>
                  </a:ext>
                </a:extLst>
              </a:tr>
              <a:tr h="370840">
                <a:tc>
                  <a:txBody>
                    <a:bodyPr/>
                    <a:lstStyle/>
                    <a:p>
                      <a:pPr algn="ctr"/>
                      <a:r>
                        <a:rPr lang="en-US" u="sng" dirty="0"/>
                        <a:t>SIN</a:t>
                      </a:r>
                      <a:endParaRPr lang="en-CA" u="sng" dirty="0"/>
                    </a:p>
                  </a:txBody>
                  <a:tcPr/>
                </a:tc>
                <a:extLst>
                  <a:ext uri="{0D108BD9-81ED-4DB2-BD59-A6C34878D82A}">
                    <a16:rowId xmlns:a16="http://schemas.microsoft.com/office/drawing/2014/main" val="2109462670"/>
                  </a:ext>
                </a:extLst>
              </a:tr>
              <a:tr h="370840">
                <a:tc>
                  <a:txBody>
                    <a:bodyPr/>
                    <a:lstStyle/>
                    <a:p>
                      <a:pPr algn="ctr"/>
                      <a:r>
                        <a:rPr lang="en-US" dirty="0"/>
                        <a:t>name</a:t>
                      </a:r>
                      <a:endParaRPr lang="en-CA" dirty="0"/>
                    </a:p>
                  </a:txBody>
                  <a:tcPr/>
                </a:tc>
                <a:extLst>
                  <a:ext uri="{0D108BD9-81ED-4DB2-BD59-A6C34878D82A}">
                    <a16:rowId xmlns:a16="http://schemas.microsoft.com/office/drawing/2014/main" val="3370129525"/>
                  </a:ext>
                </a:extLst>
              </a:tr>
            </a:tbl>
          </a:graphicData>
        </a:graphic>
      </p:graphicFrame>
      <p:cxnSp>
        <p:nvCxnSpPr>
          <p:cNvPr id="3" name="Straight Arrow Connector 2">
            <a:extLst>
              <a:ext uri="{FF2B5EF4-FFF2-40B4-BE49-F238E27FC236}">
                <a16:creationId xmlns:a16="http://schemas.microsoft.com/office/drawing/2014/main" id="{23A39BB2-FBDE-4A00-9392-92F633B0D71D}"/>
              </a:ext>
            </a:extLst>
          </p:cNvPr>
          <p:cNvCxnSpPr/>
          <p:nvPr/>
        </p:nvCxnSpPr>
        <p:spPr>
          <a:xfrm flipH="1">
            <a:off x="3556378" y="5080662"/>
            <a:ext cx="936000" cy="0"/>
          </a:xfrm>
          <a:prstGeom prst="straightConnector1">
            <a:avLst/>
          </a:prstGeom>
          <a:ln w="92075">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34968AC-3E01-4C82-8FF0-3076CDE62A7B}"/>
              </a:ext>
            </a:extLst>
          </p:cNvPr>
          <p:cNvSpPr txBox="1"/>
          <p:nvPr/>
        </p:nvSpPr>
        <p:spPr>
          <a:xfrm>
            <a:off x="4548987" y="4895996"/>
            <a:ext cx="1428750" cy="369332"/>
          </a:xfrm>
          <a:prstGeom prst="rect">
            <a:avLst/>
          </a:prstGeom>
          <a:noFill/>
        </p:spPr>
        <p:txBody>
          <a:bodyPr wrap="square" rtlCol="0">
            <a:spAutoFit/>
          </a:bodyPr>
          <a:lstStyle/>
          <a:p>
            <a:r>
              <a:rPr lang="en-US" dirty="0"/>
              <a:t>Primary key</a:t>
            </a:r>
            <a:endParaRPr lang="en-CA" dirty="0"/>
          </a:p>
        </p:txBody>
      </p:sp>
    </p:spTree>
    <p:extLst>
      <p:ext uri="{BB962C8B-B14F-4D97-AF65-F5344CB8AC3E}">
        <p14:creationId xmlns:p14="http://schemas.microsoft.com/office/powerpoint/2010/main" val="539381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0F09D-C6C7-4F9C-8C58-32F85EFB495E}"/>
              </a:ext>
            </a:extLst>
          </p:cNvPr>
          <p:cNvSpPr>
            <a:spLocks noGrp="1"/>
          </p:cNvSpPr>
          <p:nvPr>
            <p:ph type="title"/>
          </p:nvPr>
        </p:nvSpPr>
        <p:spPr/>
        <p:txBody>
          <a:bodyPr>
            <a:normAutofit/>
          </a:bodyPr>
          <a:lstStyle/>
          <a:p>
            <a:r>
              <a:rPr lang="en-US" dirty="0"/>
              <a:t>Unary Relationship Example</a:t>
            </a:r>
            <a:endParaRPr lang="en-CA" dirty="0"/>
          </a:p>
        </p:txBody>
      </p:sp>
      <p:sp>
        <p:nvSpPr>
          <p:cNvPr id="4" name="Content Placeholder 3">
            <a:extLst>
              <a:ext uri="{FF2B5EF4-FFF2-40B4-BE49-F238E27FC236}">
                <a16:creationId xmlns:a16="http://schemas.microsoft.com/office/drawing/2014/main" id="{4C163F03-E8F8-4486-9433-35E9BF499621}"/>
              </a:ext>
            </a:extLst>
          </p:cNvPr>
          <p:cNvSpPr>
            <a:spLocks noGrp="1"/>
          </p:cNvSpPr>
          <p:nvPr>
            <p:ph type="body" sz="quarter" idx="15"/>
          </p:nvPr>
        </p:nvSpPr>
        <p:spPr>
          <a:xfrm>
            <a:off x="664369" y="1282867"/>
            <a:ext cx="10863261" cy="3848100"/>
          </a:xfrm>
        </p:spPr>
        <p:txBody>
          <a:bodyPr>
            <a:normAutofit/>
          </a:bodyPr>
          <a:lstStyle/>
          <a:p>
            <a:r>
              <a:rPr lang="en-US" sz="2400" dirty="0"/>
              <a:t>An entity related to another entity of the SAME type</a:t>
            </a:r>
            <a:endParaRPr lang="en-CA" sz="2400" dirty="0"/>
          </a:p>
        </p:txBody>
      </p:sp>
      <p:sp>
        <p:nvSpPr>
          <p:cNvPr id="2" name="Slide Number Placeholder 1">
            <a:extLst>
              <a:ext uri="{FF2B5EF4-FFF2-40B4-BE49-F238E27FC236}">
                <a16:creationId xmlns:a16="http://schemas.microsoft.com/office/drawing/2014/main" id="{A6940BCC-8BEC-4FFF-8115-A857CF4AEACA}"/>
              </a:ext>
            </a:extLst>
          </p:cNvPr>
          <p:cNvSpPr>
            <a:spLocks noGrp="1"/>
          </p:cNvSpPr>
          <p:nvPr>
            <p:ph type="sldNum" sz="quarter" idx="19"/>
          </p:nvPr>
        </p:nvSpPr>
        <p:spPr/>
        <p:txBody>
          <a:bodyPr>
            <a:noAutofit/>
          </a:bodyPr>
          <a:lstStyle/>
          <a:p>
            <a:pPr>
              <a:spcAft>
                <a:spcPts val="600"/>
              </a:spcAft>
            </a:pPr>
            <a:fld id="{D57F1E4F-1CFF-5643-939E-217C01CDF565}" type="slidenum">
              <a:rPr lang="en-US" sz="1800" smtClean="0"/>
              <a:pPr>
                <a:spcAft>
                  <a:spcPts val="600"/>
                </a:spcAft>
              </a:pPr>
              <a:t>40</a:t>
            </a:fld>
            <a:endParaRPr lang="en-US" sz="1800" dirty="0"/>
          </a:p>
        </p:txBody>
      </p:sp>
      <p:sp>
        <p:nvSpPr>
          <p:cNvPr id="5" name="Rectangle: Rounded Corners 4">
            <a:extLst>
              <a:ext uri="{FF2B5EF4-FFF2-40B4-BE49-F238E27FC236}">
                <a16:creationId xmlns:a16="http://schemas.microsoft.com/office/drawing/2014/main" id="{91D07455-B7BC-43CF-8FA5-A0F8F6F3CE9E}"/>
              </a:ext>
            </a:extLst>
          </p:cNvPr>
          <p:cNvSpPr/>
          <p:nvPr/>
        </p:nvSpPr>
        <p:spPr>
          <a:xfrm>
            <a:off x="3724275" y="3591032"/>
            <a:ext cx="2838450" cy="141800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Employee</a:t>
            </a:r>
            <a:endParaRPr lang="en-CA" sz="3600" dirty="0"/>
          </a:p>
        </p:txBody>
      </p:sp>
      <p:cxnSp>
        <p:nvCxnSpPr>
          <p:cNvPr id="7" name="Connector: Elbow 6">
            <a:extLst>
              <a:ext uri="{FF2B5EF4-FFF2-40B4-BE49-F238E27FC236}">
                <a16:creationId xmlns:a16="http://schemas.microsoft.com/office/drawing/2014/main" id="{978CEFB4-5F1A-4475-85FF-DB3A1083A825}"/>
              </a:ext>
            </a:extLst>
          </p:cNvPr>
          <p:cNvCxnSpPr>
            <a:cxnSpLocks/>
            <a:stCxn id="5" idx="3"/>
            <a:endCxn id="5" idx="0"/>
          </p:cNvCxnSpPr>
          <p:nvPr/>
        </p:nvCxnSpPr>
        <p:spPr>
          <a:xfrm flipH="1" flipV="1">
            <a:off x="5143500" y="3591032"/>
            <a:ext cx="1419225" cy="709002"/>
          </a:xfrm>
          <a:prstGeom prst="bentConnector4">
            <a:avLst>
              <a:gd name="adj1" fmla="val -55033"/>
              <a:gd name="adj2" fmla="val 271961"/>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833465A-1DEF-492C-8F1E-6535EE4B8D4D}"/>
              </a:ext>
            </a:extLst>
          </p:cNvPr>
          <p:cNvSpPr txBox="1"/>
          <p:nvPr/>
        </p:nvSpPr>
        <p:spPr>
          <a:xfrm>
            <a:off x="5295900" y="1912692"/>
            <a:ext cx="1866900" cy="461665"/>
          </a:xfrm>
          <a:prstGeom prst="rect">
            <a:avLst/>
          </a:prstGeom>
          <a:noFill/>
        </p:spPr>
        <p:txBody>
          <a:bodyPr wrap="square" rtlCol="0">
            <a:spAutoFit/>
          </a:bodyPr>
          <a:lstStyle/>
          <a:p>
            <a:pPr algn="ctr"/>
            <a:r>
              <a:rPr lang="en-US" sz="2400" b="1" dirty="0">
                <a:solidFill>
                  <a:schemeClr val="tx2"/>
                </a:solidFill>
              </a:rPr>
              <a:t>Manages</a:t>
            </a:r>
            <a:endParaRPr lang="en-CA" sz="2400" b="1" dirty="0">
              <a:solidFill>
                <a:schemeClr val="tx2"/>
              </a:solidFill>
            </a:endParaRPr>
          </a:p>
        </p:txBody>
      </p:sp>
      <p:cxnSp>
        <p:nvCxnSpPr>
          <p:cNvPr id="18" name="Straight Connector 17">
            <a:extLst>
              <a:ext uri="{FF2B5EF4-FFF2-40B4-BE49-F238E27FC236}">
                <a16:creationId xmlns:a16="http://schemas.microsoft.com/office/drawing/2014/main" id="{C6843B8C-9EE2-4A37-B0B9-5F55F2715B34}"/>
              </a:ext>
            </a:extLst>
          </p:cNvPr>
          <p:cNvCxnSpPr/>
          <p:nvPr/>
        </p:nvCxnSpPr>
        <p:spPr>
          <a:xfrm flipH="1">
            <a:off x="4895850" y="3326286"/>
            <a:ext cx="247650" cy="27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FCD0F8-E1FD-4371-9CE0-D08E591ECAFE}"/>
              </a:ext>
            </a:extLst>
          </p:cNvPr>
          <p:cNvCxnSpPr>
            <a:cxnSpLocks/>
          </p:cNvCxnSpPr>
          <p:nvPr/>
        </p:nvCxnSpPr>
        <p:spPr>
          <a:xfrm>
            <a:off x="5143500" y="3326286"/>
            <a:ext cx="285750" cy="286864"/>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4C47E63-999F-4C76-9ED0-87A966498120}"/>
              </a:ext>
            </a:extLst>
          </p:cNvPr>
          <p:cNvSpPr txBox="1"/>
          <p:nvPr/>
        </p:nvSpPr>
        <p:spPr>
          <a:xfrm>
            <a:off x="2100263" y="5202965"/>
            <a:ext cx="8258173" cy="830997"/>
          </a:xfrm>
          <a:prstGeom prst="rect">
            <a:avLst/>
          </a:prstGeom>
          <a:noFill/>
        </p:spPr>
        <p:txBody>
          <a:bodyPr wrap="square" rtlCol="0">
            <a:spAutoFit/>
          </a:bodyPr>
          <a:lstStyle/>
          <a:p>
            <a:pPr algn="ctr"/>
            <a:r>
              <a:rPr lang="en-US" sz="2400" b="1" dirty="0">
                <a:solidFill>
                  <a:srgbClr val="C00000"/>
                </a:solidFill>
              </a:rPr>
              <a:t>An </a:t>
            </a:r>
            <a:r>
              <a:rPr lang="en-US" sz="2400" b="1" dirty="0">
                <a:solidFill>
                  <a:srgbClr val="C00000"/>
                </a:solidFill>
                <a:latin typeface="Courier New" panose="02070309020205020404" pitchFamily="49" charset="0"/>
                <a:cs typeface="Courier New" panose="02070309020205020404" pitchFamily="49" charset="0"/>
              </a:rPr>
              <a:t>Employee</a:t>
            </a:r>
            <a:r>
              <a:rPr lang="en-US" sz="2400" b="1" dirty="0">
                <a:solidFill>
                  <a:srgbClr val="C00000"/>
                </a:solidFill>
              </a:rPr>
              <a:t> manages one to many </a:t>
            </a:r>
            <a:r>
              <a:rPr lang="en-US" sz="2400" b="1" dirty="0">
                <a:solidFill>
                  <a:srgbClr val="C00000"/>
                </a:solidFill>
                <a:latin typeface="Courier New" panose="02070309020205020404" pitchFamily="49" charset="0"/>
                <a:cs typeface="Courier New" panose="02070309020205020404" pitchFamily="49" charset="0"/>
              </a:rPr>
              <a:t>Employees</a:t>
            </a:r>
          </a:p>
          <a:p>
            <a:pPr algn="ctr"/>
            <a:r>
              <a:rPr lang="en-US" sz="2400" b="1" dirty="0">
                <a:solidFill>
                  <a:srgbClr val="C00000"/>
                </a:solidFill>
                <a:cs typeface="Courier New" panose="02070309020205020404" pitchFamily="49" charset="0"/>
              </a:rPr>
              <a:t>The manager is also an </a:t>
            </a:r>
            <a:r>
              <a:rPr lang="en-US" sz="2400" b="1" dirty="0">
                <a:solidFill>
                  <a:srgbClr val="C00000"/>
                </a:solidFill>
                <a:latin typeface="Courier New" panose="02070309020205020404" pitchFamily="49" charset="0"/>
                <a:cs typeface="Courier New" panose="02070309020205020404" pitchFamily="49" charset="0"/>
              </a:rPr>
              <a:t>Employee</a:t>
            </a:r>
            <a:endParaRPr lang="en-CA" sz="2400"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7890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0F09D-C6C7-4F9C-8C58-32F85EFB495E}"/>
              </a:ext>
            </a:extLst>
          </p:cNvPr>
          <p:cNvSpPr>
            <a:spLocks noGrp="1"/>
          </p:cNvSpPr>
          <p:nvPr>
            <p:ph type="title"/>
          </p:nvPr>
        </p:nvSpPr>
        <p:spPr/>
        <p:txBody>
          <a:bodyPr>
            <a:normAutofit/>
          </a:bodyPr>
          <a:lstStyle/>
          <a:p>
            <a:r>
              <a:rPr lang="en-US" dirty="0"/>
              <a:t>Binary Relationship Example</a:t>
            </a:r>
            <a:endParaRPr lang="en-CA" dirty="0"/>
          </a:p>
        </p:txBody>
      </p:sp>
      <p:sp>
        <p:nvSpPr>
          <p:cNvPr id="4" name="Content Placeholder 3">
            <a:extLst>
              <a:ext uri="{FF2B5EF4-FFF2-40B4-BE49-F238E27FC236}">
                <a16:creationId xmlns:a16="http://schemas.microsoft.com/office/drawing/2014/main" id="{4C163F03-E8F8-4486-9433-35E9BF499621}"/>
              </a:ext>
            </a:extLst>
          </p:cNvPr>
          <p:cNvSpPr>
            <a:spLocks noGrp="1"/>
          </p:cNvSpPr>
          <p:nvPr>
            <p:ph type="body" sz="quarter" idx="15"/>
          </p:nvPr>
        </p:nvSpPr>
        <p:spPr>
          <a:xfrm>
            <a:off x="609601" y="1396626"/>
            <a:ext cx="10863261" cy="3848100"/>
          </a:xfrm>
        </p:spPr>
        <p:txBody>
          <a:bodyPr>
            <a:normAutofit/>
          </a:bodyPr>
          <a:lstStyle/>
          <a:p>
            <a:r>
              <a:rPr lang="en-US" sz="2400" dirty="0"/>
              <a:t>TWO entities related to each other</a:t>
            </a:r>
            <a:endParaRPr lang="en-CA" sz="2400" dirty="0"/>
          </a:p>
        </p:txBody>
      </p:sp>
      <p:sp>
        <p:nvSpPr>
          <p:cNvPr id="2" name="Slide Number Placeholder 1">
            <a:extLst>
              <a:ext uri="{FF2B5EF4-FFF2-40B4-BE49-F238E27FC236}">
                <a16:creationId xmlns:a16="http://schemas.microsoft.com/office/drawing/2014/main" id="{A6940BCC-8BEC-4FFF-8115-A857CF4AEACA}"/>
              </a:ext>
            </a:extLst>
          </p:cNvPr>
          <p:cNvSpPr>
            <a:spLocks noGrp="1"/>
          </p:cNvSpPr>
          <p:nvPr>
            <p:ph type="sldNum" sz="quarter" idx="19"/>
          </p:nvPr>
        </p:nvSpPr>
        <p:spPr/>
        <p:txBody>
          <a:bodyPr>
            <a:noAutofit/>
          </a:bodyPr>
          <a:lstStyle/>
          <a:p>
            <a:pPr>
              <a:spcAft>
                <a:spcPts val="600"/>
              </a:spcAft>
            </a:pPr>
            <a:fld id="{D57F1E4F-1CFF-5643-939E-217C01CDF565}" type="slidenum">
              <a:rPr lang="en-US" sz="1800" smtClean="0"/>
              <a:pPr>
                <a:spcAft>
                  <a:spcPts val="600"/>
                </a:spcAft>
              </a:pPr>
              <a:t>41</a:t>
            </a:fld>
            <a:endParaRPr lang="en-US" sz="1800" dirty="0"/>
          </a:p>
        </p:txBody>
      </p:sp>
      <p:sp>
        <p:nvSpPr>
          <p:cNvPr id="5" name="Rectangle: Rounded Corners 4">
            <a:extLst>
              <a:ext uri="{FF2B5EF4-FFF2-40B4-BE49-F238E27FC236}">
                <a16:creationId xmlns:a16="http://schemas.microsoft.com/office/drawing/2014/main" id="{91D07455-B7BC-43CF-8FA5-A0F8F6F3CE9E}"/>
              </a:ext>
            </a:extLst>
          </p:cNvPr>
          <p:cNvSpPr/>
          <p:nvPr/>
        </p:nvSpPr>
        <p:spPr>
          <a:xfrm>
            <a:off x="1333502" y="2652347"/>
            <a:ext cx="2838450" cy="141800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Employee</a:t>
            </a:r>
            <a:endParaRPr lang="en-CA" sz="3600" dirty="0"/>
          </a:p>
        </p:txBody>
      </p:sp>
      <p:sp>
        <p:nvSpPr>
          <p:cNvPr id="21" name="TextBox 20">
            <a:extLst>
              <a:ext uri="{FF2B5EF4-FFF2-40B4-BE49-F238E27FC236}">
                <a16:creationId xmlns:a16="http://schemas.microsoft.com/office/drawing/2014/main" id="{04C47E63-999F-4C76-9ED0-87A966498120}"/>
              </a:ext>
            </a:extLst>
          </p:cNvPr>
          <p:cNvSpPr txBox="1"/>
          <p:nvPr/>
        </p:nvSpPr>
        <p:spPr>
          <a:xfrm>
            <a:off x="1966913" y="4892696"/>
            <a:ext cx="8258173" cy="1200329"/>
          </a:xfrm>
          <a:prstGeom prst="rect">
            <a:avLst/>
          </a:prstGeom>
          <a:noFill/>
        </p:spPr>
        <p:txBody>
          <a:bodyPr wrap="square" rtlCol="0">
            <a:spAutoFit/>
          </a:bodyPr>
          <a:lstStyle/>
          <a:p>
            <a:pPr algn="ctr"/>
            <a:r>
              <a:rPr lang="en-US" sz="2400" b="1" dirty="0">
                <a:solidFill>
                  <a:srgbClr val="C00000"/>
                </a:solidFill>
              </a:rPr>
              <a:t>An </a:t>
            </a:r>
            <a:r>
              <a:rPr lang="en-US" sz="2400" b="1" dirty="0">
                <a:solidFill>
                  <a:srgbClr val="C00000"/>
                </a:solidFill>
                <a:latin typeface="Courier New" panose="02070309020205020404" pitchFamily="49" charset="0"/>
                <a:cs typeface="Courier New" panose="02070309020205020404" pitchFamily="49" charset="0"/>
              </a:rPr>
              <a:t>Employee</a:t>
            </a:r>
            <a:r>
              <a:rPr lang="en-US" sz="2400" b="1" dirty="0">
                <a:solidFill>
                  <a:srgbClr val="C00000"/>
                </a:solidFill>
              </a:rPr>
              <a:t> works in one to one </a:t>
            </a:r>
            <a:r>
              <a:rPr lang="en-US" sz="2400" b="1" dirty="0">
                <a:solidFill>
                  <a:srgbClr val="C00000"/>
                </a:solidFill>
                <a:latin typeface="Courier New" panose="02070309020205020404" pitchFamily="49" charset="0"/>
                <a:cs typeface="Courier New" panose="02070309020205020404" pitchFamily="49" charset="0"/>
              </a:rPr>
              <a:t>Department</a:t>
            </a:r>
          </a:p>
          <a:p>
            <a:pPr algn="ctr"/>
            <a:r>
              <a:rPr lang="en-US" sz="2400" b="1" dirty="0">
                <a:solidFill>
                  <a:srgbClr val="C00000"/>
                </a:solidFill>
              </a:rPr>
              <a:t>An </a:t>
            </a:r>
            <a:r>
              <a:rPr lang="en-US" sz="2400" b="1" dirty="0">
                <a:solidFill>
                  <a:srgbClr val="C00000"/>
                </a:solidFill>
                <a:latin typeface="Courier New" panose="02070309020205020404" pitchFamily="49" charset="0"/>
                <a:cs typeface="Courier New" panose="02070309020205020404" pitchFamily="49" charset="0"/>
              </a:rPr>
              <a:t>Employee</a:t>
            </a:r>
            <a:r>
              <a:rPr lang="en-US" sz="2400" b="1" dirty="0">
                <a:solidFill>
                  <a:srgbClr val="C00000"/>
                </a:solidFill>
              </a:rPr>
              <a:t> has one and only one </a:t>
            </a:r>
            <a:r>
              <a:rPr lang="en-US" sz="2400" b="1" dirty="0">
                <a:solidFill>
                  <a:srgbClr val="C00000"/>
                </a:solidFill>
                <a:latin typeface="Courier New" panose="02070309020205020404" pitchFamily="49" charset="0"/>
                <a:cs typeface="Courier New" panose="02070309020205020404" pitchFamily="49" charset="0"/>
              </a:rPr>
              <a:t>Department</a:t>
            </a:r>
          </a:p>
          <a:p>
            <a:endParaRPr lang="en-US" sz="2400" b="1" dirty="0">
              <a:solidFill>
                <a:srgbClr val="C00000"/>
              </a:solidFill>
              <a:latin typeface="Courier New" panose="02070309020205020404" pitchFamily="49" charset="0"/>
              <a:cs typeface="Courier New" panose="02070309020205020404" pitchFamily="49" charset="0"/>
            </a:endParaRPr>
          </a:p>
        </p:txBody>
      </p:sp>
      <p:sp>
        <p:nvSpPr>
          <p:cNvPr id="15" name="Rectangle: Rounded Corners 14">
            <a:extLst>
              <a:ext uri="{FF2B5EF4-FFF2-40B4-BE49-F238E27FC236}">
                <a16:creationId xmlns:a16="http://schemas.microsoft.com/office/drawing/2014/main" id="{356031E9-14ED-4E36-8A86-87F4E835A64E}"/>
              </a:ext>
            </a:extLst>
          </p:cNvPr>
          <p:cNvSpPr/>
          <p:nvPr/>
        </p:nvSpPr>
        <p:spPr>
          <a:xfrm>
            <a:off x="7626696" y="2652347"/>
            <a:ext cx="2838450" cy="141800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Department</a:t>
            </a:r>
            <a:endParaRPr lang="en-CA" sz="3600" dirty="0"/>
          </a:p>
        </p:txBody>
      </p:sp>
      <p:sp>
        <p:nvSpPr>
          <p:cNvPr id="10" name="Diamond 9">
            <a:extLst>
              <a:ext uri="{FF2B5EF4-FFF2-40B4-BE49-F238E27FC236}">
                <a16:creationId xmlns:a16="http://schemas.microsoft.com/office/drawing/2014/main" id="{5DD6261A-4B7C-4DCB-939D-21BB4C144495}"/>
              </a:ext>
            </a:extLst>
          </p:cNvPr>
          <p:cNvSpPr/>
          <p:nvPr/>
        </p:nvSpPr>
        <p:spPr>
          <a:xfrm>
            <a:off x="5106190" y="2824376"/>
            <a:ext cx="1586268" cy="1073945"/>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works in</a:t>
            </a:r>
            <a:endParaRPr lang="en-CA" dirty="0"/>
          </a:p>
        </p:txBody>
      </p:sp>
      <p:cxnSp>
        <p:nvCxnSpPr>
          <p:cNvPr id="14" name="Straight Connector 13">
            <a:extLst>
              <a:ext uri="{FF2B5EF4-FFF2-40B4-BE49-F238E27FC236}">
                <a16:creationId xmlns:a16="http://schemas.microsoft.com/office/drawing/2014/main" id="{08406A5B-C8A7-4FAD-BB96-3E170714BDAD}"/>
              </a:ext>
            </a:extLst>
          </p:cNvPr>
          <p:cNvCxnSpPr>
            <a:cxnSpLocks/>
            <a:stCxn id="5" idx="3"/>
            <a:endCxn id="10" idx="1"/>
          </p:cNvCxnSpPr>
          <p:nvPr/>
        </p:nvCxnSpPr>
        <p:spPr>
          <a:xfrm>
            <a:off x="4171952" y="3361349"/>
            <a:ext cx="9342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DE2B40-1BAC-4208-A1DD-85075F48F37B}"/>
              </a:ext>
            </a:extLst>
          </p:cNvPr>
          <p:cNvCxnSpPr>
            <a:cxnSpLocks/>
          </p:cNvCxnSpPr>
          <p:nvPr/>
        </p:nvCxnSpPr>
        <p:spPr>
          <a:xfrm>
            <a:off x="4287576" y="3273345"/>
            <a:ext cx="9765" cy="176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E52EEA-3A24-48B0-B4E4-920B68F2FC21}"/>
              </a:ext>
            </a:extLst>
          </p:cNvPr>
          <p:cNvCxnSpPr>
            <a:cxnSpLocks/>
            <a:stCxn id="10" idx="3"/>
            <a:endCxn id="15" idx="1"/>
          </p:cNvCxnSpPr>
          <p:nvPr/>
        </p:nvCxnSpPr>
        <p:spPr>
          <a:xfrm>
            <a:off x="6692458" y="3361349"/>
            <a:ext cx="9342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5A6845-6113-4011-A20E-22A3FEB9F154}"/>
              </a:ext>
            </a:extLst>
          </p:cNvPr>
          <p:cNvCxnSpPr>
            <a:cxnSpLocks/>
          </p:cNvCxnSpPr>
          <p:nvPr/>
        </p:nvCxnSpPr>
        <p:spPr>
          <a:xfrm>
            <a:off x="4363776" y="3273345"/>
            <a:ext cx="9765" cy="176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A05B5C-FA36-4A46-B6BD-D9BD056B4150}"/>
              </a:ext>
            </a:extLst>
          </p:cNvPr>
          <p:cNvCxnSpPr>
            <a:cxnSpLocks/>
          </p:cNvCxnSpPr>
          <p:nvPr/>
        </p:nvCxnSpPr>
        <p:spPr>
          <a:xfrm>
            <a:off x="7463207" y="3270089"/>
            <a:ext cx="9765" cy="176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B3849D4-9F44-46C9-8639-8D4B464A897A}"/>
              </a:ext>
            </a:extLst>
          </p:cNvPr>
          <p:cNvCxnSpPr>
            <a:cxnSpLocks/>
          </p:cNvCxnSpPr>
          <p:nvPr/>
        </p:nvCxnSpPr>
        <p:spPr>
          <a:xfrm>
            <a:off x="7564176" y="3273345"/>
            <a:ext cx="9765" cy="1760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001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0F09D-C6C7-4F9C-8C58-32F85EFB495E}"/>
              </a:ext>
            </a:extLst>
          </p:cNvPr>
          <p:cNvSpPr>
            <a:spLocks noGrp="1"/>
          </p:cNvSpPr>
          <p:nvPr>
            <p:ph type="title"/>
          </p:nvPr>
        </p:nvSpPr>
        <p:spPr>
          <a:xfrm>
            <a:off x="603259" y="339398"/>
            <a:ext cx="10863261" cy="1001980"/>
          </a:xfrm>
        </p:spPr>
        <p:txBody>
          <a:bodyPr>
            <a:normAutofit/>
          </a:bodyPr>
          <a:lstStyle/>
          <a:p>
            <a:r>
              <a:rPr lang="en-US" dirty="0"/>
              <a:t>Ternary Relationship Example</a:t>
            </a:r>
            <a:endParaRPr lang="en-CA" dirty="0"/>
          </a:p>
        </p:txBody>
      </p:sp>
      <p:sp>
        <p:nvSpPr>
          <p:cNvPr id="4" name="Content Placeholder 3">
            <a:extLst>
              <a:ext uri="{FF2B5EF4-FFF2-40B4-BE49-F238E27FC236}">
                <a16:creationId xmlns:a16="http://schemas.microsoft.com/office/drawing/2014/main" id="{4C163F03-E8F8-4486-9433-35E9BF499621}"/>
              </a:ext>
            </a:extLst>
          </p:cNvPr>
          <p:cNvSpPr>
            <a:spLocks noGrp="1"/>
          </p:cNvSpPr>
          <p:nvPr>
            <p:ph type="body" sz="quarter" idx="15"/>
          </p:nvPr>
        </p:nvSpPr>
        <p:spPr>
          <a:xfrm>
            <a:off x="603259" y="949129"/>
            <a:ext cx="10863261" cy="3848100"/>
          </a:xfrm>
        </p:spPr>
        <p:txBody>
          <a:bodyPr>
            <a:normAutofit/>
          </a:bodyPr>
          <a:lstStyle/>
          <a:p>
            <a:r>
              <a:rPr lang="en-US" sz="2400" dirty="0"/>
              <a:t>THREE entities related to each other, uncommon</a:t>
            </a:r>
            <a:endParaRPr lang="en-CA" sz="2400" dirty="0"/>
          </a:p>
        </p:txBody>
      </p:sp>
      <p:sp>
        <p:nvSpPr>
          <p:cNvPr id="2" name="Slide Number Placeholder 1">
            <a:extLst>
              <a:ext uri="{FF2B5EF4-FFF2-40B4-BE49-F238E27FC236}">
                <a16:creationId xmlns:a16="http://schemas.microsoft.com/office/drawing/2014/main" id="{A6940BCC-8BEC-4FFF-8115-A857CF4AEACA}"/>
              </a:ext>
            </a:extLst>
          </p:cNvPr>
          <p:cNvSpPr>
            <a:spLocks noGrp="1"/>
          </p:cNvSpPr>
          <p:nvPr>
            <p:ph type="sldNum" sz="quarter" idx="19"/>
          </p:nvPr>
        </p:nvSpPr>
        <p:spPr/>
        <p:txBody>
          <a:bodyPr>
            <a:noAutofit/>
          </a:bodyPr>
          <a:lstStyle/>
          <a:p>
            <a:pPr>
              <a:spcAft>
                <a:spcPts val="600"/>
              </a:spcAft>
            </a:pPr>
            <a:fld id="{D57F1E4F-1CFF-5643-939E-217C01CDF565}" type="slidenum">
              <a:rPr lang="en-US" sz="1800" smtClean="0"/>
              <a:pPr>
                <a:spcAft>
                  <a:spcPts val="600"/>
                </a:spcAft>
              </a:pPr>
              <a:t>42</a:t>
            </a:fld>
            <a:endParaRPr lang="en-US" sz="1800" dirty="0"/>
          </a:p>
        </p:txBody>
      </p:sp>
      <p:sp>
        <p:nvSpPr>
          <p:cNvPr id="5" name="Rectangle: Rounded Corners 4">
            <a:extLst>
              <a:ext uri="{FF2B5EF4-FFF2-40B4-BE49-F238E27FC236}">
                <a16:creationId xmlns:a16="http://schemas.microsoft.com/office/drawing/2014/main" id="{91D07455-B7BC-43CF-8FA5-A0F8F6F3CE9E}"/>
              </a:ext>
            </a:extLst>
          </p:cNvPr>
          <p:cNvSpPr/>
          <p:nvPr/>
        </p:nvSpPr>
        <p:spPr>
          <a:xfrm>
            <a:off x="1333502" y="3547697"/>
            <a:ext cx="2838450" cy="141800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Student</a:t>
            </a:r>
            <a:endParaRPr lang="en-CA" sz="2400" dirty="0"/>
          </a:p>
        </p:txBody>
      </p:sp>
      <p:sp>
        <p:nvSpPr>
          <p:cNvPr id="21" name="TextBox 20">
            <a:extLst>
              <a:ext uri="{FF2B5EF4-FFF2-40B4-BE49-F238E27FC236}">
                <a16:creationId xmlns:a16="http://schemas.microsoft.com/office/drawing/2014/main" id="{04C47E63-999F-4C76-9ED0-87A966498120}"/>
              </a:ext>
            </a:extLst>
          </p:cNvPr>
          <p:cNvSpPr txBox="1"/>
          <p:nvPr/>
        </p:nvSpPr>
        <p:spPr>
          <a:xfrm>
            <a:off x="2206973" y="5048457"/>
            <a:ext cx="8258173" cy="1569660"/>
          </a:xfrm>
          <a:prstGeom prst="rect">
            <a:avLst/>
          </a:prstGeom>
          <a:noFill/>
        </p:spPr>
        <p:txBody>
          <a:bodyPr wrap="square" rtlCol="0">
            <a:spAutoFit/>
          </a:bodyPr>
          <a:lstStyle/>
          <a:p>
            <a:pPr algn="ctr"/>
            <a:r>
              <a:rPr lang="en-US" sz="2400" b="1" dirty="0">
                <a:solidFill>
                  <a:srgbClr val="C00000"/>
                </a:solidFill>
              </a:rPr>
              <a:t>A </a:t>
            </a:r>
            <a:r>
              <a:rPr lang="en-US" sz="2400" b="1" dirty="0">
                <a:solidFill>
                  <a:srgbClr val="C00000"/>
                </a:solidFill>
                <a:latin typeface="Courier New" panose="02070309020205020404" pitchFamily="49" charset="0"/>
                <a:cs typeface="Courier New" panose="02070309020205020404" pitchFamily="49" charset="0"/>
              </a:rPr>
              <a:t>Professor</a:t>
            </a:r>
            <a:r>
              <a:rPr lang="en-US" sz="2400" b="1" dirty="0">
                <a:solidFill>
                  <a:srgbClr val="C00000"/>
                </a:solidFill>
              </a:rPr>
              <a:t> teaches one to many </a:t>
            </a:r>
            <a:r>
              <a:rPr lang="en-US" sz="2400" b="1" dirty="0">
                <a:solidFill>
                  <a:srgbClr val="C00000"/>
                </a:solidFill>
                <a:latin typeface="Courier New" panose="02070309020205020404" pitchFamily="49" charset="0"/>
                <a:cs typeface="Courier New" panose="02070309020205020404" pitchFamily="49" charset="0"/>
              </a:rPr>
              <a:t>Courses</a:t>
            </a:r>
          </a:p>
          <a:p>
            <a:pPr algn="ctr"/>
            <a:r>
              <a:rPr lang="en-US" sz="2400" b="1" dirty="0">
                <a:solidFill>
                  <a:srgbClr val="C00000"/>
                </a:solidFill>
              </a:rPr>
              <a:t>A </a:t>
            </a:r>
            <a:r>
              <a:rPr lang="en-US" sz="2400" b="1" dirty="0">
                <a:solidFill>
                  <a:srgbClr val="C00000"/>
                </a:solidFill>
                <a:latin typeface="Courier New" panose="02070309020205020404" pitchFamily="49" charset="0"/>
                <a:cs typeface="Courier New" panose="02070309020205020404" pitchFamily="49" charset="0"/>
              </a:rPr>
              <a:t>Professor</a:t>
            </a:r>
            <a:r>
              <a:rPr lang="en-US" sz="2400" b="1" dirty="0">
                <a:solidFill>
                  <a:srgbClr val="C00000"/>
                </a:solidFill>
              </a:rPr>
              <a:t> teaches one to many </a:t>
            </a:r>
            <a:r>
              <a:rPr lang="en-US" sz="2400" b="1" dirty="0">
                <a:solidFill>
                  <a:srgbClr val="C00000"/>
                </a:solidFill>
                <a:latin typeface="Courier New" panose="02070309020205020404" pitchFamily="49" charset="0"/>
                <a:cs typeface="Courier New" panose="02070309020205020404" pitchFamily="49" charset="0"/>
              </a:rPr>
              <a:t>Students</a:t>
            </a:r>
          </a:p>
          <a:p>
            <a:pPr algn="ctr"/>
            <a:r>
              <a:rPr lang="en-US" sz="2400" b="1" dirty="0">
                <a:solidFill>
                  <a:srgbClr val="C00000"/>
                </a:solidFill>
              </a:rPr>
              <a:t>Many </a:t>
            </a:r>
            <a:r>
              <a:rPr lang="en-US" sz="2400" b="1" dirty="0">
                <a:solidFill>
                  <a:srgbClr val="C00000"/>
                </a:solidFill>
                <a:latin typeface="Courier New" panose="02070309020205020404" pitchFamily="49" charset="0"/>
                <a:cs typeface="Courier New" panose="02070309020205020404" pitchFamily="49" charset="0"/>
              </a:rPr>
              <a:t>Students</a:t>
            </a:r>
            <a:r>
              <a:rPr lang="en-US" sz="2400" b="1" dirty="0">
                <a:solidFill>
                  <a:srgbClr val="C00000"/>
                </a:solidFill>
              </a:rPr>
              <a:t> are taught by one </a:t>
            </a:r>
            <a:r>
              <a:rPr lang="en-US" sz="2400" b="1" dirty="0">
                <a:solidFill>
                  <a:srgbClr val="C00000"/>
                </a:solidFill>
                <a:latin typeface="Courier New" panose="02070309020205020404" pitchFamily="49" charset="0"/>
                <a:cs typeface="Courier New" panose="02070309020205020404" pitchFamily="49" charset="0"/>
              </a:rPr>
              <a:t>Professor</a:t>
            </a:r>
          </a:p>
          <a:p>
            <a:endParaRPr lang="en-US" sz="2400" b="1" dirty="0">
              <a:solidFill>
                <a:srgbClr val="C00000"/>
              </a:solidFill>
              <a:latin typeface="Courier New" panose="02070309020205020404" pitchFamily="49" charset="0"/>
              <a:cs typeface="Courier New" panose="02070309020205020404" pitchFamily="49" charset="0"/>
            </a:endParaRPr>
          </a:p>
        </p:txBody>
      </p:sp>
      <p:sp>
        <p:nvSpPr>
          <p:cNvPr id="15" name="Rectangle: Rounded Corners 14">
            <a:extLst>
              <a:ext uri="{FF2B5EF4-FFF2-40B4-BE49-F238E27FC236}">
                <a16:creationId xmlns:a16="http://schemas.microsoft.com/office/drawing/2014/main" id="{356031E9-14ED-4E36-8A86-87F4E835A64E}"/>
              </a:ext>
            </a:extLst>
          </p:cNvPr>
          <p:cNvSpPr/>
          <p:nvPr/>
        </p:nvSpPr>
        <p:spPr>
          <a:xfrm>
            <a:off x="7626696" y="3547697"/>
            <a:ext cx="2838450" cy="141800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Course</a:t>
            </a:r>
            <a:endParaRPr lang="en-CA" sz="2400" dirty="0"/>
          </a:p>
        </p:txBody>
      </p:sp>
      <p:sp>
        <p:nvSpPr>
          <p:cNvPr id="10" name="Diamond 9">
            <a:extLst>
              <a:ext uri="{FF2B5EF4-FFF2-40B4-BE49-F238E27FC236}">
                <a16:creationId xmlns:a16="http://schemas.microsoft.com/office/drawing/2014/main" id="{5DD6261A-4B7C-4DCB-939D-21BB4C144495}"/>
              </a:ext>
            </a:extLst>
          </p:cNvPr>
          <p:cNvSpPr/>
          <p:nvPr/>
        </p:nvSpPr>
        <p:spPr>
          <a:xfrm>
            <a:off x="5010150" y="3719726"/>
            <a:ext cx="1733550" cy="1073945"/>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teach</a:t>
            </a:r>
            <a:endParaRPr lang="en-CA" sz="2000" dirty="0"/>
          </a:p>
        </p:txBody>
      </p:sp>
      <p:cxnSp>
        <p:nvCxnSpPr>
          <p:cNvPr id="14" name="Straight Connector 13">
            <a:extLst>
              <a:ext uri="{FF2B5EF4-FFF2-40B4-BE49-F238E27FC236}">
                <a16:creationId xmlns:a16="http://schemas.microsoft.com/office/drawing/2014/main" id="{08406A5B-C8A7-4FAD-BB96-3E170714BDAD}"/>
              </a:ext>
            </a:extLst>
          </p:cNvPr>
          <p:cNvCxnSpPr>
            <a:cxnSpLocks/>
            <a:stCxn id="5" idx="3"/>
            <a:endCxn id="10" idx="1"/>
          </p:cNvCxnSpPr>
          <p:nvPr/>
        </p:nvCxnSpPr>
        <p:spPr>
          <a:xfrm>
            <a:off x="4171952" y="4256699"/>
            <a:ext cx="838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DE2B40-1BAC-4208-A1DD-85075F48F37B}"/>
              </a:ext>
            </a:extLst>
          </p:cNvPr>
          <p:cNvCxnSpPr>
            <a:cxnSpLocks/>
          </p:cNvCxnSpPr>
          <p:nvPr/>
        </p:nvCxnSpPr>
        <p:spPr>
          <a:xfrm>
            <a:off x="4076702" y="3955193"/>
            <a:ext cx="361948" cy="29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E52EEA-3A24-48B0-B4E4-920B68F2FC21}"/>
              </a:ext>
            </a:extLst>
          </p:cNvPr>
          <p:cNvCxnSpPr>
            <a:cxnSpLocks/>
            <a:stCxn id="10" idx="3"/>
            <a:endCxn id="15" idx="1"/>
          </p:cNvCxnSpPr>
          <p:nvPr/>
        </p:nvCxnSpPr>
        <p:spPr>
          <a:xfrm>
            <a:off x="6743700" y="4256699"/>
            <a:ext cx="882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5A6845-6113-4011-A20E-22A3FEB9F154}"/>
              </a:ext>
            </a:extLst>
          </p:cNvPr>
          <p:cNvCxnSpPr>
            <a:cxnSpLocks/>
          </p:cNvCxnSpPr>
          <p:nvPr/>
        </p:nvCxnSpPr>
        <p:spPr>
          <a:xfrm flipH="1">
            <a:off x="4146592" y="4248150"/>
            <a:ext cx="254621" cy="21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A05B5C-FA36-4A46-B6BD-D9BD056B4150}"/>
              </a:ext>
            </a:extLst>
          </p:cNvPr>
          <p:cNvCxnSpPr>
            <a:cxnSpLocks/>
          </p:cNvCxnSpPr>
          <p:nvPr/>
        </p:nvCxnSpPr>
        <p:spPr>
          <a:xfrm flipH="1">
            <a:off x="7415822" y="4005471"/>
            <a:ext cx="197858" cy="259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B3849D4-9F44-46C9-8639-8D4B464A897A}"/>
              </a:ext>
            </a:extLst>
          </p:cNvPr>
          <p:cNvCxnSpPr>
            <a:cxnSpLocks/>
          </p:cNvCxnSpPr>
          <p:nvPr/>
        </p:nvCxnSpPr>
        <p:spPr>
          <a:xfrm>
            <a:off x="7434872" y="4252600"/>
            <a:ext cx="247305" cy="24302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81CDD9E-1F42-42AE-BB2C-28DB44B0635C}"/>
              </a:ext>
            </a:extLst>
          </p:cNvPr>
          <p:cNvSpPr/>
          <p:nvPr/>
        </p:nvSpPr>
        <p:spPr>
          <a:xfrm>
            <a:off x="4461049" y="1528080"/>
            <a:ext cx="2838450" cy="141800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Professor</a:t>
            </a:r>
            <a:endParaRPr lang="en-CA" sz="2400" dirty="0"/>
          </a:p>
        </p:txBody>
      </p:sp>
      <p:cxnSp>
        <p:nvCxnSpPr>
          <p:cNvPr id="8" name="Straight Connector 7">
            <a:extLst>
              <a:ext uri="{FF2B5EF4-FFF2-40B4-BE49-F238E27FC236}">
                <a16:creationId xmlns:a16="http://schemas.microsoft.com/office/drawing/2014/main" id="{1177548F-43FE-418F-866A-345A8461D385}"/>
              </a:ext>
            </a:extLst>
          </p:cNvPr>
          <p:cNvCxnSpPr>
            <a:cxnSpLocks/>
            <a:stCxn id="18" idx="2"/>
            <a:endCxn id="10" idx="0"/>
          </p:cNvCxnSpPr>
          <p:nvPr/>
        </p:nvCxnSpPr>
        <p:spPr>
          <a:xfrm flipH="1">
            <a:off x="5876925" y="2946084"/>
            <a:ext cx="3349" cy="77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3F44B1C-5F1D-4652-BF6C-8ABD2F8FD08D}"/>
              </a:ext>
            </a:extLst>
          </p:cNvPr>
          <p:cNvCxnSpPr/>
          <p:nvPr/>
        </p:nvCxnSpPr>
        <p:spPr>
          <a:xfrm>
            <a:off x="5650886" y="3162300"/>
            <a:ext cx="4641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FD7FF3-1DFC-46B4-AE80-3B3592C674BB}"/>
              </a:ext>
            </a:extLst>
          </p:cNvPr>
          <p:cNvCxnSpPr/>
          <p:nvPr/>
        </p:nvCxnSpPr>
        <p:spPr>
          <a:xfrm>
            <a:off x="5650886" y="3067050"/>
            <a:ext cx="4641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410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F765A9C-0C22-49F8-8492-9B7631FE9FB0}"/>
              </a:ext>
            </a:extLst>
          </p:cNvPr>
          <p:cNvSpPr>
            <a:spLocks noGrp="1" noChangeArrowheads="1"/>
          </p:cNvSpPr>
          <p:nvPr>
            <p:ph type="title"/>
          </p:nvPr>
        </p:nvSpPr>
        <p:spPr/>
        <p:txBody>
          <a:bodyPr vert="horz" lIns="90488" tIns="44450" rIns="90488" bIns="44450" rtlCol="0" anchor="ctr">
            <a:normAutofit/>
          </a:bodyPr>
          <a:lstStyle/>
          <a:p>
            <a:pPr>
              <a:defRPr/>
            </a:pPr>
            <a:r>
              <a:rPr lang="en-US" dirty="0">
                <a:solidFill>
                  <a:schemeClr val="tx2"/>
                </a:solidFill>
              </a:rPr>
              <a:t>Cardinality Constraints</a:t>
            </a:r>
          </a:p>
        </p:txBody>
      </p:sp>
      <p:sp>
        <p:nvSpPr>
          <p:cNvPr id="7" name="Rectangle 3">
            <a:extLst>
              <a:ext uri="{FF2B5EF4-FFF2-40B4-BE49-F238E27FC236}">
                <a16:creationId xmlns:a16="http://schemas.microsoft.com/office/drawing/2014/main" id="{9DC49087-95CF-4B77-B695-3B92F7946B3A}"/>
              </a:ext>
            </a:extLst>
          </p:cNvPr>
          <p:cNvSpPr>
            <a:spLocks noGrp="1" noChangeArrowheads="1"/>
          </p:cNvSpPr>
          <p:nvPr>
            <p:ph type="body" sz="quarter" idx="15"/>
          </p:nvPr>
        </p:nvSpPr>
        <p:spPr/>
        <p:txBody>
          <a:bodyPr vert="horz" lIns="90488" tIns="44450" rIns="90488" bIns="44450" rtlCol="0" anchor="ctr">
            <a:noAutofit/>
          </a:bodyPr>
          <a:lstStyle/>
          <a:p>
            <a:pPr marL="342900" indent="-342900">
              <a:lnSpc>
                <a:spcPct val="90000"/>
              </a:lnSpc>
              <a:spcAft>
                <a:spcPts val="0"/>
              </a:spcAft>
              <a:buFont typeface="Arial" panose="020B0604020202020204" pitchFamily="34" charset="0"/>
              <a:buChar char="•"/>
              <a:defRPr/>
            </a:pPr>
            <a:r>
              <a:rPr lang="en-US" sz="2400" dirty="0">
                <a:solidFill>
                  <a:srgbClr val="000000"/>
                </a:solidFill>
              </a:rPr>
              <a:t>Cardinality Constraints: the number of </a:t>
            </a:r>
            <a:r>
              <a:rPr lang="en-US" sz="2400" b="1" dirty="0">
                <a:solidFill>
                  <a:srgbClr val="C00000"/>
                </a:solidFill>
              </a:rPr>
              <a:t>instances</a:t>
            </a:r>
            <a:r>
              <a:rPr lang="en-US" sz="2400" dirty="0">
                <a:solidFill>
                  <a:srgbClr val="000000"/>
                </a:solidFill>
              </a:rPr>
              <a:t> of one entity that can or must be associated with each instance of another entity</a:t>
            </a:r>
          </a:p>
          <a:p>
            <a:pPr marL="342900" indent="-342900">
              <a:lnSpc>
                <a:spcPct val="90000"/>
              </a:lnSpc>
              <a:spcAft>
                <a:spcPts val="0"/>
              </a:spcAft>
              <a:buFont typeface="Arial" panose="020B0604020202020204" pitchFamily="34" charset="0"/>
              <a:buChar char="•"/>
              <a:defRPr/>
            </a:pPr>
            <a:r>
              <a:rPr lang="en-US" sz="2400" dirty="0">
                <a:solidFill>
                  <a:srgbClr val="000000"/>
                </a:solidFill>
              </a:rPr>
              <a:t>We add minimum and maximum constraints to the relationship</a:t>
            </a:r>
          </a:p>
          <a:p>
            <a:pPr marL="342900" indent="-342900">
              <a:lnSpc>
                <a:spcPct val="90000"/>
              </a:lnSpc>
              <a:spcAft>
                <a:spcPts val="0"/>
              </a:spcAft>
              <a:buFont typeface="Arial" panose="020B0604020202020204" pitchFamily="34" charset="0"/>
              <a:buChar char="•"/>
              <a:defRPr/>
            </a:pPr>
            <a:r>
              <a:rPr lang="en-US" sz="2400" dirty="0">
                <a:solidFill>
                  <a:srgbClr val="000000"/>
                </a:solidFill>
              </a:rPr>
              <a:t>Minimum Cardinality</a:t>
            </a:r>
          </a:p>
          <a:p>
            <a:pPr lvl="1">
              <a:lnSpc>
                <a:spcPct val="90000"/>
              </a:lnSpc>
              <a:spcAft>
                <a:spcPts val="0"/>
              </a:spcAft>
              <a:defRPr/>
            </a:pPr>
            <a:r>
              <a:rPr lang="en-US" sz="2400" dirty="0">
                <a:solidFill>
                  <a:srgbClr val="000000"/>
                </a:solidFill>
              </a:rPr>
              <a:t>If zero, then optional</a:t>
            </a:r>
          </a:p>
          <a:p>
            <a:pPr lvl="1">
              <a:lnSpc>
                <a:spcPct val="90000"/>
              </a:lnSpc>
              <a:spcAft>
                <a:spcPts val="0"/>
              </a:spcAft>
              <a:defRPr/>
            </a:pPr>
            <a:r>
              <a:rPr lang="en-US" sz="2400" dirty="0">
                <a:solidFill>
                  <a:srgbClr val="000000"/>
                </a:solidFill>
              </a:rPr>
              <a:t>If one or many, then mandatory</a:t>
            </a:r>
          </a:p>
          <a:p>
            <a:pPr marL="342900" indent="-342900">
              <a:lnSpc>
                <a:spcPct val="90000"/>
              </a:lnSpc>
              <a:spcAft>
                <a:spcPts val="0"/>
              </a:spcAft>
              <a:buFont typeface="Arial" panose="020B0604020202020204" pitchFamily="34" charset="0"/>
              <a:buChar char="•"/>
              <a:defRPr/>
            </a:pPr>
            <a:r>
              <a:rPr lang="en-US" sz="2400" dirty="0">
                <a:solidFill>
                  <a:srgbClr val="000000"/>
                </a:solidFill>
              </a:rPr>
              <a:t>Maximum Cardinality</a:t>
            </a:r>
          </a:p>
          <a:p>
            <a:pPr lvl="1">
              <a:lnSpc>
                <a:spcPct val="90000"/>
              </a:lnSpc>
              <a:spcAft>
                <a:spcPts val="0"/>
              </a:spcAft>
              <a:defRPr/>
            </a:pPr>
            <a:r>
              <a:rPr lang="en-US" sz="2400" dirty="0">
                <a:solidFill>
                  <a:srgbClr val="000000"/>
                </a:solidFill>
              </a:rPr>
              <a:t>The maximum number</a:t>
            </a:r>
          </a:p>
          <a:p>
            <a:pPr>
              <a:lnSpc>
                <a:spcPct val="90000"/>
              </a:lnSpc>
              <a:spcAft>
                <a:spcPts val="0"/>
              </a:spcAft>
              <a:defRPr/>
            </a:pPr>
            <a:endParaRPr lang="en-US" dirty="0">
              <a:solidFill>
                <a:srgbClr val="000000"/>
              </a:solidFill>
            </a:endParaRPr>
          </a:p>
        </p:txBody>
      </p:sp>
      <p:sp>
        <p:nvSpPr>
          <p:cNvPr id="8" name="Slide Number Placeholder 1">
            <a:extLst>
              <a:ext uri="{FF2B5EF4-FFF2-40B4-BE49-F238E27FC236}">
                <a16:creationId xmlns:a16="http://schemas.microsoft.com/office/drawing/2014/main" id="{427564A9-FC95-4C46-A71E-CC1A395B5538}"/>
              </a:ext>
            </a:extLst>
          </p:cNvPr>
          <p:cNvSpPr>
            <a:spLocks noGrp="1"/>
          </p:cNvSpPr>
          <p:nvPr>
            <p:ph type="sldNum" sz="quarter" idx="19"/>
          </p:nvPr>
        </p:nvSpPr>
        <p:spPr/>
        <p:txBody>
          <a:bodyPr/>
          <a:lstStyle/>
          <a:p>
            <a:fld id="{D57F1E4F-1CFF-5643-939E-217C01CDF565}" type="slidenum">
              <a:rPr lang="en-US" sz="2000" smtClean="0"/>
              <a:pPr/>
              <a:t>43</a:t>
            </a:fld>
            <a:endParaRPr lang="en-US" sz="2000" dirty="0"/>
          </a:p>
        </p:txBody>
      </p:sp>
      <p:sp>
        <p:nvSpPr>
          <p:cNvPr id="3" name="Explosion: 8 Points 2">
            <a:extLst>
              <a:ext uri="{FF2B5EF4-FFF2-40B4-BE49-F238E27FC236}">
                <a16:creationId xmlns:a16="http://schemas.microsoft.com/office/drawing/2014/main" id="{F11086B4-23D9-4025-924C-DC875FF403E2}"/>
              </a:ext>
            </a:extLst>
          </p:cNvPr>
          <p:cNvSpPr/>
          <p:nvPr/>
        </p:nvSpPr>
        <p:spPr>
          <a:xfrm>
            <a:off x="6514040" y="2722009"/>
            <a:ext cx="4836584" cy="38481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Zero = optional</a:t>
            </a:r>
          </a:p>
          <a:p>
            <a:pPr algn="ctr"/>
            <a:r>
              <a:rPr lang="en-US" sz="2400" dirty="0"/>
              <a:t>One = mandatory</a:t>
            </a:r>
          </a:p>
          <a:p>
            <a:pPr algn="ctr"/>
            <a:r>
              <a:rPr lang="en-US" sz="2400" dirty="0"/>
              <a:t>Many = mandatory</a:t>
            </a:r>
            <a:endParaRPr lang="en-CA" sz="2400" dirty="0"/>
          </a:p>
        </p:txBody>
      </p:sp>
    </p:spTree>
    <p:extLst>
      <p:ext uri="{BB962C8B-B14F-4D97-AF65-F5344CB8AC3E}">
        <p14:creationId xmlns:p14="http://schemas.microsoft.com/office/powerpoint/2010/main" val="2445355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1" descr="Noname.gif">
            <a:extLst>
              <a:ext uri="{FF2B5EF4-FFF2-40B4-BE49-F238E27FC236}">
                <a16:creationId xmlns:a16="http://schemas.microsoft.com/office/drawing/2014/main" id="{E060ECFE-842E-45A5-8906-BDD87D2BF8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1563" y="2927351"/>
            <a:ext cx="72453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
            <a:extLst>
              <a:ext uri="{FF2B5EF4-FFF2-40B4-BE49-F238E27FC236}">
                <a16:creationId xmlns:a16="http://schemas.microsoft.com/office/drawing/2014/main" id="{39ED0BE8-9BC6-417C-AB0E-A866341673F4}"/>
              </a:ext>
            </a:extLst>
          </p:cNvPr>
          <p:cNvSpPr>
            <a:spLocks noChangeArrowheads="1"/>
          </p:cNvSpPr>
          <p:nvPr/>
        </p:nvSpPr>
        <p:spPr bwMode="auto">
          <a:xfrm>
            <a:off x="546107" y="348230"/>
            <a:ext cx="9363075" cy="212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600" b="1" dirty="0">
                <a:solidFill>
                  <a:schemeClr val="tx2"/>
                </a:solidFill>
                <a:latin typeface="+mn-lt"/>
                <a:cs typeface="Tahoma" pitchFamily="34" charset="0"/>
              </a:rPr>
              <a:t>Examples of Cardinality Constraints</a:t>
            </a:r>
          </a:p>
          <a:p>
            <a:endParaRPr lang="en-US" altLang="en-US" sz="2400" dirty="0">
              <a:solidFill>
                <a:srgbClr val="000000"/>
              </a:solidFill>
              <a:latin typeface="+mn-lt"/>
              <a:cs typeface="Tahoma" pitchFamily="34" charset="0"/>
            </a:endParaRPr>
          </a:p>
          <a:p>
            <a:endParaRPr lang="en-US" altLang="en-US" sz="2400" dirty="0">
              <a:solidFill>
                <a:srgbClr val="000000"/>
              </a:solidFill>
              <a:latin typeface="+mn-lt"/>
            </a:endParaRPr>
          </a:p>
          <a:p>
            <a:endParaRPr lang="en-US" altLang="en-US" sz="2400" dirty="0">
              <a:solidFill>
                <a:srgbClr val="000000"/>
              </a:solidFill>
              <a:latin typeface="+mn-lt"/>
            </a:endParaRPr>
          </a:p>
          <a:p>
            <a:endParaRPr lang="en-US" altLang="en-US" sz="2400" dirty="0">
              <a:solidFill>
                <a:srgbClr val="000000"/>
              </a:solidFill>
              <a:latin typeface="+mn-lt"/>
            </a:endParaRPr>
          </a:p>
        </p:txBody>
      </p:sp>
      <p:pic>
        <p:nvPicPr>
          <p:cNvPr id="21" name="Picture 7" descr="CAP1">
            <a:extLst>
              <a:ext uri="{FF2B5EF4-FFF2-40B4-BE49-F238E27FC236}">
                <a16:creationId xmlns:a16="http://schemas.microsoft.com/office/drawing/2014/main" id="{C835400F-4632-4494-A3F9-A570EBA42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738" y="1218085"/>
            <a:ext cx="3429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1">
            <a:extLst>
              <a:ext uri="{FF2B5EF4-FFF2-40B4-BE49-F238E27FC236}">
                <a16:creationId xmlns:a16="http://schemas.microsoft.com/office/drawing/2014/main" id="{64A2D47A-9DF1-443F-B180-4E873D37BDE1}"/>
              </a:ext>
            </a:extLst>
          </p:cNvPr>
          <p:cNvGrpSpPr>
            <a:grpSpLocks/>
          </p:cNvGrpSpPr>
          <p:nvPr/>
        </p:nvGrpSpPr>
        <p:grpSpPr bwMode="auto">
          <a:xfrm>
            <a:off x="6183314" y="4070350"/>
            <a:ext cx="3417887" cy="2044700"/>
            <a:chOff x="2935" y="2313"/>
            <a:chExt cx="2153" cy="1288"/>
          </a:xfrm>
        </p:grpSpPr>
        <p:sp>
          <p:nvSpPr>
            <p:cNvPr id="23" name="Text Box 8">
              <a:extLst>
                <a:ext uri="{FF2B5EF4-FFF2-40B4-BE49-F238E27FC236}">
                  <a16:creationId xmlns:a16="http://schemas.microsoft.com/office/drawing/2014/main" id="{8D905B24-A3F2-4047-B99F-2E490FFD0EEC}"/>
                </a:ext>
              </a:extLst>
            </p:cNvPr>
            <p:cNvSpPr txBox="1">
              <a:spLocks noChangeArrowheads="1"/>
            </p:cNvSpPr>
            <p:nvPr/>
          </p:nvSpPr>
          <p:spPr bwMode="auto">
            <a:xfrm>
              <a:off x="3072" y="3024"/>
              <a:ext cx="20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mn-lt"/>
                </a:rPr>
                <a:t>A patient must have recorded at least one history, and can have many</a:t>
              </a:r>
            </a:p>
          </p:txBody>
        </p:sp>
        <p:sp>
          <p:nvSpPr>
            <p:cNvPr id="24" name="Line 10">
              <a:extLst>
                <a:ext uri="{FF2B5EF4-FFF2-40B4-BE49-F238E27FC236}">
                  <a16:creationId xmlns:a16="http://schemas.microsoft.com/office/drawing/2014/main" id="{522E6E67-2941-4B53-9873-C2D48739F412}"/>
                </a:ext>
              </a:extLst>
            </p:cNvPr>
            <p:cNvSpPr>
              <a:spLocks noChangeShapeType="1"/>
            </p:cNvSpPr>
            <p:nvPr/>
          </p:nvSpPr>
          <p:spPr bwMode="auto">
            <a:xfrm flipH="1" flipV="1">
              <a:off x="2935" y="2313"/>
              <a:ext cx="185" cy="75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25" name="Group 13">
            <a:extLst>
              <a:ext uri="{FF2B5EF4-FFF2-40B4-BE49-F238E27FC236}">
                <a16:creationId xmlns:a16="http://schemas.microsoft.com/office/drawing/2014/main" id="{D7810069-BF00-44F1-BE41-BC2929084C69}"/>
              </a:ext>
            </a:extLst>
          </p:cNvPr>
          <p:cNvGrpSpPr>
            <a:grpSpLocks/>
          </p:cNvGrpSpPr>
          <p:nvPr/>
        </p:nvGrpSpPr>
        <p:grpSpPr bwMode="auto">
          <a:xfrm>
            <a:off x="1905000" y="3997326"/>
            <a:ext cx="2743200" cy="2041525"/>
            <a:chOff x="240" y="2267"/>
            <a:chExt cx="1728" cy="1286"/>
          </a:xfrm>
        </p:grpSpPr>
        <p:sp>
          <p:nvSpPr>
            <p:cNvPr id="26" name="Rectangle 9">
              <a:extLst>
                <a:ext uri="{FF2B5EF4-FFF2-40B4-BE49-F238E27FC236}">
                  <a16:creationId xmlns:a16="http://schemas.microsoft.com/office/drawing/2014/main" id="{874EA0D2-ABE0-49F2-8D70-E234FE7059E9}"/>
                </a:ext>
              </a:extLst>
            </p:cNvPr>
            <p:cNvSpPr>
              <a:spLocks noChangeArrowheads="1"/>
            </p:cNvSpPr>
            <p:nvPr/>
          </p:nvSpPr>
          <p:spPr bwMode="auto">
            <a:xfrm>
              <a:off x="240" y="2976"/>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mn-lt"/>
                </a:rPr>
                <a:t>A patient history is recorded for one and only one patient</a:t>
              </a:r>
            </a:p>
          </p:txBody>
        </p:sp>
        <p:sp>
          <p:nvSpPr>
            <p:cNvPr id="27" name="Line 12">
              <a:extLst>
                <a:ext uri="{FF2B5EF4-FFF2-40B4-BE49-F238E27FC236}">
                  <a16:creationId xmlns:a16="http://schemas.microsoft.com/office/drawing/2014/main" id="{B162716C-182F-4A87-B312-2D8C20CF406C}"/>
                </a:ext>
              </a:extLst>
            </p:cNvPr>
            <p:cNvSpPr>
              <a:spLocks noChangeShapeType="1"/>
            </p:cNvSpPr>
            <p:nvPr/>
          </p:nvSpPr>
          <p:spPr bwMode="auto">
            <a:xfrm flipV="1">
              <a:off x="1440" y="2267"/>
              <a:ext cx="224" cy="70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28" name="Slide Number Placeholder 1">
            <a:extLst>
              <a:ext uri="{FF2B5EF4-FFF2-40B4-BE49-F238E27FC236}">
                <a16:creationId xmlns:a16="http://schemas.microsoft.com/office/drawing/2014/main" id="{3D19FB1A-2136-4973-8718-93DDAD392FC7}"/>
              </a:ext>
            </a:extLst>
          </p:cNvPr>
          <p:cNvSpPr>
            <a:spLocks noGrp="1"/>
          </p:cNvSpPr>
          <p:nvPr>
            <p:ph type="sldNum" sz="quarter" idx="19"/>
          </p:nvPr>
        </p:nvSpPr>
        <p:spPr/>
        <p:txBody>
          <a:bodyPr/>
          <a:lstStyle/>
          <a:p>
            <a:fld id="{D57F1E4F-1CFF-5643-939E-217C01CDF565}" type="slidenum">
              <a:rPr lang="en-US" sz="2000" smtClean="0"/>
              <a:pPr/>
              <a:t>44</a:t>
            </a:fld>
            <a:endParaRPr lang="en-US" sz="2000" dirty="0"/>
          </a:p>
        </p:txBody>
      </p:sp>
    </p:spTree>
    <p:extLst>
      <p:ext uri="{BB962C8B-B14F-4D97-AF65-F5344CB8AC3E}">
        <p14:creationId xmlns:p14="http://schemas.microsoft.com/office/powerpoint/2010/main" val="2697685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id="{39ED0BE8-9BC6-417C-AB0E-A866341673F4}"/>
              </a:ext>
            </a:extLst>
          </p:cNvPr>
          <p:cNvSpPr>
            <a:spLocks noChangeArrowheads="1"/>
          </p:cNvSpPr>
          <p:nvPr/>
        </p:nvSpPr>
        <p:spPr bwMode="auto">
          <a:xfrm>
            <a:off x="546107" y="451513"/>
            <a:ext cx="10863261" cy="249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600" b="1" dirty="0">
                <a:solidFill>
                  <a:schemeClr val="tx2"/>
                </a:solidFill>
                <a:latin typeface="+mn-lt"/>
                <a:cs typeface="Tahoma" pitchFamily="34" charset="0"/>
              </a:rPr>
              <a:t>Examples of Cardinality Constraints (cont.)</a:t>
            </a:r>
          </a:p>
          <a:p>
            <a:endParaRPr lang="en-US" altLang="en-US" sz="2400" dirty="0">
              <a:solidFill>
                <a:srgbClr val="000000"/>
              </a:solidFill>
              <a:latin typeface="+mn-lt"/>
              <a:cs typeface="Tahoma" pitchFamily="34" charset="0"/>
            </a:endParaRPr>
          </a:p>
          <a:p>
            <a:endParaRPr lang="en-US" altLang="en-US" sz="2400" dirty="0">
              <a:solidFill>
                <a:srgbClr val="000000"/>
              </a:solidFill>
              <a:latin typeface="+mn-lt"/>
              <a:cs typeface="Tahoma" pitchFamily="34" charset="0"/>
            </a:endParaRPr>
          </a:p>
          <a:p>
            <a:endParaRPr lang="en-US" altLang="en-US" sz="2400" dirty="0">
              <a:solidFill>
                <a:srgbClr val="000000"/>
              </a:solidFill>
              <a:latin typeface="+mn-lt"/>
            </a:endParaRPr>
          </a:p>
          <a:p>
            <a:endParaRPr lang="en-US" altLang="en-US" sz="2400" dirty="0">
              <a:solidFill>
                <a:srgbClr val="000000"/>
              </a:solidFill>
              <a:latin typeface="+mn-lt"/>
            </a:endParaRPr>
          </a:p>
          <a:p>
            <a:endParaRPr lang="en-US" altLang="en-US" sz="2400" dirty="0">
              <a:solidFill>
                <a:srgbClr val="000000"/>
              </a:solidFill>
              <a:latin typeface="+mn-lt"/>
            </a:endParaRPr>
          </a:p>
        </p:txBody>
      </p:sp>
      <p:sp>
        <p:nvSpPr>
          <p:cNvPr id="15" name="Rectangle 3">
            <a:extLst>
              <a:ext uri="{FF2B5EF4-FFF2-40B4-BE49-F238E27FC236}">
                <a16:creationId xmlns:a16="http://schemas.microsoft.com/office/drawing/2014/main" id="{84F52C58-B7AD-452A-8CC2-4B1DE592AD91}"/>
              </a:ext>
            </a:extLst>
          </p:cNvPr>
          <p:cNvSpPr>
            <a:spLocks noGrp="1" noChangeArrowheads="1"/>
          </p:cNvSpPr>
          <p:nvPr>
            <p:ph type="body" sz="quarter" idx="15"/>
          </p:nvPr>
        </p:nvSpPr>
        <p:spPr>
          <a:xfrm>
            <a:off x="546107" y="1479794"/>
            <a:ext cx="10863261" cy="495963"/>
          </a:xfrm>
        </p:spPr>
        <p:txBody>
          <a:bodyPr vert="horz" lIns="90488" tIns="44450" rIns="90488" bIns="44450" rtlCol="0" anchor="ctr">
            <a:noAutofit/>
          </a:bodyPr>
          <a:lstStyle/>
          <a:p>
            <a:pPr>
              <a:lnSpc>
                <a:spcPct val="90000"/>
              </a:lnSpc>
              <a:defRPr/>
            </a:pPr>
            <a:r>
              <a:rPr lang="en-US" sz="2400" dirty="0">
                <a:solidFill>
                  <a:srgbClr val="000000"/>
                </a:solidFill>
              </a:rPr>
              <a:t>One to Many relationship - mandatory</a:t>
            </a:r>
          </a:p>
          <a:p>
            <a:pPr>
              <a:lnSpc>
                <a:spcPct val="90000"/>
              </a:lnSpc>
              <a:spcAft>
                <a:spcPts val="0"/>
              </a:spcAft>
              <a:defRPr/>
            </a:pPr>
            <a:endParaRPr lang="en-US" dirty="0">
              <a:solidFill>
                <a:srgbClr val="000000"/>
              </a:solidFill>
            </a:endParaRPr>
          </a:p>
        </p:txBody>
      </p:sp>
      <p:sp>
        <p:nvSpPr>
          <p:cNvPr id="28" name="Slide Number Placeholder 1">
            <a:extLst>
              <a:ext uri="{FF2B5EF4-FFF2-40B4-BE49-F238E27FC236}">
                <a16:creationId xmlns:a16="http://schemas.microsoft.com/office/drawing/2014/main" id="{3D19FB1A-2136-4973-8718-93DDAD392FC7}"/>
              </a:ext>
            </a:extLst>
          </p:cNvPr>
          <p:cNvSpPr>
            <a:spLocks noGrp="1"/>
          </p:cNvSpPr>
          <p:nvPr>
            <p:ph type="sldNum" sz="quarter" idx="19"/>
          </p:nvPr>
        </p:nvSpPr>
        <p:spPr>
          <a:xfrm>
            <a:off x="211249" y="6424941"/>
            <a:ext cx="396810" cy="365126"/>
          </a:xfrm>
        </p:spPr>
        <p:txBody>
          <a:bodyPr/>
          <a:lstStyle/>
          <a:p>
            <a:fld id="{D57F1E4F-1CFF-5643-939E-217C01CDF565}" type="slidenum">
              <a:rPr lang="en-US" sz="2000" smtClean="0"/>
              <a:pPr/>
              <a:t>45</a:t>
            </a:fld>
            <a:endParaRPr lang="en-US" sz="2000" dirty="0"/>
          </a:p>
        </p:txBody>
      </p:sp>
      <p:sp>
        <p:nvSpPr>
          <p:cNvPr id="2" name="Oval 1">
            <a:extLst>
              <a:ext uri="{FF2B5EF4-FFF2-40B4-BE49-F238E27FC236}">
                <a16:creationId xmlns:a16="http://schemas.microsoft.com/office/drawing/2014/main" id="{61D50DDE-B092-4F1A-AAB2-E4C6295CADD5}"/>
              </a:ext>
            </a:extLst>
          </p:cNvPr>
          <p:cNvSpPr/>
          <p:nvPr/>
        </p:nvSpPr>
        <p:spPr>
          <a:xfrm>
            <a:off x="1090613" y="2038350"/>
            <a:ext cx="1709737" cy="35052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17" name="Oval 16">
            <a:extLst>
              <a:ext uri="{FF2B5EF4-FFF2-40B4-BE49-F238E27FC236}">
                <a16:creationId xmlns:a16="http://schemas.microsoft.com/office/drawing/2014/main" id="{BBC46086-B27F-4C67-83DA-FD791FD2851E}"/>
              </a:ext>
            </a:extLst>
          </p:cNvPr>
          <p:cNvSpPr/>
          <p:nvPr/>
        </p:nvSpPr>
        <p:spPr>
          <a:xfrm>
            <a:off x="4681458" y="2038350"/>
            <a:ext cx="1709737" cy="35052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 name="Rectangle 2">
            <a:extLst>
              <a:ext uri="{FF2B5EF4-FFF2-40B4-BE49-F238E27FC236}">
                <a16:creationId xmlns:a16="http://schemas.microsoft.com/office/drawing/2014/main" id="{B28F1C5F-77F5-448A-8CED-BDB46C525F95}"/>
              </a:ext>
            </a:extLst>
          </p:cNvPr>
          <p:cNvSpPr/>
          <p:nvPr/>
        </p:nvSpPr>
        <p:spPr>
          <a:xfrm>
            <a:off x="1524182" y="2780515"/>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AC123</a:t>
            </a:r>
            <a:endParaRPr lang="en-CA" sz="1600" dirty="0">
              <a:solidFill>
                <a:schemeClr val="tx1"/>
              </a:solidFill>
            </a:endParaRPr>
          </a:p>
        </p:txBody>
      </p:sp>
      <p:sp>
        <p:nvSpPr>
          <p:cNvPr id="29" name="Rectangle 28">
            <a:extLst>
              <a:ext uri="{FF2B5EF4-FFF2-40B4-BE49-F238E27FC236}">
                <a16:creationId xmlns:a16="http://schemas.microsoft.com/office/drawing/2014/main" id="{812B3EC1-4543-41B9-B868-F19F5F1C4D7E}"/>
              </a:ext>
            </a:extLst>
          </p:cNvPr>
          <p:cNvSpPr/>
          <p:nvPr/>
        </p:nvSpPr>
        <p:spPr>
          <a:xfrm>
            <a:off x="1524182" y="3455503"/>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LH456</a:t>
            </a:r>
            <a:endParaRPr lang="en-CA" sz="1600" dirty="0">
              <a:solidFill>
                <a:schemeClr val="tx1"/>
              </a:solidFill>
            </a:endParaRPr>
          </a:p>
        </p:txBody>
      </p:sp>
      <p:sp>
        <p:nvSpPr>
          <p:cNvPr id="30" name="Rectangle 29">
            <a:extLst>
              <a:ext uri="{FF2B5EF4-FFF2-40B4-BE49-F238E27FC236}">
                <a16:creationId xmlns:a16="http://schemas.microsoft.com/office/drawing/2014/main" id="{0CA1949E-9180-471D-AC0A-9BA7A249467C}"/>
              </a:ext>
            </a:extLst>
          </p:cNvPr>
          <p:cNvSpPr/>
          <p:nvPr/>
        </p:nvSpPr>
        <p:spPr>
          <a:xfrm>
            <a:off x="1518885" y="4130491"/>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BA231</a:t>
            </a:r>
            <a:endParaRPr lang="en-CA" sz="1600" dirty="0">
              <a:solidFill>
                <a:schemeClr val="tx1"/>
              </a:solidFill>
            </a:endParaRPr>
          </a:p>
        </p:txBody>
      </p:sp>
      <p:sp>
        <p:nvSpPr>
          <p:cNvPr id="4" name="TextBox 3">
            <a:extLst>
              <a:ext uri="{FF2B5EF4-FFF2-40B4-BE49-F238E27FC236}">
                <a16:creationId xmlns:a16="http://schemas.microsoft.com/office/drawing/2014/main" id="{4901D5C3-8FA8-43CC-AC42-ADB6821F6F55}"/>
              </a:ext>
            </a:extLst>
          </p:cNvPr>
          <p:cNvSpPr txBox="1"/>
          <p:nvPr/>
        </p:nvSpPr>
        <p:spPr>
          <a:xfrm>
            <a:off x="635259" y="5692311"/>
            <a:ext cx="2609850" cy="523220"/>
          </a:xfrm>
          <a:prstGeom prst="rect">
            <a:avLst/>
          </a:prstGeom>
          <a:noFill/>
        </p:spPr>
        <p:txBody>
          <a:bodyPr wrap="square" rtlCol="0">
            <a:spAutoFit/>
          </a:bodyPr>
          <a:lstStyle/>
          <a:p>
            <a:pPr algn="ctr"/>
            <a:r>
              <a:rPr lang="en-US" sz="2800" b="1" dirty="0">
                <a:solidFill>
                  <a:srgbClr val="C00000"/>
                </a:solidFill>
              </a:rPr>
              <a:t>Flight</a:t>
            </a:r>
            <a:endParaRPr lang="en-CA" sz="2800" b="1" dirty="0">
              <a:solidFill>
                <a:srgbClr val="C00000"/>
              </a:solidFill>
            </a:endParaRPr>
          </a:p>
        </p:txBody>
      </p:sp>
      <p:sp>
        <p:nvSpPr>
          <p:cNvPr id="31" name="TextBox 30">
            <a:extLst>
              <a:ext uri="{FF2B5EF4-FFF2-40B4-BE49-F238E27FC236}">
                <a16:creationId xmlns:a16="http://schemas.microsoft.com/office/drawing/2014/main" id="{3B14304E-3F8E-4BB9-B60E-805D4BF0BB2D}"/>
              </a:ext>
            </a:extLst>
          </p:cNvPr>
          <p:cNvSpPr txBox="1"/>
          <p:nvPr/>
        </p:nvSpPr>
        <p:spPr>
          <a:xfrm>
            <a:off x="3937276" y="5647978"/>
            <a:ext cx="3198099" cy="523220"/>
          </a:xfrm>
          <a:prstGeom prst="rect">
            <a:avLst/>
          </a:prstGeom>
          <a:noFill/>
        </p:spPr>
        <p:txBody>
          <a:bodyPr wrap="square" rtlCol="0">
            <a:spAutoFit/>
          </a:bodyPr>
          <a:lstStyle/>
          <a:p>
            <a:pPr algn="ctr"/>
            <a:r>
              <a:rPr lang="en-US" sz="2800" b="1" dirty="0">
                <a:solidFill>
                  <a:srgbClr val="C00000"/>
                </a:solidFill>
              </a:rPr>
              <a:t>Flight Attendant</a:t>
            </a:r>
            <a:endParaRPr lang="en-CA" sz="2800" b="1" dirty="0">
              <a:solidFill>
                <a:srgbClr val="C00000"/>
              </a:solidFill>
            </a:endParaRPr>
          </a:p>
        </p:txBody>
      </p:sp>
      <p:sp>
        <p:nvSpPr>
          <p:cNvPr id="32" name="Rectangle 31">
            <a:extLst>
              <a:ext uri="{FF2B5EF4-FFF2-40B4-BE49-F238E27FC236}">
                <a16:creationId xmlns:a16="http://schemas.microsoft.com/office/drawing/2014/main" id="{706733EA-2C0D-498B-B8AF-4C2D98D7EC8D}"/>
              </a:ext>
            </a:extLst>
          </p:cNvPr>
          <p:cNvSpPr/>
          <p:nvPr/>
        </p:nvSpPr>
        <p:spPr>
          <a:xfrm>
            <a:off x="5115026" y="2780515"/>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Joe</a:t>
            </a:r>
            <a:endParaRPr lang="en-CA" sz="1600" dirty="0">
              <a:solidFill>
                <a:schemeClr val="tx1"/>
              </a:solidFill>
            </a:endParaRPr>
          </a:p>
        </p:txBody>
      </p:sp>
      <p:sp>
        <p:nvSpPr>
          <p:cNvPr id="33" name="Rectangle 32">
            <a:extLst>
              <a:ext uri="{FF2B5EF4-FFF2-40B4-BE49-F238E27FC236}">
                <a16:creationId xmlns:a16="http://schemas.microsoft.com/office/drawing/2014/main" id="{14537E7C-39F0-4388-801D-DB8DC95579E2}"/>
              </a:ext>
            </a:extLst>
          </p:cNvPr>
          <p:cNvSpPr/>
          <p:nvPr/>
        </p:nvSpPr>
        <p:spPr>
          <a:xfrm>
            <a:off x="5115026" y="3308005"/>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Sue</a:t>
            </a:r>
            <a:endParaRPr lang="en-CA" sz="1600" dirty="0">
              <a:solidFill>
                <a:schemeClr val="tx1"/>
              </a:solidFill>
            </a:endParaRPr>
          </a:p>
        </p:txBody>
      </p:sp>
      <p:sp>
        <p:nvSpPr>
          <p:cNvPr id="34" name="Rectangle 33">
            <a:extLst>
              <a:ext uri="{FF2B5EF4-FFF2-40B4-BE49-F238E27FC236}">
                <a16:creationId xmlns:a16="http://schemas.microsoft.com/office/drawing/2014/main" id="{C2CFFFBA-C70A-4653-A68D-C0196B5CD881}"/>
              </a:ext>
            </a:extLst>
          </p:cNvPr>
          <p:cNvSpPr/>
          <p:nvPr/>
        </p:nvSpPr>
        <p:spPr>
          <a:xfrm>
            <a:off x="5115026" y="3828547"/>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Bob</a:t>
            </a:r>
            <a:endParaRPr lang="en-CA" sz="1600" dirty="0">
              <a:solidFill>
                <a:schemeClr val="tx1"/>
              </a:solidFill>
            </a:endParaRPr>
          </a:p>
        </p:txBody>
      </p:sp>
      <p:sp>
        <p:nvSpPr>
          <p:cNvPr id="35" name="Rectangle 34">
            <a:extLst>
              <a:ext uri="{FF2B5EF4-FFF2-40B4-BE49-F238E27FC236}">
                <a16:creationId xmlns:a16="http://schemas.microsoft.com/office/drawing/2014/main" id="{9AEE3116-A6FE-49EB-8D09-C383B7C9DE18}"/>
              </a:ext>
            </a:extLst>
          </p:cNvPr>
          <p:cNvSpPr/>
          <p:nvPr/>
        </p:nvSpPr>
        <p:spPr>
          <a:xfrm>
            <a:off x="5115026" y="4349089"/>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Alice</a:t>
            </a:r>
            <a:endParaRPr lang="en-CA" sz="1600" dirty="0">
              <a:solidFill>
                <a:schemeClr val="tx1"/>
              </a:solidFill>
            </a:endParaRPr>
          </a:p>
        </p:txBody>
      </p:sp>
      <p:cxnSp>
        <p:nvCxnSpPr>
          <p:cNvPr id="6" name="Straight Connector 5">
            <a:extLst>
              <a:ext uri="{FF2B5EF4-FFF2-40B4-BE49-F238E27FC236}">
                <a16:creationId xmlns:a16="http://schemas.microsoft.com/office/drawing/2014/main" id="{E3BD1750-91AA-4F66-B3EE-E2F47C992B29}"/>
              </a:ext>
            </a:extLst>
          </p:cNvPr>
          <p:cNvCxnSpPr/>
          <p:nvPr/>
        </p:nvCxnSpPr>
        <p:spPr>
          <a:xfrm>
            <a:off x="2366780" y="2933699"/>
            <a:ext cx="27482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4288F09-BD95-4DAC-80EF-5A10573629BA}"/>
              </a:ext>
            </a:extLst>
          </p:cNvPr>
          <p:cNvCxnSpPr>
            <a:cxnSpLocks/>
            <a:stCxn id="29" idx="3"/>
            <a:endCxn id="33" idx="1"/>
          </p:cNvCxnSpPr>
          <p:nvPr/>
        </p:nvCxnSpPr>
        <p:spPr>
          <a:xfrm flipV="1">
            <a:off x="2366780" y="3461190"/>
            <a:ext cx="2748246" cy="147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2F2613-D439-4125-B35C-EF635E97A1B2}"/>
              </a:ext>
            </a:extLst>
          </p:cNvPr>
          <p:cNvCxnSpPr>
            <a:endCxn id="34" idx="1"/>
          </p:cNvCxnSpPr>
          <p:nvPr/>
        </p:nvCxnSpPr>
        <p:spPr>
          <a:xfrm>
            <a:off x="2361483" y="3608687"/>
            <a:ext cx="2753543" cy="373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2159F51-4CE9-48B1-BECF-EAFEBFF35BED}"/>
              </a:ext>
            </a:extLst>
          </p:cNvPr>
          <p:cNvSpPr/>
          <p:nvPr/>
        </p:nvSpPr>
        <p:spPr>
          <a:xfrm>
            <a:off x="5134076" y="4844389"/>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Tom</a:t>
            </a:r>
            <a:endParaRPr lang="en-CA" sz="1600" dirty="0">
              <a:solidFill>
                <a:schemeClr val="tx1"/>
              </a:solidFill>
            </a:endParaRPr>
          </a:p>
        </p:txBody>
      </p:sp>
      <p:cxnSp>
        <p:nvCxnSpPr>
          <p:cNvPr id="18" name="Straight Connector 17">
            <a:extLst>
              <a:ext uri="{FF2B5EF4-FFF2-40B4-BE49-F238E27FC236}">
                <a16:creationId xmlns:a16="http://schemas.microsoft.com/office/drawing/2014/main" id="{D6E019C6-EE27-4C43-AAEA-130A559558D3}"/>
              </a:ext>
            </a:extLst>
          </p:cNvPr>
          <p:cNvCxnSpPr>
            <a:stCxn id="30" idx="3"/>
          </p:cNvCxnSpPr>
          <p:nvPr/>
        </p:nvCxnSpPr>
        <p:spPr>
          <a:xfrm>
            <a:off x="2361483" y="4283676"/>
            <a:ext cx="2772593" cy="2185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2890013-59EC-4998-AAD6-7E305817DBF8}"/>
              </a:ext>
            </a:extLst>
          </p:cNvPr>
          <p:cNvCxnSpPr>
            <a:endCxn id="36" idx="1"/>
          </p:cNvCxnSpPr>
          <p:nvPr/>
        </p:nvCxnSpPr>
        <p:spPr>
          <a:xfrm>
            <a:off x="2361483" y="4349089"/>
            <a:ext cx="2772593" cy="648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
            <a:extLst>
              <a:ext uri="{FF2B5EF4-FFF2-40B4-BE49-F238E27FC236}">
                <a16:creationId xmlns:a16="http://schemas.microsoft.com/office/drawing/2014/main" id="{70C4DABD-DBB1-4F26-B05A-49F5C57D6EB7}"/>
              </a:ext>
            </a:extLst>
          </p:cNvPr>
          <p:cNvSpPr txBox="1">
            <a:spLocks noChangeArrowheads="1"/>
          </p:cNvSpPr>
          <p:nvPr/>
        </p:nvSpPr>
        <p:spPr>
          <a:xfrm>
            <a:off x="7135375" y="2305050"/>
            <a:ext cx="4160911" cy="2627109"/>
          </a:xfrm>
          <a:prstGeom prst="rect">
            <a:avLst/>
          </a:prstGeom>
        </p:spPr>
        <p:txBody>
          <a:bodyPr vert="horz" lIns="90488" tIns="44450" rIns="90488" bIns="4445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defRPr/>
            </a:pPr>
            <a:endParaRPr lang="en-US" sz="2400" dirty="0">
              <a:solidFill>
                <a:srgbClr val="000000"/>
              </a:solidFill>
            </a:endParaRPr>
          </a:p>
          <a:p>
            <a:pPr>
              <a:lnSpc>
                <a:spcPct val="90000"/>
              </a:lnSpc>
              <a:defRPr/>
            </a:pPr>
            <a:endParaRPr lang="en-US" sz="2400" dirty="0">
              <a:solidFill>
                <a:srgbClr val="000000"/>
              </a:solidFill>
            </a:endParaRPr>
          </a:p>
          <a:p>
            <a:pPr>
              <a:lnSpc>
                <a:spcPct val="90000"/>
              </a:lnSpc>
              <a:defRPr/>
            </a:pPr>
            <a:r>
              <a:rPr lang="en-US" sz="2400" dirty="0">
                <a:solidFill>
                  <a:srgbClr val="000000"/>
                </a:solidFill>
              </a:rPr>
              <a:t>Cardinality is minimum one, maximum many</a:t>
            </a:r>
          </a:p>
          <a:p>
            <a:pPr>
              <a:lnSpc>
                <a:spcPct val="90000"/>
              </a:lnSpc>
              <a:defRPr/>
            </a:pPr>
            <a:r>
              <a:rPr lang="en-US" sz="2400" dirty="0">
                <a:solidFill>
                  <a:srgbClr val="000000"/>
                </a:solidFill>
              </a:rPr>
              <a:t>A flight needs a minimum of one attendant</a:t>
            </a:r>
          </a:p>
          <a:p>
            <a:pPr>
              <a:lnSpc>
                <a:spcPct val="90000"/>
              </a:lnSpc>
              <a:defRPr/>
            </a:pPr>
            <a:r>
              <a:rPr lang="en-US" sz="2400" dirty="0">
                <a:solidFill>
                  <a:srgbClr val="000000"/>
                </a:solidFill>
              </a:rPr>
              <a:t>A flight can have a maximum of many attendants</a:t>
            </a:r>
          </a:p>
          <a:p>
            <a:pPr>
              <a:lnSpc>
                <a:spcPct val="90000"/>
              </a:lnSpc>
              <a:defRPr/>
            </a:pPr>
            <a:endParaRPr lang="en-US" dirty="0">
              <a:solidFill>
                <a:srgbClr val="000000"/>
              </a:solidFill>
            </a:endParaRPr>
          </a:p>
        </p:txBody>
      </p:sp>
    </p:spTree>
    <p:extLst>
      <p:ext uri="{BB962C8B-B14F-4D97-AF65-F5344CB8AC3E}">
        <p14:creationId xmlns:p14="http://schemas.microsoft.com/office/powerpoint/2010/main" val="279709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id="{39ED0BE8-9BC6-417C-AB0E-A866341673F4}"/>
              </a:ext>
            </a:extLst>
          </p:cNvPr>
          <p:cNvSpPr>
            <a:spLocks noChangeArrowheads="1"/>
          </p:cNvSpPr>
          <p:nvPr/>
        </p:nvSpPr>
        <p:spPr bwMode="auto">
          <a:xfrm>
            <a:off x="310793" y="451513"/>
            <a:ext cx="10142895" cy="249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600" b="1" dirty="0">
                <a:solidFill>
                  <a:schemeClr val="tx2"/>
                </a:solidFill>
                <a:latin typeface="+mn-lt"/>
                <a:cs typeface="Tahoma" pitchFamily="34" charset="0"/>
              </a:rPr>
              <a:t>Examples of Cardinality Constraints (cont.)</a:t>
            </a:r>
          </a:p>
          <a:p>
            <a:endParaRPr lang="en-US" altLang="en-US" sz="2400" dirty="0">
              <a:solidFill>
                <a:srgbClr val="000000"/>
              </a:solidFill>
              <a:latin typeface="+mn-lt"/>
              <a:cs typeface="Tahoma" pitchFamily="34" charset="0"/>
            </a:endParaRPr>
          </a:p>
          <a:p>
            <a:endParaRPr lang="en-US" altLang="en-US" sz="2400" dirty="0">
              <a:solidFill>
                <a:srgbClr val="000000"/>
              </a:solidFill>
              <a:latin typeface="+mn-lt"/>
              <a:cs typeface="Tahoma" pitchFamily="34" charset="0"/>
            </a:endParaRPr>
          </a:p>
          <a:p>
            <a:endParaRPr lang="en-US" altLang="en-US" sz="2400" dirty="0">
              <a:solidFill>
                <a:srgbClr val="000000"/>
              </a:solidFill>
              <a:latin typeface="+mn-lt"/>
            </a:endParaRPr>
          </a:p>
          <a:p>
            <a:endParaRPr lang="en-US" altLang="en-US" sz="2400" dirty="0">
              <a:solidFill>
                <a:srgbClr val="000000"/>
              </a:solidFill>
              <a:latin typeface="+mn-lt"/>
            </a:endParaRPr>
          </a:p>
          <a:p>
            <a:endParaRPr lang="en-US" altLang="en-US" sz="2400" dirty="0">
              <a:solidFill>
                <a:srgbClr val="000000"/>
              </a:solidFill>
              <a:latin typeface="+mn-lt"/>
            </a:endParaRPr>
          </a:p>
        </p:txBody>
      </p:sp>
      <p:sp>
        <p:nvSpPr>
          <p:cNvPr id="15" name="Rectangle 3">
            <a:extLst>
              <a:ext uri="{FF2B5EF4-FFF2-40B4-BE49-F238E27FC236}">
                <a16:creationId xmlns:a16="http://schemas.microsoft.com/office/drawing/2014/main" id="{84F52C58-B7AD-452A-8CC2-4B1DE592AD91}"/>
              </a:ext>
            </a:extLst>
          </p:cNvPr>
          <p:cNvSpPr>
            <a:spLocks noGrp="1" noChangeArrowheads="1"/>
          </p:cNvSpPr>
          <p:nvPr>
            <p:ph type="body" sz="quarter" idx="15"/>
          </p:nvPr>
        </p:nvSpPr>
        <p:spPr>
          <a:xfrm>
            <a:off x="347702" y="1437050"/>
            <a:ext cx="10863261" cy="501649"/>
          </a:xfrm>
        </p:spPr>
        <p:txBody>
          <a:bodyPr vert="horz" lIns="90488" tIns="44450" rIns="90488" bIns="44450" rtlCol="0" anchor="ctr">
            <a:noAutofit/>
          </a:bodyPr>
          <a:lstStyle/>
          <a:p>
            <a:pPr>
              <a:lnSpc>
                <a:spcPct val="90000"/>
              </a:lnSpc>
              <a:defRPr/>
            </a:pPr>
            <a:r>
              <a:rPr lang="en-US" sz="2400" dirty="0">
                <a:solidFill>
                  <a:srgbClr val="000000"/>
                </a:solidFill>
              </a:rPr>
              <a:t>One to Many relationship - mandatory</a:t>
            </a:r>
          </a:p>
          <a:p>
            <a:pPr>
              <a:lnSpc>
                <a:spcPct val="90000"/>
              </a:lnSpc>
              <a:spcAft>
                <a:spcPts val="0"/>
              </a:spcAft>
              <a:defRPr/>
            </a:pPr>
            <a:endParaRPr lang="en-US" dirty="0">
              <a:solidFill>
                <a:srgbClr val="000000"/>
              </a:solidFill>
            </a:endParaRPr>
          </a:p>
        </p:txBody>
      </p:sp>
      <p:sp>
        <p:nvSpPr>
          <p:cNvPr id="28" name="Slide Number Placeholder 1">
            <a:extLst>
              <a:ext uri="{FF2B5EF4-FFF2-40B4-BE49-F238E27FC236}">
                <a16:creationId xmlns:a16="http://schemas.microsoft.com/office/drawing/2014/main" id="{3D19FB1A-2136-4973-8718-93DDAD392FC7}"/>
              </a:ext>
            </a:extLst>
          </p:cNvPr>
          <p:cNvSpPr>
            <a:spLocks noGrp="1"/>
          </p:cNvSpPr>
          <p:nvPr>
            <p:ph type="sldNum" sz="quarter" idx="19"/>
          </p:nvPr>
        </p:nvSpPr>
        <p:spPr/>
        <p:txBody>
          <a:bodyPr/>
          <a:lstStyle/>
          <a:p>
            <a:fld id="{D57F1E4F-1CFF-5643-939E-217C01CDF565}" type="slidenum">
              <a:rPr lang="en-US" sz="2000" smtClean="0"/>
              <a:pPr/>
              <a:t>46</a:t>
            </a:fld>
            <a:endParaRPr lang="en-US" sz="2000" dirty="0"/>
          </a:p>
        </p:txBody>
      </p:sp>
      <p:sp>
        <p:nvSpPr>
          <p:cNvPr id="4" name="TextBox 3">
            <a:extLst>
              <a:ext uri="{FF2B5EF4-FFF2-40B4-BE49-F238E27FC236}">
                <a16:creationId xmlns:a16="http://schemas.microsoft.com/office/drawing/2014/main" id="{4901D5C3-8FA8-43CC-AC42-ADB6821F6F55}"/>
              </a:ext>
            </a:extLst>
          </p:cNvPr>
          <p:cNvSpPr txBox="1"/>
          <p:nvPr/>
        </p:nvSpPr>
        <p:spPr>
          <a:xfrm>
            <a:off x="310793" y="4665425"/>
            <a:ext cx="6824582" cy="1384995"/>
          </a:xfrm>
          <a:prstGeom prst="rect">
            <a:avLst/>
          </a:prstGeom>
          <a:noFill/>
        </p:spPr>
        <p:txBody>
          <a:bodyPr wrap="square" rtlCol="0">
            <a:spAutoFit/>
          </a:bodyPr>
          <a:lstStyle/>
          <a:p>
            <a:pPr algn="ctr"/>
            <a:r>
              <a:rPr lang="en-US" sz="2800" b="1" dirty="0">
                <a:solidFill>
                  <a:srgbClr val="C00000"/>
                </a:solidFill>
              </a:rPr>
              <a:t>Relationship read as: </a:t>
            </a:r>
          </a:p>
          <a:p>
            <a:pPr algn="ctr"/>
            <a:r>
              <a:rPr lang="en-US" sz="2800" b="1" dirty="0">
                <a:solidFill>
                  <a:srgbClr val="C00000"/>
                </a:solidFill>
              </a:rPr>
              <a:t>Flight has one to many Attendants</a:t>
            </a:r>
          </a:p>
          <a:p>
            <a:pPr algn="ctr"/>
            <a:r>
              <a:rPr lang="en-US" sz="2800" b="1" dirty="0">
                <a:solidFill>
                  <a:srgbClr val="C00000"/>
                </a:solidFill>
              </a:rPr>
              <a:t>Attendant has one and only one flight</a:t>
            </a:r>
            <a:endParaRPr lang="en-CA" sz="2800" b="1" dirty="0">
              <a:solidFill>
                <a:srgbClr val="C00000"/>
              </a:solidFill>
            </a:endParaRPr>
          </a:p>
        </p:txBody>
      </p:sp>
      <p:sp>
        <p:nvSpPr>
          <p:cNvPr id="40" name="Rectangle 3">
            <a:extLst>
              <a:ext uri="{FF2B5EF4-FFF2-40B4-BE49-F238E27FC236}">
                <a16:creationId xmlns:a16="http://schemas.microsoft.com/office/drawing/2014/main" id="{70C4DABD-DBB1-4F26-B05A-49F5C57D6EB7}"/>
              </a:ext>
            </a:extLst>
          </p:cNvPr>
          <p:cNvSpPr txBox="1">
            <a:spLocks noChangeArrowheads="1"/>
          </p:cNvSpPr>
          <p:nvPr/>
        </p:nvSpPr>
        <p:spPr>
          <a:xfrm>
            <a:off x="7135375" y="2305050"/>
            <a:ext cx="4160911" cy="2627109"/>
          </a:xfrm>
          <a:prstGeom prst="rect">
            <a:avLst/>
          </a:prstGeom>
        </p:spPr>
        <p:txBody>
          <a:bodyPr vert="horz" lIns="90488" tIns="44450" rIns="90488" bIns="4445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defRPr/>
            </a:pPr>
            <a:endParaRPr lang="en-US" sz="2400" dirty="0">
              <a:solidFill>
                <a:srgbClr val="000000"/>
              </a:solidFill>
            </a:endParaRPr>
          </a:p>
          <a:p>
            <a:pPr>
              <a:lnSpc>
                <a:spcPct val="90000"/>
              </a:lnSpc>
              <a:defRPr/>
            </a:pPr>
            <a:endParaRPr lang="en-US" sz="2400" dirty="0">
              <a:solidFill>
                <a:srgbClr val="000000"/>
              </a:solidFill>
            </a:endParaRPr>
          </a:p>
          <a:p>
            <a:pPr>
              <a:lnSpc>
                <a:spcPct val="90000"/>
              </a:lnSpc>
              <a:defRPr/>
            </a:pPr>
            <a:r>
              <a:rPr lang="en-US" sz="2400" dirty="0">
                <a:solidFill>
                  <a:srgbClr val="000000"/>
                </a:solidFill>
              </a:rPr>
              <a:t>Cardinality is minimum one to one, maximum one to many</a:t>
            </a:r>
          </a:p>
          <a:p>
            <a:pPr>
              <a:lnSpc>
                <a:spcPct val="90000"/>
              </a:lnSpc>
              <a:defRPr/>
            </a:pPr>
            <a:r>
              <a:rPr lang="en-US" sz="2400" dirty="0">
                <a:solidFill>
                  <a:srgbClr val="000000"/>
                </a:solidFill>
              </a:rPr>
              <a:t>One flight needs a minimum of one attendant</a:t>
            </a:r>
          </a:p>
          <a:p>
            <a:pPr>
              <a:lnSpc>
                <a:spcPct val="90000"/>
              </a:lnSpc>
              <a:defRPr/>
            </a:pPr>
            <a:r>
              <a:rPr lang="en-US" sz="2400" dirty="0">
                <a:solidFill>
                  <a:srgbClr val="000000"/>
                </a:solidFill>
              </a:rPr>
              <a:t>One flight can have a maximum of many attendants</a:t>
            </a:r>
          </a:p>
          <a:p>
            <a:pPr>
              <a:lnSpc>
                <a:spcPct val="90000"/>
              </a:lnSpc>
              <a:defRPr/>
            </a:pPr>
            <a:r>
              <a:rPr lang="en-US" sz="2400" dirty="0">
                <a:solidFill>
                  <a:srgbClr val="000000"/>
                </a:solidFill>
              </a:rPr>
              <a:t>One attendant has a minimum of one flight and a maximum of one flight</a:t>
            </a:r>
          </a:p>
          <a:p>
            <a:pPr>
              <a:lnSpc>
                <a:spcPct val="90000"/>
              </a:lnSpc>
              <a:defRPr/>
            </a:pPr>
            <a:endParaRPr lang="en-US" dirty="0">
              <a:solidFill>
                <a:srgbClr val="000000"/>
              </a:solidFill>
            </a:endParaRPr>
          </a:p>
        </p:txBody>
      </p:sp>
      <p:sp>
        <p:nvSpPr>
          <p:cNvPr id="5" name="Rectangle: Rounded Corners 4">
            <a:extLst>
              <a:ext uri="{FF2B5EF4-FFF2-40B4-BE49-F238E27FC236}">
                <a16:creationId xmlns:a16="http://schemas.microsoft.com/office/drawing/2014/main" id="{72918E5A-C2F6-4B68-A90B-5B5D200DADA8}"/>
              </a:ext>
            </a:extLst>
          </p:cNvPr>
          <p:cNvSpPr/>
          <p:nvPr/>
        </p:nvSpPr>
        <p:spPr>
          <a:xfrm>
            <a:off x="685800" y="3232274"/>
            <a:ext cx="2190750" cy="1066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Flight</a:t>
            </a:r>
            <a:endParaRPr lang="en-CA" sz="2800" dirty="0"/>
          </a:p>
        </p:txBody>
      </p:sp>
      <p:sp>
        <p:nvSpPr>
          <p:cNvPr id="27" name="Rectangle: Rounded Corners 26">
            <a:extLst>
              <a:ext uri="{FF2B5EF4-FFF2-40B4-BE49-F238E27FC236}">
                <a16:creationId xmlns:a16="http://schemas.microsoft.com/office/drawing/2014/main" id="{F7BA88A1-0954-41D7-817A-F3104AFA206C}"/>
              </a:ext>
            </a:extLst>
          </p:cNvPr>
          <p:cNvSpPr/>
          <p:nvPr/>
        </p:nvSpPr>
        <p:spPr>
          <a:xfrm>
            <a:off x="4663272" y="3232274"/>
            <a:ext cx="2190750" cy="1066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Attendant</a:t>
            </a:r>
            <a:endParaRPr lang="en-CA" sz="2800" dirty="0"/>
          </a:p>
        </p:txBody>
      </p:sp>
      <p:cxnSp>
        <p:nvCxnSpPr>
          <p:cNvPr id="10" name="Straight Connector 9">
            <a:extLst>
              <a:ext uri="{FF2B5EF4-FFF2-40B4-BE49-F238E27FC236}">
                <a16:creationId xmlns:a16="http://schemas.microsoft.com/office/drawing/2014/main" id="{76B8E7AC-71FF-4135-AC83-3104DCB25AE7}"/>
              </a:ext>
            </a:extLst>
          </p:cNvPr>
          <p:cNvCxnSpPr>
            <a:stCxn id="5" idx="3"/>
            <a:endCxn id="27" idx="1"/>
          </p:cNvCxnSpPr>
          <p:nvPr/>
        </p:nvCxnSpPr>
        <p:spPr>
          <a:xfrm>
            <a:off x="2876550" y="3765674"/>
            <a:ext cx="17867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A18C360-7893-4344-AE32-CF706947C19C}"/>
              </a:ext>
            </a:extLst>
          </p:cNvPr>
          <p:cNvCxnSpPr/>
          <p:nvPr/>
        </p:nvCxnSpPr>
        <p:spPr>
          <a:xfrm>
            <a:off x="3048000" y="3580504"/>
            <a:ext cx="0" cy="394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37F8AB-BF7B-424D-946D-5728A98EEBE9}"/>
              </a:ext>
            </a:extLst>
          </p:cNvPr>
          <p:cNvCxnSpPr/>
          <p:nvPr/>
        </p:nvCxnSpPr>
        <p:spPr>
          <a:xfrm>
            <a:off x="3124200" y="3580504"/>
            <a:ext cx="0" cy="394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0F68D0-8CA9-41E0-BA11-F4DEF8872F05}"/>
              </a:ext>
            </a:extLst>
          </p:cNvPr>
          <p:cNvCxnSpPr/>
          <p:nvPr/>
        </p:nvCxnSpPr>
        <p:spPr>
          <a:xfrm flipV="1">
            <a:off x="4514850" y="3618604"/>
            <a:ext cx="148422" cy="159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F7C6E5-BAB4-47B2-B826-BC491B42904E}"/>
              </a:ext>
            </a:extLst>
          </p:cNvPr>
          <p:cNvCxnSpPr/>
          <p:nvPr/>
        </p:nvCxnSpPr>
        <p:spPr>
          <a:xfrm>
            <a:off x="4514850" y="3777802"/>
            <a:ext cx="148422" cy="19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6D91A-B896-45DA-BB2F-83929803F11F}"/>
              </a:ext>
            </a:extLst>
          </p:cNvPr>
          <p:cNvCxnSpPr/>
          <p:nvPr/>
        </p:nvCxnSpPr>
        <p:spPr>
          <a:xfrm>
            <a:off x="4514850" y="3580504"/>
            <a:ext cx="0" cy="3945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133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7377EF-99FE-47D4-8BDE-1442748EFA20}"/>
              </a:ext>
            </a:extLst>
          </p:cNvPr>
          <p:cNvSpPr>
            <a:spLocks noGrp="1"/>
          </p:cNvSpPr>
          <p:nvPr>
            <p:ph type="title"/>
          </p:nvPr>
        </p:nvSpPr>
        <p:spPr>
          <a:xfrm>
            <a:off x="433025" y="388340"/>
            <a:ext cx="10863261" cy="1001980"/>
          </a:xfrm>
        </p:spPr>
        <p:txBody>
          <a:bodyPr/>
          <a:lstStyle/>
          <a:p>
            <a:r>
              <a:rPr lang="en-US" altLang="en-US" dirty="0">
                <a:solidFill>
                  <a:schemeClr val="tx2"/>
                </a:solidFill>
                <a:cs typeface="Tahoma" pitchFamily="34" charset="0"/>
              </a:rPr>
              <a:t>Examples of Cardinality Constraints (cont.)</a:t>
            </a:r>
          </a:p>
        </p:txBody>
      </p:sp>
      <p:sp>
        <p:nvSpPr>
          <p:cNvPr id="15" name="Rectangle 3">
            <a:extLst>
              <a:ext uri="{FF2B5EF4-FFF2-40B4-BE49-F238E27FC236}">
                <a16:creationId xmlns:a16="http://schemas.microsoft.com/office/drawing/2014/main" id="{84F52C58-B7AD-452A-8CC2-4B1DE592AD91}"/>
              </a:ext>
            </a:extLst>
          </p:cNvPr>
          <p:cNvSpPr>
            <a:spLocks noGrp="1" noChangeArrowheads="1"/>
          </p:cNvSpPr>
          <p:nvPr>
            <p:ph type="body" sz="quarter" idx="15"/>
          </p:nvPr>
        </p:nvSpPr>
        <p:spPr>
          <a:xfrm>
            <a:off x="433025" y="1080946"/>
            <a:ext cx="10863261" cy="797127"/>
          </a:xfrm>
        </p:spPr>
        <p:txBody>
          <a:bodyPr vert="horz" lIns="90488" tIns="44450" rIns="90488" bIns="44450" rtlCol="0" anchor="ctr">
            <a:noAutofit/>
          </a:bodyPr>
          <a:lstStyle/>
          <a:p>
            <a:pPr>
              <a:lnSpc>
                <a:spcPct val="90000"/>
              </a:lnSpc>
              <a:defRPr/>
            </a:pPr>
            <a:r>
              <a:rPr lang="en-US" sz="2400" dirty="0">
                <a:solidFill>
                  <a:srgbClr val="000000"/>
                </a:solidFill>
              </a:rPr>
              <a:t>One to Many relationship - optional</a:t>
            </a:r>
          </a:p>
          <a:p>
            <a:pPr>
              <a:lnSpc>
                <a:spcPct val="90000"/>
              </a:lnSpc>
              <a:spcAft>
                <a:spcPts val="0"/>
              </a:spcAft>
              <a:defRPr/>
            </a:pPr>
            <a:endParaRPr lang="en-US" dirty="0">
              <a:solidFill>
                <a:srgbClr val="000000"/>
              </a:solidFill>
            </a:endParaRPr>
          </a:p>
        </p:txBody>
      </p:sp>
      <p:sp>
        <p:nvSpPr>
          <p:cNvPr id="28" name="Slide Number Placeholder 1">
            <a:extLst>
              <a:ext uri="{FF2B5EF4-FFF2-40B4-BE49-F238E27FC236}">
                <a16:creationId xmlns:a16="http://schemas.microsoft.com/office/drawing/2014/main" id="{3D19FB1A-2136-4973-8718-93DDAD392FC7}"/>
              </a:ext>
            </a:extLst>
          </p:cNvPr>
          <p:cNvSpPr>
            <a:spLocks noGrp="1"/>
          </p:cNvSpPr>
          <p:nvPr>
            <p:ph type="sldNum" sz="quarter" idx="19"/>
          </p:nvPr>
        </p:nvSpPr>
        <p:spPr/>
        <p:txBody>
          <a:bodyPr/>
          <a:lstStyle/>
          <a:p>
            <a:fld id="{D57F1E4F-1CFF-5643-939E-217C01CDF565}" type="slidenum">
              <a:rPr lang="en-US" sz="2000" smtClean="0"/>
              <a:pPr/>
              <a:t>47</a:t>
            </a:fld>
            <a:endParaRPr lang="en-US" sz="2000" dirty="0"/>
          </a:p>
        </p:txBody>
      </p:sp>
      <p:sp>
        <p:nvSpPr>
          <p:cNvPr id="2" name="Oval 1">
            <a:extLst>
              <a:ext uri="{FF2B5EF4-FFF2-40B4-BE49-F238E27FC236}">
                <a16:creationId xmlns:a16="http://schemas.microsoft.com/office/drawing/2014/main" id="{61D50DDE-B092-4F1A-AAB2-E4C6295CADD5}"/>
              </a:ext>
            </a:extLst>
          </p:cNvPr>
          <p:cNvSpPr/>
          <p:nvPr/>
        </p:nvSpPr>
        <p:spPr>
          <a:xfrm>
            <a:off x="1090613" y="1790700"/>
            <a:ext cx="1709737" cy="35052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BBC46086-B27F-4C67-83DA-FD791FD2851E}"/>
              </a:ext>
            </a:extLst>
          </p:cNvPr>
          <p:cNvSpPr/>
          <p:nvPr/>
        </p:nvSpPr>
        <p:spPr>
          <a:xfrm>
            <a:off x="4681458" y="1790700"/>
            <a:ext cx="1709737" cy="35052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B28F1C5F-77F5-448A-8CED-BDB46C525F95}"/>
              </a:ext>
            </a:extLst>
          </p:cNvPr>
          <p:cNvSpPr/>
          <p:nvPr/>
        </p:nvSpPr>
        <p:spPr>
          <a:xfrm>
            <a:off x="1524182" y="2532865"/>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Bob</a:t>
            </a:r>
            <a:endParaRPr lang="en-CA" dirty="0">
              <a:solidFill>
                <a:schemeClr val="tx1"/>
              </a:solidFill>
            </a:endParaRPr>
          </a:p>
        </p:txBody>
      </p:sp>
      <p:sp>
        <p:nvSpPr>
          <p:cNvPr id="29" name="Rectangle 28">
            <a:extLst>
              <a:ext uri="{FF2B5EF4-FFF2-40B4-BE49-F238E27FC236}">
                <a16:creationId xmlns:a16="http://schemas.microsoft.com/office/drawing/2014/main" id="{812B3EC1-4543-41B9-B868-F19F5F1C4D7E}"/>
              </a:ext>
            </a:extLst>
          </p:cNvPr>
          <p:cNvSpPr/>
          <p:nvPr/>
        </p:nvSpPr>
        <p:spPr>
          <a:xfrm>
            <a:off x="1524182" y="3207853"/>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Sue</a:t>
            </a:r>
            <a:endParaRPr lang="en-CA" dirty="0">
              <a:solidFill>
                <a:schemeClr val="tx1"/>
              </a:solidFill>
            </a:endParaRPr>
          </a:p>
        </p:txBody>
      </p:sp>
      <p:sp>
        <p:nvSpPr>
          <p:cNvPr id="30" name="Rectangle 29">
            <a:extLst>
              <a:ext uri="{FF2B5EF4-FFF2-40B4-BE49-F238E27FC236}">
                <a16:creationId xmlns:a16="http://schemas.microsoft.com/office/drawing/2014/main" id="{0CA1949E-9180-471D-AC0A-9BA7A249467C}"/>
              </a:ext>
            </a:extLst>
          </p:cNvPr>
          <p:cNvSpPr/>
          <p:nvPr/>
        </p:nvSpPr>
        <p:spPr>
          <a:xfrm>
            <a:off x="1518885" y="3882841"/>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Jim</a:t>
            </a:r>
            <a:endParaRPr lang="en-CA" dirty="0">
              <a:solidFill>
                <a:schemeClr val="tx1"/>
              </a:solidFill>
            </a:endParaRPr>
          </a:p>
        </p:txBody>
      </p:sp>
      <p:sp>
        <p:nvSpPr>
          <p:cNvPr id="4" name="TextBox 3">
            <a:extLst>
              <a:ext uri="{FF2B5EF4-FFF2-40B4-BE49-F238E27FC236}">
                <a16:creationId xmlns:a16="http://schemas.microsoft.com/office/drawing/2014/main" id="{4901D5C3-8FA8-43CC-AC42-ADB6821F6F55}"/>
              </a:ext>
            </a:extLst>
          </p:cNvPr>
          <p:cNvSpPr txBox="1"/>
          <p:nvPr/>
        </p:nvSpPr>
        <p:spPr>
          <a:xfrm>
            <a:off x="635259" y="5473841"/>
            <a:ext cx="2609850" cy="523220"/>
          </a:xfrm>
          <a:prstGeom prst="rect">
            <a:avLst/>
          </a:prstGeom>
          <a:noFill/>
        </p:spPr>
        <p:txBody>
          <a:bodyPr wrap="square" rtlCol="0">
            <a:spAutoFit/>
          </a:bodyPr>
          <a:lstStyle/>
          <a:p>
            <a:pPr algn="ctr"/>
            <a:r>
              <a:rPr lang="en-US" sz="2800" b="1" dirty="0">
                <a:solidFill>
                  <a:srgbClr val="C00000"/>
                </a:solidFill>
              </a:rPr>
              <a:t>Professor</a:t>
            </a:r>
            <a:endParaRPr lang="en-CA" sz="2800" b="1" dirty="0">
              <a:solidFill>
                <a:srgbClr val="C00000"/>
              </a:solidFill>
            </a:endParaRPr>
          </a:p>
        </p:txBody>
      </p:sp>
      <p:sp>
        <p:nvSpPr>
          <p:cNvPr id="31" name="TextBox 30">
            <a:extLst>
              <a:ext uri="{FF2B5EF4-FFF2-40B4-BE49-F238E27FC236}">
                <a16:creationId xmlns:a16="http://schemas.microsoft.com/office/drawing/2014/main" id="{3B14304E-3F8E-4BB9-B60E-805D4BF0BB2D}"/>
              </a:ext>
            </a:extLst>
          </p:cNvPr>
          <p:cNvSpPr txBox="1"/>
          <p:nvPr/>
        </p:nvSpPr>
        <p:spPr>
          <a:xfrm>
            <a:off x="3956325" y="5473841"/>
            <a:ext cx="3198099" cy="523220"/>
          </a:xfrm>
          <a:prstGeom prst="rect">
            <a:avLst/>
          </a:prstGeom>
          <a:noFill/>
        </p:spPr>
        <p:txBody>
          <a:bodyPr wrap="square" rtlCol="0">
            <a:spAutoFit/>
          </a:bodyPr>
          <a:lstStyle/>
          <a:p>
            <a:pPr algn="ctr"/>
            <a:r>
              <a:rPr lang="en-US" sz="2800" b="1" dirty="0">
                <a:solidFill>
                  <a:srgbClr val="C00000"/>
                </a:solidFill>
              </a:rPr>
              <a:t>Class</a:t>
            </a:r>
            <a:endParaRPr lang="en-CA" sz="2800" b="1" dirty="0">
              <a:solidFill>
                <a:srgbClr val="C00000"/>
              </a:solidFill>
            </a:endParaRPr>
          </a:p>
        </p:txBody>
      </p:sp>
      <p:sp>
        <p:nvSpPr>
          <p:cNvPr id="32" name="Rectangle 31">
            <a:extLst>
              <a:ext uri="{FF2B5EF4-FFF2-40B4-BE49-F238E27FC236}">
                <a16:creationId xmlns:a16="http://schemas.microsoft.com/office/drawing/2014/main" id="{706733EA-2C0D-498B-B8AF-4C2D98D7EC8D}"/>
              </a:ext>
            </a:extLst>
          </p:cNvPr>
          <p:cNvSpPr/>
          <p:nvPr/>
        </p:nvSpPr>
        <p:spPr>
          <a:xfrm>
            <a:off x="5115026" y="2532865"/>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CST1</a:t>
            </a:r>
            <a:endParaRPr lang="en-CA" dirty="0">
              <a:solidFill>
                <a:schemeClr val="tx1"/>
              </a:solidFill>
            </a:endParaRPr>
          </a:p>
        </p:txBody>
      </p:sp>
      <p:sp>
        <p:nvSpPr>
          <p:cNvPr id="33" name="Rectangle 32">
            <a:extLst>
              <a:ext uri="{FF2B5EF4-FFF2-40B4-BE49-F238E27FC236}">
                <a16:creationId xmlns:a16="http://schemas.microsoft.com/office/drawing/2014/main" id="{14537E7C-39F0-4388-801D-DB8DC95579E2}"/>
              </a:ext>
            </a:extLst>
          </p:cNvPr>
          <p:cNvSpPr/>
          <p:nvPr/>
        </p:nvSpPr>
        <p:spPr>
          <a:xfrm>
            <a:off x="5115026" y="3060355"/>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CST2</a:t>
            </a:r>
            <a:endParaRPr lang="en-CA" dirty="0">
              <a:solidFill>
                <a:schemeClr val="tx1"/>
              </a:solidFill>
            </a:endParaRPr>
          </a:p>
        </p:txBody>
      </p:sp>
      <p:sp>
        <p:nvSpPr>
          <p:cNvPr id="34" name="Rectangle 33">
            <a:extLst>
              <a:ext uri="{FF2B5EF4-FFF2-40B4-BE49-F238E27FC236}">
                <a16:creationId xmlns:a16="http://schemas.microsoft.com/office/drawing/2014/main" id="{C2CFFFBA-C70A-4653-A68D-C0196B5CD881}"/>
              </a:ext>
            </a:extLst>
          </p:cNvPr>
          <p:cNvSpPr/>
          <p:nvPr/>
        </p:nvSpPr>
        <p:spPr>
          <a:xfrm>
            <a:off x="5115026" y="3580897"/>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CST3</a:t>
            </a:r>
            <a:endParaRPr lang="en-CA" dirty="0">
              <a:solidFill>
                <a:schemeClr val="tx1"/>
              </a:solidFill>
            </a:endParaRPr>
          </a:p>
        </p:txBody>
      </p:sp>
      <p:sp>
        <p:nvSpPr>
          <p:cNvPr id="35" name="Rectangle 34">
            <a:extLst>
              <a:ext uri="{FF2B5EF4-FFF2-40B4-BE49-F238E27FC236}">
                <a16:creationId xmlns:a16="http://schemas.microsoft.com/office/drawing/2014/main" id="{9AEE3116-A6FE-49EB-8D09-C383B7C9DE18}"/>
              </a:ext>
            </a:extLst>
          </p:cNvPr>
          <p:cNvSpPr/>
          <p:nvPr/>
        </p:nvSpPr>
        <p:spPr>
          <a:xfrm>
            <a:off x="5115026" y="4101439"/>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CST4</a:t>
            </a:r>
            <a:endParaRPr lang="en-CA" dirty="0">
              <a:solidFill>
                <a:schemeClr val="tx1"/>
              </a:solidFill>
            </a:endParaRPr>
          </a:p>
        </p:txBody>
      </p:sp>
      <p:cxnSp>
        <p:nvCxnSpPr>
          <p:cNvPr id="8" name="Straight Connector 7">
            <a:extLst>
              <a:ext uri="{FF2B5EF4-FFF2-40B4-BE49-F238E27FC236}">
                <a16:creationId xmlns:a16="http://schemas.microsoft.com/office/drawing/2014/main" id="{B4288F09-BD95-4DAC-80EF-5A10573629BA}"/>
              </a:ext>
            </a:extLst>
          </p:cNvPr>
          <p:cNvCxnSpPr>
            <a:cxnSpLocks/>
            <a:stCxn id="29" idx="3"/>
            <a:endCxn id="33" idx="1"/>
          </p:cNvCxnSpPr>
          <p:nvPr/>
        </p:nvCxnSpPr>
        <p:spPr>
          <a:xfrm flipV="1">
            <a:off x="2366780" y="3213540"/>
            <a:ext cx="2748246" cy="147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2F2613-D439-4125-B35C-EF635E97A1B2}"/>
              </a:ext>
            </a:extLst>
          </p:cNvPr>
          <p:cNvCxnSpPr>
            <a:endCxn id="34" idx="1"/>
          </p:cNvCxnSpPr>
          <p:nvPr/>
        </p:nvCxnSpPr>
        <p:spPr>
          <a:xfrm>
            <a:off x="2361483" y="3361037"/>
            <a:ext cx="2753543" cy="373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2159F51-4CE9-48B1-BECF-EAFEBFF35BED}"/>
              </a:ext>
            </a:extLst>
          </p:cNvPr>
          <p:cNvSpPr/>
          <p:nvPr/>
        </p:nvSpPr>
        <p:spPr>
          <a:xfrm>
            <a:off x="5134076" y="4596739"/>
            <a:ext cx="842598" cy="306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CST5</a:t>
            </a:r>
            <a:endParaRPr lang="en-CA" dirty="0">
              <a:solidFill>
                <a:schemeClr val="tx1"/>
              </a:solidFill>
            </a:endParaRPr>
          </a:p>
        </p:txBody>
      </p:sp>
      <p:cxnSp>
        <p:nvCxnSpPr>
          <p:cNvPr id="18" name="Straight Connector 17">
            <a:extLst>
              <a:ext uri="{FF2B5EF4-FFF2-40B4-BE49-F238E27FC236}">
                <a16:creationId xmlns:a16="http://schemas.microsoft.com/office/drawing/2014/main" id="{D6E019C6-EE27-4C43-AAEA-130A559558D3}"/>
              </a:ext>
            </a:extLst>
          </p:cNvPr>
          <p:cNvCxnSpPr>
            <a:stCxn id="30" idx="3"/>
          </p:cNvCxnSpPr>
          <p:nvPr/>
        </p:nvCxnSpPr>
        <p:spPr>
          <a:xfrm>
            <a:off x="2361483" y="4036026"/>
            <a:ext cx="2772593" cy="2185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
            <a:extLst>
              <a:ext uri="{FF2B5EF4-FFF2-40B4-BE49-F238E27FC236}">
                <a16:creationId xmlns:a16="http://schemas.microsoft.com/office/drawing/2014/main" id="{70C4DABD-DBB1-4F26-B05A-49F5C57D6EB7}"/>
              </a:ext>
            </a:extLst>
          </p:cNvPr>
          <p:cNvSpPr txBox="1">
            <a:spLocks noChangeArrowheads="1"/>
          </p:cNvSpPr>
          <p:nvPr/>
        </p:nvSpPr>
        <p:spPr>
          <a:xfrm>
            <a:off x="7135375" y="1894298"/>
            <a:ext cx="4160911" cy="2627109"/>
          </a:xfrm>
          <a:prstGeom prst="rect">
            <a:avLst/>
          </a:prstGeom>
        </p:spPr>
        <p:txBody>
          <a:bodyPr vert="horz" lIns="90488" tIns="44450" rIns="90488" bIns="4445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defRPr/>
            </a:pPr>
            <a:endParaRPr lang="en-US" sz="2400" dirty="0">
              <a:solidFill>
                <a:srgbClr val="000000"/>
              </a:solidFill>
            </a:endParaRPr>
          </a:p>
          <a:p>
            <a:pPr>
              <a:lnSpc>
                <a:spcPct val="90000"/>
              </a:lnSpc>
              <a:defRPr/>
            </a:pPr>
            <a:endParaRPr lang="en-US" sz="2400" dirty="0">
              <a:solidFill>
                <a:srgbClr val="000000"/>
              </a:solidFill>
            </a:endParaRPr>
          </a:p>
          <a:p>
            <a:pPr>
              <a:lnSpc>
                <a:spcPct val="90000"/>
              </a:lnSpc>
              <a:defRPr/>
            </a:pPr>
            <a:r>
              <a:rPr lang="en-US" sz="2400" dirty="0">
                <a:solidFill>
                  <a:srgbClr val="000000"/>
                </a:solidFill>
              </a:rPr>
              <a:t>Cardinality is minimum zero, maximum many</a:t>
            </a:r>
          </a:p>
          <a:p>
            <a:pPr>
              <a:lnSpc>
                <a:spcPct val="90000"/>
              </a:lnSpc>
              <a:defRPr/>
            </a:pPr>
            <a:r>
              <a:rPr lang="en-US" sz="2400" dirty="0">
                <a:solidFill>
                  <a:srgbClr val="000000"/>
                </a:solidFill>
              </a:rPr>
              <a:t>One professor teaches a minimum of zero classes (annual leave or sabbatical)</a:t>
            </a:r>
          </a:p>
          <a:p>
            <a:pPr>
              <a:lnSpc>
                <a:spcPct val="90000"/>
              </a:lnSpc>
              <a:defRPr/>
            </a:pPr>
            <a:r>
              <a:rPr lang="en-US" sz="2400" dirty="0">
                <a:solidFill>
                  <a:srgbClr val="000000"/>
                </a:solidFill>
              </a:rPr>
              <a:t>One professor teaches a maximum of many classes</a:t>
            </a:r>
          </a:p>
          <a:p>
            <a:pPr>
              <a:lnSpc>
                <a:spcPct val="90000"/>
              </a:lnSpc>
              <a:defRPr/>
            </a:pPr>
            <a:r>
              <a:rPr lang="en-US" sz="2400" dirty="0">
                <a:solidFill>
                  <a:srgbClr val="000000"/>
                </a:solidFill>
              </a:rPr>
              <a:t>One class has a minimum of zero professor (not offered)</a:t>
            </a:r>
          </a:p>
          <a:p>
            <a:pPr>
              <a:lnSpc>
                <a:spcPct val="90000"/>
              </a:lnSpc>
              <a:defRPr/>
            </a:pPr>
            <a:r>
              <a:rPr lang="en-US" sz="2400" dirty="0">
                <a:solidFill>
                  <a:srgbClr val="000000"/>
                </a:solidFill>
              </a:rPr>
              <a:t>One class has a maximum of one professor</a:t>
            </a:r>
            <a:endParaRPr lang="en-US" dirty="0">
              <a:solidFill>
                <a:srgbClr val="000000"/>
              </a:solidFill>
            </a:endParaRPr>
          </a:p>
        </p:txBody>
      </p:sp>
    </p:spTree>
    <p:extLst>
      <p:ext uri="{BB962C8B-B14F-4D97-AF65-F5344CB8AC3E}">
        <p14:creationId xmlns:p14="http://schemas.microsoft.com/office/powerpoint/2010/main" val="4247667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8134BB-3645-4F19-A1F1-9506C98C970D}"/>
              </a:ext>
            </a:extLst>
          </p:cNvPr>
          <p:cNvSpPr>
            <a:spLocks noGrp="1"/>
          </p:cNvSpPr>
          <p:nvPr>
            <p:ph type="title"/>
          </p:nvPr>
        </p:nvSpPr>
        <p:spPr>
          <a:xfrm>
            <a:off x="546107" y="298505"/>
            <a:ext cx="10863261" cy="1001980"/>
          </a:xfrm>
        </p:spPr>
        <p:txBody>
          <a:bodyPr/>
          <a:lstStyle/>
          <a:p>
            <a:r>
              <a:rPr lang="en-US" altLang="en-US" dirty="0">
                <a:solidFill>
                  <a:schemeClr val="tx2"/>
                </a:solidFill>
                <a:cs typeface="Tahoma" pitchFamily="34" charset="0"/>
              </a:rPr>
              <a:t>Examples of Cardinality Constraints (cont.)</a:t>
            </a:r>
            <a:br>
              <a:rPr lang="en-US" altLang="en-US" dirty="0">
                <a:solidFill>
                  <a:schemeClr val="tx2"/>
                </a:solidFill>
                <a:cs typeface="Tahoma" pitchFamily="34" charset="0"/>
              </a:rPr>
            </a:br>
            <a:endParaRPr lang="en-CA" dirty="0">
              <a:solidFill>
                <a:schemeClr val="tx2"/>
              </a:solidFill>
            </a:endParaRPr>
          </a:p>
        </p:txBody>
      </p:sp>
      <p:sp>
        <p:nvSpPr>
          <p:cNvPr id="15" name="Rectangle 3">
            <a:extLst>
              <a:ext uri="{FF2B5EF4-FFF2-40B4-BE49-F238E27FC236}">
                <a16:creationId xmlns:a16="http://schemas.microsoft.com/office/drawing/2014/main" id="{84F52C58-B7AD-452A-8CC2-4B1DE592AD91}"/>
              </a:ext>
            </a:extLst>
          </p:cNvPr>
          <p:cNvSpPr>
            <a:spLocks noGrp="1" noChangeArrowheads="1"/>
          </p:cNvSpPr>
          <p:nvPr>
            <p:ph type="body" sz="quarter" idx="15"/>
          </p:nvPr>
        </p:nvSpPr>
        <p:spPr>
          <a:xfrm>
            <a:off x="546107" y="903208"/>
            <a:ext cx="5650732" cy="1062521"/>
          </a:xfrm>
        </p:spPr>
        <p:txBody>
          <a:bodyPr vert="horz" lIns="90488" tIns="44450" rIns="90488" bIns="44450" rtlCol="0" anchor="ctr">
            <a:noAutofit/>
          </a:bodyPr>
          <a:lstStyle/>
          <a:p>
            <a:pPr>
              <a:lnSpc>
                <a:spcPct val="90000"/>
              </a:lnSpc>
              <a:defRPr/>
            </a:pPr>
            <a:r>
              <a:rPr lang="en-US" sz="2400" dirty="0">
                <a:solidFill>
                  <a:srgbClr val="000000"/>
                </a:solidFill>
              </a:rPr>
              <a:t>One to Many relationship – optional</a:t>
            </a:r>
          </a:p>
          <a:p>
            <a:pPr>
              <a:lnSpc>
                <a:spcPct val="90000"/>
              </a:lnSpc>
              <a:spcAft>
                <a:spcPts val="0"/>
              </a:spcAft>
              <a:defRPr/>
            </a:pPr>
            <a:endParaRPr lang="en-US" dirty="0">
              <a:solidFill>
                <a:srgbClr val="000000"/>
              </a:solidFill>
            </a:endParaRPr>
          </a:p>
        </p:txBody>
      </p:sp>
      <p:sp>
        <p:nvSpPr>
          <p:cNvPr id="28" name="Slide Number Placeholder 1">
            <a:extLst>
              <a:ext uri="{FF2B5EF4-FFF2-40B4-BE49-F238E27FC236}">
                <a16:creationId xmlns:a16="http://schemas.microsoft.com/office/drawing/2014/main" id="{3D19FB1A-2136-4973-8718-93DDAD392FC7}"/>
              </a:ext>
            </a:extLst>
          </p:cNvPr>
          <p:cNvSpPr>
            <a:spLocks noGrp="1"/>
          </p:cNvSpPr>
          <p:nvPr>
            <p:ph type="sldNum" sz="quarter" idx="19"/>
          </p:nvPr>
        </p:nvSpPr>
        <p:spPr/>
        <p:txBody>
          <a:bodyPr/>
          <a:lstStyle/>
          <a:p>
            <a:fld id="{D57F1E4F-1CFF-5643-939E-217C01CDF565}" type="slidenum">
              <a:rPr lang="en-US" sz="2000" smtClean="0"/>
              <a:pPr/>
              <a:t>48</a:t>
            </a:fld>
            <a:endParaRPr lang="en-US" sz="2000" dirty="0"/>
          </a:p>
        </p:txBody>
      </p:sp>
      <p:sp>
        <p:nvSpPr>
          <p:cNvPr id="4" name="TextBox 3">
            <a:extLst>
              <a:ext uri="{FF2B5EF4-FFF2-40B4-BE49-F238E27FC236}">
                <a16:creationId xmlns:a16="http://schemas.microsoft.com/office/drawing/2014/main" id="{4901D5C3-8FA8-43CC-AC42-ADB6821F6F55}"/>
              </a:ext>
            </a:extLst>
          </p:cNvPr>
          <p:cNvSpPr txBox="1"/>
          <p:nvPr/>
        </p:nvSpPr>
        <p:spPr>
          <a:xfrm>
            <a:off x="357620" y="4322852"/>
            <a:ext cx="6824582" cy="1384995"/>
          </a:xfrm>
          <a:prstGeom prst="rect">
            <a:avLst/>
          </a:prstGeom>
          <a:noFill/>
        </p:spPr>
        <p:txBody>
          <a:bodyPr wrap="square" rtlCol="0">
            <a:spAutoFit/>
          </a:bodyPr>
          <a:lstStyle/>
          <a:p>
            <a:pPr algn="ctr"/>
            <a:r>
              <a:rPr lang="en-US" sz="2800" b="1" dirty="0">
                <a:solidFill>
                  <a:srgbClr val="C00000"/>
                </a:solidFill>
              </a:rPr>
              <a:t>Relationship read as: </a:t>
            </a:r>
          </a:p>
          <a:p>
            <a:pPr algn="ctr"/>
            <a:r>
              <a:rPr lang="en-US" sz="2800" b="1" dirty="0">
                <a:solidFill>
                  <a:srgbClr val="C00000"/>
                </a:solidFill>
              </a:rPr>
              <a:t>Professor has one to many Classes</a:t>
            </a:r>
          </a:p>
          <a:p>
            <a:pPr algn="ctr"/>
            <a:r>
              <a:rPr lang="en-US" sz="2800" b="1" dirty="0">
                <a:solidFill>
                  <a:srgbClr val="C00000"/>
                </a:solidFill>
              </a:rPr>
              <a:t>A Class has one and only one Professor</a:t>
            </a:r>
            <a:endParaRPr lang="en-CA" sz="2800" b="1" dirty="0">
              <a:solidFill>
                <a:srgbClr val="C00000"/>
              </a:solidFill>
            </a:endParaRPr>
          </a:p>
        </p:txBody>
      </p:sp>
      <p:sp>
        <p:nvSpPr>
          <p:cNvPr id="40" name="Rectangle 3">
            <a:extLst>
              <a:ext uri="{FF2B5EF4-FFF2-40B4-BE49-F238E27FC236}">
                <a16:creationId xmlns:a16="http://schemas.microsoft.com/office/drawing/2014/main" id="{70C4DABD-DBB1-4F26-B05A-49F5C57D6EB7}"/>
              </a:ext>
            </a:extLst>
          </p:cNvPr>
          <p:cNvSpPr txBox="1">
            <a:spLocks noChangeArrowheads="1"/>
          </p:cNvSpPr>
          <p:nvPr/>
        </p:nvSpPr>
        <p:spPr>
          <a:xfrm>
            <a:off x="7362698" y="1918719"/>
            <a:ext cx="4160911" cy="2627109"/>
          </a:xfrm>
          <a:prstGeom prst="rect">
            <a:avLst/>
          </a:prstGeom>
        </p:spPr>
        <p:txBody>
          <a:bodyPr vert="horz" lIns="90488" tIns="44450" rIns="90488" bIns="4445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defRPr/>
            </a:pPr>
            <a:endParaRPr lang="en-US" sz="2400" dirty="0">
              <a:solidFill>
                <a:srgbClr val="000000"/>
              </a:solidFill>
            </a:endParaRPr>
          </a:p>
          <a:p>
            <a:pPr>
              <a:lnSpc>
                <a:spcPct val="90000"/>
              </a:lnSpc>
              <a:defRPr/>
            </a:pPr>
            <a:endParaRPr lang="en-US" sz="2400" dirty="0">
              <a:solidFill>
                <a:srgbClr val="000000"/>
              </a:solidFill>
            </a:endParaRPr>
          </a:p>
          <a:p>
            <a:pPr>
              <a:lnSpc>
                <a:spcPct val="90000"/>
              </a:lnSpc>
              <a:defRPr/>
            </a:pPr>
            <a:r>
              <a:rPr lang="en-US" sz="2400" dirty="0">
                <a:solidFill>
                  <a:srgbClr val="000000"/>
                </a:solidFill>
              </a:rPr>
              <a:t>Cardinality is minimum zero to zero, maximum one to many</a:t>
            </a:r>
          </a:p>
          <a:p>
            <a:pPr>
              <a:lnSpc>
                <a:spcPct val="90000"/>
              </a:lnSpc>
              <a:defRPr/>
            </a:pPr>
            <a:r>
              <a:rPr lang="en-US" sz="2400" dirty="0">
                <a:solidFill>
                  <a:srgbClr val="000000"/>
                </a:solidFill>
              </a:rPr>
              <a:t>One professor teaches a minimum of zero classes (annual leave or sabbatical)</a:t>
            </a:r>
          </a:p>
          <a:p>
            <a:pPr>
              <a:lnSpc>
                <a:spcPct val="90000"/>
              </a:lnSpc>
              <a:defRPr/>
            </a:pPr>
            <a:r>
              <a:rPr lang="en-US" sz="2400" dirty="0">
                <a:solidFill>
                  <a:srgbClr val="000000"/>
                </a:solidFill>
              </a:rPr>
              <a:t>One professor teaches a maximum of many classes</a:t>
            </a:r>
          </a:p>
          <a:p>
            <a:pPr>
              <a:lnSpc>
                <a:spcPct val="90000"/>
              </a:lnSpc>
              <a:defRPr/>
            </a:pPr>
            <a:r>
              <a:rPr lang="en-US" sz="2400" dirty="0">
                <a:solidFill>
                  <a:srgbClr val="000000"/>
                </a:solidFill>
              </a:rPr>
              <a:t>One class has a minimum of zero professor (not offered)</a:t>
            </a:r>
          </a:p>
          <a:p>
            <a:pPr>
              <a:lnSpc>
                <a:spcPct val="90000"/>
              </a:lnSpc>
              <a:defRPr/>
            </a:pPr>
            <a:r>
              <a:rPr lang="en-US" sz="2400" dirty="0">
                <a:solidFill>
                  <a:srgbClr val="000000"/>
                </a:solidFill>
              </a:rPr>
              <a:t>One class has a maximum of one professor</a:t>
            </a:r>
          </a:p>
          <a:p>
            <a:pPr>
              <a:lnSpc>
                <a:spcPct val="90000"/>
              </a:lnSpc>
              <a:defRPr/>
            </a:pPr>
            <a:endParaRPr lang="en-US" dirty="0">
              <a:solidFill>
                <a:srgbClr val="000000"/>
              </a:solidFill>
            </a:endParaRPr>
          </a:p>
        </p:txBody>
      </p:sp>
      <p:sp>
        <p:nvSpPr>
          <p:cNvPr id="5" name="Rectangle: Rounded Corners 4">
            <a:extLst>
              <a:ext uri="{FF2B5EF4-FFF2-40B4-BE49-F238E27FC236}">
                <a16:creationId xmlns:a16="http://schemas.microsoft.com/office/drawing/2014/main" id="{72918E5A-C2F6-4B68-A90B-5B5D200DADA8}"/>
              </a:ext>
            </a:extLst>
          </p:cNvPr>
          <p:cNvSpPr/>
          <p:nvPr/>
        </p:nvSpPr>
        <p:spPr>
          <a:xfrm>
            <a:off x="685800" y="2756024"/>
            <a:ext cx="2190750" cy="1066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Professor</a:t>
            </a:r>
            <a:endParaRPr lang="en-CA" sz="2800" dirty="0"/>
          </a:p>
        </p:txBody>
      </p:sp>
      <p:sp>
        <p:nvSpPr>
          <p:cNvPr id="27" name="Rectangle: Rounded Corners 26">
            <a:extLst>
              <a:ext uri="{FF2B5EF4-FFF2-40B4-BE49-F238E27FC236}">
                <a16:creationId xmlns:a16="http://schemas.microsoft.com/office/drawing/2014/main" id="{F7BA88A1-0954-41D7-817A-F3104AFA206C}"/>
              </a:ext>
            </a:extLst>
          </p:cNvPr>
          <p:cNvSpPr/>
          <p:nvPr/>
        </p:nvSpPr>
        <p:spPr>
          <a:xfrm>
            <a:off x="4663272" y="2756024"/>
            <a:ext cx="2190750" cy="1066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a:t>
            </a:r>
            <a:endParaRPr lang="en-CA" sz="2800" dirty="0"/>
          </a:p>
        </p:txBody>
      </p:sp>
      <p:cxnSp>
        <p:nvCxnSpPr>
          <p:cNvPr id="10" name="Straight Connector 9">
            <a:extLst>
              <a:ext uri="{FF2B5EF4-FFF2-40B4-BE49-F238E27FC236}">
                <a16:creationId xmlns:a16="http://schemas.microsoft.com/office/drawing/2014/main" id="{76B8E7AC-71FF-4135-AC83-3104DCB25AE7}"/>
              </a:ext>
            </a:extLst>
          </p:cNvPr>
          <p:cNvCxnSpPr>
            <a:stCxn id="5" idx="3"/>
            <a:endCxn id="27" idx="1"/>
          </p:cNvCxnSpPr>
          <p:nvPr/>
        </p:nvCxnSpPr>
        <p:spPr>
          <a:xfrm>
            <a:off x="2876550" y="3289424"/>
            <a:ext cx="17867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A18C360-7893-4344-AE32-CF706947C19C}"/>
              </a:ext>
            </a:extLst>
          </p:cNvPr>
          <p:cNvCxnSpPr/>
          <p:nvPr/>
        </p:nvCxnSpPr>
        <p:spPr>
          <a:xfrm>
            <a:off x="3048000" y="3104254"/>
            <a:ext cx="0" cy="394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0F68D0-8CA9-41E0-BA11-F4DEF8872F05}"/>
              </a:ext>
            </a:extLst>
          </p:cNvPr>
          <p:cNvCxnSpPr/>
          <p:nvPr/>
        </p:nvCxnSpPr>
        <p:spPr>
          <a:xfrm flipV="1">
            <a:off x="4514850" y="3142354"/>
            <a:ext cx="148422" cy="159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F7C6E5-BAB4-47B2-B826-BC491B42904E}"/>
              </a:ext>
            </a:extLst>
          </p:cNvPr>
          <p:cNvCxnSpPr/>
          <p:nvPr/>
        </p:nvCxnSpPr>
        <p:spPr>
          <a:xfrm>
            <a:off x="4514850" y="3301552"/>
            <a:ext cx="148422" cy="197298"/>
          </a:xfrm>
          <a:prstGeom prst="line">
            <a:avLst/>
          </a:prstGeom>
        </p:spPr>
        <p:style>
          <a:lnRef idx="1">
            <a:schemeClr val="accent1"/>
          </a:lnRef>
          <a:fillRef idx="0">
            <a:schemeClr val="accent1"/>
          </a:fillRef>
          <a:effectRef idx="0">
            <a:schemeClr val="accent1"/>
          </a:effectRef>
          <a:fontRef idx="minor">
            <a:schemeClr val="tx1"/>
          </a:fontRef>
        </p:style>
      </p:cxnSp>
      <p:sp>
        <p:nvSpPr>
          <p:cNvPr id="2" name="Flowchart: Connector 1">
            <a:extLst>
              <a:ext uri="{FF2B5EF4-FFF2-40B4-BE49-F238E27FC236}">
                <a16:creationId xmlns:a16="http://schemas.microsoft.com/office/drawing/2014/main" id="{DB7A4EC4-1535-48C9-9CAD-29DCD40A405A}"/>
              </a:ext>
            </a:extLst>
          </p:cNvPr>
          <p:cNvSpPr/>
          <p:nvPr/>
        </p:nvSpPr>
        <p:spPr>
          <a:xfrm>
            <a:off x="2857500" y="3200400"/>
            <a:ext cx="199328" cy="184149"/>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Flowchart: Connector 18">
            <a:extLst>
              <a:ext uri="{FF2B5EF4-FFF2-40B4-BE49-F238E27FC236}">
                <a16:creationId xmlns:a16="http://schemas.microsoft.com/office/drawing/2014/main" id="{9C5B0F43-9A9E-445E-BA87-DB57CB82F3A1}"/>
              </a:ext>
            </a:extLst>
          </p:cNvPr>
          <p:cNvSpPr/>
          <p:nvPr/>
        </p:nvSpPr>
        <p:spPr>
          <a:xfrm>
            <a:off x="4362450" y="3200400"/>
            <a:ext cx="199328" cy="184149"/>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76369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576274"/>
            <a:ext cx="7106241" cy="1001980"/>
          </a:xfrm>
        </p:spPr>
        <p:txBody>
          <a:bodyPr anchor="t">
            <a:normAutofit/>
          </a:bodyPr>
          <a:lstStyle/>
          <a:p>
            <a:r>
              <a:rPr lang="en-CA" dirty="0"/>
              <a:t>Naming conventions</a:t>
            </a:r>
          </a:p>
        </p:txBody>
      </p:sp>
      <p:sp>
        <p:nvSpPr>
          <p:cNvPr id="3" name="Content Placeholder 2"/>
          <p:cNvSpPr>
            <a:spLocks noGrp="1"/>
          </p:cNvSpPr>
          <p:nvPr>
            <p:ph type="body" sz="quarter" idx="15"/>
          </p:nvPr>
        </p:nvSpPr>
        <p:spPr>
          <a:xfrm>
            <a:off x="609602" y="1803401"/>
            <a:ext cx="9448798" cy="3848100"/>
          </a:xfrm>
        </p:spPr>
        <p:txBody>
          <a:bodyPr>
            <a:normAutofit/>
          </a:bodyPr>
          <a:lstStyle/>
          <a:p>
            <a:pPr marL="342900" indent="-342900">
              <a:lnSpc>
                <a:spcPct val="100000"/>
              </a:lnSpc>
              <a:buFont typeface="Arial" panose="020B0604020202020204" pitchFamily="34" charset="0"/>
              <a:buChar char="•"/>
            </a:pPr>
            <a:r>
              <a:rPr lang="en-CA" sz="2000" dirty="0"/>
              <a:t>Used to be loose and free</a:t>
            </a:r>
          </a:p>
          <a:p>
            <a:pPr marL="342900" indent="-342900">
              <a:lnSpc>
                <a:spcPct val="100000"/>
              </a:lnSpc>
              <a:buFont typeface="Arial" panose="020B0604020202020204" pitchFamily="34" charset="0"/>
              <a:buChar char="•"/>
            </a:pPr>
            <a:r>
              <a:rPr lang="en-CA" sz="2000" dirty="0"/>
              <a:t>Because of original space constraints, naming used to be pretty cryptic</a:t>
            </a:r>
          </a:p>
          <a:p>
            <a:pPr marL="342900" indent="-342900">
              <a:lnSpc>
                <a:spcPct val="100000"/>
              </a:lnSpc>
              <a:buFont typeface="Arial" panose="020B0604020202020204" pitchFamily="34" charset="0"/>
              <a:buChar char="•"/>
            </a:pPr>
            <a:r>
              <a:rPr lang="en-CA" sz="2000" dirty="0"/>
              <a:t>Each company had it’s own standards</a:t>
            </a:r>
          </a:p>
          <a:p>
            <a:pPr marL="342900" indent="-342900">
              <a:lnSpc>
                <a:spcPct val="100000"/>
              </a:lnSpc>
              <a:buFont typeface="Arial" panose="020B0604020202020204" pitchFamily="34" charset="0"/>
              <a:buChar char="•"/>
            </a:pPr>
            <a:r>
              <a:rPr lang="en-CA" sz="2000" dirty="0"/>
              <a:t>Often each developer had his/her own version</a:t>
            </a:r>
          </a:p>
          <a:p>
            <a:pPr marL="342900" indent="-342900">
              <a:lnSpc>
                <a:spcPct val="100000"/>
              </a:lnSpc>
              <a:buFont typeface="Arial" panose="020B0604020202020204" pitchFamily="34" charset="0"/>
              <a:buChar char="•"/>
            </a:pPr>
            <a:r>
              <a:rPr lang="en-CA" sz="2000" dirty="0"/>
              <a:t>Could cause all kinds of grief</a:t>
            </a:r>
          </a:p>
          <a:p>
            <a:pPr marL="342900" indent="-342900">
              <a:lnSpc>
                <a:spcPct val="100000"/>
              </a:lnSpc>
              <a:buFont typeface="Arial" panose="020B0604020202020204" pitchFamily="34" charset="0"/>
              <a:buChar char="•"/>
            </a:pPr>
            <a:r>
              <a:rPr lang="en-CA" sz="2000" dirty="0"/>
              <a:t>Thanks to modern development frameworks, a </a:t>
            </a:r>
            <a:r>
              <a:rPr lang="en-CA" sz="2000" dirty="0" err="1"/>
              <a:t>defacto</a:t>
            </a:r>
            <a:r>
              <a:rPr lang="en-CA" sz="2000" dirty="0"/>
              <a:t> standard is starting to emerge</a:t>
            </a:r>
          </a:p>
          <a:p>
            <a:pPr marL="342900" indent="-342900">
              <a:lnSpc>
                <a:spcPct val="100000"/>
              </a:lnSpc>
              <a:buFont typeface="Arial" panose="020B0604020202020204" pitchFamily="34" charset="0"/>
              <a:buChar char="•"/>
            </a:pPr>
            <a:endParaRPr lang="en-CA" sz="2000" dirty="0"/>
          </a:p>
        </p:txBody>
      </p:sp>
    </p:spTree>
    <p:extLst>
      <p:ext uri="{BB962C8B-B14F-4D97-AF65-F5344CB8AC3E}">
        <p14:creationId xmlns:p14="http://schemas.microsoft.com/office/powerpoint/2010/main" val="234490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p:txBody>
          <a:bodyPr anchor="ctr">
            <a:normAutofit/>
          </a:bodyPr>
          <a:lstStyle/>
          <a:p>
            <a:pPr>
              <a:defRPr/>
            </a:pPr>
            <a:r>
              <a:rPr lang="en-US" dirty="0">
                <a:effectLst>
                  <a:outerShdw blurRad="38100" dist="38100" dir="2700000" algn="tl">
                    <a:srgbClr val="FFFFFF"/>
                  </a:outerShdw>
                </a:effectLst>
              </a:rPr>
              <a:t>Review: Keys</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546107" y="1578254"/>
            <a:ext cx="10863261" cy="4703472"/>
          </a:xfrm>
        </p:spPr>
        <p:txBody>
          <a:bodyPr anchor="ctr">
            <a:normAutofit/>
          </a:bodyPr>
          <a:lstStyle/>
          <a:p>
            <a:pPr marL="342900" indent="-342900">
              <a:spcAft>
                <a:spcPts val="0"/>
              </a:spcAft>
              <a:buFont typeface="Arial" panose="020B0604020202020204" pitchFamily="34" charset="0"/>
              <a:buChar char="•"/>
              <a:defRPr/>
            </a:pPr>
            <a:r>
              <a:rPr lang="en-US" sz="2400" b="1" dirty="0"/>
              <a:t>What would happen if we didn’t uniquely identify each row?</a:t>
            </a:r>
          </a:p>
          <a:p>
            <a:pPr marL="1295328" lvl="1" indent="-342900">
              <a:buFont typeface="Arial" panose="020B0604020202020204" pitchFamily="34" charset="0"/>
              <a:buChar char="•"/>
              <a:defRPr/>
            </a:pPr>
            <a:r>
              <a:rPr lang="en-US" dirty="0"/>
              <a:t>Data would be duplicated</a:t>
            </a:r>
          </a:p>
          <a:p>
            <a:pPr marL="1295328" lvl="1" indent="-342900">
              <a:buFont typeface="Arial" panose="020B0604020202020204" pitchFamily="34" charset="0"/>
              <a:buChar char="•"/>
              <a:defRPr/>
            </a:pPr>
            <a:r>
              <a:rPr lang="en-US" dirty="0"/>
              <a:t>We wouldn’t be able to count rows and get any meaningful information</a:t>
            </a:r>
          </a:p>
          <a:p>
            <a:pPr marL="1295328" lvl="1" indent="-342900">
              <a:buFont typeface="Arial" panose="020B0604020202020204" pitchFamily="34" charset="0"/>
              <a:buChar char="•"/>
              <a:defRPr/>
            </a:pPr>
            <a:r>
              <a:rPr lang="en-US" dirty="0"/>
              <a:t>The integrity, quality, accuracy, and reliability of our data would be compromised</a:t>
            </a:r>
          </a:p>
          <a:p>
            <a:pPr marL="1295328" lvl="1" indent="-342900">
              <a:buFont typeface="Arial" panose="020B0604020202020204" pitchFamily="34" charset="0"/>
              <a:buChar char="•"/>
              <a:defRPr/>
            </a:pPr>
            <a:r>
              <a:rPr lang="en-US" b="1" dirty="0">
                <a:solidFill>
                  <a:srgbClr val="FF0000"/>
                </a:solidFill>
              </a:rPr>
              <a:t>The main role of keys is to form relationships with other tables, how could we achieve this if the data in our tables were not organized? We wouldn’t be able to form relationships with other tables without keys.</a:t>
            </a:r>
          </a:p>
          <a:p>
            <a:pPr marL="1295328" lvl="1" indent="-342900">
              <a:buFont typeface="Arial" panose="020B0604020202020204" pitchFamily="34" charset="0"/>
              <a:buChar char="•"/>
              <a:defRPr/>
            </a:pPr>
            <a:r>
              <a:rPr lang="en-US" dirty="0"/>
              <a:t>Writing queries would be difficult and complex – WHERE clause</a:t>
            </a:r>
          </a:p>
          <a:p>
            <a:pPr marL="1295328" lvl="1" indent="-342900">
              <a:buFont typeface="Arial" panose="020B0604020202020204" pitchFamily="34" charset="0"/>
              <a:buChar char="•"/>
              <a:defRPr/>
            </a:pPr>
            <a:endParaRPr lang="en-US" dirty="0"/>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5</a:t>
            </a:fld>
            <a:endParaRPr lang="en-US" sz="2000" dirty="0"/>
          </a:p>
        </p:txBody>
      </p:sp>
    </p:spTree>
    <p:extLst>
      <p:ext uri="{BB962C8B-B14F-4D97-AF65-F5344CB8AC3E}">
        <p14:creationId xmlns:p14="http://schemas.microsoft.com/office/powerpoint/2010/main" val="986641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576274"/>
            <a:ext cx="9310254" cy="1001980"/>
          </a:xfrm>
        </p:spPr>
        <p:txBody>
          <a:bodyPr anchor="t">
            <a:normAutofit/>
          </a:bodyPr>
          <a:lstStyle/>
          <a:p>
            <a:r>
              <a:rPr lang="en-CA" dirty="0"/>
              <a:t>Naming conventions used in this course</a:t>
            </a:r>
          </a:p>
        </p:txBody>
      </p:sp>
      <p:sp>
        <p:nvSpPr>
          <p:cNvPr id="3" name="Content Placeholder 2"/>
          <p:cNvSpPr>
            <a:spLocks noGrp="1"/>
          </p:cNvSpPr>
          <p:nvPr>
            <p:ph type="body" sz="quarter" idx="15"/>
          </p:nvPr>
        </p:nvSpPr>
        <p:spPr>
          <a:xfrm>
            <a:off x="609602" y="1803401"/>
            <a:ext cx="10935853" cy="3848100"/>
          </a:xfrm>
        </p:spPr>
        <p:txBody>
          <a:bodyPr>
            <a:normAutofit/>
          </a:bodyPr>
          <a:lstStyle/>
          <a:p>
            <a:pPr marL="342900" indent="-342900">
              <a:lnSpc>
                <a:spcPct val="100000"/>
              </a:lnSpc>
              <a:buFont typeface="Arial" panose="020B0604020202020204" pitchFamily="34" charset="0"/>
              <a:buChar char="•"/>
            </a:pPr>
            <a:r>
              <a:rPr lang="en-CA" sz="1900" dirty="0"/>
              <a:t>Everything is lower case.  No exceptions.</a:t>
            </a:r>
          </a:p>
          <a:p>
            <a:pPr marL="342900" indent="-342900">
              <a:lnSpc>
                <a:spcPct val="100000"/>
              </a:lnSpc>
              <a:buFont typeface="Arial" panose="020B0604020202020204" pitchFamily="34" charset="0"/>
              <a:buChar char="•"/>
            </a:pPr>
            <a:r>
              <a:rPr lang="en-CA" sz="1900" dirty="0"/>
              <a:t>No spaces.  Use an underscore.</a:t>
            </a:r>
          </a:p>
          <a:p>
            <a:pPr marL="342900" indent="-342900">
              <a:lnSpc>
                <a:spcPct val="100000"/>
              </a:lnSpc>
              <a:buFont typeface="Arial" panose="020B0604020202020204" pitchFamily="34" charset="0"/>
              <a:buChar char="•"/>
            </a:pPr>
            <a:r>
              <a:rPr lang="en-CA" sz="1900" dirty="0"/>
              <a:t>Tables are plural whenever possible.  Exceptions would be names that imply plurality such as “log”</a:t>
            </a:r>
          </a:p>
          <a:p>
            <a:pPr marL="342900" indent="-342900">
              <a:lnSpc>
                <a:spcPct val="100000"/>
              </a:lnSpc>
              <a:buFont typeface="Arial" panose="020B0604020202020204" pitchFamily="34" charset="0"/>
              <a:buChar char="•"/>
            </a:pPr>
            <a:r>
              <a:rPr lang="en-CA" sz="1900" dirty="0"/>
              <a:t>Primary keys are called “id”</a:t>
            </a:r>
          </a:p>
          <a:p>
            <a:pPr marL="342900" indent="-342900">
              <a:lnSpc>
                <a:spcPct val="100000"/>
              </a:lnSpc>
              <a:buFont typeface="Arial" panose="020B0604020202020204" pitchFamily="34" charset="0"/>
              <a:buChar char="•"/>
            </a:pPr>
            <a:r>
              <a:rPr lang="en-CA" sz="1900" dirty="0"/>
              <a:t>Foreign keys are named using the rule of” singular parent table name + underscore + primary key name”.  i.e. “Users” table with PK “id” would have a foreign key name of “</a:t>
            </a:r>
            <a:r>
              <a:rPr lang="en-CA" sz="1900" dirty="0" err="1"/>
              <a:t>user_id</a:t>
            </a:r>
            <a:r>
              <a:rPr lang="en-CA" sz="1900" dirty="0"/>
              <a:t>”.</a:t>
            </a:r>
          </a:p>
        </p:txBody>
      </p:sp>
    </p:spTree>
    <p:extLst>
      <p:ext uri="{BB962C8B-B14F-4D97-AF65-F5344CB8AC3E}">
        <p14:creationId xmlns:p14="http://schemas.microsoft.com/office/powerpoint/2010/main" val="30244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p:txBody>
          <a:bodyPr anchor="ctr">
            <a:normAutofit/>
          </a:bodyPr>
          <a:lstStyle/>
          <a:p>
            <a:pPr>
              <a:defRPr/>
            </a:pPr>
            <a:r>
              <a:rPr lang="en-US" dirty="0">
                <a:effectLst>
                  <a:outerShdw blurRad="38100" dist="38100" dir="2700000" algn="tl">
                    <a:srgbClr val="FFFFFF"/>
                  </a:outerShdw>
                </a:effectLst>
              </a:rPr>
              <a:t>Types of Keys</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546107" y="2364005"/>
            <a:ext cx="10863261" cy="4009086"/>
          </a:xfrm>
        </p:spPr>
        <p:txBody>
          <a:bodyPr anchor="ctr">
            <a:normAutofit fontScale="92500"/>
          </a:bodyPr>
          <a:lstStyle/>
          <a:p>
            <a:pPr marL="342900" indent="-342900">
              <a:spcAft>
                <a:spcPts val="0"/>
              </a:spcAft>
              <a:buFont typeface="Arial" panose="020B0604020202020204" pitchFamily="34" charset="0"/>
              <a:buChar char="•"/>
              <a:defRPr/>
            </a:pPr>
            <a:r>
              <a:rPr lang="en-US" sz="2400" dirty="0"/>
              <a:t>Many types of keys, these are the ones we must understand in this course:</a:t>
            </a:r>
          </a:p>
          <a:p>
            <a:pPr marL="1295328" lvl="1" indent="-342900">
              <a:buFont typeface="Arial" panose="020B0604020202020204" pitchFamily="34" charset="0"/>
              <a:buChar char="•"/>
              <a:defRPr/>
            </a:pPr>
            <a:r>
              <a:rPr lang="en-US" b="1" dirty="0"/>
              <a:t>Primary Key</a:t>
            </a:r>
            <a:r>
              <a:rPr lang="en-US" dirty="0"/>
              <a:t>: one or many columns (attributes) that uniquely identify each row in a database</a:t>
            </a:r>
          </a:p>
          <a:p>
            <a:pPr marL="1295328" lvl="1" indent="-342900">
              <a:buFont typeface="Arial" panose="020B0604020202020204" pitchFamily="34" charset="0"/>
              <a:buChar char="•"/>
              <a:defRPr/>
            </a:pPr>
            <a:r>
              <a:rPr lang="en-US" b="1" dirty="0"/>
              <a:t>Foreign Key</a:t>
            </a:r>
            <a:r>
              <a:rPr lang="en-US" dirty="0"/>
              <a:t>: a primary key from ANOTHER table that is used to form a relationship with the other table through the key</a:t>
            </a:r>
          </a:p>
          <a:p>
            <a:pPr marL="1295328" lvl="1" indent="-342900">
              <a:buFont typeface="Arial" panose="020B0604020202020204" pitchFamily="34" charset="0"/>
              <a:buChar char="•"/>
              <a:defRPr/>
            </a:pPr>
            <a:r>
              <a:rPr lang="en-US" b="1" dirty="0"/>
              <a:t>Composite Key</a:t>
            </a:r>
            <a:r>
              <a:rPr lang="en-US" dirty="0"/>
              <a:t>: a primary key that consists of more than one column</a:t>
            </a:r>
          </a:p>
          <a:p>
            <a:pPr marL="1295328" lvl="1"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solidFill>
                  <a:srgbClr val="FF0000"/>
                </a:solidFill>
              </a:rPr>
              <a:t>NOTE:</a:t>
            </a:r>
            <a:r>
              <a:rPr lang="en-US" dirty="0"/>
              <a:t> these are NOT exclusive terms, a key can fit the criteria of all of these terms and be considered all three i.e. a primary key, a foreign key and a composite key</a:t>
            </a:r>
          </a:p>
          <a:p>
            <a:pPr marL="342900" indent="-342900">
              <a:buFont typeface="Arial" panose="020B0604020202020204" pitchFamily="34" charset="0"/>
              <a:buChar char="•"/>
              <a:defRPr/>
            </a:pPr>
            <a:endParaRPr lang="en-US" dirty="0"/>
          </a:p>
          <a:p>
            <a:pPr lvl="1" indent="0">
              <a:buNone/>
              <a:defRPr/>
            </a:pPr>
            <a:endParaRPr lang="en-US" dirty="0"/>
          </a:p>
          <a:p>
            <a:pPr marL="1295328" lvl="1" indent="-342900">
              <a:buFont typeface="Arial" panose="020B0604020202020204" pitchFamily="34" charset="0"/>
              <a:buChar char="•"/>
              <a:defRPr/>
            </a:pPr>
            <a:endParaRPr lang="en-US" dirty="0"/>
          </a:p>
          <a:p>
            <a:pPr lvl="1" indent="0">
              <a:buNone/>
              <a:defRPr/>
            </a:pPr>
            <a:endParaRPr lang="en-US" dirty="0"/>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6</a:t>
            </a:fld>
            <a:endParaRPr lang="en-US" sz="2000" dirty="0"/>
          </a:p>
        </p:txBody>
      </p:sp>
    </p:spTree>
    <p:extLst>
      <p:ext uri="{BB962C8B-B14F-4D97-AF65-F5344CB8AC3E}">
        <p14:creationId xmlns:p14="http://schemas.microsoft.com/office/powerpoint/2010/main" val="321553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a:xfrm>
            <a:off x="546106" y="119783"/>
            <a:ext cx="10863261" cy="1001980"/>
          </a:xfrm>
        </p:spPr>
        <p:txBody>
          <a:bodyPr anchor="ctr">
            <a:normAutofit/>
          </a:bodyPr>
          <a:lstStyle/>
          <a:p>
            <a:pPr>
              <a:defRPr/>
            </a:pPr>
            <a:r>
              <a:rPr lang="en-US" dirty="0">
                <a:effectLst>
                  <a:outerShdw blurRad="38100" dist="38100" dir="2700000" algn="tl">
                    <a:srgbClr val="FFFFFF"/>
                  </a:outerShdw>
                </a:effectLst>
              </a:rPr>
              <a:t>Primary Keys</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546107" y="2364004"/>
            <a:ext cx="10863261" cy="4741645"/>
          </a:xfrm>
        </p:spPr>
        <p:txBody>
          <a:bodyPr anchor="ctr">
            <a:normAutofit/>
          </a:bodyPr>
          <a:lstStyle/>
          <a:p>
            <a:pPr marL="342900" indent="-342900">
              <a:buFont typeface="Arial" panose="020B0604020202020204" pitchFamily="34" charset="0"/>
              <a:buChar char="•"/>
              <a:defRPr/>
            </a:pPr>
            <a:r>
              <a:rPr lang="en-US" b="1" dirty="0"/>
              <a:t>Primary Key</a:t>
            </a:r>
            <a:r>
              <a:rPr lang="en-US" dirty="0"/>
              <a:t>: one or many columns (attributes) that uniquely identify each row in a database</a:t>
            </a:r>
          </a:p>
          <a:p>
            <a:pPr marL="1295328" lvl="1" indent="-342900">
              <a:buFont typeface="Arial" panose="020B0604020202020204" pitchFamily="34" charset="0"/>
              <a:buChar char="•"/>
              <a:defRPr/>
            </a:pPr>
            <a:r>
              <a:rPr lang="en-US" dirty="0"/>
              <a:t>a key is typically a sequence of numbers such that no number will be repeated within the table</a:t>
            </a:r>
          </a:p>
          <a:p>
            <a:pPr marL="1295328" lvl="1" indent="-342900">
              <a:buFont typeface="Arial" panose="020B0604020202020204" pitchFamily="34" charset="0"/>
              <a:buChar char="•"/>
              <a:defRPr/>
            </a:pPr>
            <a:r>
              <a:rPr lang="en-US" dirty="0"/>
              <a:t>it is possible to use other values as long as they will be guaranteed to be unique</a:t>
            </a:r>
          </a:p>
          <a:p>
            <a:pPr marL="1295328" lvl="1" indent="-342900">
              <a:buFont typeface="Arial" panose="020B0604020202020204" pitchFamily="34" charset="0"/>
              <a:buChar char="•"/>
              <a:defRPr/>
            </a:pPr>
            <a:r>
              <a:rPr lang="en-US" b="1" dirty="0">
                <a:solidFill>
                  <a:srgbClr val="FF0000"/>
                </a:solidFill>
              </a:rPr>
              <a:t>A primary key CANNOT be null! A primary key MUST be unique!</a:t>
            </a:r>
          </a:p>
          <a:p>
            <a:pPr marL="1295328" lvl="1" indent="-342900">
              <a:buFont typeface="Arial" panose="020B0604020202020204" pitchFamily="34" charset="0"/>
              <a:buChar char="•"/>
              <a:defRPr/>
            </a:pPr>
            <a:r>
              <a:rPr lang="en-US" dirty="0">
                <a:solidFill>
                  <a:schemeClr val="tx1"/>
                </a:solidFill>
              </a:rPr>
              <a:t>We use an auto-generated id when none of the attributes in the table are suitable as a primary key</a:t>
            </a:r>
          </a:p>
          <a:p>
            <a:pPr marL="1295328" lvl="1" indent="-342900">
              <a:buFont typeface="Arial" panose="020B0604020202020204" pitchFamily="34" charset="0"/>
              <a:buChar char="•"/>
              <a:defRPr/>
            </a:pPr>
            <a:r>
              <a:rPr lang="en-US" dirty="0"/>
              <a:t>Ex: SIN, email address, auto-generated id, driver’s license number</a:t>
            </a:r>
          </a:p>
          <a:p>
            <a:pPr marL="1295328" lvl="1" indent="-342900">
              <a:buFont typeface="Arial" panose="020B0604020202020204" pitchFamily="34" charset="0"/>
              <a:buChar char="•"/>
              <a:defRPr/>
            </a:pPr>
            <a:endParaRPr lang="en-US" dirty="0"/>
          </a:p>
          <a:p>
            <a:pPr>
              <a:defRPr/>
            </a:pPr>
            <a:endParaRPr lang="en-US" dirty="0"/>
          </a:p>
          <a:p>
            <a:pPr lvl="1" indent="0">
              <a:buNone/>
              <a:defRPr/>
            </a:pPr>
            <a:endParaRPr lang="en-US" dirty="0"/>
          </a:p>
          <a:p>
            <a:pPr marL="1295328" lvl="1" indent="-342900">
              <a:buFont typeface="Arial" panose="020B0604020202020204" pitchFamily="34" charset="0"/>
              <a:buChar char="•"/>
              <a:defRPr/>
            </a:pPr>
            <a:endParaRPr lang="en-US" dirty="0"/>
          </a:p>
          <a:p>
            <a:pPr lvl="1" indent="0">
              <a:buNone/>
              <a:defRPr/>
            </a:pPr>
            <a:endParaRPr lang="en-US" dirty="0"/>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7</a:t>
            </a:fld>
            <a:endParaRPr lang="en-US" sz="2000" dirty="0"/>
          </a:p>
        </p:txBody>
      </p:sp>
    </p:spTree>
    <p:extLst>
      <p:ext uri="{BB962C8B-B14F-4D97-AF65-F5344CB8AC3E}">
        <p14:creationId xmlns:p14="http://schemas.microsoft.com/office/powerpoint/2010/main" val="85949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p:txBody>
          <a:bodyPr anchor="ctr">
            <a:normAutofit/>
          </a:bodyPr>
          <a:lstStyle/>
          <a:p>
            <a:pPr>
              <a:defRPr/>
            </a:pPr>
            <a:r>
              <a:rPr lang="en-US" dirty="0">
                <a:effectLst>
                  <a:outerShdw blurRad="38100" dist="38100" dir="2700000" algn="tl">
                    <a:srgbClr val="FFFFFF"/>
                  </a:outerShdw>
                </a:effectLst>
              </a:rPr>
              <a:t>Foreign Keys</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546107" y="2647951"/>
            <a:ext cx="10863261" cy="4610100"/>
          </a:xfrm>
        </p:spPr>
        <p:txBody>
          <a:bodyPr anchor="ctr">
            <a:normAutofit lnSpcReduction="10000"/>
          </a:bodyPr>
          <a:lstStyle/>
          <a:p>
            <a:pPr marL="342900" indent="-342900">
              <a:buFont typeface="Arial" panose="020B0604020202020204" pitchFamily="34" charset="0"/>
              <a:buChar char="•"/>
              <a:defRPr/>
            </a:pPr>
            <a:r>
              <a:rPr lang="en-US" b="1" dirty="0"/>
              <a:t>Foreign Key</a:t>
            </a:r>
            <a:r>
              <a:rPr lang="en-US" dirty="0"/>
              <a:t>: a primary key from ANOTHER table that is used to form a relationship with the other table through the key</a:t>
            </a:r>
          </a:p>
          <a:p>
            <a:pPr marL="1295328" lvl="1" indent="-342900">
              <a:buFont typeface="Arial" panose="020B0604020202020204" pitchFamily="34" charset="0"/>
              <a:buChar char="•"/>
              <a:defRPr/>
            </a:pPr>
            <a:r>
              <a:rPr lang="en-US" dirty="0"/>
              <a:t>Does not have to follow the rules of a primary key: must be unique, but CAN be null</a:t>
            </a:r>
          </a:p>
          <a:p>
            <a:pPr marL="1295328" lvl="1" indent="-342900">
              <a:buFont typeface="Arial" panose="020B0604020202020204" pitchFamily="34" charset="0"/>
              <a:buChar char="•"/>
              <a:defRPr/>
            </a:pPr>
            <a:r>
              <a:rPr lang="en-US" dirty="0"/>
              <a:t>A foreign key can become part of the primary key of the new table as it’s likely needed to uniquely identify each row in the table based on the relationship. If the foreign key becomes part of the primary key, it can no longer be null.</a:t>
            </a:r>
          </a:p>
          <a:p>
            <a:pPr marL="1295328" lvl="1" indent="-342900">
              <a:buFont typeface="Arial" panose="020B0604020202020204" pitchFamily="34" charset="0"/>
              <a:buChar char="•"/>
              <a:defRPr/>
            </a:pPr>
            <a:r>
              <a:rPr lang="en-US" dirty="0"/>
              <a:t>Note that since this follows the definition of a primary key, a foreign key can also be one or more columns in a table</a:t>
            </a:r>
          </a:p>
          <a:p>
            <a:pPr marL="1295328" lvl="1" indent="-342900">
              <a:buFont typeface="Arial" panose="020B0604020202020204" pitchFamily="34" charset="0"/>
              <a:buChar char="•"/>
              <a:defRPr/>
            </a:pPr>
            <a:r>
              <a:rPr lang="en-US" b="1" dirty="0">
                <a:solidFill>
                  <a:srgbClr val="FF0000"/>
                </a:solidFill>
              </a:rPr>
              <a:t>Uniquely identifies a row in another table</a:t>
            </a:r>
          </a:p>
          <a:p>
            <a:pPr marL="1295328" lvl="1" indent="-342900">
              <a:buFont typeface="Arial" panose="020B0604020202020204" pitchFamily="34" charset="0"/>
              <a:buChar char="•"/>
              <a:defRPr/>
            </a:pPr>
            <a:endParaRPr lang="en-US" dirty="0"/>
          </a:p>
          <a:p>
            <a:pPr marL="1295328" lvl="1"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lvl="1" indent="0">
              <a:buNone/>
              <a:defRPr/>
            </a:pPr>
            <a:endParaRPr lang="en-US" dirty="0"/>
          </a:p>
          <a:p>
            <a:pPr marL="1295328" lvl="1" indent="-342900">
              <a:buFont typeface="Arial" panose="020B0604020202020204" pitchFamily="34" charset="0"/>
              <a:buChar char="•"/>
              <a:defRPr/>
            </a:pPr>
            <a:endParaRPr lang="en-US" dirty="0"/>
          </a:p>
          <a:p>
            <a:pPr lvl="1" indent="0">
              <a:buNone/>
              <a:defRPr/>
            </a:pPr>
            <a:endParaRPr lang="en-US" dirty="0"/>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8</a:t>
            </a:fld>
            <a:endParaRPr lang="en-US" sz="2000" dirty="0"/>
          </a:p>
        </p:txBody>
      </p:sp>
    </p:spTree>
    <p:extLst>
      <p:ext uri="{BB962C8B-B14F-4D97-AF65-F5344CB8AC3E}">
        <p14:creationId xmlns:p14="http://schemas.microsoft.com/office/powerpoint/2010/main" val="404575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87739CA-F04A-4A93-B30C-C5156C4287D9}"/>
              </a:ext>
            </a:extLst>
          </p:cNvPr>
          <p:cNvSpPr>
            <a:spLocks noGrp="1" noChangeArrowheads="1"/>
          </p:cNvSpPr>
          <p:nvPr>
            <p:ph type="title"/>
          </p:nvPr>
        </p:nvSpPr>
        <p:spPr/>
        <p:txBody>
          <a:bodyPr anchor="ctr">
            <a:normAutofit/>
          </a:bodyPr>
          <a:lstStyle/>
          <a:p>
            <a:pPr>
              <a:defRPr/>
            </a:pPr>
            <a:r>
              <a:rPr lang="en-US" dirty="0">
                <a:effectLst>
                  <a:outerShdw blurRad="38100" dist="38100" dir="2700000" algn="tl">
                    <a:srgbClr val="FFFFFF"/>
                  </a:outerShdw>
                </a:effectLst>
              </a:rPr>
              <a:t>Composite Keys</a:t>
            </a:r>
          </a:p>
        </p:txBody>
      </p:sp>
      <p:sp>
        <p:nvSpPr>
          <p:cNvPr id="7" name="Rectangle 3">
            <a:extLst>
              <a:ext uri="{FF2B5EF4-FFF2-40B4-BE49-F238E27FC236}">
                <a16:creationId xmlns:a16="http://schemas.microsoft.com/office/drawing/2014/main" id="{2DC1004D-029E-4A68-BA12-1C12990BEF7D}"/>
              </a:ext>
            </a:extLst>
          </p:cNvPr>
          <p:cNvSpPr>
            <a:spLocks noGrp="1" noChangeArrowheads="1"/>
          </p:cNvSpPr>
          <p:nvPr>
            <p:ph type="body" sz="quarter" idx="15"/>
          </p:nvPr>
        </p:nvSpPr>
        <p:spPr>
          <a:xfrm>
            <a:off x="546107" y="2364005"/>
            <a:ext cx="10863261" cy="4009086"/>
          </a:xfrm>
        </p:spPr>
        <p:txBody>
          <a:bodyPr anchor="ctr">
            <a:normAutofit/>
          </a:bodyPr>
          <a:lstStyle/>
          <a:p>
            <a:pPr marL="342900" indent="-342900">
              <a:buFont typeface="Arial" panose="020B0604020202020204" pitchFamily="34" charset="0"/>
              <a:buChar char="•"/>
              <a:defRPr/>
            </a:pPr>
            <a:r>
              <a:rPr lang="en-US" b="1" dirty="0"/>
              <a:t>Composite Key</a:t>
            </a:r>
            <a:r>
              <a:rPr lang="en-US" dirty="0"/>
              <a:t>: a primary key that consists of more than one column</a:t>
            </a:r>
          </a:p>
          <a:p>
            <a:pPr marL="1295328" lvl="1" indent="-342900">
              <a:buFont typeface="Arial" panose="020B0604020202020204" pitchFamily="34" charset="0"/>
              <a:buChar char="•"/>
              <a:defRPr/>
            </a:pPr>
            <a:r>
              <a:rPr lang="en-US" dirty="0"/>
              <a:t>It is possible that more than one column in the table can be used to uniquely identify each row, in this case the primary key is also called a composite key</a:t>
            </a:r>
          </a:p>
          <a:p>
            <a:pPr marL="1295328" lvl="1" indent="-342900">
              <a:buFont typeface="Arial" panose="020B0604020202020204" pitchFamily="34" charset="0"/>
              <a:buChar char="•"/>
              <a:defRPr/>
            </a:pPr>
            <a:r>
              <a:rPr lang="en-US" dirty="0"/>
              <a:t>If it makes sense to use existing columns in the table rather than adding an auto-generated id column, this will save some resources. One should consider complexity and clarity when choosing this option.</a:t>
            </a:r>
          </a:p>
          <a:p>
            <a:pPr marL="342900" indent="-342900">
              <a:buFont typeface="Arial" panose="020B0604020202020204" pitchFamily="34" charset="0"/>
              <a:buChar char="•"/>
              <a:defRPr/>
            </a:pPr>
            <a:endParaRPr lang="en-US" dirty="0"/>
          </a:p>
          <a:p>
            <a:pPr lvl="1" indent="0">
              <a:buNone/>
              <a:defRPr/>
            </a:pPr>
            <a:endParaRPr lang="en-US" dirty="0"/>
          </a:p>
          <a:p>
            <a:pPr marL="1295328" lvl="1" indent="-342900">
              <a:buFont typeface="Arial" panose="020B0604020202020204" pitchFamily="34" charset="0"/>
              <a:buChar char="•"/>
              <a:defRPr/>
            </a:pPr>
            <a:endParaRPr lang="en-US" dirty="0"/>
          </a:p>
          <a:p>
            <a:pPr lvl="1" indent="0">
              <a:buNone/>
              <a:defRPr/>
            </a:pPr>
            <a:endParaRPr lang="en-US" dirty="0"/>
          </a:p>
        </p:txBody>
      </p:sp>
      <p:sp>
        <p:nvSpPr>
          <p:cNvPr id="8" name="Slide Number Placeholder 1">
            <a:extLst>
              <a:ext uri="{FF2B5EF4-FFF2-40B4-BE49-F238E27FC236}">
                <a16:creationId xmlns:a16="http://schemas.microsoft.com/office/drawing/2014/main" id="{5775063C-28B1-40FD-AB9A-968F58C55892}"/>
              </a:ext>
            </a:extLst>
          </p:cNvPr>
          <p:cNvSpPr>
            <a:spLocks noGrp="1"/>
          </p:cNvSpPr>
          <p:nvPr>
            <p:ph type="sldNum" sz="quarter" idx="19"/>
          </p:nvPr>
        </p:nvSpPr>
        <p:spPr/>
        <p:txBody>
          <a:bodyPr>
            <a:noAutofit/>
          </a:bodyPr>
          <a:lstStyle/>
          <a:p>
            <a:pPr>
              <a:spcAft>
                <a:spcPts val="600"/>
              </a:spcAft>
            </a:pPr>
            <a:fld id="{D57F1E4F-1CFF-5643-939E-217C01CDF565}" type="slidenum">
              <a:rPr lang="en-US" sz="2000" smtClean="0"/>
              <a:pPr>
                <a:spcAft>
                  <a:spcPts val="600"/>
                </a:spcAft>
              </a:pPr>
              <a:t>9</a:t>
            </a:fld>
            <a:endParaRPr lang="en-US" sz="2000" dirty="0"/>
          </a:p>
        </p:txBody>
      </p:sp>
    </p:spTree>
    <p:extLst>
      <p:ext uri="{BB962C8B-B14F-4D97-AF65-F5344CB8AC3E}">
        <p14:creationId xmlns:p14="http://schemas.microsoft.com/office/powerpoint/2010/main" val="3984417261"/>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sson-template-nov2017.pptx" id="{CD55DEBD-AE49-428F-9090-A455770AC687}" vid="{7B99A5B2-E82B-478E-970B-6EC64F5A3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2483</Words>
  <Application>Microsoft Office PowerPoint</Application>
  <PresentationFormat>Widescreen</PresentationFormat>
  <Paragraphs>460</Paragraphs>
  <Slides>50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Courier New</vt:lpstr>
      <vt:lpstr>Tahoma</vt:lpstr>
      <vt:lpstr>Times New Roman</vt:lpstr>
      <vt:lpstr>Trebuchet MS</vt:lpstr>
      <vt:lpstr>Wingdings</vt:lpstr>
      <vt:lpstr>Wingdings 3</vt:lpstr>
      <vt:lpstr>Office Theme</vt:lpstr>
      <vt:lpstr>CST8250 </vt:lpstr>
      <vt:lpstr>PowerPoint Presentation</vt:lpstr>
      <vt:lpstr>Review: Keys</vt:lpstr>
      <vt:lpstr>Review: Keys</vt:lpstr>
      <vt:lpstr>Review: Keys</vt:lpstr>
      <vt:lpstr>Types of Keys</vt:lpstr>
      <vt:lpstr>Primary Keys</vt:lpstr>
      <vt:lpstr>Foreign Keys</vt:lpstr>
      <vt:lpstr>Composite Keys</vt:lpstr>
      <vt:lpstr>Keys Example #1</vt:lpstr>
      <vt:lpstr>Keys Example #2</vt:lpstr>
      <vt:lpstr>Data Modelling Intro</vt:lpstr>
      <vt:lpstr>Basic parts of a table</vt:lpstr>
      <vt:lpstr>Entities</vt:lpstr>
      <vt:lpstr>Entity Example</vt:lpstr>
      <vt:lpstr>Attributes</vt:lpstr>
      <vt:lpstr>Attribute Example</vt:lpstr>
      <vt:lpstr>Relationships</vt:lpstr>
      <vt:lpstr>Relationships Example</vt:lpstr>
      <vt:lpstr>Entity-Relationship (ER) Model Constructs</vt:lpstr>
      <vt:lpstr>Entities</vt:lpstr>
      <vt:lpstr>An Entity…</vt:lpstr>
      <vt:lpstr>Types of Entities</vt:lpstr>
      <vt:lpstr>Types of Entities (cont.)</vt:lpstr>
      <vt:lpstr>Attributes</vt:lpstr>
      <vt:lpstr>Types of Attributes</vt:lpstr>
      <vt:lpstr>Required vs. Optional Attributes</vt:lpstr>
      <vt:lpstr>Simple vs. Composite Attributes</vt:lpstr>
      <vt:lpstr>Simple vs. Composite Attributes (cont.)</vt:lpstr>
      <vt:lpstr>PowerPoint Presentation</vt:lpstr>
      <vt:lpstr>Defining Attributes</vt:lpstr>
      <vt:lpstr>Identifiers (Keys)</vt:lpstr>
      <vt:lpstr>Identifiers (Keys)</vt:lpstr>
      <vt:lpstr>Identifiers (Keys) cont.</vt:lpstr>
      <vt:lpstr>Criteria for Identifiers</vt:lpstr>
      <vt:lpstr>Relationships</vt:lpstr>
      <vt:lpstr>Types of Relationships</vt:lpstr>
      <vt:lpstr>Degree of Relationships</vt:lpstr>
      <vt:lpstr>PowerPoint Presentation</vt:lpstr>
      <vt:lpstr>Unary Relationship Example</vt:lpstr>
      <vt:lpstr>Binary Relationship Example</vt:lpstr>
      <vt:lpstr>Ternary Relationship Example</vt:lpstr>
      <vt:lpstr>Cardinality Constraints</vt:lpstr>
      <vt:lpstr>PowerPoint Presentation</vt:lpstr>
      <vt:lpstr>PowerPoint Presentation</vt:lpstr>
      <vt:lpstr>PowerPoint Presentation</vt:lpstr>
      <vt:lpstr>Examples of Cardinality Constraints (cont.)</vt:lpstr>
      <vt:lpstr>Examples of Cardinality Constraints (cont.) </vt:lpstr>
      <vt:lpstr>Naming conventions</vt:lpstr>
      <vt:lpstr>Naming conventions used in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CST8250 </dc:title>
  <dc:creator>Anissa Shaddy</dc:creator>
  <cp:lastModifiedBy>Daniel Gaudreault</cp:lastModifiedBy>
  <cp:revision>25</cp:revision>
  <dcterms:created xsi:type="dcterms:W3CDTF">2019-01-06T17:19:03Z</dcterms:created>
  <dcterms:modified xsi:type="dcterms:W3CDTF">2021-12-12T00:09:20Z</dcterms:modified>
</cp:coreProperties>
</file>