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2" r:id="rId1"/>
  </p:sldMasterIdLst>
  <p:notesMasterIdLst>
    <p:notesMasterId r:id="rId37"/>
  </p:notesMasterIdLst>
  <p:sldIdLst>
    <p:sldId id="260" r:id="rId2"/>
    <p:sldId id="262" r:id="rId3"/>
    <p:sldId id="276" r:id="rId4"/>
    <p:sldId id="316" r:id="rId5"/>
    <p:sldId id="297" r:id="rId6"/>
    <p:sldId id="298" r:id="rId7"/>
    <p:sldId id="315" r:id="rId8"/>
    <p:sldId id="299" r:id="rId9"/>
    <p:sldId id="318" r:id="rId10"/>
    <p:sldId id="301" r:id="rId11"/>
    <p:sldId id="319" r:id="rId12"/>
    <p:sldId id="281" r:id="rId13"/>
    <p:sldId id="282" r:id="rId14"/>
    <p:sldId id="302" r:id="rId15"/>
    <p:sldId id="320" r:id="rId16"/>
    <p:sldId id="321" r:id="rId17"/>
    <p:sldId id="300" r:id="rId18"/>
    <p:sldId id="322" r:id="rId19"/>
    <p:sldId id="323" r:id="rId20"/>
    <p:sldId id="303" r:id="rId21"/>
    <p:sldId id="324" r:id="rId22"/>
    <p:sldId id="325" r:id="rId23"/>
    <p:sldId id="306" r:id="rId24"/>
    <p:sldId id="326" r:id="rId25"/>
    <p:sldId id="327" r:id="rId26"/>
    <p:sldId id="317" r:id="rId27"/>
    <p:sldId id="305" r:id="rId28"/>
    <p:sldId id="314" r:id="rId29"/>
    <p:sldId id="304" r:id="rId30"/>
    <p:sldId id="307" r:id="rId31"/>
    <p:sldId id="308" r:id="rId32"/>
    <p:sldId id="310" r:id="rId33"/>
    <p:sldId id="309" r:id="rId34"/>
    <p:sldId id="311" r:id="rId35"/>
    <p:sldId id="31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8112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-93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udreault" userId="f2ddef7879c6a084" providerId="LiveId" clId="{CAF6C5F8-3838-4C50-86AB-4A8DC0710386}"/>
    <pc:docChg chg="modSld">
      <pc:chgData name="Daniel Gaudreault" userId="f2ddef7879c6a084" providerId="LiveId" clId="{CAF6C5F8-3838-4C50-86AB-4A8DC0710386}" dt="2021-12-09T22:22:50.899" v="0" actId="207"/>
      <pc:docMkLst>
        <pc:docMk/>
      </pc:docMkLst>
      <pc:sldChg chg="modSp mod">
        <pc:chgData name="Daniel Gaudreault" userId="f2ddef7879c6a084" providerId="LiveId" clId="{CAF6C5F8-3838-4C50-86AB-4A8DC0710386}" dt="2021-12-09T22:22:50.899" v="0" actId="207"/>
        <pc:sldMkLst>
          <pc:docMk/>
          <pc:sldMk cId="1824139240" sldId="297"/>
        </pc:sldMkLst>
        <pc:spChg chg="mod">
          <ac:chgData name="Daniel Gaudreault" userId="f2ddef7879c6a084" providerId="LiveId" clId="{CAF6C5F8-3838-4C50-86AB-4A8DC0710386}" dt="2021-12-09T22:22:50.899" v="0" actId="207"/>
          <ac:spMkLst>
            <pc:docMk/>
            <pc:sldMk cId="1824139240" sldId="297"/>
            <ac:spMk id="5" creationId="{1BB24355-7C0E-4C5E-88F8-0C41AD55FF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4CEE9-C78C-4D60-BAC2-8AB5261D382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16BF75-6A9F-480A-AE3C-E9E0366B10BA}">
      <dgm:prSet/>
      <dgm:spPr/>
      <dgm:t>
        <a:bodyPr/>
        <a:lstStyle/>
        <a:p>
          <a:r>
            <a:rPr lang="en-US"/>
            <a:t>Primarily a tool to validate and improve a logical design so that it satisfies certain constraints that </a:t>
          </a:r>
          <a:r>
            <a:rPr lang="en-US" b="1" i="1"/>
            <a:t>avoid unnecessary duplication of data</a:t>
          </a:r>
          <a:endParaRPr lang="en-US"/>
        </a:p>
      </dgm:t>
    </dgm:pt>
    <dgm:pt modelId="{F504E740-766C-4F93-B541-835A58487F72}" type="parTrans" cxnId="{2A05BD80-BC80-4330-9219-15BF4B3D128F}">
      <dgm:prSet/>
      <dgm:spPr/>
      <dgm:t>
        <a:bodyPr/>
        <a:lstStyle/>
        <a:p>
          <a:endParaRPr lang="en-US"/>
        </a:p>
      </dgm:t>
    </dgm:pt>
    <dgm:pt modelId="{B226CB32-6998-486F-B784-C65FFCB23B34}" type="sibTrans" cxnId="{2A05BD80-BC80-4330-9219-15BF4B3D128F}">
      <dgm:prSet/>
      <dgm:spPr/>
      <dgm:t>
        <a:bodyPr/>
        <a:lstStyle/>
        <a:p>
          <a:endParaRPr lang="en-US"/>
        </a:p>
      </dgm:t>
    </dgm:pt>
    <dgm:pt modelId="{D8CAFC2E-D20F-4BFB-A19C-B4DCCB792518}">
      <dgm:prSet/>
      <dgm:spPr/>
      <dgm:t>
        <a:bodyPr/>
        <a:lstStyle/>
        <a:p>
          <a:r>
            <a:rPr lang="en-US"/>
            <a:t>The process of decomposing relations with anomalies to produce smaller, </a:t>
          </a:r>
          <a:r>
            <a:rPr lang="en-US" b="1" i="1"/>
            <a:t>well-structured</a:t>
          </a:r>
          <a:r>
            <a:rPr lang="en-US"/>
            <a:t> relations</a:t>
          </a:r>
        </a:p>
      </dgm:t>
    </dgm:pt>
    <dgm:pt modelId="{0AF10C68-55A8-480B-AC10-6D769DA1F11F}" type="parTrans" cxnId="{50778E23-D250-448D-BE27-2EE91344928E}">
      <dgm:prSet/>
      <dgm:spPr/>
      <dgm:t>
        <a:bodyPr/>
        <a:lstStyle/>
        <a:p>
          <a:endParaRPr lang="en-US"/>
        </a:p>
      </dgm:t>
    </dgm:pt>
    <dgm:pt modelId="{7F9A0FB1-D4B6-4152-AAA1-5EB108F5AA52}" type="sibTrans" cxnId="{50778E23-D250-448D-BE27-2EE91344928E}">
      <dgm:prSet/>
      <dgm:spPr/>
      <dgm:t>
        <a:bodyPr/>
        <a:lstStyle/>
        <a:p>
          <a:endParaRPr lang="en-US"/>
        </a:p>
      </dgm:t>
    </dgm:pt>
    <dgm:pt modelId="{29C60F3D-75C4-4590-B010-B5FDA62C9562}" type="pres">
      <dgm:prSet presAssocID="{76D4CEE9-C78C-4D60-BAC2-8AB5261D38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59E138-DEE4-4C72-81FE-29D985AD8177}" type="pres">
      <dgm:prSet presAssocID="{D216BF75-6A9F-480A-AE3C-E9E0366B10BA}" presName="hierRoot1" presStyleCnt="0"/>
      <dgm:spPr/>
    </dgm:pt>
    <dgm:pt modelId="{8A6A326A-1651-4998-A18E-606C6F560206}" type="pres">
      <dgm:prSet presAssocID="{D216BF75-6A9F-480A-AE3C-E9E0366B10BA}" presName="composite" presStyleCnt="0"/>
      <dgm:spPr/>
    </dgm:pt>
    <dgm:pt modelId="{FCF678E0-D5DB-461F-BE6C-C3C4531D7B48}" type="pres">
      <dgm:prSet presAssocID="{D216BF75-6A9F-480A-AE3C-E9E0366B10BA}" presName="background" presStyleLbl="node0" presStyleIdx="0" presStyleCnt="2"/>
      <dgm:spPr/>
    </dgm:pt>
    <dgm:pt modelId="{E696222B-BE38-4E76-AC4F-93B300FC8B26}" type="pres">
      <dgm:prSet presAssocID="{D216BF75-6A9F-480A-AE3C-E9E0366B10BA}" presName="text" presStyleLbl="fgAcc0" presStyleIdx="0" presStyleCnt="2">
        <dgm:presLayoutVars>
          <dgm:chPref val="3"/>
        </dgm:presLayoutVars>
      </dgm:prSet>
      <dgm:spPr/>
    </dgm:pt>
    <dgm:pt modelId="{5DE1B6F0-5416-4854-8088-69770A71615A}" type="pres">
      <dgm:prSet presAssocID="{D216BF75-6A9F-480A-AE3C-E9E0366B10BA}" presName="hierChild2" presStyleCnt="0"/>
      <dgm:spPr/>
    </dgm:pt>
    <dgm:pt modelId="{EE18F643-4694-4793-964B-06F623814BB4}" type="pres">
      <dgm:prSet presAssocID="{D8CAFC2E-D20F-4BFB-A19C-B4DCCB792518}" presName="hierRoot1" presStyleCnt="0"/>
      <dgm:spPr/>
    </dgm:pt>
    <dgm:pt modelId="{6233728C-2715-44E7-97C0-8ED8EA2A38EF}" type="pres">
      <dgm:prSet presAssocID="{D8CAFC2E-D20F-4BFB-A19C-B4DCCB792518}" presName="composite" presStyleCnt="0"/>
      <dgm:spPr/>
    </dgm:pt>
    <dgm:pt modelId="{F753B3F5-2A16-4688-9B6C-81D5BD9F26EE}" type="pres">
      <dgm:prSet presAssocID="{D8CAFC2E-D20F-4BFB-A19C-B4DCCB792518}" presName="background" presStyleLbl="node0" presStyleIdx="1" presStyleCnt="2"/>
      <dgm:spPr/>
    </dgm:pt>
    <dgm:pt modelId="{119A3B7C-A3A0-4AD3-8987-05E54229691F}" type="pres">
      <dgm:prSet presAssocID="{D8CAFC2E-D20F-4BFB-A19C-B4DCCB792518}" presName="text" presStyleLbl="fgAcc0" presStyleIdx="1" presStyleCnt="2">
        <dgm:presLayoutVars>
          <dgm:chPref val="3"/>
        </dgm:presLayoutVars>
      </dgm:prSet>
      <dgm:spPr/>
    </dgm:pt>
    <dgm:pt modelId="{3CEA2593-B8DB-4B25-A02C-A62C40EA9F93}" type="pres">
      <dgm:prSet presAssocID="{D8CAFC2E-D20F-4BFB-A19C-B4DCCB792518}" presName="hierChild2" presStyleCnt="0"/>
      <dgm:spPr/>
    </dgm:pt>
  </dgm:ptLst>
  <dgm:cxnLst>
    <dgm:cxn modelId="{50778E23-D250-448D-BE27-2EE91344928E}" srcId="{76D4CEE9-C78C-4D60-BAC2-8AB5261D3827}" destId="{D8CAFC2E-D20F-4BFB-A19C-B4DCCB792518}" srcOrd="1" destOrd="0" parTransId="{0AF10C68-55A8-480B-AC10-6D769DA1F11F}" sibTransId="{7F9A0FB1-D4B6-4152-AAA1-5EB108F5AA52}"/>
    <dgm:cxn modelId="{DEC6F44C-B6DE-47AB-B0A2-561271033F34}" type="presOf" srcId="{D216BF75-6A9F-480A-AE3C-E9E0366B10BA}" destId="{E696222B-BE38-4E76-AC4F-93B300FC8B26}" srcOrd="0" destOrd="0" presId="urn:microsoft.com/office/officeart/2005/8/layout/hierarchy1"/>
    <dgm:cxn modelId="{40596F74-6987-4450-A904-34162490A5CF}" type="presOf" srcId="{76D4CEE9-C78C-4D60-BAC2-8AB5261D3827}" destId="{29C60F3D-75C4-4590-B010-B5FDA62C9562}" srcOrd="0" destOrd="0" presId="urn:microsoft.com/office/officeart/2005/8/layout/hierarchy1"/>
    <dgm:cxn modelId="{2A05BD80-BC80-4330-9219-15BF4B3D128F}" srcId="{76D4CEE9-C78C-4D60-BAC2-8AB5261D3827}" destId="{D216BF75-6A9F-480A-AE3C-E9E0366B10BA}" srcOrd="0" destOrd="0" parTransId="{F504E740-766C-4F93-B541-835A58487F72}" sibTransId="{B226CB32-6998-486F-B784-C65FFCB23B34}"/>
    <dgm:cxn modelId="{55966AD2-B1BD-4F09-865D-3F321FE46969}" type="presOf" srcId="{D8CAFC2E-D20F-4BFB-A19C-B4DCCB792518}" destId="{119A3B7C-A3A0-4AD3-8987-05E54229691F}" srcOrd="0" destOrd="0" presId="urn:microsoft.com/office/officeart/2005/8/layout/hierarchy1"/>
    <dgm:cxn modelId="{964CEE65-7B0B-417F-91EE-5B04B5D8F369}" type="presParOf" srcId="{29C60F3D-75C4-4590-B010-B5FDA62C9562}" destId="{2E59E138-DEE4-4C72-81FE-29D985AD8177}" srcOrd="0" destOrd="0" presId="urn:microsoft.com/office/officeart/2005/8/layout/hierarchy1"/>
    <dgm:cxn modelId="{DCF366DA-449B-48E9-BD26-940D06D460BB}" type="presParOf" srcId="{2E59E138-DEE4-4C72-81FE-29D985AD8177}" destId="{8A6A326A-1651-4998-A18E-606C6F560206}" srcOrd="0" destOrd="0" presId="urn:microsoft.com/office/officeart/2005/8/layout/hierarchy1"/>
    <dgm:cxn modelId="{3303A4FB-B084-419F-8FDC-AB2DE0DD1E8B}" type="presParOf" srcId="{8A6A326A-1651-4998-A18E-606C6F560206}" destId="{FCF678E0-D5DB-461F-BE6C-C3C4531D7B48}" srcOrd="0" destOrd="0" presId="urn:microsoft.com/office/officeart/2005/8/layout/hierarchy1"/>
    <dgm:cxn modelId="{F57384DA-B5D9-4288-86AF-DFC68FB4B854}" type="presParOf" srcId="{8A6A326A-1651-4998-A18E-606C6F560206}" destId="{E696222B-BE38-4E76-AC4F-93B300FC8B26}" srcOrd="1" destOrd="0" presId="urn:microsoft.com/office/officeart/2005/8/layout/hierarchy1"/>
    <dgm:cxn modelId="{C126ADDA-979F-44EC-A69B-AE9E1257F39D}" type="presParOf" srcId="{2E59E138-DEE4-4C72-81FE-29D985AD8177}" destId="{5DE1B6F0-5416-4854-8088-69770A71615A}" srcOrd="1" destOrd="0" presId="urn:microsoft.com/office/officeart/2005/8/layout/hierarchy1"/>
    <dgm:cxn modelId="{91F7EC35-77DB-4A01-A40E-F1B85D07E87C}" type="presParOf" srcId="{29C60F3D-75C4-4590-B010-B5FDA62C9562}" destId="{EE18F643-4694-4793-964B-06F623814BB4}" srcOrd="1" destOrd="0" presId="urn:microsoft.com/office/officeart/2005/8/layout/hierarchy1"/>
    <dgm:cxn modelId="{51DEC0AD-1C24-4232-95B2-57C06A2550CC}" type="presParOf" srcId="{EE18F643-4694-4793-964B-06F623814BB4}" destId="{6233728C-2715-44E7-97C0-8ED8EA2A38EF}" srcOrd="0" destOrd="0" presId="urn:microsoft.com/office/officeart/2005/8/layout/hierarchy1"/>
    <dgm:cxn modelId="{AB4C1285-B33E-400E-A3AB-37498D799C55}" type="presParOf" srcId="{6233728C-2715-44E7-97C0-8ED8EA2A38EF}" destId="{F753B3F5-2A16-4688-9B6C-81D5BD9F26EE}" srcOrd="0" destOrd="0" presId="urn:microsoft.com/office/officeart/2005/8/layout/hierarchy1"/>
    <dgm:cxn modelId="{89DECDF9-51EB-4166-BB16-8906428821B2}" type="presParOf" srcId="{6233728C-2715-44E7-97C0-8ED8EA2A38EF}" destId="{119A3B7C-A3A0-4AD3-8987-05E54229691F}" srcOrd="1" destOrd="0" presId="urn:microsoft.com/office/officeart/2005/8/layout/hierarchy1"/>
    <dgm:cxn modelId="{E77B2A9F-7719-4897-9BB7-49DF83082B87}" type="presParOf" srcId="{EE18F643-4694-4793-964B-06F623814BB4}" destId="{3CEA2593-B8DB-4B25-A02C-A62C40EA9F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C4036-E992-46F0-AA1A-1F3E6AE80B64}" type="doc">
      <dgm:prSet loTypeId="urn:microsoft.com/office/officeart/2005/8/layout/h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B85F0A-9EEA-4B08-90A0-7768F7449E6C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Insertion Anomaly</a:t>
          </a:r>
          <a:endParaRPr lang="en-US" dirty="0"/>
        </a:p>
      </dgm:t>
    </dgm:pt>
    <dgm:pt modelId="{A149CFDF-0381-4976-8764-ABBEBC186250}" type="parTrans" cxnId="{621D5C98-2A92-4932-BB32-BEA548433BC6}">
      <dgm:prSet/>
      <dgm:spPr/>
      <dgm:t>
        <a:bodyPr/>
        <a:lstStyle/>
        <a:p>
          <a:endParaRPr lang="en-US"/>
        </a:p>
      </dgm:t>
    </dgm:pt>
    <dgm:pt modelId="{2AD625BF-BD13-4022-96BB-0B6410A27F99}" type="sibTrans" cxnId="{621D5C98-2A92-4932-BB32-BEA548433BC6}">
      <dgm:prSet/>
      <dgm:spPr/>
      <dgm:t>
        <a:bodyPr/>
        <a:lstStyle/>
        <a:p>
          <a:endParaRPr lang="en-US"/>
        </a:p>
      </dgm:t>
    </dgm:pt>
    <dgm:pt modelId="{A4597E92-F6A7-413B-8915-503CAAFDA13C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Deletion Anomaly</a:t>
          </a:r>
          <a:endParaRPr lang="en-US" dirty="0"/>
        </a:p>
      </dgm:t>
    </dgm:pt>
    <dgm:pt modelId="{99D52BB2-0017-46D9-A3B8-68764EA6AB2C}" type="parTrans" cxnId="{097AE545-B57B-46F4-B344-7671B2CD66E6}">
      <dgm:prSet/>
      <dgm:spPr/>
      <dgm:t>
        <a:bodyPr/>
        <a:lstStyle/>
        <a:p>
          <a:endParaRPr lang="en-US"/>
        </a:p>
      </dgm:t>
    </dgm:pt>
    <dgm:pt modelId="{A76506F2-31E5-42A5-9EDC-938374BEAF8E}" type="sibTrans" cxnId="{097AE545-B57B-46F4-B344-7671B2CD66E6}">
      <dgm:prSet/>
      <dgm:spPr/>
      <dgm:t>
        <a:bodyPr/>
        <a:lstStyle/>
        <a:p>
          <a:endParaRPr lang="en-US"/>
        </a:p>
      </dgm:t>
    </dgm:pt>
    <dgm:pt modelId="{CF8B5A60-90F8-460E-A97B-145083BBD361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Update / Modification Anomaly</a:t>
          </a:r>
          <a:endParaRPr lang="en-US" dirty="0"/>
        </a:p>
      </dgm:t>
    </dgm:pt>
    <dgm:pt modelId="{DAB09CA2-1AFC-4199-8154-E9420E8B6ABC}" type="parTrans" cxnId="{F0ABB284-8475-4E05-B2A0-5CA5594729B4}">
      <dgm:prSet/>
      <dgm:spPr/>
      <dgm:t>
        <a:bodyPr/>
        <a:lstStyle/>
        <a:p>
          <a:endParaRPr lang="en-US"/>
        </a:p>
      </dgm:t>
    </dgm:pt>
    <dgm:pt modelId="{93FBC036-DBF8-4D36-8B8A-15536A34A3FE}" type="sibTrans" cxnId="{F0ABB284-8475-4E05-B2A0-5CA5594729B4}">
      <dgm:prSet/>
      <dgm:spPr/>
      <dgm:t>
        <a:bodyPr/>
        <a:lstStyle/>
        <a:p>
          <a:endParaRPr lang="en-US"/>
        </a:p>
      </dgm:t>
    </dgm:pt>
    <dgm:pt modelId="{20920F1F-3170-4CE4-85D6-30BEF16488FD}">
      <dgm:prSet/>
      <dgm:spPr/>
      <dgm:t>
        <a:bodyPr/>
        <a:lstStyle/>
        <a:p>
          <a:r>
            <a:rPr lang="en-US" dirty="0"/>
            <a:t>adding new rows forces user to create duplicate data</a:t>
          </a:r>
          <a:endParaRPr lang="en-CA" dirty="0"/>
        </a:p>
      </dgm:t>
    </dgm:pt>
    <dgm:pt modelId="{E0A04AFD-B4C1-47E0-9C0D-FCD203FC9C89}" type="parTrans" cxnId="{C4FE6170-7C1A-4415-BDAF-B1E844A096D9}">
      <dgm:prSet/>
      <dgm:spPr/>
      <dgm:t>
        <a:bodyPr/>
        <a:lstStyle/>
        <a:p>
          <a:endParaRPr lang="en-CA"/>
        </a:p>
      </dgm:t>
    </dgm:pt>
    <dgm:pt modelId="{EA98A2E6-FFB3-427C-AE17-CAD79464384B}" type="sibTrans" cxnId="{C4FE6170-7C1A-4415-BDAF-B1E844A096D9}">
      <dgm:prSet/>
      <dgm:spPr/>
      <dgm:t>
        <a:bodyPr/>
        <a:lstStyle/>
        <a:p>
          <a:endParaRPr lang="en-CA"/>
        </a:p>
      </dgm:t>
    </dgm:pt>
    <dgm:pt modelId="{CBA2A86F-6326-4DD3-8191-8364CAD1E3A6}">
      <dgm:prSet/>
      <dgm:spPr/>
      <dgm:t>
        <a:bodyPr/>
        <a:lstStyle/>
        <a:p>
          <a:r>
            <a:rPr lang="en-US"/>
            <a:t>deleting rows may cause a loss of data that would be needed for other future rows</a:t>
          </a:r>
          <a:endParaRPr lang="en-CA"/>
        </a:p>
      </dgm:t>
    </dgm:pt>
    <dgm:pt modelId="{1B552B16-911F-40C8-844E-9A2CB2E6ADEA}" type="parTrans" cxnId="{2DBFE257-F30F-4196-9E38-65DB82436894}">
      <dgm:prSet/>
      <dgm:spPr/>
      <dgm:t>
        <a:bodyPr/>
        <a:lstStyle/>
        <a:p>
          <a:endParaRPr lang="en-CA"/>
        </a:p>
      </dgm:t>
    </dgm:pt>
    <dgm:pt modelId="{A2C55359-A806-4A23-91C5-08B02F9B522B}" type="sibTrans" cxnId="{2DBFE257-F30F-4196-9E38-65DB82436894}">
      <dgm:prSet/>
      <dgm:spPr/>
      <dgm:t>
        <a:bodyPr/>
        <a:lstStyle/>
        <a:p>
          <a:endParaRPr lang="en-CA"/>
        </a:p>
      </dgm:t>
    </dgm:pt>
    <dgm:pt modelId="{ED9B2F13-5304-4722-850C-71795BEA6E6F}">
      <dgm:prSet/>
      <dgm:spPr/>
      <dgm:t>
        <a:bodyPr/>
        <a:lstStyle/>
        <a:p>
          <a:r>
            <a:rPr lang="en-US"/>
            <a:t>changing data in a row forces changes to other rows because of duplication</a:t>
          </a:r>
          <a:endParaRPr lang="en-CA"/>
        </a:p>
      </dgm:t>
    </dgm:pt>
    <dgm:pt modelId="{81E4FEAB-68E9-45F4-B1B7-57DA02FD6C2D}" type="parTrans" cxnId="{9DA86215-EB5B-4A90-9B5B-A1D2BF06BCF4}">
      <dgm:prSet/>
      <dgm:spPr/>
      <dgm:t>
        <a:bodyPr/>
        <a:lstStyle/>
        <a:p>
          <a:endParaRPr lang="en-CA"/>
        </a:p>
      </dgm:t>
    </dgm:pt>
    <dgm:pt modelId="{29DAC16C-F9A2-40BA-BE0A-6F505977F18E}" type="sibTrans" cxnId="{9DA86215-EB5B-4A90-9B5B-A1D2BF06BCF4}">
      <dgm:prSet/>
      <dgm:spPr/>
      <dgm:t>
        <a:bodyPr/>
        <a:lstStyle/>
        <a:p>
          <a:endParaRPr lang="en-CA"/>
        </a:p>
      </dgm:t>
    </dgm:pt>
    <dgm:pt modelId="{CD94249F-EF2F-4646-A0B6-C51B1ECE4E11}" type="pres">
      <dgm:prSet presAssocID="{9B4C4036-E992-46F0-AA1A-1F3E6AE80B64}" presName="Name0" presStyleCnt="0">
        <dgm:presLayoutVars>
          <dgm:dir/>
          <dgm:animLvl val="lvl"/>
          <dgm:resizeHandles val="exact"/>
        </dgm:presLayoutVars>
      </dgm:prSet>
      <dgm:spPr/>
    </dgm:pt>
    <dgm:pt modelId="{63609C75-8757-4487-B61C-C36F32CE12C6}" type="pres">
      <dgm:prSet presAssocID="{3DB85F0A-9EEA-4B08-90A0-7768F7449E6C}" presName="composite" presStyleCnt="0"/>
      <dgm:spPr/>
    </dgm:pt>
    <dgm:pt modelId="{9040045B-2C11-49C4-AD07-8ADB69795595}" type="pres">
      <dgm:prSet presAssocID="{3DB85F0A-9EEA-4B08-90A0-7768F7449E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47A7D81-5AA6-4D6F-A667-96CCF7181CCC}" type="pres">
      <dgm:prSet presAssocID="{3DB85F0A-9EEA-4B08-90A0-7768F7449E6C}" presName="desTx" presStyleLbl="alignAccFollowNode1" presStyleIdx="0" presStyleCnt="3">
        <dgm:presLayoutVars>
          <dgm:bulletEnabled val="1"/>
        </dgm:presLayoutVars>
      </dgm:prSet>
      <dgm:spPr/>
    </dgm:pt>
    <dgm:pt modelId="{9FC0B04E-E12C-4AC9-B0C6-8721628B5B8A}" type="pres">
      <dgm:prSet presAssocID="{2AD625BF-BD13-4022-96BB-0B6410A27F99}" presName="space" presStyleCnt="0"/>
      <dgm:spPr/>
    </dgm:pt>
    <dgm:pt modelId="{007466B0-792F-48F3-98C3-8166B7CB1E0F}" type="pres">
      <dgm:prSet presAssocID="{A4597E92-F6A7-413B-8915-503CAAFDA13C}" presName="composite" presStyleCnt="0"/>
      <dgm:spPr/>
    </dgm:pt>
    <dgm:pt modelId="{823D22D4-0994-40A5-B012-1000EE996DF8}" type="pres">
      <dgm:prSet presAssocID="{A4597E92-F6A7-413B-8915-503CAAFDA13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112FF11-821F-4336-9B4D-F7CF173C3010}" type="pres">
      <dgm:prSet presAssocID="{A4597E92-F6A7-413B-8915-503CAAFDA13C}" presName="desTx" presStyleLbl="alignAccFollowNode1" presStyleIdx="1" presStyleCnt="3">
        <dgm:presLayoutVars>
          <dgm:bulletEnabled val="1"/>
        </dgm:presLayoutVars>
      </dgm:prSet>
      <dgm:spPr/>
    </dgm:pt>
    <dgm:pt modelId="{DEE2ADC8-2CF1-4524-BDA2-AE60B11D9A4E}" type="pres">
      <dgm:prSet presAssocID="{A76506F2-31E5-42A5-9EDC-938374BEAF8E}" presName="space" presStyleCnt="0"/>
      <dgm:spPr/>
    </dgm:pt>
    <dgm:pt modelId="{63BC2B09-0A49-4EFE-A8E3-44B41AA14A60}" type="pres">
      <dgm:prSet presAssocID="{CF8B5A60-90F8-460E-A97B-145083BBD361}" presName="composite" presStyleCnt="0"/>
      <dgm:spPr/>
    </dgm:pt>
    <dgm:pt modelId="{67E539BD-EAC7-4A56-9550-67B4BDB638D7}" type="pres">
      <dgm:prSet presAssocID="{CF8B5A60-90F8-460E-A97B-145083BBD3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B61442-FB3C-4D85-A8D1-AB01299E0028}" type="pres">
      <dgm:prSet presAssocID="{CF8B5A60-90F8-460E-A97B-145083BBD3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DA86215-EB5B-4A90-9B5B-A1D2BF06BCF4}" srcId="{CF8B5A60-90F8-460E-A97B-145083BBD361}" destId="{ED9B2F13-5304-4722-850C-71795BEA6E6F}" srcOrd="0" destOrd="0" parTransId="{81E4FEAB-68E9-45F4-B1B7-57DA02FD6C2D}" sibTransId="{29DAC16C-F9A2-40BA-BE0A-6F505977F18E}"/>
    <dgm:cxn modelId="{104D3525-6BE5-49CD-9C16-1D0C01D15B77}" type="presOf" srcId="{A4597E92-F6A7-413B-8915-503CAAFDA13C}" destId="{823D22D4-0994-40A5-B012-1000EE996DF8}" srcOrd="0" destOrd="0" presId="urn:microsoft.com/office/officeart/2005/8/layout/hList1"/>
    <dgm:cxn modelId="{F169B65E-016D-4C9C-A514-28623B2C9B28}" type="presOf" srcId="{20920F1F-3170-4CE4-85D6-30BEF16488FD}" destId="{E47A7D81-5AA6-4D6F-A667-96CCF7181CCC}" srcOrd="0" destOrd="0" presId="urn:microsoft.com/office/officeart/2005/8/layout/hList1"/>
    <dgm:cxn modelId="{097AE545-B57B-46F4-B344-7671B2CD66E6}" srcId="{9B4C4036-E992-46F0-AA1A-1F3E6AE80B64}" destId="{A4597E92-F6A7-413B-8915-503CAAFDA13C}" srcOrd="1" destOrd="0" parTransId="{99D52BB2-0017-46D9-A3B8-68764EA6AB2C}" sibTransId="{A76506F2-31E5-42A5-9EDC-938374BEAF8E}"/>
    <dgm:cxn modelId="{C4FE6170-7C1A-4415-BDAF-B1E844A096D9}" srcId="{3DB85F0A-9EEA-4B08-90A0-7768F7449E6C}" destId="{20920F1F-3170-4CE4-85D6-30BEF16488FD}" srcOrd="0" destOrd="0" parTransId="{E0A04AFD-B4C1-47E0-9C0D-FCD203FC9C89}" sibTransId="{EA98A2E6-FFB3-427C-AE17-CAD79464384B}"/>
    <dgm:cxn modelId="{2DBFE257-F30F-4196-9E38-65DB82436894}" srcId="{A4597E92-F6A7-413B-8915-503CAAFDA13C}" destId="{CBA2A86F-6326-4DD3-8191-8364CAD1E3A6}" srcOrd="0" destOrd="0" parTransId="{1B552B16-911F-40C8-844E-9A2CB2E6ADEA}" sibTransId="{A2C55359-A806-4A23-91C5-08B02F9B522B}"/>
    <dgm:cxn modelId="{F0ABB284-8475-4E05-B2A0-5CA5594729B4}" srcId="{9B4C4036-E992-46F0-AA1A-1F3E6AE80B64}" destId="{CF8B5A60-90F8-460E-A97B-145083BBD361}" srcOrd="2" destOrd="0" parTransId="{DAB09CA2-1AFC-4199-8154-E9420E8B6ABC}" sibTransId="{93FBC036-DBF8-4D36-8B8A-15536A34A3FE}"/>
    <dgm:cxn modelId="{621D5C98-2A92-4932-BB32-BEA548433BC6}" srcId="{9B4C4036-E992-46F0-AA1A-1F3E6AE80B64}" destId="{3DB85F0A-9EEA-4B08-90A0-7768F7449E6C}" srcOrd="0" destOrd="0" parTransId="{A149CFDF-0381-4976-8764-ABBEBC186250}" sibTransId="{2AD625BF-BD13-4022-96BB-0B6410A27F99}"/>
    <dgm:cxn modelId="{13D49CA6-AD20-4135-9AE4-A5CC8FAC840F}" type="presOf" srcId="{ED9B2F13-5304-4722-850C-71795BEA6E6F}" destId="{49B61442-FB3C-4D85-A8D1-AB01299E0028}" srcOrd="0" destOrd="0" presId="urn:microsoft.com/office/officeart/2005/8/layout/hList1"/>
    <dgm:cxn modelId="{6E085CB0-65CD-402A-8B55-D2D1354F3C61}" type="presOf" srcId="{CF8B5A60-90F8-460E-A97B-145083BBD361}" destId="{67E539BD-EAC7-4A56-9550-67B4BDB638D7}" srcOrd="0" destOrd="0" presId="urn:microsoft.com/office/officeart/2005/8/layout/hList1"/>
    <dgm:cxn modelId="{9EDE8CBF-49A1-4BF5-9FAE-EB2F9290394B}" type="presOf" srcId="{3DB85F0A-9EEA-4B08-90A0-7768F7449E6C}" destId="{9040045B-2C11-49C4-AD07-8ADB69795595}" srcOrd="0" destOrd="0" presId="urn:microsoft.com/office/officeart/2005/8/layout/hList1"/>
    <dgm:cxn modelId="{7DA8C5E9-FCBE-42B8-8437-AFA78969E9E3}" type="presOf" srcId="{CBA2A86F-6326-4DD3-8191-8364CAD1E3A6}" destId="{D112FF11-821F-4336-9B4D-F7CF173C3010}" srcOrd="0" destOrd="0" presId="urn:microsoft.com/office/officeart/2005/8/layout/hList1"/>
    <dgm:cxn modelId="{26F045F9-98D6-4A60-942B-49DAA0FB3472}" type="presOf" srcId="{9B4C4036-E992-46F0-AA1A-1F3E6AE80B64}" destId="{CD94249F-EF2F-4646-A0B6-C51B1ECE4E11}" srcOrd="0" destOrd="0" presId="urn:microsoft.com/office/officeart/2005/8/layout/hList1"/>
    <dgm:cxn modelId="{BF22E1A5-4B67-4E16-BFDF-62580E43CE0D}" type="presParOf" srcId="{CD94249F-EF2F-4646-A0B6-C51B1ECE4E11}" destId="{63609C75-8757-4487-B61C-C36F32CE12C6}" srcOrd="0" destOrd="0" presId="urn:microsoft.com/office/officeart/2005/8/layout/hList1"/>
    <dgm:cxn modelId="{2E5880EB-7257-4725-8A7C-E17523043406}" type="presParOf" srcId="{63609C75-8757-4487-B61C-C36F32CE12C6}" destId="{9040045B-2C11-49C4-AD07-8ADB69795595}" srcOrd="0" destOrd="0" presId="urn:microsoft.com/office/officeart/2005/8/layout/hList1"/>
    <dgm:cxn modelId="{54E397A8-959B-4994-897A-59E84CFDD6E0}" type="presParOf" srcId="{63609C75-8757-4487-B61C-C36F32CE12C6}" destId="{E47A7D81-5AA6-4D6F-A667-96CCF7181CCC}" srcOrd="1" destOrd="0" presId="urn:microsoft.com/office/officeart/2005/8/layout/hList1"/>
    <dgm:cxn modelId="{57870098-1022-4B9A-BD74-A005E30E420B}" type="presParOf" srcId="{CD94249F-EF2F-4646-A0B6-C51B1ECE4E11}" destId="{9FC0B04E-E12C-4AC9-B0C6-8721628B5B8A}" srcOrd="1" destOrd="0" presId="urn:microsoft.com/office/officeart/2005/8/layout/hList1"/>
    <dgm:cxn modelId="{860436A9-C29B-4590-ACBC-2BF737C58B7A}" type="presParOf" srcId="{CD94249F-EF2F-4646-A0B6-C51B1ECE4E11}" destId="{007466B0-792F-48F3-98C3-8166B7CB1E0F}" srcOrd="2" destOrd="0" presId="urn:microsoft.com/office/officeart/2005/8/layout/hList1"/>
    <dgm:cxn modelId="{E3396181-894F-4C30-9C75-8BA1D5DAAB6D}" type="presParOf" srcId="{007466B0-792F-48F3-98C3-8166B7CB1E0F}" destId="{823D22D4-0994-40A5-B012-1000EE996DF8}" srcOrd="0" destOrd="0" presId="urn:microsoft.com/office/officeart/2005/8/layout/hList1"/>
    <dgm:cxn modelId="{CDE7466B-A43C-458B-B80F-F48EA67226AB}" type="presParOf" srcId="{007466B0-792F-48F3-98C3-8166B7CB1E0F}" destId="{D112FF11-821F-4336-9B4D-F7CF173C3010}" srcOrd="1" destOrd="0" presId="urn:microsoft.com/office/officeart/2005/8/layout/hList1"/>
    <dgm:cxn modelId="{A37C2A72-AD90-484A-9782-190E399ED29F}" type="presParOf" srcId="{CD94249F-EF2F-4646-A0B6-C51B1ECE4E11}" destId="{DEE2ADC8-2CF1-4524-BDA2-AE60B11D9A4E}" srcOrd="3" destOrd="0" presId="urn:microsoft.com/office/officeart/2005/8/layout/hList1"/>
    <dgm:cxn modelId="{042F4815-3274-4134-8BC1-314235BF32F9}" type="presParOf" srcId="{CD94249F-EF2F-4646-A0B6-C51B1ECE4E11}" destId="{63BC2B09-0A49-4EFE-A8E3-44B41AA14A60}" srcOrd="4" destOrd="0" presId="urn:microsoft.com/office/officeart/2005/8/layout/hList1"/>
    <dgm:cxn modelId="{BD599CD3-CC8C-40D4-B9C5-F8A01FCE0872}" type="presParOf" srcId="{63BC2B09-0A49-4EFE-A8E3-44B41AA14A60}" destId="{67E539BD-EAC7-4A56-9550-67B4BDB638D7}" srcOrd="0" destOrd="0" presId="urn:microsoft.com/office/officeart/2005/8/layout/hList1"/>
    <dgm:cxn modelId="{231C9399-D0F4-47AD-BB17-BB48BF3AB126}" type="presParOf" srcId="{63BC2B09-0A49-4EFE-A8E3-44B41AA14A60}" destId="{49B61442-FB3C-4D85-A8D1-AB01299E00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DCE0C-D1B3-4385-9403-E6DA8321CCE9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C7C36-C9B6-4421-8A47-A53157BCECD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Functional Dependency</a:t>
          </a:r>
        </a:p>
      </dgm:t>
    </dgm:pt>
    <dgm:pt modelId="{C654F85F-0A70-4D70-A1A4-F8AE5454C3D1}" type="parTrans" cxnId="{9D746082-5BFE-4B96-B009-86BA1F6BABBE}">
      <dgm:prSet/>
      <dgm:spPr/>
      <dgm:t>
        <a:bodyPr/>
        <a:lstStyle/>
        <a:p>
          <a:endParaRPr lang="en-US"/>
        </a:p>
      </dgm:t>
    </dgm:pt>
    <dgm:pt modelId="{82632F8A-4122-4B62-8034-3586BE2F1832}" type="sibTrans" cxnId="{9D746082-5BFE-4B96-B009-86BA1F6BABBE}">
      <dgm:prSet/>
      <dgm:spPr/>
      <dgm:t>
        <a:bodyPr/>
        <a:lstStyle/>
        <a:p>
          <a:endParaRPr lang="en-US"/>
        </a:p>
      </dgm:t>
    </dgm:pt>
    <dgm:pt modelId="{FE177981-D4CD-4B5E-B2D1-F4FFDE59F21C}">
      <dgm:prSet/>
      <dgm:spPr/>
      <dgm:t>
        <a:bodyPr/>
        <a:lstStyle/>
        <a:p>
          <a:r>
            <a:rPr lang="en-US" dirty="0"/>
            <a:t>The value of one attribute (the </a:t>
          </a:r>
          <a:r>
            <a:rPr lang="en-US" b="1" i="1" dirty="0"/>
            <a:t>determinant</a:t>
          </a:r>
          <a:r>
            <a:rPr lang="en-US" dirty="0"/>
            <a:t>) determines the value of another attribute</a:t>
          </a:r>
        </a:p>
      </dgm:t>
    </dgm:pt>
    <dgm:pt modelId="{B1E530F9-585A-4236-92C1-47C1EC050574}" type="parTrans" cxnId="{46CEF9B3-645A-4356-A787-76312949DED7}">
      <dgm:prSet/>
      <dgm:spPr/>
      <dgm:t>
        <a:bodyPr/>
        <a:lstStyle/>
        <a:p>
          <a:endParaRPr lang="en-US"/>
        </a:p>
      </dgm:t>
    </dgm:pt>
    <dgm:pt modelId="{D4FF92A0-E19F-4916-87CD-5E0602FD421D}" type="sibTrans" cxnId="{46CEF9B3-645A-4356-A787-76312949DED7}">
      <dgm:prSet/>
      <dgm:spPr/>
      <dgm:t>
        <a:bodyPr/>
        <a:lstStyle/>
        <a:p>
          <a:endParaRPr lang="en-US"/>
        </a:p>
      </dgm:t>
    </dgm:pt>
    <dgm:pt modelId="{DAD15F5A-9EF6-4A7F-857A-25DD9298FE71}">
      <dgm:prSet/>
      <dgm:spPr>
        <a:solidFill>
          <a:schemeClr val="accent2"/>
        </a:solidFill>
      </dgm:spPr>
      <dgm:t>
        <a:bodyPr/>
        <a:lstStyle/>
        <a:p>
          <a:r>
            <a:rPr lang="en-US"/>
            <a:t>Candidate Key:</a:t>
          </a:r>
        </a:p>
      </dgm:t>
    </dgm:pt>
    <dgm:pt modelId="{95591400-1C47-4E9A-AD48-2BE2F9063CF7}" type="parTrans" cxnId="{EC30F295-69A0-47B1-A966-A4A25A3C0543}">
      <dgm:prSet/>
      <dgm:spPr/>
      <dgm:t>
        <a:bodyPr/>
        <a:lstStyle/>
        <a:p>
          <a:endParaRPr lang="en-US"/>
        </a:p>
      </dgm:t>
    </dgm:pt>
    <dgm:pt modelId="{C407D50F-7C69-4DF0-A1CD-0D957CEA18BE}" type="sibTrans" cxnId="{EC30F295-69A0-47B1-A966-A4A25A3C0543}">
      <dgm:prSet/>
      <dgm:spPr/>
      <dgm:t>
        <a:bodyPr/>
        <a:lstStyle/>
        <a:p>
          <a:endParaRPr lang="en-US"/>
        </a:p>
      </dgm:t>
    </dgm:pt>
    <dgm:pt modelId="{665F9A80-FAAB-486B-BD6D-4F004EDA2C42}">
      <dgm:prSet/>
      <dgm:spPr/>
      <dgm:t>
        <a:bodyPr/>
        <a:lstStyle/>
        <a:p>
          <a:r>
            <a:rPr lang="en-US"/>
            <a:t>A unique identifier. One of the candidate keys will become the primary key</a:t>
          </a:r>
        </a:p>
      </dgm:t>
    </dgm:pt>
    <dgm:pt modelId="{268644A5-09C4-4646-9C69-0D613E089223}" type="parTrans" cxnId="{B3FBAAEF-303F-4F3F-A976-8D31BD6A7CA6}">
      <dgm:prSet/>
      <dgm:spPr/>
      <dgm:t>
        <a:bodyPr/>
        <a:lstStyle/>
        <a:p>
          <a:endParaRPr lang="en-US"/>
        </a:p>
      </dgm:t>
    </dgm:pt>
    <dgm:pt modelId="{851813D9-4B04-475E-9799-B2D8A45EAF22}" type="sibTrans" cxnId="{B3FBAAEF-303F-4F3F-A976-8D31BD6A7CA6}">
      <dgm:prSet/>
      <dgm:spPr/>
      <dgm:t>
        <a:bodyPr/>
        <a:lstStyle/>
        <a:p>
          <a:endParaRPr lang="en-US"/>
        </a:p>
      </dgm:t>
    </dgm:pt>
    <dgm:pt modelId="{FD1B1AA8-7B27-4FCE-A52E-276BDF820F93}">
      <dgm:prSet/>
      <dgm:spPr/>
      <dgm:t>
        <a:bodyPr/>
        <a:lstStyle/>
        <a:p>
          <a:r>
            <a:rPr lang="en-US" dirty="0"/>
            <a:t>E.g., perhaps there is both credit card number and SIN# in a table, in this case both are candidate keys.</a:t>
          </a:r>
        </a:p>
      </dgm:t>
    </dgm:pt>
    <dgm:pt modelId="{4D2C8317-1F48-4C8A-B408-C561860441E4}" type="parTrans" cxnId="{E551316B-4D1B-4AB1-BAEA-C1F470120E0B}">
      <dgm:prSet/>
      <dgm:spPr/>
      <dgm:t>
        <a:bodyPr/>
        <a:lstStyle/>
        <a:p>
          <a:endParaRPr lang="en-US"/>
        </a:p>
      </dgm:t>
    </dgm:pt>
    <dgm:pt modelId="{FD51B2B3-01C9-414B-9132-53A4267CC2A0}" type="sibTrans" cxnId="{E551316B-4D1B-4AB1-BAEA-C1F470120E0B}">
      <dgm:prSet/>
      <dgm:spPr/>
      <dgm:t>
        <a:bodyPr/>
        <a:lstStyle/>
        <a:p>
          <a:endParaRPr lang="en-US"/>
        </a:p>
      </dgm:t>
    </dgm:pt>
    <dgm:pt modelId="{82B1DBA2-1A25-4421-AFA7-E337671ECB63}">
      <dgm:prSet/>
      <dgm:spPr/>
      <dgm:t>
        <a:bodyPr/>
        <a:lstStyle/>
        <a:p>
          <a:r>
            <a:rPr lang="en-US"/>
            <a:t>Each non-key field is functionally dependent on every candidate key.</a:t>
          </a:r>
        </a:p>
      </dgm:t>
    </dgm:pt>
    <dgm:pt modelId="{A39607AA-512B-425A-946E-4B3F8048952F}" type="parTrans" cxnId="{EB030B1F-9304-4432-8950-4556D02A0337}">
      <dgm:prSet/>
      <dgm:spPr/>
      <dgm:t>
        <a:bodyPr/>
        <a:lstStyle/>
        <a:p>
          <a:endParaRPr lang="en-US"/>
        </a:p>
      </dgm:t>
    </dgm:pt>
    <dgm:pt modelId="{55B76D01-F729-4E92-A3A7-A84CE7F2AA33}" type="sibTrans" cxnId="{EB030B1F-9304-4432-8950-4556D02A0337}">
      <dgm:prSet/>
      <dgm:spPr/>
      <dgm:t>
        <a:bodyPr/>
        <a:lstStyle/>
        <a:p>
          <a:endParaRPr lang="en-US"/>
        </a:p>
      </dgm:t>
    </dgm:pt>
    <dgm:pt modelId="{989E3C62-1F26-4E1F-9473-A69FAA6C0A3C}" type="pres">
      <dgm:prSet presAssocID="{4ABDCE0C-D1B3-4385-9403-E6DA8321CCE9}" presName="Name0" presStyleCnt="0">
        <dgm:presLayoutVars>
          <dgm:dir/>
          <dgm:animLvl val="lvl"/>
          <dgm:resizeHandles val="exact"/>
        </dgm:presLayoutVars>
      </dgm:prSet>
      <dgm:spPr/>
    </dgm:pt>
    <dgm:pt modelId="{DF6AF910-8F68-4EA8-8658-94DDF791242E}" type="pres">
      <dgm:prSet presAssocID="{074C7C36-C9B6-4421-8A47-A53157BCECD6}" presName="linNode" presStyleCnt="0"/>
      <dgm:spPr/>
    </dgm:pt>
    <dgm:pt modelId="{3A659D8F-18B0-45B2-B978-CC29C250216E}" type="pres">
      <dgm:prSet presAssocID="{074C7C36-C9B6-4421-8A47-A53157BCECD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C88BBDB-C31A-42D4-8D1A-C5988825A071}" type="pres">
      <dgm:prSet presAssocID="{074C7C36-C9B6-4421-8A47-A53157BCECD6}" presName="descendantText" presStyleLbl="alignAccFollowNode1" presStyleIdx="0" presStyleCnt="2">
        <dgm:presLayoutVars>
          <dgm:bulletEnabled val="1"/>
        </dgm:presLayoutVars>
      </dgm:prSet>
      <dgm:spPr/>
    </dgm:pt>
    <dgm:pt modelId="{6DE2D0ED-F14A-4594-A744-E9D5E516DA32}" type="pres">
      <dgm:prSet presAssocID="{82632F8A-4122-4B62-8034-3586BE2F1832}" presName="sp" presStyleCnt="0"/>
      <dgm:spPr/>
    </dgm:pt>
    <dgm:pt modelId="{C77A9AEE-978D-4319-82FF-9104E42FE9D4}" type="pres">
      <dgm:prSet presAssocID="{DAD15F5A-9EF6-4A7F-857A-25DD9298FE71}" presName="linNode" presStyleCnt="0"/>
      <dgm:spPr/>
    </dgm:pt>
    <dgm:pt modelId="{627CE3A1-C1B9-4CA0-A024-19F7CE62EB4E}" type="pres">
      <dgm:prSet presAssocID="{DAD15F5A-9EF6-4A7F-857A-25DD9298FE7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A87AFBC-0407-4B52-9C2B-185B10C55F28}" type="pres">
      <dgm:prSet presAssocID="{DAD15F5A-9EF6-4A7F-857A-25DD9298FE7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B030B1F-9304-4432-8950-4556D02A0337}" srcId="{DAD15F5A-9EF6-4A7F-857A-25DD9298FE71}" destId="{82B1DBA2-1A25-4421-AFA7-E337671ECB63}" srcOrd="1" destOrd="0" parTransId="{A39607AA-512B-425A-946E-4B3F8048952F}" sibTransId="{55B76D01-F729-4E92-A3A7-A84CE7F2AA33}"/>
    <dgm:cxn modelId="{85F78434-7CC9-411C-903C-F060B8B9B698}" type="presOf" srcId="{DAD15F5A-9EF6-4A7F-857A-25DD9298FE71}" destId="{627CE3A1-C1B9-4CA0-A024-19F7CE62EB4E}" srcOrd="0" destOrd="0" presId="urn:microsoft.com/office/officeart/2005/8/layout/vList5"/>
    <dgm:cxn modelId="{C1DEFA4A-2608-4FFC-8ABE-B1C7A70407C5}" type="presOf" srcId="{074C7C36-C9B6-4421-8A47-A53157BCECD6}" destId="{3A659D8F-18B0-45B2-B978-CC29C250216E}" srcOrd="0" destOrd="0" presId="urn:microsoft.com/office/officeart/2005/8/layout/vList5"/>
    <dgm:cxn modelId="{E551316B-4D1B-4AB1-BAEA-C1F470120E0B}" srcId="{665F9A80-FAAB-486B-BD6D-4F004EDA2C42}" destId="{FD1B1AA8-7B27-4FCE-A52E-276BDF820F93}" srcOrd="0" destOrd="0" parTransId="{4D2C8317-1F48-4C8A-B408-C561860441E4}" sibTransId="{FD51B2B3-01C9-414B-9132-53A4267CC2A0}"/>
    <dgm:cxn modelId="{9D746082-5BFE-4B96-B009-86BA1F6BABBE}" srcId="{4ABDCE0C-D1B3-4385-9403-E6DA8321CCE9}" destId="{074C7C36-C9B6-4421-8A47-A53157BCECD6}" srcOrd="0" destOrd="0" parTransId="{C654F85F-0A70-4D70-A1A4-F8AE5454C3D1}" sibTransId="{82632F8A-4122-4B62-8034-3586BE2F1832}"/>
    <dgm:cxn modelId="{EC30F295-69A0-47B1-A966-A4A25A3C0543}" srcId="{4ABDCE0C-D1B3-4385-9403-E6DA8321CCE9}" destId="{DAD15F5A-9EF6-4A7F-857A-25DD9298FE71}" srcOrd="1" destOrd="0" parTransId="{95591400-1C47-4E9A-AD48-2BE2F9063CF7}" sibTransId="{C407D50F-7C69-4DF0-A1CD-0D957CEA18BE}"/>
    <dgm:cxn modelId="{46CEF9B3-645A-4356-A787-76312949DED7}" srcId="{074C7C36-C9B6-4421-8A47-A53157BCECD6}" destId="{FE177981-D4CD-4B5E-B2D1-F4FFDE59F21C}" srcOrd="0" destOrd="0" parTransId="{B1E530F9-585A-4236-92C1-47C1EC050574}" sibTransId="{D4FF92A0-E19F-4916-87CD-5E0602FD421D}"/>
    <dgm:cxn modelId="{863BFECD-082A-4A1B-8A63-C07C2818B432}" type="presOf" srcId="{FE177981-D4CD-4B5E-B2D1-F4FFDE59F21C}" destId="{2C88BBDB-C31A-42D4-8D1A-C5988825A071}" srcOrd="0" destOrd="0" presId="urn:microsoft.com/office/officeart/2005/8/layout/vList5"/>
    <dgm:cxn modelId="{FCEBCAD1-E06F-4DD2-B243-EB512199B937}" type="presOf" srcId="{82B1DBA2-1A25-4421-AFA7-E337671ECB63}" destId="{2A87AFBC-0407-4B52-9C2B-185B10C55F28}" srcOrd="0" destOrd="2" presId="urn:microsoft.com/office/officeart/2005/8/layout/vList5"/>
    <dgm:cxn modelId="{071A21D6-7CBC-44AF-8C19-908385325A4F}" type="presOf" srcId="{665F9A80-FAAB-486B-BD6D-4F004EDA2C42}" destId="{2A87AFBC-0407-4B52-9C2B-185B10C55F28}" srcOrd="0" destOrd="0" presId="urn:microsoft.com/office/officeart/2005/8/layout/vList5"/>
    <dgm:cxn modelId="{BB3EDCE4-4B2A-454D-895C-4BC3800E5F74}" type="presOf" srcId="{FD1B1AA8-7B27-4FCE-A52E-276BDF820F93}" destId="{2A87AFBC-0407-4B52-9C2B-185B10C55F28}" srcOrd="0" destOrd="1" presId="urn:microsoft.com/office/officeart/2005/8/layout/vList5"/>
    <dgm:cxn modelId="{B3FBAAEF-303F-4F3F-A976-8D31BD6A7CA6}" srcId="{DAD15F5A-9EF6-4A7F-857A-25DD9298FE71}" destId="{665F9A80-FAAB-486B-BD6D-4F004EDA2C42}" srcOrd="0" destOrd="0" parTransId="{268644A5-09C4-4646-9C69-0D613E089223}" sibTransId="{851813D9-4B04-475E-9799-B2D8A45EAF22}"/>
    <dgm:cxn modelId="{6327D6F1-F591-4467-998B-E603F84F6161}" type="presOf" srcId="{4ABDCE0C-D1B3-4385-9403-E6DA8321CCE9}" destId="{989E3C62-1F26-4E1F-9473-A69FAA6C0A3C}" srcOrd="0" destOrd="0" presId="urn:microsoft.com/office/officeart/2005/8/layout/vList5"/>
    <dgm:cxn modelId="{5C5A0873-8B65-4CDE-A4F4-9918BDA01D06}" type="presParOf" srcId="{989E3C62-1F26-4E1F-9473-A69FAA6C0A3C}" destId="{DF6AF910-8F68-4EA8-8658-94DDF791242E}" srcOrd="0" destOrd="0" presId="urn:microsoft.com/office/officeart/2005/8/layout/vList5"/>
    <dgm:cxn modelId="{42213515-FB2C-444C-AF99-EFA6DAE33D2E}" type="presParOf" srcId="{DF6AF910-8F68-4EA8-8658-94DDF791242E}" destId="{3A659D8F-18B0-45B2-B978-CC29C250216E}" srcOrd="0" destOrd="0" presId="urn:microsoft.com/office/officeart/2005/8/layout/vList5"/>
    <dgm:cxn modelId="{324E1D3D-10C6-401D-A904-BBFDC9544A87}" type="presParOf" srcId="{DF6AF910-8F68-4EA8-8658-94DDF791242E}" destId="{2C88BBDB-C31A-42D4-8D1A-C5988825A071}" srcOrd="1" destOrd="0" presId="urn:microsoft.com/office/officeart/2005/8/layout/vList5"/>
    <dgm:cxn modelId="{08155FA2-2168-47A3-898F-343D471ED048}" type="presParOf" srcId="{989E3C62-1F26-4E1F-9473-A69FAA6C0A3C}" destId="{6DE2D0ED-F14A-4594-A744-E9D5E516DA32}" srcOrd="1" destOrd="0" presId="urn:microsoft.com/office/officeart/2005/8/layout/vList5"/>
    <dgm:cxn modelId="{7FAAE960-F61B-422C-B7EC-8EDFC0EF65AE}" type="presParOf" srcId="{989E3C62-1F26-4E1F-9473-A69FAA6C0A3C}" destId="{C77A9AEE-978D-4319-82FF-9104E42FE9D4}" srcOrd="2" destOrd="0" presId="urn:microsoft.com/office/officeart/2005/8/layout/vList5"/>
    <dgm:cxn modelId="{DD1BF215-FFC3-415B-9604-10549FB63944}" type="presParOf" srcId="{C77A9AEE-978D-4319-82FF-9104E42FE9D4}" destId="{627CE3A1-C1B9-4CA0-A024-19F7CE62EB4E}" srcOrd="0" destOrd="0" presId="urn:microsoft.com/office/officeart/2005/8/layout/vList5"/>
    <dgm:cxn modelId="{2DAB8FFE-3371-4971-8FA7-193A45B0D2B7}" type="presParOf" srcId="{C77A9AEE-978D-4319-82FF-9104E42FE9D4}" destId="{2A87AFBC-0407-4B52-9C2B-185B10C55F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78E0-D5DB-461F-BE6C-C3C4531D7B48}">
      <dsp:nvSpPr>
        <dsp:cNvPr id="0" name=""/>
        <dsp:cNvSpPr/>
      </dsp:nvSpPr>
      <dsp:spPr>
        <a:xfrm>
          <a:off x="1173" y="521315"/>
          <a:ext cx="4120597" cy="2616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96222B-BE38-4E76-AC4F-93B300FC8B26}">
      <dsp:nvSpPr>
        <dsp:cNvPr id="0" name=""/>
        <dsp:cNvSpPr/>
      </dsp:nvSpPr>
      <dsp:spPr>
        <a:xfrm>
          <a:off x="459018" y="956267"/>
          <a:ext cx="4120597" cy="2616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Primarily a tool to validate and improve a logical design so that it satisfies certain constraints that </a:t>
          </a:r>
          <a:r>
            <a:rPr lang="en-US" sz="2500" b="1" i="1" kern="1200"/>
            <a:t>avoid unnecessary duplication of data</a:t>
          </a:r>
          <a:endParaRPr lang="en-US" sz="2500" kern="1200"/>
        </a:p>
      </dsp:txBody>
      <dsp:txXfrm>
        <a:off x="535655" y="1032904"/>
        <a:ext cx="3967323" cy="2463305"/>
      </dsp:txXfrm>
    </dsp:sp>
    <dsp:sp modelId="{F753B3F5-2A16-4688-9B6C-81D5BD9F26EE}">
      <dsp:nvSpPr>
        <dsp:cNvPr id="0" name=""/>
        <dsp:cNvSpPr/>
      </dsp:nvSpPr>
      <dsp:spPr>
        <a:xfrm>
          <a:off x="5037459" y="521315"/>
          <a:ext cx="4120597" cy="2616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9A3B7C-A3A0-4AD3-8987-05E54229691F}">
      <dsp:nvSpPr>
        <dsp:cNvPr id="0" name=""/>
        <dsp:cNvSpPr/>
      </dsp:nvSpPr>
      <dsp:spPr>
        <a:xfrm>
          <a:off x="5495303" y="956267"/>
          <a:ext cx="4120597" cy="2616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process of decomposing relations with anomalies to produce smaller, </a:t>
          </a:r>
          <a:r>
            <a:rPr lang="en-US" sz="2500" b="1" i="1" kern="1200"/>
            <a:t>well-structured</a:t>
          </a:r>
          <a:r>
            <a:rPr lang="en-US" sz="2500" kern="1200"/>
            <a:t> relations</a:t>
          </a:r>
        </a:p>
      </dsp:txBody>
      <dsp:txXfrm>
        <a:off x="5571940" y="1032904"/>
        <a:ext cx="3967323" cy="2463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0045B-2C11-49C4-AD07-8ADB69795595}">
      <dsp:nvSpPr>
        <dsp:cNvPr id="0" name=""/>
        <dsp:cNvSpPr/>
      </dsp:nvSpPr>
      <dsp:spPr>
        <a:xfrm>
          <a:off x="3277" y="624188"/>
          <a:ext cx="3195265" cy="1242440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Insertion Anomaly</a:t>
          </a:r>
          <a:endParaRPr lang="en-US" sz="2600" kern="1200" dirty="0"/>
        </a:p>
      </dsp:txBody>
      <dsp:txXfrm>
        <a:off x="3277" y="624188"/>
        <a:ext cx="3195265" cy="1242440"/>
      </dsp:txXfrm>
    </dsp:sp>
    <dsp:sp modelId="{E47A7D81-5AA6-4D6F-A667-96CCF7181CCC}">
      <dsp:nvSpPr>
        <dsp:cNvPr id="0" name=""/>
        <dsp:cNvSpPr/>
      </dsp:nvSpPr>
      <dsp:spPr>
        <a:xfrm>
          <a:off x="3277" y="1866628"/>
          <a:ext cx="3195265" cy="20764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adding new rows forces user to create duplicate data</a:t>
          </a:r>
          <a:endParaRPr lang="en-CA" sz="2600" kern="1200" dirty="0"/>
        </a:p>
      </dsp:txBody>
      <dsp:txXfrm>
        <a:off x="3277" y="1866628"/>
        <a:ext cx="3195265" cy="2076420"/>
      </dsp:txXfrm>
    </dsp:sp>
    <dsp:sp modelId="{823D22D4-0994-40A5-B012-1000EE996DF8}">
      <dsp:nvSpPr>
        <dsp:cNvPr id="0" name=""/>
        <dsp:cNvSpPr/>
      </dsp:nvSpPr>
      <dsp:spPr>
        <a:xfrm>
          <a:off x="3645879" y="624188"/>
          <a:ext cx="3195265" cy="1242440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Deletion Anomaly</a:t>
          </a:r>
          <a:endParaRPr lang="en-US" sz="2600" kern="1200" dirty="0"/>
        </a:p>
      </dsp:txBody>
      <dsp:txXfrm>
        <a:off x="3645879" y="624188"/>
        <a:ext cx="3195265" cy="1242440"/>
      </dsp:txXfrm>
    </dsp:sp>
    <dsp:sp modelId="{D112FF11-821F-4336-9B4D-F7CF173C3010}">
      <dsp:nvSpPr>
        <dsp:cNvPr id="0" name=""/>
        <dsp:cNvSpPr/>
      </dsp:nvSpPr>
      <dsp:spPr>
        <a:xfrm>
          <a:off x="3645879" y="1866628"/>
          <a:ext cx="3195265" cy="20764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deleting rows may cause a loss of data that would be needed for other future rows</a:t>
          </a:r>
          <a:endParaRPr lang="en-CA" sz="2600" kern="1200"/>
        </a:p>
      </dsp:txBody>
      <dsp:txXfrm>
        <a:off x="3645879" y="1866628"/>
        <a:ext cx="3195265" cy="2076420"/>
      </dsp:txXfrm>
    </dsp:sp>
    <dsp:sp modelId="{67E539BD-EAC7-4A56-9550-67B4BDB638D7}">
      <dsp:nvSpPr>
        <dsp:cNvPr id="0" name=""/>
        <dsp:cNvSpPr/>
      </dsp:nvSpPr>
      <dsp:spPr>
        <a:xfrm>
          <a:off x="7288482" y="624188"/>
          <a:ext cx="3195265" cy="1242440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Update / Modification Anomaly</a:t>
          </a:r>
          <a:endParaRPr lang="en-US" sz="2600" kern="1200" dirty="0"/>
        </a:p>
      </dsp:txBody>
      <dsp:txXfrm>
        <a:off x="7288482" y="624188"/>
        <a:ext cx="3195265" cy="1242440"/>
      </dsp:txXfrm>
    </dsp:sp>
    <dsp:sp modelId="{49B61442-FB3C-4D85-A8D1-AB01299E0028}">
      <dsp:nvSpPr>
        <dsp:cNvPr id="0" name=""/>
        <dsp:cNvSpPr/>
      </dsp:nvSpPr>
      <dsp:spPr>
        <a:xfrm>
          <a:off x="7288482" y="1866628"/>
          <a:ext cx="3195265" cy="20764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changing data in a row forces changes to other rows because of duplication</a:t>
          </a:r>
          <a:endParaRPr lang="en-CA" sz="2600" kern="1200"/>
        </a:p>
      </dsp:txBody>
      <dsp:txXfrm>
        <a:off x="7288482" y="1866628"/>
        <a:ext cx="3195265" cy="2076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8BBDB-C31A-42D4-8D1A-C5988825A071}">
      <dsp:nvSpPr>
        <dsp:cNvPr id="0" name=""/>
        <dsp:cNvSpPr/>
      </dsp:nvSpPr>
      <dsp:spPr>
        <a:xfrm rot="5400000">
          <a:off x="5624303" y="-1933272"/>
          <a:ext cx="1830614" cy="615492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value of one attribute (the </a:t>
          </a:r>
          <a:r>
            <a:rPr lang="en-US" sz="1800" b="1" i="1" kern="1200" dirty="0"/>
            <a:t>determinant</a:t>
          </a:r>
          <a:r>
            <a:rPr lang="en-US" sz="1800" kern="1200" dirty="0"/>
            <a:t>) determines the value of another attribute</a:t>
          </a:r>
        </a:p>
      </dsp:txBody>
      <dsp:txXfrm rot="-5400000">
        <a:off x="3462147" y="318247"/>
        <a:ext cx="6065565" cy="1651888"/>
      </dsp:txXfrm>
    </dsp:sp>
    <dsp:sp modelId="{3A659D8F-18B0-45B2-B978-CC29C250216E}">
      <dsp:nvSpPr>
        <dsp:cNvPr id="0" name=""/>
        <dsp:cNvSpPr/>
      </dsp:nvSpPr>
      <dsp:spPr>
        <a:xfrm>
          <a:off x="0" y="57"/>
          <a:ext cx="3462147" cy="2288267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Functional Dependency</a:t>
          </a:r>
        </a:p>
      </dsp:txBody>
      <dsp:txXfrm>
        <a:off x="111704" y="111761"/>
        <a:ext cx="3238739" cy="2064859"/>
      </dsp:txXfrm>
    </dsp:sp>
    <dsp:sp modelId="{2A87AFBC-0407-4B52-9C2B-185B10C55F28}">
      <dsp:nvSpPr>
        <dsp:cNvPr id="0" name=""/>
        <dsp:cNvSpPr/>
      </dsp:nvSpPr>
      <dsp:spPr>
        <a:xfrm rot="5400000">
          <a:off x="5624303" y="469407"/>
          <a:ext cx="1830614" cy="6154928"/>
        </a:xfrm>
        <a:prstGeom prst="round2SameRect">
          <a:avLst/>
        </a:prstGeom>
        <a:solidFill>
          <a:schemeClr val="accent2">
            <a:tint val="40000"/>
            <a:alpha val="90000"/>
            <a:hueOff val="171976"/>
            <a:satOff val="4313"/>
            <a:lumOff val="564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1976"/>
              <a:satOff val="4313"/>
              <a:lumOff val="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unique identifier. One of the candidate keys will become the primary key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E.g., perhaps there is both credit card number and SIN# in a table, in this case both are candidate keys.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Each non-key field is functionally dependent on every candidate key.</a:t>
          </a:r>
        </a:p>
      </dsp:txBody>
      <dsp:txXfrm rot="-5400000">
        <a:off x="3462147" y="2720927"/>
        <a:ext cx="6065565" cy="1651888"/>
      </dsp:txXfrm>
    </dsp:sp>
    <dsp:sp modelId="{627CE3A1-C1B9-4CA0-A024-19F7CE62EB4E}">
      <dsp:nvSpPr>
        <dsp:cNvPr id="0" name=""/>
        <dsp:cNvSpPr/>
      </dsp:nvSpPr>
      <dsp:spPr>
        <a:xfrm>
          <a:off x="0" y="2402738"/>
          <a:ext cx="3462147" cy="2288267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Candidate Key:</a:t>
          </a:r>
        </a:p>
      </dsp:txBody>
      <dsp:txXfrm>
        <a:off x="111704" y="2514442"/>
        <a:ext cx="3238739" cy="2064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B09C-F18D-4A59-8A49-B5DD922577BA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3034-D834-4093-B548-3FC33B4465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05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itchFamily="34" charset="0"/>
              </a:rPr>
              <a:t>The previous slide deck showed how to map an E-R model to a relational database design. If you follow these mappings, then your result will be a well-structured database. But if you just start by creating tables without considering the ER rules, then you will likely get a database that is not well-structured. These databases could</a:t>
            </a:r>
            <a:r>
              <a:rPr lang="en-US" altLang="en-US" baseline="0" dirty="0">
                <a:cs typeface="Arial" pitchFamily="34" charset="0"/>
              </a:rPr>
              <a:t> cause anomalies because of data duplication. In the next several slides we’ll see how to correct these anomalies through a process called “normalization”.</a:t>
            </a:r>
            <a:endParaRPr lang="en-US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5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1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1287430"/>
            <a:ext cx="7250674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2" y="3024545"/>
            <a:ext cx="9117331" cy="17526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600" baseline="0">
                <a:solidFill>
                  <a:schemeClr val="accent3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2239" y="5509909"/>
            <a:ext cx="5358682" cy="745331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12" y="619055"/>
            <a:ext cx="254292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799"/>
            <a:ext cx="3482660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799"/>
            <a:ext cx="3504744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8481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8481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38481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800"/>
            <a:ext cx="3482660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800"/>
            <a:ext cx="3504744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4393805"/>
            <a:ext cx="3504662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4393805"/>
            <a:ext cx="3482660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4393805"/>
            <a:ext cx="3504744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3" y="3860802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088847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8710984" cy="3848100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2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2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22269" y="2336799"/>
            <a:ext cx="5360131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2" y="1803797"/>
            <a:ext cx="5371318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22268" y="1803797"/>
            <a:ext cx="5360131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799"/>
            <a:ext cx="349355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799"/>
            <a:ext cx="3482658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7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2" y="4393804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8848" y="4393804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088847" y="3860802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355535" y="4393804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4355534" y="3860802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800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800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4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895600"/>
            <a:ext cx="3504662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895600"/>
            <a:ext cx="3482660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895600"/>
            <a:ext cx="3504744" cy="2759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56581"/>
            <a:ext cx="3504663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776327"/>
            <a:ext cx="3504662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776327"/>
            <a:ext cx="3482660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776327"/>
            <a:ext cx="3504744" cy="2878627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31182"/>
            <a:ext cx="3504663" cy="945146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1544637"/>
            <a:ext cx="7250676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3062821"/>
            <a:ext cx="7250676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550" baseline="0">
                <a:solidFill>
                  <a:srgbClr val="A6C8BC"/>
                </a:solidFill>
              </a:defRPr>
            </a:lvl1pPr>
            <a:lvl2pPr marL="586109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172219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7583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4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6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88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99" y="517457"/>
            <a:ext cx="723829" cy="5334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1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403600"/>
            <a:ext cx="3504662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403600"/>
            <a:ext cx="3482660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3403600"/>
            <a:ext cx="3504744" cy="2251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46048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80138" y="2175520"/>
            <a:ext cx="64852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4292041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626130" y="2175520"/>
            <a:ext cx="64852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8025355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8359737" y="2175520"/>
            <a:ext cx="647937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63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465067" y="622300"/>
            <a:ext cx="7261866" cy="562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2273940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03966" y="628650"/>
            <a:ext cx="10984069" cy="5600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63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4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80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57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206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35377" y="1914188"/>
            <a:ext cx="7721246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8399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178" y="2259471"/>
            <a:ext cx="7239644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76178" y="4232939"/>
            <a:ext cx="7239644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2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488876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009488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009488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2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93702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3700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993700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12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" y="0"/>
            <a:ext cx="12191111" cy="6858000"/>
          </a:xfrm>
        </p:spPr>
        <p:txBody>
          <a:bodyPr/>
          <a:lstStyle>
            <a:lvl1pPr marL="0" indent="0">
              <a:buNone/>
              <a:defRPr sz="3000" baseline="0"/>
            </a:lvl1pPr>
            <a:lvl2pPr marL="586109" indent="0">
              <a:buNone/>
              <a:defRPr sz="3600"/>
            </a:lvl2pPr>
            <a:lvl3pPr marL="1172219" indent="0">
              <a:buNone/>
              <a:defRPr sz="3075"/>
            </a:lvl3pPr>
            <a:lvl4pPr marL="1758328" indent="0">
              <a:buNone/>
              <a:defRPr sz="2550"/>
            </a:lvl4pPr>
            <a:lvl5pPr marL="2344438" indent="0">
              <a:buNone/>
              <a:defRPr sz="2550"/>
            </a:lvl5pPr>
            <a:lvl6pPr marL="2930547" indent="0">
              <a:buNone/>
              <a:defRPr sz="2550"/>
            </a:lvl6pPr>
            <a:lvl7pPr marL="3516656" indent="0">
              <a:buNone/>
              <a:defRPr sz="2550"/>
            </a:lvl7pPr>
            <a:lvl8pPr marL="4102766" indent="0">
              <a:buNone/>
              <a:defRPr sz="2550"/>
            </a:lvl8pPr>
            <a:lvl9pPr marL="4688875" indent="0">
              <a:buNone/>
              <a:defRPr sz="255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680866"/>
            <a:ext cx="5968223" cy="678593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6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501574" y="1803401"/>
            <a:ext cx="3474729" cy="3227685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22189" y="2336800"/>
            <a:ext cx="3504744" cy="2160887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21598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1598" y="4498182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489654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49078" y="622301"/>
            <a:ext cx="5333402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5358701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9079" y="4064673"/>
            <a:ext cx="3490554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8698367" cy="502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0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1803401"/>
            <a:ext cx="7093623" cy="38409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5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609540" y="1803798"/>
            <a:ext cx="7106147" cy="38409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1100" y="2338355"/>
            <a:ext cx="776980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aseline="0">
                <a:solidFill>
                  <a:schemeClr val="accent5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0464" y="1562096"/>
            <a:ext cx="7211074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90463" y="4513380"/>
            <a:ext cx="7211075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92" y="621411"/>
            <a:ext cx="476310" cy="350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8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788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bar.eps">
            <a:extLst>
              <a:ext uri="{FF2B5EF4-FFF2-40B4-BE49-F238E27FC236}">
                <a16:creationId xmlns:a16="http://schemas.microsoft.com/office/drawing/2014/main" id="{C5FE017C-5B10-4358-B00F-F06999C5EE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6243493"/>
            <a:ext cx="12190809" cy="6145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AEF9A-70AB-4944-B0A0-6CC085A01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24237" y="6368183"/>
            <a:ext cx="885052" cy="365126"/>
          </a:xfrm>
        </p:spPr>
        <p:txBody>
          <a:bodyPr/>
          <a:lstStyle/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E6D49-3741-412B-8B83-69676E75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1086326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Title Only Slide</a:t>
            </a:r>
            <a:endParaRPr lang="en-US" dirty="0"/>
          </a:p>
        </p:txBody>
      </p:sp>
      <p:pic>
        <p:nvPicPr>
          <p:cNvPr id="6" name="Picture 5" descr="ac-icon.eps">
            <a:extLst>
              <a:ext uri="{FF2B5EF4-FFF2-40B4-BE49-F238E27FC236}">
                <a16:creationId xmlns:a16="http://schemas.microsoft.com/office/drawing/2014/main" id="{5B494505-4617-466A-9823-D4F75FAD51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0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22300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88956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8365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2488365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6222271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88927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336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8088336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1086326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1" y="1803401"/>
            <a:ext cx="1086326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5371319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1803401"/>
            <a:ext cx="536013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2336799"/>
            <a:ext cx="5360131" cy="3314702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537131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2270" y="1803797"/>
            <a:ext cx="536013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99889"/>
            <a:ext cx="109728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1" y="6356351"/>
            <a:ext cx="885052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75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  <p:sldLayoutId id="2147483941" r:id="rId29"/>
    <p:sldLayoutId id="2147483942" r:id="rId30"/>
    <p:sldLayoutId id="2147483943" r:id="rId31"/>
    <p:sldLayoutId id="2147483944" r:id="rId32"/>
    <p:sldLayoutId id="2147483945" r:id="rId33"/>
    <p:sldLayoutId id="2147483946" r:id="rId34"/>
    <p:sldLayoutId id="2147483947" r:id="rId35"/>
    <p:sldLayoutId id="2147483948" r:id="rId36"/>
  </p:sldLayoutIdLst>
  <p:hf hdr="0" ftr="0" dt="0"/>
  <p:txStyles>
    <p:titleStyle>
      <a:lvl1pPr algn="l" defTabSz="586109" rtl="0" eaLnBrk="1" latinLnBrk="0" hangingPunct="1">
        <a:lnSpc>
          <a:spcPct val="80000"/>
        </a:lnSpc>
        <a:spcBef>
          <a:spcPct val="0"/>
        </a:spcBef>
        <a:buNone/>
        <a:defRPr sz="5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24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952428" indent="-366319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515073" indent="-342854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24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051383" indent="-293055" algn="l" defTabSz="586109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575" kern="1200">
          <a:solidFill>
            <a:schemeClr val="accent4"/>
          </a:solidFill>
          <a:latin typeface="+mn-lt"/>
          <a:ea typeface="+mn-ea"/>
          <a:cs typeface="+mn-cs"/>
        </a:defRPr>
      </a:lvl4pPr>
      <a:lvl5pPr marL="2637492" indent="-293055" algn="l" defTabSz="586109" rtl="0" eaLnBrk="1" latinLnBrk="0" hangingPunct="1">
        <a:spcBef>
          <a:spcPct val="20000"/>
        </a:spcBef>
        <a:buFont typeface="Arial"/>
        <a:buChar char="»"/>
        <a:defRPr sz="2550" kern="1200">
          <a:solidFill>
            <a:schemeClr val="accent5"/>
          </a:solidFill>
          <a:latin typeface="+mn-lt"/>
          <a:ea typeface="+mn-ea"/>
          <a:cs typeface="+mn-cs"/>
        </a:defRPr>
      </a:lvl5pPr>
      <a:lvl6pPr marL="3223602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1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39582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981930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8610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7221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5832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4443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30547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1665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0276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688875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/>
              <a:t>CST8250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/>
              <a:t>Normalization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5249B-1B93-4ED9-8022-73E3627EA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12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504C9-9E6B-46B3-8DE2-6EE10CE1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Normal Forms</a:t>
            </a: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C2E662-15F2-4DF7-85C0-FDC93032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Normal Forms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9E0A19-2AB1-46B1-9392-3D079477439D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380930"/>
            <a:ext cx="10863261" cy="4646645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 We want to </a:t>
            </a:r>
            <a:r>
              <a:rPr lang="en-US" sz="2400" b="1" dirty="0">
                <a:solidFill>
                  <a:srgbClr val="C00000"/>
                </a:solidFill>
              </a:rPr>
              <a:t>REDUCE REDUDANCY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REMOVE ANOMALIES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Our goal is to get to 3</a:t>
            </a:r>
            <a:r>
              <a:rPr lang="en-US" sz="2400" baseline="30000" dirty="0">
                <a:solidFill>
                  <a:srgbClr val="000000"/>
                </a:solidFill>
              </a:rPr>
              <a:t>rd</a:t>
            </a:r>
            <a:r>
              <a:rPr lang="en-US" sz="2400" dirty="0">
                <a:solidFill>
                  <a:srgbClr val="000000"/>
                </a:solidFill>
              </a:rPr>
              <a:t> or Boyce-Codd normal form in order to achieve the above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We achieve the normal forms by resolving dependencies – our focus is on the keys of the tables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Recall strong vs weak entities – we will be creating foreign key relationships to resolve these issues</a:t>
            </a: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2DC546-5F4B-4A66-ACB0-85CB647CFA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4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2A812-BE0F-434F-AC31-2CAEA8933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Functional Dependencies and Keys</a:t>
            </a:r>
          </a:p>
        </p:txBody>
      </p:sp>
      <p:graphicFrame>
        <p:nvGraphicFramePr>
          <p:cNvPr id="223237" name="Rectangle 3">
            <a:extLst>
              <a:ext uri="{FF2B5EF4-FFF2-40B4-BE49-F238E27FC236}">
                <a16:creationId xmlns:a16="http://schemas.microsoft.com/office/drawing/2014/main" id="{A538978D-180A-4B49-90BF-BA47437D1D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0147690"/>
              </p:ext>
            </p:extLst>
          </p:nvPr>
        </p:nvGraphicFramePr>
        <p:xfrm>
          <a:off x="609601" y="1162620"/>
          <a:ext cx="9617075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508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First Normal Form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</a:rPr>
              <a:t>No multivalued attributes</a:t>
            </a:r>
          </a:p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</a:rPr>
              <a:t>Every attribute value is atomic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50913-7CC5-4BE9-904E-CA82EA05CA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1A2D9BE-EEAD-4918-A54D-F108CD46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First Normal Form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4D880-E9CD-4B81-85F9-DD2338649889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No multivalued attributes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Recall multivalued attributes are lists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Storing a list in a database means duplicate data and empty/null entries</a:t>
            </a:r>
          </a:p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00000"/>
                </a:solidFill>
              </a:rPr>
              <a:t>Every attribute value is atomic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189054E-F9A7-41E8-8451-B0C951AB6D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2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189054E-F9A7-41E8-8451-B0C951AB6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A2D9BE-EEAD-4918-A54D-F108CD46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First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4D880-E9CD-4B81-85F9-DD233864988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1" y="1429980"/>
            <a:ext cx="7772400" cy="6937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No multivalued attributes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EA3A64-2177-4427-BB2C-E0D409F5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27673"/>
              </p:ext>
            </p:extLst>
          </p:nvPr>
        </p:nvGraphicFramePr>
        <p:xfrm>
          <a:off x="1159932" y="2517140"/>
          <a:ext cx="7062235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69">
                  <a:extLst>
                    <a:ext uri="{9D8B030D-6E8A-4147-A177-3AD203B41FA5}">
                      <a16:colId xmlns:a16="http://schemas.microsoft.com/office/drawing/2014/main" val="1299153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3030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381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8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 McArthur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23456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Johnson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  <a:r>
                        <a:rPr lang="en-US" dirty="0" err="1"/>
                        <a:t>McAllison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37838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8F3226D9-ECB9-4CCF-8886-18BC3A4D7487}"/>
              </a:ext>
            </a:extLst>
          </p:cNvPr>
          <p:cNvSpPr/>
          <p:nvPr/>
        </p:nvSpPr>
        <p:spPr>
          <a:xfrm>
            <a:off x="8635567" y="2082264"/>
            <a:ext cx="296765" cy="3094789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A64C-1370-4561-9DE9-0D80B3669EE0}"/>
              </a:ext>
            </a:extLst>
          </p:cNvPr>
          <p:cNvSpPr txBox="1"/>
          <p:nvPr/>
        </p:nvSpPr>
        <p:spPr>
          <a:xfrm>
            <a:off x="9174357" y="2937162"/>
            <a:ext cx="2568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800" b="1" dirty="0">
                <a:solidFill>
                  <a:srgbClr val="C00000"/>
                </a:solidFill>
              </a:rPr>
              <a:t> table contains NULL values,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</a:t>
            </a:r>
            <a:r>
              <a:rPr lang="en-US" sz="2800" b="1" dirty="0">
                <a:solidFill>
                  <a:srgbClr val="C00000"/>
                </a:solidFill>
              </a:rPr>
              <a:t> is a list</a:t>
            </a:r>
            <a:endParaRPr lang="en-CA" sz="2800" b="1" dirty="0">
              <a:solidFill>
                <a:srgbClr val="C00000"/>
              </a:solidFill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01DA82B-4387-4A14-9F99-2EBEF9DC042A}"/>
              </a:ext>
            </a:extLst>
          </p:cNvPr>
          <p:cNvSpPr/>
          <p:nvPr/>
        </p:nvSpPr>
        <p:spPr>
          <a:xfrm>
            <a:off x="1626178" y="2147628"/>
            <a:ext cx="4851918" cy="3575211"/>
          </a:xfrm>
          <a:prstGeom prst="mathMultiply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3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189054E-F9A7-41E8-8451-B0C951AB6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A2D9BE-EEAD-4918-A54D-F108CD46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First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84D880-E9CD-4B81-85F9-DD233864988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1" y="1319371"/>
            <a:ext cx="7772400" cy="6937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No multivalued attributes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EA3A64-2177-4427-BB2C-E0D409F5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57562"/>
              </p:ext>
            </p:extLst>
          </p:nvPr>
        </p:nvGraphicFramePr>
        <p:xfrm>
          <a:off x="1209289" y="2292348"/>
          <a:ext cx="7062235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69">
                  <a:extLst>
                    <a:ext uri="{9D8B030D-6E8A-4147-A177-3AD203B41FA5}">
                      <a16:colId xmlns:a16="http://schemas.microsoft.com/office/drawing/2014/main" val="1299153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3030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3813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empId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8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 McArthur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Arthur McArthur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2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23456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Johnson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  <a:r>
                        <a:rPr lang="en-US" dirty="0" err="1"/>
                        <a:t>McAllison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  <a:r>
                        <a:rPr lang="en-US" dirty="0" err="1"/>
                        <a:t>McAllison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37838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8F3226D9-ECB9-4CCF-8886-18BC3A4D7487}"/>
              </a:ext>
            </a:extLst>
          </p:cNvPr>
          <p:cNvSpPr/>
          <p:nvPr/>
        </p:nvSpPr>
        <p:spPr>
          <a:xfrm>
            <a:off x="8635567" y="2082264"/>
            <a:ext cx="296765" cy="3094789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A64C-1370-4561-9DE9-0D80B3669EE0}"/>
              </a:ext>
            </a:extLst>
          </p:cNvPr>
          <p:cNvSpPr txBox="1"/>
          <p:nvPr/>
        </p:nvSpPr>
        <p:spPr>
          <a:xfrm>
            <a:off x="9174357" y="2937162"/>
            <a:ext cx="2568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800" b="1" dirty="0">
                <a:solidFill>
                  <a:srgbClr val="C00000"/>
                </a:solidFill>
              </a:rPr>
              <a:t> table now has redundancy - duplicate data</a:t>
            </a:r>
            <a:endParaRPr lang="en-CA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187F8-8B1C-45B5-A6EB-D18E2D286D8D}"/>
              </a:ext>
            </a:extLst>
          </p:cNvPr>
          <p:cNvSpPr txBox="1"/>
          <p:nvPr/>
        </p:nvSpPr>
        <p:spPr>
          <a:xfrm>
            <a:off x="1209288" y="4938397"/>
            <a:ext cx="7062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Table is in 1</a:t>
            </a:r>
            <a:r>
              <a:rPr lang="en-US" sz="2800" b="1" baseline="30000" dirty="0">
                <a:solidFill>
                  <a:srgbClr val="C00000"/>
                </a:solidFill>
              </a:rPr>
              <a:t>st</a:t>
            </a:r>
            <a:r>
              <a:rPr lang="en-US" sz="2800" b="1" dirty="0">
                <a:solidFill>
                  <a:srgbClr val="C00000"/>
                </a:solidFill>
              </a:rPr>
              <a:t> Normal Form (1NF), but we cannot count rows as there is duplicate data</a:t>
            </a:r>
            <a:endParaRPr lang="en-CA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8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69B33F-6CCE-4060-A36C-C392FE456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Second Normal Form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A3CFE6-3462-488D-B326-1FA16B88C72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380931"/>
            <a:ext cx="10863261" cy="427057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1NF PLUS </a:t>
            </a:r>
            <a:r>
              <a:rPr lang="en-US" sz="2800" b="1" i="1" dirty="0">
                <a:solidFill>
                  <a:srgbClr val="000000"/>
                </a:solidFill>
              </a:rPr>
              <a:t>every non-key attribute is fully functionally dependent on the ENTIRE primary key</a:t>
            </a:r>
          </a:p>
          <a:p>
            <a:pPr lvl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Every non-key attribute must be defined by the entire key, not by only part of the key</a:t>
            </a:r>
          </a:p>
          <a:p>
            <a:pPr lvl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No partial functional dependencies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EF8768-90DC-4E7E-9C4A-B15BA5430BB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EF8768-90DC-4E7E-9C4A-B15BA5430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69B33F-6CCE-4060-A36C-C392FE456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Second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A3CFE6-3462-488D-B326-1FA16B88C7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1" y="1109890"/>
            <a:ext cx="8382000" cy="1982787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No multivalued attributes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Partial dependencies removed</a:t>
            </a:r>
          </a:p>
          <a:p>
            <a:pPr lvl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likely have two entities in one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F2D198-1929-4AF2-89A7-C4012EDF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05016"/>
              </p:ext>
            </p:extLst>
          </p:nvPr>
        </p:nvGraphicFramePr>
        <p:xfrm>
          <a:off x="1244413" y="2857625"/>
          <a:ext cx="57870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11">
                  <a:extLst>
                    <a:ext uri="{9D8B030D-6E8A-4147-A177-3AD203B41FA5}">
                      <a16:colId xmlns:a16="http://schemas.microsoft.com/office/drawing/2014/main" val="1008031326"/>
                    </a:ext>
                  </a:extLst>
                </a:gridCol>
                <a:gridCol w="1795729">
                  <a:extLst>
                    <a:ext uri="{9D8B030D-6E8A-4147-A177-3AD203B41FA5}">
                      <a16:colId xmlns:a16="http://schemas.microsoft.com/office/drawing/2014/main" val="2504353430"/>
                    </a:ext>
                  </a:extLst>
                </a:gridCol>
                <a:gridCol w="2154300">
                  <a:extLst>
                    <a:ext uri="{9D8B030D-6E8A-4147-A177-3AD203B41FA5}">
                      <a16:colId xmlns:a16="http://schemas.microsoft.com/office/drawing/2014/main" val="423155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studentId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courseId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CST8110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Programming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5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CST8110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Programming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9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CST8250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Design and Administration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12022"/>
                  </a:ext>
                </a:extLst>
              </a:tr>
            </a:tbl>
          </a:graphicData>
        </a:graphic>
      </p:graphicFrame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CFBB616-BB78-4297-AF12-BBF208EDD91A}"/>
              </a:ext>
            </a:extLst>
          </p:cNvPr>
          <p:cNvSpPr/>
          <p:nvPr/>
        </p:nvSpPr>
        <p:spPr>
          <a:xfrm>
            <a:off x="2052734" y="3464830"/>
            <a:ext cx="3818899" cy="2283280"/>
          </a:xfrm>
          <a:prstGeom prst="mathMultiply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F85762E-3124-4639-B552-0326FF1B560F}"/>
              </a:ext>
            </a:extLst>
          </p:cNvPr>
          <p:cNvSpPr/>
          <p:nvPr/>
        </p:nvSpPr>
        <p:spPr>
          <a:xfrm>
            <a:off x="7540525" y="3732443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298E7-5316-4F43-B2C7-14F1B09D3A31}"/>
              </a:ext>
            </a:extLst>
          </p:cNvPr>
          <p:cNvSpPr txBox="1"/>
          <p:nvPr/>
        </p:nvSpPr>
        <p:spPr>
          <a:xfrm>
            <a:off x="7992175" y="3672995"/>
            <a:ext cx="4159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400" b="1" dirty="0">
                <a:solidFill>
                  <a:srgbClr val="C00000"/>
                </a:solidFill>
              </a:rPr>
              <a:t> is dependent on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 -&gt; courseId</a:t>
            </a:r>
            <a:endParaRPr lang="en-CA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6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469B33F-6CCE-4060-A36C-C392FE456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Second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A3CFE6-3462-488D-B326-1FA16B88C72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582293" y="1093965"/>
            <a:ext cx="10863261" cy="384810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No multivalued attributes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Partial dependencies removed</a:t>
            </a:r>
          </a:p>
          <a:p>
            <a:pPr lvl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</a:rPr>
              <a:t> likely have two entities in one table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EF8768-90DC-4E7E-9C4A-B15BA5430BB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F2D198-1929-4AF2-89A7-C4012EDF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05852"/>
              </p:ext>
            </p:extLst>
          </p:nvPr>
        </p:nvGraphicFramePr>
        <p:xfrm>
          <a:off x="1850282" y="2975789"/>
          <a:ext cx="3825554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77">
                  <a:extLst>
                    <a:ext uri="{9D8B030D-6E8A-4147-A177-3AD203B41FA5}">
                      <a16:colId xmlns:a16="http://schemas.microsoft.com/office/drawing/2014/main" val="1008031326"/>
                    </a:ext>
                  </a:extLst>
                </a:gridCol>
                <a:gridCol w="1912777">
                  <a:extLst>
                    <a:ext uri="{9D8B030D-6E8A-4147-A177-3AD203B41FA5}">
                      <a16:colId xmlns:a16="http://schemas.microsoft.com/office/drawing/2014/main" val="3275681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studentId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courseId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3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CST8110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5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CST8250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9634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3F85762E-3124-4639-B552-0326FF1B560F}"/>
              </a:ext>
            </a:extLst>
          </p:cNvPr>
          <p:cNvSpPr/>
          <p:nvPr/>
        </p:nvSpPr>
        <p:spPr>
          <a:xfrm>
            <a:off x="6734773" y="3500159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298E7-5316-4F43-B2C7-14F1B09D3A31}"/>
              </a:ext>
            </a:extLst>
          </p:cNvPr>
          <p:cNvSpPr txBox="1"/>
          <p:nvPr/>
        </p:nvSpPr>
        <p:spPr>
          <a:xfrm>
            <a:off x="7330959" y="4082266"/>
            <a:ext cx="573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Tables are now in 2NF</a:t>
            </a:r>
            <a:endParaRPr lang="en-CA" sz="2400" b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5618F-79DB-4E43-9EEC-B66D83D69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63455"/>
              </p:ext>
            </p:extLst>
          </p:nvPr>
        </p:nvGraphicFramePr>
        <p:xfrm>
          <a:off x="1088283" y="4463185"/>
          <a:ext cx="534955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81">
                  <a:extLst>
                    <a:ext uri="{9D8B030D-6E8A-4147-A177-3AD203B41FA5}">
                      <a16:colId xmlns:a16="http://schemas.microsoft.com/office/drawing/2014/main" val="4093257821"/>
                    </a:ext>
                  </a:extLst>
                </a:gridCol>
                <a:gridCol w="3870472">
                  <a:extLst>
                    <a:ext uri="{9D8B030D-6E8A-4147-A177-3AD203B41FA5}">
                      <a16:colId xmlns:a16="http://schemas.microsoft.com/office/drawing/2014/main" val="265362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courseId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courseName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7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CST8110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 to Programming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4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CST8250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Design and Administration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3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58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94F6592-379B-4137-B5E1-8D4DC468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6DBB9A-0A3F-404D-91C1-99E97E0272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Data normalization defined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Anomalies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Normal forms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Steps to normalization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Examples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DD930-389D-4CE3-BACE-E66CC861D0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5444ED-B3DC-421B-B377-FAB570238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Third Normal Form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3263B4-29C5-4ECB-88CB-786CFC75C9C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2NF PLUS </a:t>
            </a:r>
            <a:r>
              <a:rPr lang="en-US" sz="2400" b="1" i="1" dirty="0">
                <a:solidFill>
                  <a:srgbClr val="000000"/>
                </a:solidFill>
              </a:rPr>
              <a:t>no transitive dependencies</a:t>
            </a:r>
            <a:r>
              <a:rPr lang="en-US" sz="2400" dirty="0">
                <a:solidFill>
                  <a:srgbClr val="000000"/>
                </a:solidFill>
              </a:rPr>
              <a:t> (functional dependencies on non-primary-key attributes)</a:t>
            </a:r>
          </a:p>
          <a:p>
            <a:pPr marL="342900" indent="-34290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Note: This is called transitive, because the primary key is a determinant for another attribute, which in turn is a determinant for a third</a:t>
            </a:r>
          </a:p>
          <a:p>
            <a:pPr marL="342900" indent="-342900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Solution: Non-key determinant with transitive dependencies go into a new table; non-key determinant becomes primary key in the new table and stays as a foreign key in the old table 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a -&gt; b  </a:t>
            </a:r>
            <a:r>
              <a:rPr lang="en-US" sz="2800" b="1" dirty="0">
                <a:solidFill>
                  <a:srgbClr val="C00000"/>
                </a:solidFill>
              </a:rPr>
              <a:t>and  </a:t>
            </a:r>
            <a:r>
              <a:rPr lang="en-US" sz="2800" b="1" i="1" dirty="0">
                <a:solidFill>
                  <a:srgbClr val="C00000"/>
                </a:solidFill>
              </a:rPr>
              <a:t>b -&gt; c  </a:t>
            </a:r>
            <a:r>
              <a:rPr lang="en-US" sz="2800" b="1" dirty="0">
                <a:solidFill>
                  <a:srgbClr val="C00000"/>
                </a:solidFill>
              </a:rPr>
              <a:t>therefore  </a:t>
            </a:r>
            <a:r>
              <a:rPr lang="en-US" sz="2800" b="1" i="1" dirty="0">
                <a:solidFill>
                  <a:srgbClr val="C00000"/>
                </a:solidFill>
              </a:rPr>
              <a:t>a -&gt; c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C00F1-9EAF-4D41-A76A-1A5CFFBA7A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0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5444ED-B3DC-421B-B377-FAB570238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Third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3263B4-29C5-4ECB-88CB-786CFC75C9C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0" y="1362029"/>
            <a:ext cx="10863261" cy="38481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No multivalued attributes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Partial dependencies removed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Transitive dependencies removed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C00F1-9EAF-4D41-A76A-1A5CFFBA7A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629B95-082B-4AD2-8FB3-80E416C8E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4439"/>
              </p:ext>
            </p:extLst>
          </p:nvPr>
        </p:nvGraphicFramePr>
        <p:xfrm>
          <a:off x="609601" y="3641840"/>
          <a:ext cx="4223656" cy="204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06">
                  <a:extLst>
                    <a:ext uri="{9D8B030D-6E8A-4147-A177-3AD203B41FA5}">
                      <a16:colId xmlns:a16="http://schemas.microsoft.com/office/drawing/2014/main" val="512754609"/>
                    </a:ext>
                  </a:extLst>
                </a:gridCol>
                <a:gridCol w="1883213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  <a:gridCol w="1345737">
                  <a:extLst>
                    <a:ext uri="{9D8B030D-6E8A-4147-A177-3AD203B41FA5}">
                      <a16:colId xmlns:a16="http://schemas.microsoft.com/office/drawing/2014/main" val="24888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siteId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2DCB7A1-6F6A-4D4B-AE7A-2FF9157B4DD6}"/>
              </a:ext>
            </a:extLst>
          </p:cNvPr>
          <p:cNvSpPr/>
          <p:nvPr/>
        </p:nvSpPr>
        <p:spPr>
          <a:xfrm>
            <a:off x="609601" y="3998446"/>
            <a:ext cx="3818899" cy="2283280"/>
          </a:xfrm>
          <a:prstGeom prst="mathMultiply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C7BBD43-0144-4FD9-B085-79F2A97C28A1}"/>
              </a:ext>
            </a:extLst>
          </p:cNvPr>
          <p:cNvSpPr/>
          <p:nvPr/>
        </p:nvSpPr>
        <p:spPr>
          <a:xfrm>
            <a:off x="5422760" y="3736073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C988E-19CA-47E8-A6EE-139C6B3428F4}"/>
              </a:ext>
            </a:extLst>
          </p:cNvPr>
          <p:cNvSpPr txBox="1"/>
          <p:nvPr/>
        </p:nvSpPr>
        <p:spPr>
          <a:xfrm>
            <a:off x="6095999" y="3879995"/>
            <a:ext cx="564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 err="1">
                <a:solidFill>
                  <a:srgbClr val="C00000"/>
                </a:solidFill>
              </a:rPr>
              <a:t>siteId</a:t>
            </a:r>
            <a:r>
              <a:rPr lang="en-US" sz="2400" b="1" dirty="0">
                <a:solidFill>
                  <a:srgbClr val="C00000"/>
                </a:solidFill>
              </a:rPr>
              <a:t> -&gt; contractor </a:t>
            </a: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and contractor -&gt; fee </a:t>
            </a: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therefore </a:t>
            </a:r>
            <a:r>
              <a:rPr lang="en-US" sz="2400" b="1" dirty="0" err="1">
                <a:solidFill>
                  <a:srgbClr val="C00000"/>
                </a:solidFill>
              </a:rPr>
              <a:t>siteId</a:t>
            </a:r>
            <a:r>
              <a:rPr lang="en-US" sz="2400" b="1" dirty="0">
                <a:solidFill>
                  <a:srgbClr val="C00000"/>
                </a:solidFill>
              </a:rPr>
              <a:t> -&gt; fee</a:t>
            </a:r>
          </a:p>
        </p:txBody>
      </p:sp>
    </p:spTree>
    <p:extLst>
      <p:ext uri="{BB962C8B-B14F-4D97-AF65-F5344CB8AC3E}">
        <p14:creationId xmlns:p14="http://schemas.microsoft.com/office/powerpoint/2010/main" val="31071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5444ED-B3DC-421B-B377-FAB570238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Third Normal Form (cont.)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3263B4-29C5-4ECB-88CB-786CFC75C9C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347994"/>
            <a:ext cx="10863261" cy="38481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No multivalued attributes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Partial dependencies removed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Transitive dependencies removed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C00F1-9EAF-4D41-A76A-1A5CFFBA7A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629B95-082B-4AD2-8FB3-80E416C8E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6298"/>
              </p:ext>
            </p:extLst>
          </p:nvPr>
        </p:nvGraphicFramePr>
        <p:xfrm>
          <a:off x="546106" y="3784600"/>
          <a:ext cx="3507233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9">
                  <a:extLst>
                    <a:ext uri="{9D8B030D-6E8A-4147-A177-3AD203B41FA5}">
                      <a16:colId xmlns:a16="http://schemas.microsoft.com/office/drawing/2014/main" val="512754609"/>
                    </a:ext>
                  </a:extLst>
                </a:gridCol>
                <a:gridCol w="2295014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siteId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7C7BBD43-0144-4FD9-B085-79F2A97C28A1}"/>
              </a:ext>
            </a:extLst>
          </p:cNvPr>
          <p:cNvSpPr/>
          <p:nvPr/>
        </p:nvSpPr>
        <p:spPr>
          <a:xfrm>
            <a:off x="8464248" y="3656995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C988E-19CA-47E8-A6EE-139C6B3428F4}"/>
              </a:ext>
            </a:extLst>
          </p:cNvPr>
          <p:cNvSpPr txBox="1"/>
          <p:nvPr/>
        </p:nvSpPr>
        <p:spPr>
          <a:xfrm>
            <a:off x="9095725" y="4262970"/>
            <a:ext cx="241289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Now in 3NF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7CCFFB-1B11-4325-8915-2ED5B633E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3075"/>
              </p:ext>
            </p:extLst>
          </p:nvPr>
        </p:nvGraphicFramePr>
        <p:xfrm>
          <a:off x="4385568" y="3780971"/>
          <a:ext cx="3564114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391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4888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1486DB-1725-48D1-BE31-5CC3B808A229}"/>
              </a:ext>
            </a:extLst>
          </p:cNvPr>
          <p:cNvSpPr txBox="1"/>
          <p:nvPr/>
        </p:nvSpPr>
        <p:spPr>
          <a:xfrm>
            <a:off x="1075861" y="5256283"/>
            <a:ext cx="801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NOTE: Generally 3NF is either enough or also achieves BCNF in cases like the above</a:t>
            </a:r>
            <a:endParaRPr lang="en-CA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9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481721-071D-44BD-867A-4845D79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Boyce-Codd Normal Form (BCNF)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8D310-285A-426C-A00E-629930AD6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Relation has more than one candidate key, anomalies may result even though that relation is in 3NF.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relation is in </a:t>
            </a:r>
            <a:r>
              <a:rPr lang="en-US" sz="2400" b="1" dirty="0"/>
              <a:t>Boyce-</a:t>
            </a:r>
            <a:r>
              <a:rPr lang="en-US" sz="2400" b="1" dirty="0" err="1"/>
              <a:t>Codd</a:t>
            </a:r>
            <a:r>
              <a:rPr lang="en-US" sz="2400" b="1" dirty="0"/>
              <a:t> normal form (BCNF) </a:t>
            </a:r>
            <a:r>
              <a:rPr lang="en-US" sz="2400" dirty="0"/>
              <a:t>if and only if every determinant </a:t>
            </a:r>
            <a:r>
              <a:rPr lang="en-CA" sz="2400" dirty="0"/>
              <a:t>in </a:t>
            </a:r>
            <a:r>
              <a:rPr lang="en-US" sz="2400" dirty="0"/>
              <a:t>the relation is a candidate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Simply put, a relation is in BCNF when every attribute/field depends on the key and nothing but the key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3F3578-78A8-49B3-8F46-0367212B44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481721-071D-44BD-867A-4845D79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Boyce-Codd Normal Form (BCNF)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8D310-285A-426C-A00E-629930AD6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1" y="1333677"/>
            <a:ext cx="10863261" cy="3848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Revisit 3NF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Simply put, a relation is in BCNF when every attribute/field depends on the key and nothing but the key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3F3578-78A8-49B3-8F46-0367212B44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1B0D09-3F14-43F3-B5B4-2A13B075E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88202"/>
              </p:ext>
            </p:extLst>
          </p:nvPr>
        </p:nvGraphicFramePr>
        <p:xfrm>
          <a:off x="238913" y="3836957"/>
          <a:ext cx="3345192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12">
                  <a:extLst>
                    <a:ext uri="{9D8B030D-6E8A-4147-A177-3AD203B41FA5}">
                      <a16:colId xmlns:a16="http://schemas.microsoft.com/office/drawing/2014/main" val="512754609"/>
                    </a:ext>
                  </a:extLst>
                </a:gridCol>
                <a:gridCol w="2188980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siteId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8F073-A32D-48CD-8110-DC73C569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5652"/>
              </p:ext>
            </p:extLst>
          </p:nvPr>
        </p:nvGraphicFramePr>
        <p:xfrm>
          <a:off x="3898056" y="3836957"/>
          <a:ext cx="3345192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115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  <a:gridCol w="973077">
                  <a:extLst>
                    <a:ext uri="{9D8B030D-6E8A-4147-A177-3AD203B41FA5}">
                      <a16:colId xmlns:a16="http://schemas.microsoft.com/office/drawing/2014/main" val="24888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9D4CA-E596-4BC7-AF4A-F34DE4548E87}"/>
              </a:ext>
            </a:extLst>
          </p:cNvPr>
          <p:cNvSpPr/>
          <p:nvPr/>
        </p:nvSpPr>
        <p:spPr>
          <a:xfrm>
            <a:off x="7468526" y="3546671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8359E-1287-4D25-A79C-2869A3CF937F}"/>
              </a:ext>
            </a:extLst>
          </p:cNvPr>
          <p:cNvSpPr txBox="1"/>
          <p:nvPr/>
        </p:nvSpPr>
        <p:spPr>
          <a:xfrm>
            <a:off x="8125908" y="3783599"/>
            <a:ext cx="361547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Contractor</a:t>
            </a:r>
            <a:r>
              <a:rPr lang="en-US" sz="2400" b="1" dirty="0">
                <a:solidFill>
                  <a:srgbClr val="C00000"/>
                </a:solidFill>
              </a:rPr>
              <a:t> table does not have a key, will need to add as name isn’t unique enough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D0EC700-4E66-4C4B-BF4D-758C724B1894}"/>
              </a:ext>
            </a:extLst>
          </p:cNvPr>
          <p:cNvSpPr/>
          <p:nvPr/>
        </p:nvSpPr>
        <p:spPr>
          <a:xfrm>
            <a:off x="1831631" y="3836957"/>
            <a:ext cx="3818899" cy="2283280"/>
          </a:xfrm>
          <a:prstGeom prst="mathMultiply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9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481721-071D-44BD-867A-4845D79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Boyce-Codd Normal Form (BCNF)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8D310-285A-426C-A00E-629930AD69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1" y="1320800"/>
            <a:ext cx="10863261" cy="3848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Revisit 3NF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Simply put, a relation is in BCNF when every attribute/field depends on the key and nothing but the key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3F3578-78A8-49B3-8F46-0367212B44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1B0D09-3F14-43F3-B5B4-2A13B075E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02204"/>
              </p:ext>
            </p:extLst>
          </p:nvPr>
        </p:nvGraphicFramePr>
        <p:xfrm>
          <a:off x="391886" y="3840583"/>
          <a:ext cx="3102603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65">
                  <a:extLst>
                    <a:ext uri="{9D8B030D-6E8A-4147-A177-3AD203B41FA5}">
                      <a16:colId xmlns:a16="http://schemas.microsoft.com/office/drawing/2014/main" val="512754609"/>
                    </a:ext>
                  </a:extLst>
                </a:gridCol>
                <a:gridCol w="2030238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siteId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contractorId</a:t>
                      </a:r>
                      <a:endParaRPr lang="en-C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8F073-A32D-48CD-8110-DC73C569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31613"/>
              </p:ext>
            </p:extLst>
          </p:nvPr>
        </p:nvGraphicFramePr>
        <p:xfrm>
          <a:off x="3659751" y="3836954"/>
          <a:ext cx="5400217" cy="133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600">
                  <a:extLst>
                    <a:ext uri="{9D8B030D-6E8A-4147-A177-3AD203B41FA5}">
                      <a16:colId xmlns:a16="http://schemas.microsoft.com/office/drawing/2014/main" val="101438946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820117141"/>
                    </a:ext>
                  </a:extLst>
                </a:gridCol>
                <a:gridCol w="923674">
                  <a:extLst>
                    <a:ext uri="{9D8B030D-6E8A-4147-A177-3AD203B41FA5}">
                      <a16:colId xmlns:a16="http://schemas.microsoft.com/office/drawing/2014/main" val="2488848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contractorId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contractorName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07496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6BB9D4CA-E596-4BC7-AF4A-F34DE4548E87}"/>
              </a:ext>
            </a:extLst>
          </p:cNvPr>
          <p:cNvSpPr/>
          <p:nvPr/>
        </p:nvSpPr>
        <p:spPr>
          <a:xfrm>
            <a:off x="9247684" y="3634443"/>
            <a:ext cx="299249" cy="17480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8359E-1287-4D25-A79C-2869A3CF937F}"/>
              </a:ext>
            </a:extLst>
          </p:cNvPr>
          <p:cNvSpPr txBox="1"/>
          <p:nvPr/>
        </p:nvSpPr>
        <p:spPr>
          <a:xfrm>
            <a:off x="9697224" y="4311710"/>
            <a:ext cx="241289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Now in BCNF</a:t>
            </a:r>
          </a:p>
        </p:txBody>
      </p:sp>
    </p:spTree>
    <p:extLst>
      <p:ext uri="{BB962C8B-B14F-4D97-AF65-F5344CB8AC3E}">
        <p14:creationId xmlns:p14="http://schemas.microsoft.com/office/powerpoint/2010/main" val="281212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504C9-9E6B-46B3-8DE2-6EE10CE1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Steps to Normalization, Example</a:t>
            </a: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C3FE8-0119-472F-9EC6-C7C054EF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70" y="800971"/>
            <a:ext cx="7767604" cy="5316494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2873B71-DEAA-4D72-BB50-0A487F46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4699001"/>
            <a:ext cx="32210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Times New Roman" pitchFamily="18" charset="0"/>
              </a:rPr>
              <a:t>3</a:t>
            </a:r>
            <a:r>
              <a:rPr lang="en-US" altLang="en-US" sz="2200" baseline="30000">
                <a:solidFill>
                  <a:srgbClr val="990000"/>
                </a:solidFill>
                <a:latin typeface="Times New Roman" pitchFamily="18" charset="0"/>
              </a:rPr>
              <a:t>rd</a:t>
            </a:r>
            <a:r>
              <a:rPr lang="en-US" altLang="en-US" sz="2200">
                <a:solidFill>
                  <a:srgbClr val="990000"/>
                </a:solidFill>
                <a:latin typeface="Times New Roman" pitchFamily="18" charset="0"/>
              </a:rPr>
              <a:t> normal form is generally considered sufficient</a:t>
            </a:r>
            <a:endParaRPr lang="en-US" altLang="en-US" sz="260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28A2E15-064B-48C9-BDC7-7132EC482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96157-1DC4-4404-9BD7-007C472A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91" y="239545"/>
            <a:ext cx="10863261" cy="100198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Steps in Normalization</a:t>
            </a:r>
            <a:br>
              <a:rPr lang="en-US" altLang="en-US" dirty="0">
                <a:solidFill>
                  <a:schemeClr val="tx2"/>
                </a:solidFill>
              </a:rPr>
            </a:b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6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283B44B-F7A7-43AA-92AA-4950CB170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28" y="960755"/>
            <a:ext cx="815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Table with multivalued attributes, not in 1</a:t>
            </a:r>
            <a:r>
              <a:rPr lang="en-US" altLang="en-US" sz="2400" baseline="30000" dirty="0">
                <a:solidFill>
                  <a:srgbClr val="92D050"/>
                </a:solidFill>
                <a:latin typeface="+mj-lt"/>
              </a:rPr>
              <a:t>st</a:t>
            </a:r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 normal form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B5020FA-F921-432E-A51F-D7153219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828" y="5559491"/>
            <a:ext cx="3481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+mn-lt"/>
              </a:rPr>
              <a:t>Note: This is NOT a relation.</a:t>
            </a:r>
            <a:endParaRPr lang="en-US" altLang="en-US" sz="2600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7E64B-79D4-4604-B6BA-CE3109A5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28" y="1960323"/>
            <a:ext cx="8961187" cy="359220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39491F59-6747-4B77-8C39-0E2324D7F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517D4-181E-4A7E-BFCD-231FBE41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02" y="367306"/>
            <a:ext cx="10863261" cy="1001980"/>
          </a:xfrm>
        </p:spPr>
        <p:txBody>
          <a:bodyPr/>
          <a:lstStyle/>
          <a:p>
            <a:r>
              <a:rPr lang="en-US" dirty="0"/>
              <a:t>Normalization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9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A2C475D0-B8DC-41A9-A18E-4797C99B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76" y="1162755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Table with no multivalued attributes and unique rows, in 1</a:t>
            </a:r>
            <a:r>
              <a:rPr lang="en-US" altLang="en-US" sz="2400" baseline="30000" dirty="0">
                <a:solidFill>
                  <a:srgbClr val="92D050"/>
                </a:solidFill>
                <a:latin typeface="+mj-lt"/>
              </a:rPr>
              <a:t>st</a:t>
            </a:r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 normal form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0FB3EF8-F4DD-42E0-B9E7-D9E027F5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638801"/>
            <a:ext cx="63289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+mn-lt"/>
              </a:rPr>
              <a:t>Note: This is a relation, but not a well-structured one.</a:t>
            </a:r>
            <a:endParaRPr lang="en-US" altLang="en-US" sz="2600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E969-A0F3-47AA-A19A-5B208327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76" y="2186860"/>
            <a:ext cx="8531925" cy="3451941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B58B2F6-8EEA-4D9A-B117-667DD038C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14C14-CD39-41EC-A5EC-93641E28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Example (cont.)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8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Data 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E213B-EA9E-4513-B570-A76F437ED9E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19141" name="Rectangle 3">
            <a:extLst>
              <a:ext uri="{FF2B5EF4-FFF2-40B4-BE49-F238E27FC236}">
                <a16:creationId xmlns:a16="http://schemas.microsoft.com/office/drawing/2014/main" id="{28349AB6-8C6E-4783-8303-11ADFAEAFD0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5013704"/>
              </p:ext>
            </p:extLst>
          </p:nvPr>
        </p:nvGraphicFramePr>
        <p:xfrm>
          <a:off x="1232693" y="1381919"/>
          <a:ext cx="9617075" cy="4094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3728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>
            <a:extLst>
              <a:ext uri="{FF2B5EF4-FFF2-40B4-BE49-F238E27FC236}">
                <a16:creationId xmlns:a16="http://schemas.microsoft.com/office/drawing/2014/main" id="{FDC737D5-31F8-4506-A8C5-54970C08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098925"/>
            <a:ext cx="832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000" b="1" dirty="0" err="1">
                <a:solidFill>
                  <a:srgbClr val="990000"/>
                </a:solidFill>
                <a:latin typeface="+mn-lt"/>
              </a:rPr>
              <a:t>OrderID</a:t>
            </a:r>
            <a:r>
              <a:rPr lang="en-US" altLang="en-US" sz="2000" b="1" dirty="0">
                <a:solidFill>
                  <a:srgbClr val="990000"/>
                </a:solidFill>
                <a:latin typeface="+mn-lt"/>
              </a:rPr>
              <a:t> </a:t>
            </a:r>
            <a:r>
              <a:rPr lang="en-US" altLang="en-US" sz="2000" b="1" dirty="0">
                <a:solidFill>
                  <a:srgbClr val="990000"/>
                </a:solidFill>
                <a:latin typeface="+mn-lt"/>
                <a:sym typeface="Wingdings" pitchFamily="2" charset="2"/>
              </a:rPr>
              <a:t> </a:t>
            </a:r>
            <a:r>
              <a:rPr lang="en-US" altLang="en-US" sz="2000" b="1" dirty="0" err="1">
                <a:solidFill>
                  <a:srgbClr val="990000"/>
                </a:solidFill>
                <a:latin typeface="+mn-lt"/>
                <a:sym typeface="Wingdings" pitchFamily="2" charset="2"/>
              </a:rPr>
              <a:t>OrderDate</a:t>
            </a:r>
            <a:r>
              <a:rPr lang="en-US" altLang="en-US" sz="2000" b="1" dirty="0">
                <a:solidFill>
                  <a:srgbClr val="990000"/>
                </a:solidFill>
                <a:latin typeface="+mn-lt"/>
                <a:sym typeface="Wingdings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+mn-lt"/>
                <a:sym typeface="Wingdings" pitchFamily="2" charset="2"/>
              </a:rPr>
              <a:t>CustomerID</a:t>
            </a:r>
            <a:r>
              <a:rPr lang="en-US" altLang="en-US" sz="2000" b="1" dirty="0">
                <a:solidFill>
                  <a:srgbClr val="990000"/>
                </a:solidFill>
                <a:latin typeface="+mn-lt"/>
                <a:sym typeface="Wingdings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+mn-lt"/>
                <a:sym typeface="Wingdings" pitchFamily="2" charset="2"/>
              </a:rPr>
              <a:t>CustomerName</a:t>
            </a:r>
            <a:r>
              <a:rPr lang="en-US" altLang="en-US" sz="2000" b="1" dirty="0">
                <a:solidFill>
                  <a:srgbClr val="990000"/>
                </a:solidFill>
                <a:latin typeface="+mn-lt"/>
                <a:sym typeface="Wingdings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+mn-lt"/>
                <a:sym typeface="Wingdings" pitchFamily="2" charset="2"/>
              </a:rPr>
              <a:t>CustomerAddress</a:t>
            </a:r>
            <a:endParaRPr lang="en-US" altLang="en-US" sz="2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A17399F3-361B-4930-A5E5-906F84DE9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715001"/>
            <a:ext cx="6164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3000" b="1">
                <a:solidFill>
                  <a:srgbClr val="0066FF"/>
                </a:solidFill>
                <a:latin typeface="+mn-lt"/>
              </a:rPr>
              <a:t>Therefore, NOT in 2</a:t>
            </a:r>
            <a:r>
              <a:rPr lang="en-US" altLang="en-US" sz="3000" b="1" baseline="30000">
                <a:solidFill>
                  <a:srgbClr val="0066FF"/>
                </a:solidFill>
                <a:latin typeface="+mn-lt"/>
              </a:rPr>
              <a:t>nd</a:t>
            </a:r>
            <a:r>
              <a:rPr lang="en-US" altLang="en-US" sz="3000" b="1">
                <a:solidFill>
                  <a:srgbClr val="0066FF"/>
                </a:solidFill>
                <a:latin typeface="+mn-lt"/>
              </a:rPr>
              <a:t> Normal Form</a:t>
            </a: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3718E112-BAB3-4C11-AAB5-B86F04F37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479925"/>
            <a:ext cx="578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+mn-lt"/>
              </a:rPr>
              <a:t>CustomerID </a:t>
            </a:r>
            <a:r>
              <a:rPr lang="en-US" altLang="en-US" sz="2000" b="1">
                <a:solidFill>
                  <a:srgbClr val="990000"/>
                </a:solidFill>
                <a:latin typeface="+mn-lt"/>
                <a:sym typeface="Wingdings" pitchFamily="2" charset="2"/>
              </a:rPr>
              <a:t> CustomerName, CustomerAddress</a:t>
            </a:r>
            <a:endParaRPr lang="en-US" altLang="en-US" sz="2000" b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895D167E-EB9F-4A10-BF54-ED71E019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860925"/>
            <a:ext cx="818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+mn-lt"/>
              </a:rPr>
              <a:t>ProductID </a:t>
            </a:r>
            <a:r>
              <a:rPr lang="en-US" altLang="en-US" sz="2000" b="1">
                <a:solidFill>
                  <a:srgbClr val="990000"/>
                </a:solidFill>
                <a:latin typeface="+mn-lt"/>
                <a:sym typeface="Wingdings" pitchFamily="2" charset="2"/>
              </a:rPr>
              <a:t> ProductDescription, ProductFinish, ProductStandardPrice</a:t>
            </a:r>
            <a:endParaRPr lang="en-US" altLang="en-US" sz="2000" b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2582D20A-74E8-4A1E-A430-376554C9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5241925"/>
            <a:ext cx="4342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+mn-lt"/>
              </a:rPr>
              <a:t>OrderID, ProductID </a:t>
            </a:r>
            <a:r>
              <a:rPr lang="en-US" altLang="en-US" sz="2000" b="1">
                <a:solidFill>
                  <a:srgbClr val="990000"/>
                </a:solidFill>
                <a:latin typeface="+mn-lt"/>
                <a:sym typeface="Wingdings" pitchFamily="2" charset="2"/>
              </a:rPr>
              <a:t> OrderQuantity</a:t>
            </a:r>
            <a:endParaRPr lang="en-US" altLang="en-US" sz="2000" b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 Box 34">
            <a:extLst>
              <a:ext uri="{FF2B5EF4-FFF2-40B4-BE49-F238E27FC236}">
                <a16:creationId xmlns:a16="http://schemas.microsoft.com/office/drawing/2014/main" id="{A0171B49-4491-411E-BEB7-73751CFB1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938430"/>
            <a:ext cx="8105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Functional dependency diagram for INVOICE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A8BAE6-D0E0-403D-B948-CF1F5E77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550445"/>
            <a:ext cx="8928413" cy="2360915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1547D6A-89B3-4537-AAB8-37B23F13C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4923-646A-4A64-AE18-C6DD44C8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69" y="210550"/>
            <a:ext cx="10863261" cy="1001980"/>
          </a:xfrm>
        </p:spPr>
        <p:txBody>
          <a:bodyPr/>
          <a:lstStyle/>
          <a:p>
            <a:r>
              <a:rPr lang="en-US" dirty="0"/>
              <a:t>Normalization Example (cont.)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670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B9F14-B853-4A1D-A471-DF4A4916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40" y="1724024"/>
            <a:ext cx="8922119" cy="3215638"/>
          </a:xfrm>
          <a:prstGeom prst="rect">
            <a:avLst/>
          </a:prstGeom>
        </p:spPr>
      </p:pic>
      <p:sp>
        <p:nvSpPr>
          <p:cNvPr id="6" name="Text Box 22">
            <a:extLst>
              <a:ext uri="{FF2B5EF4-FFF2-40B4-BE49-F238E27FC236}">
                <a16:creationId xmlns:a16="http://schemas.microsoft.com/office/drawing/2014/main" id="{9C61507C-C504-45F6-9462-DCA59E46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33976"/>
            <a:ext cx="6096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600" dirty="0">
                <a:solidFill>
                  <a:srgbClr val="990000"/>
                </a:solidFill>
                <a:latin typeface="+mn-lt"/>
              </a:rPr>
              <a:t>Partial dependencies are removed, but there are still transitive dependencies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F4A796F-4917-48C6-9CC1-A4CDA8A2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906" y="4067650"/>
            <a:ext cx="2297112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cs typeface="Arial" charset="0"/>
              </a:rPr>
              <a:t>Getting it into Second Normal Form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AE210E62-A8A1-466B-A680-340AB273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940" y="1121054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Removing partial dependencies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A558BBC2-95A1-4A49-BC1F-141F17161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886AE-7AB2-45D0-9406-A7E647F7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Example (cont.)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411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AD634-B242-4059-832E-9FAB189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281082"/>
            <a:ext cx="8762084" cy="2554802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14D1B147-4783-4FB2-91E5-98E1482B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8" y="3835884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90000"/>
                </a:solidFill>
                <a:latin typeface="+mn-lt"/>
              </a:rPr>
              <a:t>Transitive dependencies are removed.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2DE46F3-220F-4B74-B046-EF850A3AB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86676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dirty="0">
                <a:solidFill>
                  <a:srgbClr val="92D050"/>
                </a:solidFill>
                <a:latin typeface="+mj-lt"/>
              </a:rPr>
              <a:t>Removing partial dependencies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1FB0171-7959-4747-B438-EA2E2553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1617833"/>
            <a:ext cx="1860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Third Normal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2D211-0429-43DE-9917-E19C51A7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45" y="3893292"/>
            <a:ext cx="3606957" cy="2218248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40D7EC98-B3BC-4C3C-BCD7-E4174AB5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450" y="4837774"/>
            <a:ext cx="4014989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Figure 4-30 shows the result of normalization, yielding four separate relations where initially there was only one.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3C87511-9098-4834-B873-0D62F51E3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F570-142D-4952-868E-49B7E9C7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276"/>
            <a:ext cx="10863261" cy="1001980"/>
          </a:xfrm>
        </p:spPr>
        <p:txBody>
          <a:bodyPr/>
          <a:lstStyle/>
          <a:p>
            <a:r>
              <a:rPr lang="en-US" dirty="0"/>
              <a:t>Normalization Example (cont.)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45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A8DBC73A-95A1-4E1D-9194-4EC112D1A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6F84C4F-B9A6-4A35-9A06-7CF5AAF841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63070" y="1295257"/>
            <a:ext cx="6609792" cy="4715628"/>
          </a:xfrm>
        </p:spPr>
      </p:pic>
      <p:sp>
        <p:nvSpPr>
          <p:cNvPr id="7" name="Rectangle 28">
            <a:extLst>
              <a:ext uri="{FF2B5EF4-FFF2-40B4-BE49-F238E27FC236}">
                <a16:creationId xmlns:a16="http://schemas.microsoft.com/office/drawing/2014/main" id="{7775F302-F1CF-4FAA-B98A-1AFD5D2F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17" y="2781119"/>
            <a:ext cx="304954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Table is in 3NF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72A35E1B-A5F0-42F5-A16A-79CEE0B0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11" y="4397421"/>
            <a:ext cx="304954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Functional Dependencies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2CD423-C269-4510-B68D-A4381B65E5DB}"/>
              </a:ext>
            </a:extLst>
          </p:cNvPr>
          <p:cNvSpPr txBox="1">
            <a:spLocks/>
          </p:cNvSpPr>
          <p:nvPr/>
        </p:nvSpPr>
        <p:spPr>
          <a:xfrm>
            <a:off x="609601" y="293276"/>
            <a:ext cx="10863261" cy="10019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5861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baseline="0">
                <a:solidFill>
                  <a:srgbClr val="00673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Normalization Example 2: </a:t>
            </a:r>
            <a:r>
              <a:rPr lang="en-CA" dirty="0">
                <a:solidFill>
                  <a:schemeClr val="tx2"/>
                </a:solidFill>
              </a:rPr>
              <a:t>Table in 3NF but not in BCNF</a:t>
            </a:r>
          </a:p>
        </p:txBody>
      </p:sp>
    </p:spTree>
    <p:extLst>
      <p:ext uri="{BB962C8B-B14F-4D97-AF65-F5344CB8AC3E}">
        <p14:creationId xmlns:p14="http://schemas.microsoft.com/office/powerpoint/2010/main" val="120665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0487962-68CE-4E88-ADDA-BF378F9EE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631C6B-3321-4A8E-87FC-5E78F9D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Normalization Example 2 (cont.): Turning it into BCNF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98A4DFC-E77D-49C4-BC0F-27A4DCA827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523723" y="1175657"/>
            <a:ext cx="6382138" cy="496388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BEF9B0-DC53-477F-B668-82E66E05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37" y="2135384"/>
            <a:ext cx="4433797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Functional Dependencies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4BC38-834E-4557-8441-F1B41EBC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23" y="3435365"/>
            <a:ext cx="337441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Tables are in BCNF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E38CE7-967F-4C91-9D5D-5656D0C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22" y="4641502"/>
            <a:ext cx="337441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65225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3121B-7F1C-4FD9-A1FD-6F15358A2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AF705B-E502-4CE5-B13A-1520E2C8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9" y="2427020"/>
            <a:ext cx="10863261" cy="100198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Questions?</a:t>
            </a:r>
            <a:br>
              <a:rPr lang="en-CA" dirty="0">
                <a:solidFill>
                  <a:schemeClr val="tx2"/>
                </a:solidFill>
              </a:rPr>
            </a:b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504C9-9E6B-46B3-8DE2-6EE10CE1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Anomalies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4B62-CAF3-4F3F-AE85-0A3B56E0F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2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B24355-7C0E-4C5E-88F8-0C41AD55F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Well-Structured Relations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A37FBF-CFC4-4CA9-A652-795D997785E7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399592"/>
            <a:ext cx="10863261" cy="470262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A relation that contains minimal data redundancy and allows users to insert, delete, and update rows without causing data inconsistencies</a:t>
            </a:r>
          </a:p>
          <a:p>
            <a:pPr marL="457200" indent="-4572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Goal is to avoid anomalies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</a:rPr>
              <a:t>Anomaly: problem in un-normalized databases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E0F8890-6328-420D-908A-241DB18BB6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EEB044-B36D-4203-BD48-AC867131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831" y="4765676"/>
            <a:ext cx="7924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600" b="1" dirty="0">
                <a:solidFill>
                  <a:srgbClr val="990000"/>
                </a:solidFill>
                <a:latin typeface="+mn-lt"/>
              </a:rPr>
              <a:t>General rule of thumb: A table should not pertain to more than one entity type.</a:t>
            </a:r>
          </a:p>
        </p:txBody>
      </p:sp>
    </p:spTree>
    <p:extLst>
      <p:ext uri="{BB962C8B-B14F-4D97-AF65-F5344CB8AC3E}">
        <p14:creationId xmlns:p14="http://schemas.microsoft.com/office/powerpoint/2010/main" val="182413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20222E-D6B4-46D8-A1E4-D28FC66E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Anomalies</a:t>
            </a:r>
            <a:endParaRPr lang="en-CA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302BCC4-BE24-4CBF-B6F5-608E2084827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2879762"/>
              </p:ext>
            </p:extLst>
          </p:nvPr>
        </p:nvGraphicFramePr>
        <p:xfrm>
          <a:off x="609601" y="1362075"/>
          <a:ext cx="10487025" cy="456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4EEBB-2CC3-457F-8AF4-BF1B3A081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4084-422A-4246-8522-ECCBA4948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0960E28-724D-4FD4-A2AD-CBEA2B07A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CFE5D7-1D37-45D0-B32B-0C7F1B2AB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Example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CDB5256-1FD2-4961-824C-43DC6CE6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495800"/>
            <a:ext cx="34018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200" dirty="0">
                <a:solidFill>
                  <a:srgbClr val="990000"/>
                </a:solidFill>
                <a:latin typeface="+mn-lt"/>
              </a:rPr>
              <a:t>Question–Is this a relation?</a:t>
            </a:r>
            <a:r>
              <a:rPr lang="en-US" altLang="en-US" sz="2600" dirty="0">
                <a:solidFill>
                  <a:srgbClr val="990000"/>
                </a:solidFill>
                <a:latin typeface="+mn-lt"/>
              </a:rPr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A72EFD6-0A05-46B8-8951-5992FAAE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495800"/>
            <a:ext cx="401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>
                <a:solidFill>
                  <a:srgbClr val="0066FF"/>
                </a:solidFill>
                <a:latin typeface="+mn-lt"/>
              </a:rPr>
              <a:t>Answer–Yes: Unique rows and no multivalued attributes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93CE337-EC0F-4D31-8EAF-6D3971C2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425077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+mn-lt"/>
              </a:rPr>
              <a:t>Question–What’s the primary key?</a:t>
            </a:r>
            <a:r>
              <a:rPr lang="en-US" altLang="en-US" sz="2600">
                <a:solidFill>
                  <a:srgbClr val="990000"/>
                </a:solidFill>
                <a:latin typeface="+mn-lt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BA95853C-130A-407E-ABBA-DD5B6C8B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5314951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>
                <a:solidFill>
                  <a:srgbClr val="0066FF"/>
                </a:solidFill>
                <a:latin typeface="+mn-lt"/>
              </a:rPr>
              <a:t>Answer–Composite: EmpID, CourseTitle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8015E6-81E3-45BD-998F-405AE9C9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67" y="1291510"/>
            <a:ext cx="8791764" cy="29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0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C2E662-15F2-4DF7-85C0-FDC93032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Anomalies in this 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9E0A19-2AB1-46B1-9392-3D079477439D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175657"/>
            <a:ext cx="10863261" cy="447584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Insertion</a:t>
            </a:r>
            <a:r>
              <a:rPr lang="en-US" sz="2400" dirty="0">
                <a:solidFill>
                  <a:srgbClr val="000000"/>
                </a:solidFill>
              </a:rPr>
              <a:t>–can’t enter a new employee without having the employee take a class (or at least empty fields of class information)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Deletion</a:t>
            </a:r>
            <a:r>
              <a:rPr lang="en-US" sz="2400" dirty="0">
                <a:solidFill>
                  <a:srgbClr val="000000"/>
                </a:solidFill>
              </a:rPr>
              <a:t>–if we remove employee 140, we lose information about the existence of a Tax Acc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Update</a:t>
            </a:r>
            <a:r>
              <a:rPr lang="en-US" sz="2400" dirty="0">
                <a:solidFill>
                  <a:srgbClr val="000000"/>
                </a:solidFill>
              </a:rPr>
              <a:t>–giving a salary increase to employee 100 forces us to update multiple records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2DC546-5F4B-4A66-ACB0-85CB647CFA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8DA2594-65DE-48FC-AF36-2584B50D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4017311"/>
            <a:ext cx="769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990000"/>
                </a:solidFill>
                <a:latin typeface="+mn-lt"/>
              </a:rPr>
              <a:t>Why do these anomalies exist? </a:t>
            </a:r>
          </a:p>
          <a:p>
            <a:pPr lvl="1"/>
            <a:r>
              <a:rPr lang="en-US" altLang="en-US" sz="2400" dirty="0">
                <a:solidFill>
                  <a:srgbClr val="990000"/>
                </a:solidFill>
                <a:latin typeface="+mn-lt"/>
              </a:rPr>
              <a:t>Because there are two entities (Employee and Course) in this one relation. This results in data duplication and an unnecessary dependency between the entities.</a:t>
            </a:r>
          </a:p>
        </p:txBody>
      </p:sp>
    </p:spTree>
    <p:extLst>
      <p:ext uri="{BB962C8B-B14F-4D97-AF65-F5344CB8AC3E}">
        <p14:creationId xmlns:p14="http://schemas.microsoft.com/office/powerpoint/2010/main" val="131392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C2E662-15F2-4DF7-85C0-FDC93032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n-lt"/>
              </a:rPr>
              <a:t>Why should we remove anomalies?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9E0A19-2AB1-46B1-9392-3D079477439D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609601" y="1156996"/>
            <a:ext cx="10863261" cy="4945224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The main function of a database is to </a:t>
            </a:r>
            <a:r>
              <a:rPr lang="en-US" sz="2800" b="1" dirty="0">
                <a:solidFill>
                  <a:srgbClr val="C00000"/>
                </a:solidFill>
              </a:rPr>
              <a:t>STORE</a:t>
            </a:r>
            <a:r>
              <a:rPr lang="en-US" sz="2800" dirty="0">
                <a:solidFill>
                  <a:srgbClr val="000000"/>
                </a:solidFill>
              </a:rPr>
              <a:t> and </a:t>
            </a:r>
            <a:r>
              <a:rPr lang="en-US" sz="2800" b="1" dirty="0">
                <a:solidFill>
                  <a:srgbClr val="C00000"/>
                </a:solidFill>
              </a:rPr>
              <a:t>RETRIEVE</a:t>
            </a:r>
            <a:r>
              <a:rPr lang="en-US" sz="2800" dirty="0">
                <a:solidFill>
                  <a:srgbClr val="000000"/>
                </a:solidFill>
              </a:rPr>
              <a:t> information. We need to be able to do this efficiently and accurately.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A database that is not well formed is prone to the following issues due to anomalies:</a:t>
            </a:r>
          </a:p>
          <a:p>
            <a:pPr lvl="1">
              <a:defRPr/>
            </a:pPr>
            <a:r>
              <a:rPr lang="en-US" sz="2800" dirty="0">
                <a:solidFill>
                  <a:srgbClr val="000000"/>
                </a:solidFill>
              </a:rPr>
              <a:t>Efficiency - increased query time</a:t>
            </a:r>
          </a:p>
          <a:p>
            <a:pPr lvl="1">
              <a:defRPr/>
            </a:pPr>
            <a:r>
              <a:rPr lang="en-US" sz="2800" dirty="0">
                <a:solidFill>
                  <a:srgbClr val="000000"/>
                </a:solidFill>
              </a:rPr>
              <a:t>Data integrity – missing, inaccurate, and duplicate information</a:t>
            </a:r>
          </a:p>
          <a:p>
            <a:pPr lvl="1">
              <a:defRPr/>
            </a:pPr>
            <a:r>
              <a:rPr lang="en-US" sz="2800" dirty="0">
                <a:solidFill>
                  <a:srgbClr val="000000"/>
                </a:solidFill>
              </a:rPr>
              <a:t>Ease of use - increased effort in writing queries to store and retrieve data</a:t>
            </a:r>
          </a:p>
          <a:p>
            <a:pPr lvl="1">
              <a:defRPr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B2DC546-5F4B-4A66-ACB0-85CB647CFA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sson-template-nov2017.pptx" id="{CD55DEBD-AE49-428F-9090-A455770AC687}" vid="{7B99A5B2-E82B-478E-970B-6EC64F5A3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1458</Words>
  <Application>Microsoft Office PowerPoint</Application>
  <PresentationFormat>Widescreen</PresentationFormat>
  <Paragraphs>289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Office Theme</vt:lpstr>
      <vt:lpstr>CST8250 </vt:lpstr>
      <vt:lpstr>Overview</vt:lpstr>
      <vt:lpstr>Data Normalization</vt:lpstr>
      <vt:lpstr>Anomalies</vt:lpstr>
      <vt:lpstr>Well-Structured Relations</vt:lpstr>
      <vt:lpstr>Type of Anomalies</vt:lpstr>
      <vt:lpstr>Example</vt:lpstr>
      <vt:lpstr>Anomalies in this Table</vt:lpstr>
      <vt:lpstr>Why should we remove anomalies?</vt:lpstr>
      <vt:lpstr>Normal Forms</vt:lpstr>
      <vt:lpstr>Normal Forms</vt:lpstr>
      <vt:lpstr>Functional Dependencies and Keys</vt:lpstr>
      <vt:lpstr>First Normal Form</vt:lpstr>
      <vt:lpstr>First Normal Form</vt:lpstr>
      <vt:lpstr>First Normal Form (cont.)</vt:lpstr>
      <vt:lpstr>First Normal Form (cont.)</vt:lpstr>
      <vt:lpstr>Second Normal Form</vt:lpstr>
      <vt:lpstr>Second Normal Form (cont.)</vt:lpstr>
      <vt:lpstr>Second Normal Form (cont.)</vt:lpstr>
      <vt:lpstr>Third Normal Form</vt:lpstr>
      <vt:lpstr>Third Normal Form (cont.)</vt:lpstr>
      <vt:lpstr>Third Normal Form (cont.)</vt:lpstr>
      <vt:lpstr>Boyce-Codd Normal Form (BCNF)</vt:lpstr>
      <vt:lpstr>Boyce-Codd Normal Form (BCNF)</vt:lpstr>
      <vt:lpstr>Boyce-Codd Normal Form (BCNF)</vt:lpstr>
      <vt:lpstr>Steps to Normalization, Example</vt:lpstr>
      <vt:lpstr>Steps in Normalization </vt:lpstr>
      <vt:lpstr>Normalization Example</vt:lpstr>
      <vt:lpstr>Normalization Example (cont.)</vt:lpstr>
      <vt:lpstr>Normalization Example (cont.)</vt:lpstr>
      <vt:lpstr>Normalization Example (cont.)</vt:lpstr>
      <vt:lpstr>Normalization Example (cont.)</vt:lpstr>
      <vt:lpstr>PowerPoint Presentation</vt:lpstr>
      <vt:lpstr>Normalization Example 2 (cont.): Turning it into BCNF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CST8250 </dc:title>
  <dc:creator>Anissa Shaddy</dc:creator>
  <cp:lastModifiedBy>Daniel Gaudreault</cp:lastModifiedBy>
  <cp:revision>7</cp:revision>
  <dcterms:created xsi:type="dcterms:W3CDTF">2019-01-07T01:04:12Z</dcterms:created>
  <dcterms:modified xsi:type="dcterms:W3CDTF">2021-12-09T22:23:12Z</dcterms:modified>
</cp:coreProperties>
</file>