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Open Sans" panose="020B0606030504020204" pitchFamily="34" charset="0"/>
      <p:regular r:id="rId14"/>
      <p:bold r:id="rId15"/>
      <p:italic r:id="rId16"/>
      <p:boldItalic r:id="rId17"/>
    </p:embeddedFont>
    <p:embeddedFont>
      <p:font typeface="PT Sans Narrow" panose="020B0506020203020204" pitchFamily="34" charset="0"/>
      <p:regular r:id="rId18"/>
      <p:bold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gela Abboud"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3-13T17:14:33.735" idx="1">
    <p:pos x="196" y="280"/>
    <p:text>We need to change the title and add the "encourage me to select your recommendation" part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Greeting!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a3bcc7f09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a3bcc7f09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dk1"/>
                </a:solidFill>
              </a:rPr>
              <a:t>We are looking forward to hearing back from you soon and we hope that you give us the privilege to work with you on creating this website! It is our belief that JADY Consultants would be the perfect fit for your website. Thank you for your time.</a:t>
            </a:r>
            <a:endParaRPr dirty="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90bc9bcd1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90bc9bcd1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dk1"/>
                </a:solidFill>
              </a:rPr>
              <a:t>Here are the references for any information or any images used for this presentation.</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a3bcc7f0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a3bcc7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marR="12700" lvl="1" indent="-304800" algn="l" rtl="0">
              <a:lnSpc>
                <a:spcPct val="115000"/>
              </a:lnSpc>
              <a:spcBef>
                <a:spcPts val="0"/>
              </a:spcBef>
              <a:spcAft>
                <a:spcPts val="0"/>
              </a:spcAft>
              <a:buClr>
                <a:srgbClr val="0000FF"/>
              </a:buClr>
              <a:buSzPts val="1200"/>
              <a:buFont typeface="Times New Roman"/>
              <a:buChar char="-"/>
            </a:pPr>
            <a:r>
              <a:rPr lang="en-CA" sz="1200">
                <a:solidFill>
                  <a:srgbClr val="0000FF"/>
                </a:solidFill>
                <a:latin typeface="Times New Roman"/>
                <a:ea typeface="Times New Roman"/>
                <a:cs typeface="Times New Roman"/>
                <a:sym typeface="Times New Roman"/>
              </a:rPr>
              <a:t>First of all, we’d like to thank you for the giving us the opportunity to work with you on this project.</a:t>
            </a:r>
            <a:endParaRPr sz="1200">
              <a:solidFill>
                <a:srgbClr val="0000FF"/>
              </a:solidFill>
              <a:latin typeface="Times New Roman"/>
              <a:ea typeface="Times New Roman"/>
              <a:cs typeface="Times New Roman"/>
              <a:sym typeface="Times New Roman"/>
            </a:endParaRPr>
          </a:p>
          <a:p>
            <a:pPr marL="914400" marR="12700" lvl="1" indent="-304800" algn="l" rtl="0">
              <a:lnSpc>
                <a:spcPct val="115000"/>
              </a:lnSpc>
              <a:spcBef>
                <a:spcPts val="0"/>
              </a:spcBef>
              <a:spcAft>
                <a:spcPts val="0"/>
              </a:spcAft>
              <a:buClr>
                <a:srgbClr val="0000FF"/>
              </a:buClr>
              <a:buSzPts val="1200"/>
              <a:buFont typeface="Times New Roman"/>
              <a:buChar char="-"/>
            </a:pPr>
            <a:r>
              <a:rPr lang="en-CA" sz="1200">
                <a:solidFill>
                  <a:srgbClr val="0000FF"/>
                </a:solidFill>
                <a:latin typeface="Times New Roman"/>
                <a:ea typeface="Times New Roman"/>
                <a:cs typeface="Times New Roman"/>
                <a:sym typeface="Times New Roman"/>
              </a:rPr>
              <a:t>Our team has four highly experienced full stack developers with experience using the latest web technologies. JADY provides some of the fastest lead times from design to deployment and we collaborate with you every step of the way.</a:t>
            </a:r>
            <a:endParaRPr sz="1200">
              <a:solidFill>
                <a:srgbClr val="0000FF"/>
              </a:solidFill>
              <a:latin typeface="Times New Roman"/>
              <a:ea typeface="Times New Roman"/>
              <a:cs typeface="Times New Roman"/>
              <a:sym typeface="Times New Roman"/>
            </a:endParaRPr>
          </a:p>
          <a:p>
            <a:pPr marL="914400" marR="12700" lvl="1" indent="-304800" algn="l" rtl="0">
              <a:lnSpc>
                <a:spcPct val="115000"/>
              </a:lnSpc>
              <a:spcBef>
                <a:spcPts val="0"/>
              </a:spcBef>
              <a:spcAft>
                <a:spcPts val="0"/>
              </a:spcAft>
              <a:buClr>
                <a:srgbClr val="0000FF"/>
              </a:buClr>
              <a:buSzPts val="1200"/>
              <a:buFont typeface="Times New Roman"/>
              <a:buChar char="-"/>
            </a:pPr>
            <a:r>
              <a:rPr lang="en-CA" sz="1200">
                <a:solidFill>
                  <a:srgbClr val="0000FF"/>
                </a:solidFill>
                <a:latin typeface="Times New Roman"/>
                <a:ea typeface="Times New Roman"/>
                <a:cs typeface="Times New Roman"/>
                <a:sym typeface="Times New Roman"/>
              </a:rPr>
              <a:t>JADY stands for (JORDAN, ANGELA, DIANA, YOHANES)</a:t>
            </a:r>
            <a:endParaRPr sz="1200">
              <a:solidFill>
                <a:srgbClr val="0000FF"/>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a3bcc7f0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a3bcc7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You have told us that you would like the site to allow visitors to gather and exchange </a:t>
            </a:r>
            <a:r>
              <a:rPr lang="en-CA" dirty="0">
                <a:solidFill>
                  <a:schemeClr val="dk1"/>
                </a:solidFill>
              </a:rPr>
              <a:t>information on policies, issues and innovative practices related to safe schools. You would also like the website to be an excellent repository of safe school information, with access to written and video resources that users could access and add to. Additionally, you have requested the website have a discussion board and a news feed feature. This would include up-to-date information on safe schools’ issues which will facilitate timely communication between all stakeholders in the school system.</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a3bcc7f09_0_5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a3bcc7f09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04800" algn="l" rtl="0">
              <a:spcBef>
                <a:spcPts val="0"/>
              </a:spcBef>
              <a:spcAft>
                <a:spcPts val="0"/>
              </a:spcAft>
              <a:buClr>
                <a:schemeClr val="dk1"/>
              </a:buClr>
              <a:buSzPts val="1200"/>
              <a:buFont typeface="Times New Roman"/>
              <a:buChar char="-"/>
            </a:pPr>
            <a:r>
              <a:rPr lang="en-CA" sz="1200" dirty="0">
                <a:solidFill>
                  <a:schemeClr val="dk1"/>
                </a:solidFill>
                <a:latin typeface="Times New Roman"/>
                <a:ea typeface="Times New Roman"/>
                <a:cs typeface="Times New Roman"/>
                <a:sym typeface="Times New Roman"/>
              </a:rPr>
              <a:t>4 professional programmers will be working together to finish the web application on time efficiently</a:t>
            </a:r>
            <a:endParaRPr sz="1200" dirty="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Char char="-"/>
            </a:pPr>
            <a:r>
              <a:rPr lang="en-CA" sz="1200" dirty="0">
                <a:solidFill>
                  <a:schemeClr val="dk1"/>
                </a:solidFill>
                <a:latin typeface="Times New Roman"/>
                <a:ea typeface="Times New Roman"/>
                <a:cs typeface="Times New Roman"/>
                <a:sym typeface="Times New Roman"/>
              </a:rPr>
              <a:t>We are experienced so we do know how to use are discretion to take specific decisions while making the site (a good colour palette that matches the site and is not flashy)</a:t>
            </a:r>
            <a:endParaRPr sz="1200" dirty="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Char char="-"/>
            </a:pPr>
            <a:r>
              <a:rPr lang="en-CA" sz="1200" dirty="0">
                <a:solidFill>
                  <a:schemeClr val="dk1"/>
                </a:solidFill>
                <a:latin typeface="Times New Roman"/>
                <a:ea typeface="Times New Roman"/>
                <a:cs typeface="Times New Roman"/>
                <a:sym typeface="Times New Roman"/>
              </a:rPr>
              <a:t>Price range within the budget you have of 30,000$</a:t>
            </a:r>
            <a:endParaRPr sz="1200" dirty="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Char char="-"/>
            </a:pPr>
            <a:r>
              <a:rPr lang="en-CA" sz="1200" dirty="0">
                <a:solidFill>
                  <a:schemeClr val="dk1"/>
                </a:solidFill>
                <a:latin typeface="Times New Roman"/>
                <a:ea typeface="Times New Roman"/>
                <a:cs typeface="Times New Roman"/>
                <a:sym typeface="Times New Roman"/>
              </a:rPr>
              <a:t>5 year maintenance warranty </a:t>
            </a:r>
            <a:endParaRPr sz="1200" dirty="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Char char="-"/>
            </a:pPr>
            <a:r>
              <a:rPr lang="en-CA" sz="1200" dirty="0">
                <a:solidFill>
                  <a:schemeClr val="dk1"/>
                </a:solidFill>
                <a:latin typeface="Times New Roman"/>
                <a:ea typeface="Times New Roman"/>
                <a:cs typeface="Times New Roman"/>
                <a:sym typeface="Times New Roman"/>
              </a:rPr>
              <a:t>2 year warranty for any major repairs and updates</a:t>
            </a:r>
            <a:endParaRPr sz="1200" dirty="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Char char="-"/>
            </a:pPr>
            <a:r>
              <a:rPr lang="en-CA" sz="1200" dirty="0">
                <a:solidFill>
                  <a:schemeClr val="dk1"/>
                </a:solidFill>
                <a:latin typeface="Times New Roman"/>
                <a:ea typeface="Times New Roman"/>
                <a:cs typeface="Times New Roman"/>
                <a:sym typeface="Times New Roman"/>
              </a:rPr>
              <a:t>3,000,000 points added to your JADY rewards account</a:t>
            </a:r>
            <a:endParaRPr sz="1200" dirty="0">
              <a:solidFill>
                <a:schemeClr val="dk1"/>
              </a:solidFill>
              <a:latin typeface="Times New Roman"/>
              <a:ea typeface="Times New Roman"/>
              <a:cs typeface="Times New Roman"/>
              <a:sym typeface="Times New Roman"/>
            </a:endParaRPr>
          </a:p>
          <a:p>
            <a:pPr marL="1371600" lvl="2" indent="-304800" algn="l" rtl="0">
              <a:spcBef>
                <a:spcPts val="0"/>
              </a:spcBef>
              <a:spcAft>
                <a:spcPts val="0"/>
              </a:spcAft>
              <a:buClr>
                <a:schemeClr val="dk1"/>
              </a:buClr>
              <a:buSzPts val="1200"/>
              <a:buFont typeface="Times New Roman"/>
              <a:buChar char="-"/>
            </a:pPr>
            <a:r>
              <a:rPr lang="en-CA" sz="1200" dirty="0">
                <a:solidFill>
                  <a:schemeClr val="dk1"/>
                </a:solidFill>
                <a:latin typeface="Times New Roman"/>
                <a:ea typeface="Times New Roman"/>
                <a:cs typeface="Times New Roman"/>
                <a:sym typeface="Times New Roman"/>
              </a:rPr>
              <a:t>1,000,000 points = 1,000$ off next contract</a:t>
            </a:r>
            <a:endParaRPr sz="1200" dirty="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Char char="-"/>
            </a:pPr>
            <a:r>
              <a:rPr lang="en-CA" sz="1200" dirty="0">
                <a:solidFill>
                  <a:schemeClr val="dk1"/>
                </a:solidFill>
                <a:latin typeface="Times New Roman"/>
                <a:ea typeface="Times New Roman"/>
                <a:cs typeface="Times New Roman"/>
                <a:sym typeface="Times New Roman"/>
              </a:rPr>
              <a:t>Refer a friend and receive up to 2,000,000 bonus points</a:t>
            </a:r>
            <a:endParaRPr sz="1200"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9c1d53e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9c1d53e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Since the purpose of this website is to set up a virtual hub to allow members to share and discuss information, we recommend to keep the website simple and easy to navigate. The home page will contain links to the announcements, policies, discussion board, about page, and contact page. </a:t>
            </a:r>
            <a:r>
              <a:rPr lang="en-CA" dirty="0">
                <a:solidFill>
                  <a:schemeClr val="dk1"/>
                </a:solidFill>
              </a:rPr>
              <a:t>When you go to the announcements, policies, or discussion board, the users will find something similar to this…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90bc9bc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90bc9bc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The users will have the option to sort all topics chronologically or alphabetically in ascending or descending order. They will also have options to create polls and surveys or share documents. We recommend having assigned moderators to make sure the comment section stays within the specified topic and the users remain courteous and cordial while conversing. [2]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CA" dirty="0"/>
              <a:t>The comment section will be similar to the one on the right. Users will have the option to respond directly to a comment, to upvote or downvote comments, and to report a comment for any violation. [3]</a:t>
            </a:r>
            <a:endParaRPr dirty="0"/>
          </a:p>
          <a:p>
            <a:pPr marL="0" lvl="0" indent="0" algn="l" rtl="0">
              <a:lnSpc>
                <a:spcPct val="115000"/>
              </a:lnSpc>
              <a:spcBef>
                <a:spcPts val="900"/>
              </a:spcBef>
              <a:spcAft>
                <a:spcPts val="0"/>
              </a:spcAft>
              <a:buNone/>
            </a:pPr>
            <a:endParaRPr dirty="0"/>
          </a:p>
          <a:p>
            <a:pPr marL="0" lvl="0" indent="0" algn="l" rtl="0">
              <a:spcBef>
                <a:spcPts val="90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9d4e7d0f6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9d4e7d0f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We’ll also use this color palette. Alternating colors that have a hint of blue and yellow will make a good contrast and will help improve the website’s readability and user experience. [4]</a:t>
            </a:r>
            <a:endParaRPr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a3bcc7f09_0_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a3bcc7f09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In conclusion, JADY Consultants will create a website for you that is easy to navigate, has a high contrast and stylish appearance, includes discussion board, account creation, and cookies. This will come together to form a wonderful user experience without marring the clean and simple design you have requested. We will be handling the storage and management of all cookie data, account data, and statistical summaries for user data. JADY will store this data in our personal servers, but it will be accessible by you via the cloud. We offer 24/7 service and maintenance, and we guarantee email responses within 24 hours. In addition, we offer a loyalty points program, should you choose JADY for any future projects. </a:t>
            </a:r>
            <a:endParaRPr dirty="0"/>
          </a:p>
          <a:p>
            <a:pPr marL="914400" lvl="1" indent="-304800" algn="l" rtl="0">
              <a:spcBef>
                <a:spcPts val="0"/>
              </a:spcBef>
              <a:spcAft>
                <a:spcPts val="0"/>
              </a:spcAft>
              <a:buClr>
                <a:schemeClr val="dk1"/>
              </a:buClr>
              <a:buSzPts val="1200"/>
              <a:buFont typeface="Times New Roman"/>
              <a:buChar char="-"/>
            </a:pPr>
            <a:r>
              <a:rPr lang="en-CA" sz="1200" dirty="0">
                <a:solidFill>
                  <a:schemeClr val="dk1"/>
                </a:solidFill>
                <a:latin typeface="Times New Roman"/>
                <a:ea typeface="Times New Roman"/>
                <a:cs typeface="Times New Roman"/>
                <a:sym typeface="Times New Roman"/>
              </a:rPr>
              <a:t>3,000,000 points added to your JADY rewards account</a:t>
            </a:r>
            <a:endParaRPr sz="1200" dirty="0">
              <a:solidFill>
                <a:schemeClr val="dk1"/>
              </a:solidFill>
              <a:latin typeface="Times New Roman"/>
              <a:ea typeface="Times New Roman"/>
              <a:cs typeface="Times New Roman"/>
              <a:sym typeface="Times New Roman"/>
            </a:endParaRPr>
          </a:p>
          <a:p>
            <a:pPr marL="1371600" lvl="2" indent="-304800" algn="l" rtl="0">
              <a:spcBef>
                <a:spcPts val="0"/>
              </a:spcBef>
              <a:spcAft>
                <a:spcPts val="0"/>
              </a:spcAft>
              <a:buClr>
                <a:schemeClr val="dk1"/>
              </a:buClr>
              <a:buSzPts val="1200"/>
              <a:buFont typeface="Times New Roman"/>
              <a:buChar char="-"/>
            </a:pPr>
            <a:r>
              <a:rPr lang="en-CA" sz="1200" dirty="0">
                <a:solidFill>
                  <a:schemeClr val="dk1"/>
                </a:solidFill>
                <a:latin typeface="Times New Roman"/>
                <a:ea typeface="Times New Roman"/>
                <a:cs typeface="Times New Roman"/>
                <a:sym typeface="Times New Roman"/>
              </a:rPr>
              <a:t>1,000,000 points = 1,000$ off next contract</a:t>
            </a:r>
            <a:endParaRPr sz="1200" dirty="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Char char="-"/>
            </a:pPr>
            <a:r>
              <a:rPr lang="en-CA" sz="1200" dirty="0">
                <a:solidFill>
                  <a:schemeClr val="dk1"/>
                </a:solidFill>
                <a:latin typeface="Times New Roman"/>
                <a:ea typeface="Times New Roman"/>
                <a:cs typeface="Times New Roman"/>
                <a:sym typeface="Times New Roman"/>
              </a:rPr>
              <a:t>Refer a friend and receive up to 2,000,000 bonus points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9b7b1548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19b7b154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dk1"/>
                </a:solidFill>
              </a:rPr>
              <a:t>We believe that JADY Consultants would be the perfect development group for this project. Our fast and intelligent team is small so you are able to work directly with our developers. JADY is a strong supporter of safe schools and we would love the chance to work alongside a project that aligns so closely with our personal beliefs. You can contact us by phone or email.</a:t>
            </a:r>
            <a:endParaRPr dirty="0">
              <a:solidFill>
                <a:schemeClr val="dk1"/>
              </a:solidFill>
            </a:endParaRPr>
          </a:p>
          <a:p>
            <a:pPr marL="0" lvl="0" indent="0" algn="l" rtl="0">
              <a:spcBef>
                <a:spcPts val="0"/>
              </a:spcBef>
              <a:spcAft>
                <a:spcPts val="0"/>
              </a:spcAft>
              <a:buNone/>
            </a:pPr>
            <a:r>
              <a:rPr lang="en-CA" dirty="0">
                <a:solidFill>
                  <a:schemeClr val="dk1"/>
                </a:solidFill>
              </a:rPr>
              <a:t>The image was used from a website</a:t>
            </a:r>
            <a:r>
              <a:rPr lang="en-CA" sz="1400" dirty="0">
                <a:solidFill>
                  <a:schemeClr val="dk1"/>
                </a:solidFill>
                <a:latin typeface="Open Sans"/>
                <a:ea typeface="Open Sans"/>
                <a:cs typeface="Open Sans"/>
                <a:sym typeface="Open Sans"/>
              </a:rPr>
              <a:t>[5].</a:t>
            </a:r>
            <a:endParaRPr dirty="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CA"/>
              <a:t>Client Recommendation</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CA"/>
              <a:t>Angela, Diana, Jordan,Yohanes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1388550" y="1382975"/>
            <a:ext cx="6366900" cy="1863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CA"/>
              <a:t>Thank you!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References</a:t>
            </a:r>
            <a:endParaRPr/>
          </a:p>
        </p:txBody>
      </p:sp>
      <p:sp>
        <p:nvSpPr>
          <p:cNvPr id="157" name="Google Shape;157;p23"/>
          <p:cNvSpPr txBox="1">
            <a:spLocks noGrp="1"/>
          </p:cNvSpPr>
          <p:nvPr>
            <p:ph type="body" idx="1"/>
          </p:nvPr>
        </p:nvSpPr>
        <p:spPr>
          <a:xfrm>
            <a:off x="311700" y="1266175"/>
            <a:ext cx="8520600" cy="3302700"/>
          </a:xfrm>
          <a:prstGeom prst="rect">
            <a:avLst/>
          </a:prstGeom>
        </p:spPr>
        <p:txBody>
          <a:bodyPr spcFirstLastPara="1" wrap="square" lIns="91425" tIns="91425" rIns="91425" bIns="91425" anchor="t" anchorCtr="0">
            <a:normAutofit/>
          </a:bodyPr>
          <a:lstStyle/>
          <a:p>
            <a:pPr marL="457200" lvl="0" indent="-298450" algn="l" rtl="0">
              <a:spcBef>
                <a:spcPts val="1200"/>
              </a:spcBef>
              <a:spcAft>
                <a:spcPts val="0"/>
              </a:spcAft>
              <a:buClr>
                <a:srgbClr val="000000"/>
              </a:buClr>
              <a:buSzPts val="1100"/>
              <a:buFont typeface="Arial"/>
              <a:buChar char="➔"/>
            </a:pPr>
            <a:r>
              <a:rPr lang="en-CA" sz="1100" dirty="0">
                <a:solidFill>
                  <a:srgbClr val="000000"/>
                </a:solidFill>
                <a:latin typeface="Arial"/>
                <a:ea typeface="Arial"/>
                <a:cs typeface="Arial"/>
                <a:sym typeface="Arial"/>
              </a:rPr>
              <a:t>[1] </a:t>
            </a:r>
            <a:r>
              <a:rPr lang="en-CA" sz="1200" dirty="0">
                <a:solidFill>
                  <a:srgbClr val="000000"/>
                </a:solidFill>
                <a:latin typeface="Times New Roman"/>
                <a:ea typeface="Times New Roman"/>
                <a:cs typeface="Times New Roman"/>
                <a:sym typeface="Times New Roman"/>
              </a:rPr>
              <a:t>“Ontario Principals </a:t>
            </a:r>
            <a:r>
              <a:rPr lang="en-CA" sz="1200" dirty="0">
                <a:solidFill>
                  <a:srgbClr val="FF0000"/>
                </a:solidFill>
                <a:latin typeface="Times New Roman"/>
                <a:ea typeface="Times New Roman"/>
                <a:cs typeface="Times New Roman"/>
                <a:sym typeface="Times New Roman"/>
              </a:rPr>
              <a:t>C</a:t>
            </a:r>
            <a:r>
              <a:rPr lang="en-CA" sz="1200" dirty="0">
                <a:solidFill>
                  <a:srgbClr val="000000"/>
                </a:solidFill>
                <a:latin typeface="Times New Roman"/>
                <a:ea typeface="Times New Roman"/>
                <a:cs typeface="Times New Roman"/>
                <a:sym typeface="Times New Roman"/>
              </a:rPr>
              <a:t>ouncil,” </a:t>
            </a:r>
            <a:r>
              <a:rPr lang="en-CA" sz="1200" i="1" dirty="0">
                <a:solidFill>
                  <a:srgbClr val="000000"/>
                </a:solidFill>
                <a:latin typeface="Times New Roman"/>
                <a:ea typeface="Times New Roman"/>
                <a:cs typeface="Times New Roman"/>
                <a:sym typeface="Times New Roman"/>
              </a:rPr>
              <a:t>Ontario Principals Council</a:t>
            </a:r>
            <a:r>
              <a:rPr lang="en-CA" sz="1200" dirty="0">
                <a:solidFill>
                  <a:srgbClr val="000000"/>
                </a:solidFill>
                <a:latin typeface="Times New Roman"/>
                <a:ea typeface="Times New Roman"/>
                <a:cs typeface="Times New Roman"/>
                <a:sym typeface="Times New Roman"/>
              </a:rPr>
              <a:t>. [Online]. Available: https://www.principals.ca/en/index.aspx. [Accessed: 14-Mar-2022].</a:t>
            </a:r>
            <a:endParaRPr sz="1200" dirty="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CA" sz="1100" dirty="0">
                <a:solidFill>
                  <a:srgbClr val="000000"/>
                </a:solidFill>
                <a:latin typeface="Arial"/>
                <a:ea typeface="Arial"/>
                <a:cs typeface="Arial"/>
                <a:sym typeface="Arial"/>
              </a:rPr>
              <a:t>[2] D2L, "Brightspace," D2L, 2022. [Online]. Available: brightspace.algonquincollege.com. [Accessed 14 March 2022].</a:t>
            </a:r>
            <a:endParaRPr sz="1100" dirty="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Times New Roman"/>
              <a:buChar char="➔"/>
            </a:pPr>
            <a:r>
              <a:rPr lang="en-CA" sz="1100" dirty="0">
                <a:solidFill>
                  <a:srgbClr val="000000"/>
                </a:solidFill>
                <a:latin typeface="Arial"/>
                <a:ea typeface="Arial"/>
                <a:cs typeface="Arial"/>
                <a:sym typeface="Arial"/>
              </a:rPr>
              <a:t>[3] "Reddit," 2022. [Online]. Available: https://reddit.com/r/ottawa. [Accessed 14 March 2022].</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CA" sz="1100" dirty="0">
                <a:solidFill>
                  <a:srgbClr val="000000"/>
                </a:solidFill>
                <a:latin typeface="Arial"/>
                <a:ea typeface="Arial"/>
                <a:cs typeface="Arial"/>
                <a:sym typeface="Arial"/>
              </a:rPr>
              <a:t>[4] The Outdoor Advertising Association of America, "OAAA," [Online]. Available: https://oaaa.org/Portals/0/pdf/research/Color%20Combinations.pdf. [Accessed 14 March 2022].</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CA" sz="1100" dirty="0">
                <a:solidFill>
                  <a:srgbClr val="000000"/>
                </a:solidFill>
                <a:latin typeface="Arial"/>
                <a:ea typeface="Arial"/>
                <a:cs typeface="Arial"/>
                <a:sym typeface="Arial"/>
              </a:rPr>
              <a:t>[5] R. Herrera, “Symbols for contact information, HD PNG download - </a:t>
            </a:r>
            <a:r>
              <a:rPr lang="en-CA" sz="1100" dirty="0" err="1">
                <a:solidFill>
                  <a:srgbClr val="000000"/>
                </a:solidFill>
                <a:latin typeface="Arial"/>
                <a:ea typeface="Arial"/>
                <a:cs typeface="Arial"/>
                <a:sym typeface="Arial"/>
              </a:rPr>
              <a:t>kindpng</a:t>
            </a:r>
            <a:r>
              <a:rPr lang="en-CA" sz="1100" dirty="0">
                <a:solidFill>
                  <a:srgbClr val="000000"/>
                </a:solidFill>
                <a:latin typeface="Arial"/>
                <a:ea typeface="Arial"/>
                <a:cs typeface="Arial"/>
                <a:sym typeface="Arial"/>
              </a:rPr>
              <a:t>,” </a:t>
            </a:r>
            <a:r>
              <a:rPr lang="en-CA" sz="1100" i="1" dirty="0">
                <a:solidFill>
                  <a:srgbClr val="000000"/>
                </a:solidFill>
                <a:latin typeface="Arial"/>
                <a:ea typeface="Arial"/>
                <a:cs typeface="Arial"/>
                <a:sym typeface="Arial"/>
              </a:rPr>
              <a:t>KindPNG.com</a:t>
            </a:r>
            <a:r>
              <a:rPr lang="en-CA" sz="1100" dirty="0">
                <a:solidFill>
                  <a:srgbClr val="000000"/>
                </a:solidFill>
                <a:latin typeface="Arial"/>
                <a:ea typeface="Arial"/>
                <a:cs typeface="Arial"/>
                <a:sym typeface="Arial"/>
              </a:rPr>
              <a:t>. [Online]. Available: https://www.kindpng.com/imgv/ixmwwib_symbols-for-contact-information-hd-png-download/. [Accessed: 12-Mar-2022]. </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endParaRPr sz="1100"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Who is JADY?</a:t>
            </a:r>
            <a:endParaRPr/>
          </a:p>
        </p:txBody>
      </p:sp>
      <p:sp>
        <p:nvSpPr>
          <p:cNvPr id="73" name="Google Shape;73;p14"/>
          <p:cNvSpPr txBox="1">
            <a:spLocks noGrp="1"/>
          </p:cNvSpPr>
          <p:nvPr>
            <p:ph type="body" idx="1"/>
          </p:nvPr>
        </p:nvSpPr>
        <p:spPr>
          <a:xfrm>
            <a:off x="311700" y="1492925"/>
            <a:ext cx="8520600" cy="3076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CA"/>
              <a:t>JADY is a small independent web development office consisting of </a:t>
            </a:r>
            <a:r>
              <a:rPr lang="en-CA">
                <a:solidFill>
                  <a:srgbClr val="666666"/>
                </a:solidFill>
              </a:rPr>
              <a:t>four highly experienced full stack developers with experience using the latest web technologies. JADY provides some of the fastest lead times from design to deployment and we collaborate with you every step of the way. Our aim is to bring customer confidence and satisfaction to the forefront of our operation by delivering fast and reliable service to meet every need you may have.</a:t>
            </a:r>
            <a:endParaRPr>
              <a:solidFill>
                <a:srgbClr val="666666"/>
              </a:solidFill>
            </a:endParaRPr>
          </a:p>
          <a:p>
            <a:pPr marL="0" lvl="0" indent="0" algn="l" rtl="0">
              <a:spcBef>
                <a:spcPts val="1200"/>
              </a:spcBef>
              <a:spcAft>
                <a:spcPts val="1200"/>
              </a:spcAft>
              <a:buNone/>
            </a:pPr>
            <a:endParaRPr>
              <a:solidFill>
                <a:srgbClr val="666666"/>
              </a:solidFill>
            </a:endParaRPr>
          </a:p>
        </p:txBody>
      </p:sp>
      <p:pic>
        <p:nvPicPr>
          <p:cNvPr id="74" name="Google Shape;74;p14"/>
          <p:cNvPicPr preferRelativeResize="0"/>
          <p:nvPr/>
        </p:nvPicPr>
        <p:blipFill rotWithShape="1">
          <a:blip r:embed="rId3">
            <a:alphaModFix/>
          </a:blip>
          <a:srcRect l="15884" t="20507" r="17176" b="20630"/>
          <a:stretch/>
        </p:blipFill>
        <p:spPr>
          <a:xfrm>
            <a:off x="6680000" y="125525"/>
            <a:ext cx="2332725" cy="1140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Background (interests/desires):</a:t>
            </a:r>
            <a:endParaRPr/>
          </a:p>
        </p:txBody>
      </p:sp>
      <p:sp>
        <p:nvSpPr>
          <p:cNvPr id="80" name="Google Shape;80;p15"/>
          <p:cNvSpPr txBox="1">
            <a:spLocks noGrp="1"/>
          </p:cNvSpPr>
          <p:nvPr>
            <p:ph type="body" idx="1"/>
          </p:nvPr>
        </p:nvSpPr>
        <p:spPr>
          <a:xfrm>
            <a:off x="311700" y="1252175"/>
            <a:ext cx="8520600" cy="3302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CA">
                <a:latin typeface="Arial"/>
                <a:ea typeface="Arial"/>
                <a:cs typeface="Arial"/>
                <a:sym typeface="Arial"/>
              </a:rPr>
              <a:t>You have told JADY that you would like a website where visitors can: </a:t>
            </a:r>
            <a:endParaRPr>
              <a:latin typeface="Arial"/>
              <a:ea typeface="Arial"/>
              <a:cs typeface="Arial"/>
              <a:sym typeface="Arial"/>
            </a:endParaRPr>
          </a:p>
          <a:p>
            <a:pPr marL="457200" lvl="0" indent="-317500" algn="l" rtl="0">
              <a:lnSpc>
                <a:spcPct val="100000"/>
              </a:lnSpc>
              <a:spcBef>
                <a:spcPts val="0"/>
              </a:spcBef>
              <a:spcAft>
                <a:spcPts val="0"/>
              </a:spcAft>
              <a:buClr>
                <a:schemeClr val="dk2"/>
              </a:buClr>
              <a:buSzPts val="1400"/>
              <a:buFont typeface="Arial"/>
              <a:buChar char="★"/>
            </a:pPr>
            <a:r>
              <a:rPr lang="en-CA">
                <a:latin typeface="Arial"/>
                <a:ea typeface="Arial"/>
                <a:cs typeface="Arial"/>
                <a:sym typeface="Arial"/>
              </a:rPr>
              <a:t>Gather and exchange information</a:t>
            </a:r>
            <a:endParaRPr>
              <a:latin typeface="Arial"/>
              <a:ea typeface="Arial"/>
              <a:cs typeface="Arial"/>
              <a:sym typeface="Arial"/>
            </a:endParaRPr>
          </a:p>
          <a:p>
            <a:pPr marL="457200" lvl="0" indent="-317500" algn="l" rtl="0">
              <a:lnSpc>
                <a:spcPct val="100000"/>
              </a:lnSpc>
              <a:spcBef>
                <a:spcPts val="0"/>
              </a:spcBef>
              <a:spcAft>
                <a:spcPts val="0"/>
              </a:spcAft>
              <a:buClr>
                <a:schemeClr val="dk2"/>
              </a:buClr>
              <a:buSzPts val="1400"/>
              <a:buFont typeface="Arial"/>
              <a:buChar char="★"/>
            </a:pPr>
            <a:r>
              <a:rPr lang="en-CA">
                <a:latin typeface="Arial"/>
                <a:ea typeface="Arial"/>
                <a:cs typeface="Arial"/>
                <a:sym typeface="Arial"/>
              </a:rPr>
              <a:t>Be an excellent repository information on safe schools</a:t>
            </a:r>
            <a:endParaRPr>
              <a:latin typeface="Arial"/>
              <a:ea typeface="Arial"/>
              <a:cs typeface="Arial"/>
              <a:sym typeface="Arial"/>
            </a:endParaRPr>
          </a:p>
          <a:p>
            <a:pPr marL="457200" lvl="0" indent="-317500" algn="l" rtl="0">
              <a:lnSpc>
                <a:spcPct val="100000"/>
              </a:lnSpc>
              <a:spcBef>
                <a:spcPts val="0"/>
              </a:spcBef>
              <a:spcAft>
                <a:spcPts val="0"/>
              </a:spcAft>
              <a:buClr>
                <a:schemeClr val="dk2"/>
              </a:buClr>
              <a:buSzPts val="1400"/>
              <a:buFont typeface="Arial"/>
              <a:buChar char="★"/>
            </a:pPr>
            <a:r>
              <a:rPr lang="en-CA">
                <a:latin typeface="Arial"/>
                <a:ea typeface="Arial"/>
                <a:cs typeface="Arial"/>
                <a:sym typeface="Arial"/>
              </a:rPr>
              <a:t>Include a discussion feature and news feed</a:t>
            </a:r>
            <a:endParaRPr>
              <a:latin typeface="Arial"/>
              <a:ea typeface="Arial"/>
              <a:cs typeface="Arial"/>
              <a:sym typeface="Arial"/>
            </a:endParaRPr>
          </a:p>
          <a:p>
            <a:pPr marL="914400" lvl="1" indent="-317500" algn="l" rtl="0">
              <a:lnSpc>
                <a:spcPct val="100000"/>
              </a:lnSpc>
              <a:spcBef>
                <a:spcPts val="0"/>
              </a:spcBef>
              <a:spcAft>
                <a:spcPts val="0"/>
              </a:spcAft>
              <a:buClr>
                <a:schemeClr val="dk2"/>
              </a:buClr>
              <a:buSzPts val="1400"/>
              <a:buFont typeface="Arial"/>
              <a:buChar char="○"/>
            </a:pPr>
            <a:r>
              <a:rPr lang="en-CA">
                <a:latin typeface="Arial"/>
                <a:ea typeface="Arial"/>
                <a:cs typeface="Arial"/>
                <a:sym typeface="Arial"/>
              </a:rPr>
              <a:t>Including accounts for each principal and member of the principals council</a:t>
            </a:r>
            <a:endParaRPr>
              <a:latin typeface="Arial"/>
              <a:ea typeface="Arial"/>
              <a:cs typeface="Arial"/>
              <a:sym typeface="Arial"/>
            </a:endParaRPr>
          </a:p>
          <a:p>
            <a:pPr marL="457200" lvl="0" indent="-317500" algn="l" rtl="0">
              <a:lnSpc>
                <a:spcPct val="100000"/>
              </a:lnSpc>
              <a:spcBef>
                <a:spcPts val="0"/>
              </a:spcBef>
              <a:spcAft>
                <a:spcPts val="0"/>
              </a:spcAft>
              <a:buClr>
                <a:schemeClr val="dk2"/>
              </a:buClr>
              <a:buSzPts val="1400"/>
              <a:buFont typeface="Arial"/>
              <a:buChar char="★"/>
            </a:pPr>
            <a:r>
              <a:rPr lang="en-CA">
                <a:latin typeface="Arial"/>
                <a:ea typeface="Arial"/>
                <a:cs typeface="Arial"/>
                <a:sym typeface="Arial"/>
              </a:rPr>
              <a:t>Budget of about 30 000$</a:t>
            </a:r>
            <a:endParaRPr>
              <a:latin typeface="Arial"/>
              <a:ea typeface="Arial"/>
              <a:cs typeface="Arial"/>
              <a:sym typeface="Arial"/>
            </a:endParaRPr>
          </a:p>
          <a:p>
            <a:pPr marL="457200" lvl="0" indent="-317500" algn="l" rtl="0">
              <a:lnSpc>
                <a:spcPct val="100000"/>
              </a:lnSpc>
              <a:spcBef>
                <a:spcPts val="0"/>
              </a:spcBef>
              <a:spcAft>
                <a:spcPts val="0"/>
              </a:spcAft>
              <a:buClr>
                <a:schemeClr val="dk2"/>
              </a:buClr>
              <a:buSzPts val="1400"/>
              <a:buFont typeface="Arial"/>
              <a:buChar char="★"/>
            </a:pPr>
            <a:r>
              <a:rPr lang="en-CA">
                <a:latin typeface="Arial"/>
                <a:ea typeface="Arial"/>
                <a:cs typeface="Arial"/>
                <a:sym typeface="Arial"/>
              </a:rPr>
              <a:t>Soft launch in September 2022</a:t>
            </a:r>
            <a:endParaRPr>
              <a:latin typeface="Arial"/>
              <a:ea typeface="Arial"/>
              <a:cs typeface="Arial"/>
              <a:sym typeface="Arial"/>
            </a:endParaRPr>
          </a:p>
          <a:p>
            <a:pPr marL="457200" lvl="0" indent="-317500" algn="l" rtl="0">
              <a:lnSpc>
                <a:spcPct val="100000"/>
              </a:lnSpc>
              <a:spcBef>
                <a:spcPts val="0"/>
              </a:spcBef>
              <a:spcAft>
                <a:spcPts val="0"/>
              </a:spcAft>
              <a:buClr>
                <a:schemeClr val="dk2"/>
              </a:buClr>
              <a:buSzPts val="1400"/>
              <a:buFont typeface="Arial"/>
              <a:buChar char="★"/>
            </a:pPr>
            <a:r>
              <a:rPr lang="en-CA">
                <a:latin typeface="Arial"/>
                <a:ea typeface="Arial"/>
                <a:cs typeface="Arial"/>
                <a:sym typeface="Arial"/>
              </a:rPr>
              <a:t>Fewer clicks to access discussion boards</a:t>
            </a:r>
            <a:endParaRPr>
              <a:latin typeface="Arial"/>
              <a:ea typeface="Arial"/>
              <a:cs typeface="Arial"/>
              <a:sym typeface="Arial"/>
            </a:endParaRPr>
          </a:p>
          <a:p>
            <a:pPr marL="457200" lvl="0" indent="-317500" algn="l" rtl="0">
              <a:lnSpc>
                <a:spcPct val="100000"/>
              </a:lnSpc>
              <a:spcBef>
                <a:spcPts val="0"/>
              </a:spcBef>
              <a:spcAft>
                <a:spcPts val="0"/>
              </a:spcAft>
              <a:buClr>
                <a:schemeClr val="dk2"/>
              </a:buClr>
              <a:buSzPts val="1400"/>
              <a:buFont typeface="Arial"/>
              <a:buChar char="★"/>
            </a:pPr>
            <a:r>
              <a:rPr lang="en-CA">
                <a:latin typeface="Arial"/>
                <a:ea typeface="Arial"/>
                <a:cs typeface="Arial"/>
                <a:sym typeface="Arial"/>
              </a:rPr>
              <a:t>Customizing cookies</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Client Project Checklist</a:t>
            </a:r>
            <a:endParaRPr/>
          </a:p>
        </p:txBody>
      </p:sp>
      <p:sp>
        <p:nvSpPr>
          <p:cNvPr id="86" name="Google Shape;86;p16"/>
          <p:cNvSpPr txBox="1">
            <a:spLocks noGrp="1"/>
          </p:cNvSpPr>
          <p:nvPr>
            <p:ph type="body" idx="1"/>
          </p:nvPr>
        </p:nvSpPr>
        <p:spPr>
          <a:xfrm>
            <a:off x="427750" y="1152425"/>
            <a:ext cx="3999900" cy="355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CA" sz="1800"/>
              <a:t>Budget of $30,000</a:t>
            </a:r>
            <a:endParaRPr sz="1800"/>
          </a:p>
          <a:p>
            <a:pPr marL="457200" lvl="0" indent="-342900" algn="l" rtl="0">
              <a:spcBef>
                <a:spcPts val="0"/>
              </a:spcBef>
              <a:spcAft>
                <a:spcPts val="0"/>
              </a:spcAft>
              <a:buSzPts val="1800"/>
              <a:buChar char="★"/>
            </a:pPr>
            <a:r>
              <a:rPr lang="en-CA" sz="1800"/>
              <a:t>Contrasting colour palette</a:t>
            </a:r>
            <a:endParaRPr sz="1800"/>
          </a:p>
          <a:p>
            <a:pPr marL="457200" lvl="0" indent="-342900" algn="l" rtl="0">
              <a:spcBef>
                <a:spcPts val="0"/>
              </a:spcBef>
              <a:spcAft>
                <a:spcPts val="0"/>
              </a:spcAft>
              <a:buSzPts val="1800"/>
              <a:buChar char="★"/>
            </a:pPr>
            <a:r>
              <a:rPr lang="en-CA" sz="1800"/>
              <a:t>Soft launch (September 2022)</a:t>
            </a:r>
            <a:endParaRPr sz="1800"/>
          </a:p>
          <a:p>
            <a:pPr marL="457200" lvl="0" indent="-342900" algn="l" rtl="0">
              <a:spcBef>
                <a:spcPts val="0"/>
              </a:spcBef>
              <a:spcAft>
                <a:spcPts val="0"/>
              </a:spcAft>
              <a:buSzPts val="1800"/>
              <a:buChar char="★"/>
            </a:pPr>
            <a:r>
              <a:rPr lang="en-CA" sz="1800"/>
              <a:t>Easy and efficient navigation</a:t>
            </a:r>
            <a:endParaRPr sz="1800"/>
          </a:p>
          <a:p>
            <a:pPr marL="457200" lvl="0" indent="-342900" algn="l" rtl="0">
              <a:spcBef>
                <a:spcPts val="0"/>
              </a:spcBef>
              <a:spcAft>
                <a:spcPts val="0"/>
              </a:spcAft>
              <a:buSzPts val="1800"/>
              <a:buChar char="★"/>
            </a:pPr>
            <a:r>
              <a:rPr lang="en-CA" sz="1800"/>
              <a:t>5 year maintenance warranty</a:t>
            </a:r>
            <a:endParaRPr sz="1800"/>
          </a:p>
          <a:p>
            <a:pPr marL="457200" lvl="0" indent="-342900" algn="l" rtl="0">
              <a:spcBef>
                <a:spcPts val="0"/>
              </a:spcBef>
              <a:spcAft>
                <a:spcPts val="0"/>
              </a:spcAft>
              <a:buSzPts val="1800"/>
              <a:buChar char="★"/>
            </a:pPr>
            <a:r>
              <a:rPr lang="en-CA" sz="1800"/>
              <a:t>2 year major warranty</a:t>
            </a:r>
            <a:endParaRPr sz="1800"/>
          </a:p>
          <a:p>
            <a:pPr marL="457200" lvl="0" indent="-342900" algn="l" rtl="0">
              <a:spcBef>
                <a:spcPts val="0"/>
              </a:spcBef>
              <a:spcAft>
                <a:spcPts val="0"/>
              </a:spcAft>
              <a:buSzPts val="1800"/>
              <a:buChar char="★"/>
            </a:pPr>
            <a:r>
              <a:rPr lang="en-CA" sz="1800"/>
              <a:t>Loyalty Program (points and offers)</a:t>
            </a:r>
            <a:endParaRPr sz="1800"/>
          </a:p>
          <a:p>
            <a:pPr marL="457200" lvl="0" indent="-342900" algn="l" rtl="0">
              <a:spcBef>
                <a:spcPts val="0"/>
              </a:spcBef>
              <a:spcAft>
                <a:spcPts val="0"/>
              </a:spcAft>
              <a:buSzPts val="1800"/>
              <a:buChar char="★"/>
            </a:pPr>
            <a:r>
              <a:rPr lang="en-CA" sz="1800"/>
              <a:t>Available 24/7</a:t>
            </a:r>
            <a:endParaRPr sz="1800"/>
          </a:p>
          <a:p>
            <a:pPr marL="0" lvl="0" indent="0" algn="l" rtl="0">
              <a:spcBef>
                <a:spcPts val="1200"/>
              </a:spcBef>
              <a:spcAft>
                <a:spcPts val="1200"/>
              </a:spcAft>
              <a:buNone/>
            </a:pPr>
            <a:endParaRPr sz="1800"/>
          </a:p>
        </p:txBody>
      </p:sp>
      <p:sp>
        <p:nvSpPr>
          <p:cNvPr id="87" name="Google Shape;87;p16"/>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CA" sz="1800"/>
              <a:t>Account creation for principals</a:t>
            </a:r>
            <a:endParaRPr sz="1800"/>
          </a:p>
          <a:p>
            <a:pPr marL="457200" lvl="0" indent="-342900" algn="l" rtl="0">
              <a:spcBef>
                <a:spcPts val="0"/>
              </a:spcBef>
              <a:spcAft>
                <a:spcPts val="0"/>
              </a:spcAft>
              <a:buSzPts val="1800"/>
              <a:buChar char="★"/>
            </a:pPr>
            <a:r>
              <a:rPr lang="en-CA" sz="1800"/>
              <a:t>Website usage summary</a:t>
            </a:r>
            <a:endParaRPr sz="1800"/>
          </a:p>
          <a:p>
            <a:pPr marL="457200" lvl="0" indent="-342900" algn="l" rtl="0">
              <a:spcBef>
                <a:spcPts val="0"/>
              </a:spcBef>
              <a:spcAft>
                <a:spcPts val="0"/>
              </a:spcAft>
              <a:buSzPts val="1800"/>
              <a:buChar char="★"/>
            </a:pPr>
            <a:r>
              <a:rPr lang="en-CA" sz="1800"/>
              <a:t>Implementation of cookies</a:t>
            </a:r>
            <a:endParaRPr sz="1800"/>
          </a:p>
          <a:p>
            <a:pPr marL="457200" lvl="0" indent="-342900" algn="l" rtl="0">
              <a:spcBef>
                <a:spcPts val="0"/>
              </a:spcBef>
              <a:spcAft>
                <a:spcPts val="0"/>
              </a:spcAft>
              <a:buSzPts val="1800"/>
              <a:buChar char="★"/>
            </a:pPr>
            <a:r>
              <a:rPr lang="en-CA" sz="1800"/>
              <a:t>Content pertaining to safe schools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45612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Website</a:t>
            </a:r>
            <a:endParaRPr/>
          </a:p>
        </p:txBody>
      </p:sp>
      <p:cxnSp>
        <p:nvCxnSpPr>
          <p:cNvPr id="93" name="Google Shape;93;p17"/>
          <p:cNvCxnSpPr>
            <a:stCxn id="94" idx="2"/>
            <a:endCxn id="95" idx="1"/>
          </p:cNvCxnSpPr>
          <p:nvPr/>
        </p:nvCxnSpPr>
        <p:spPr>
          <a:xfrm rot="-5400000" flipH="1">
            <a:off x="2112850" y="2201725"/>
            <a:ext cx="117000" cy="1362300"/>
          </a:xfrm>
          <a:prstGeom prst="bentConnector2">
            <a:avLst/>
          </a:prstGeom>
          <a:noFill/>
          <a:ln w="9525" cap="flat" cmpd="sng">
            <a:solidFill>
              <a:srgbClr val="C2C2C2"/>
            </a:solidFill>
            <a:prstDash val="solid"/>
            <a:round/>
            <a:headEnd type="none" w="sm" len="sm"/>
            <a:tailEnd type="none" w="sm" len="sm"/>
          </a:ln>
        </p:spPr>
      </p:cxnSp>
      <p:cxnSp>
        <p:nvCxnSpPr>
          <p:cNvPr id="96" name="Google Shape;96;p17"/>
          <p:cNvCxnSpPr>
            <a:stCxn id="94" idx="2"/>
            <a:endCxn id="97" idx="1"/>
          </p:cNvCxnSpPr>
          <p:nvPr/>
        </p:nvCxnSpPr>
        <p:spPr>
          <a:xfrm rot="-5400000">
            <a:off x="1368250" y="1340425"/>
            <a:ext cx="1605900" cy="1362000"/>
          </a:xfrm>
          <a:prstGeom prst="bentConnector4">
            <a:avLst>
              <a:gd name="adj1" fmla="val 66418"/>
              <a:gd name="adj2" fmla="val 76158"/>
            </a:avLst>
          </a:prstGeom>
          <a:noFill/>
          <a:ln w="9525" cap="flat" cmpd="sng">
            <a:solidFill>
              <a:srgbClr val="C2C2C2"/>
            </a:solidFill>
            <a:prstDash val="solid"/>
            <a:round/>
            <a:headEnd type="none" w="sm" len="sm"/>
            <a:tailEnd type="none" w="sm" len="sm"/>
          </a:ln>
        </p:spPr>
      </p:cxnSp>
      <p:sp>
        <p:nvSpPr>
          <p:cNvPr id="94" name="Google Shape;94;p17"/>
          <p:cNvSpPr/>
          <p:nvPr/>
        </p:nvSpPr>
        <p:spPr>
          <a:xfrm>
            <a:off x="777700" y="2299075"/>
            <a:ext cx="1425000" cy="525300"/>
          </a:xfrm>
          <a:prstGeom prst="roundRect">
            <a:avLst>
              <a:gd name="adj" fmla="val 16667"/>
            </a:avLst>
          </a:prstGeom>
          <a:solidFill>
            <a:srgbClr val="840D35"/>
          </a:solidFill>
          <a:ln w="9525" cap="flat" cmpd="sng">
            <a:solidFill>
              <a:srgbClr val="840D3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100">
                <a:solidFill>
                  <a:srgbClr val="FFFFFF"/>
                </a:solidFill>
                <a:latin typeface="Roboto"/>
                <a:ea typeface="Roboto"/>
                <a:cs typeface="Roboto"/>
                <a:sym typeface="Roboto"/>
              </a:rPr>
              <a:t>Home Page</a:t>
            </a:r>
            <a:endParaRPr sz="1100">
              <a:solidFill>
                <a:srgbClr val="FFFFFF"/>
              </a:solidFill>
              <a:latin typeface="Roboto"/>
              <a:ea typeface="Roboto"/>
              <a:cs typeface="Roboto"/>
              <a:sym typeface="Roboto"/>
            </a:endParaRPr>
          </a:p>
        </p:txBody>
      </p:sp>
      <p:sp>
        <p:nvSpPr>
          <p:cNvPr id="97" name="Google Shape;97;p17"/>
          <p:cNvSpPr/>
          <p:nvPr/>
        </p:nvSpPr>
        <p:spPr>
          <a:xfrm>
            <a:off x="2852250" y="955974"/>
            <a:ext cx="2020500" cy="525300"/>
          </a:xfrm>
          <a:prstGeom prst="roundRect">
            <a:avLst>
              <a:gd name="adj" fmla="val 16667"/>
            </a:avLst>
          </a:prstGeom>
          <a:solidFill>
            <a:srgbClr val="B61249"/>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100">
                <a:solidFill>
                  <a:srgbClr val="FFFFFF"/>
                </a:solidFill>
                <a:latin typeface="Roboto"/>
                <a:ea typeface="Roboto"/>
                <a:cs typeface="Roboto"/>
                <a:sym typeface="Roboto"/>
              </a:rPr>
              <a:t>Lorem Ipsum</a:t>
            </a:r>
            <a:endParaRPr sz="1100">
              <a:solidFill>
                <a:srgbClr val="FFFFFF"/>
              </a:solidFill>
              <a:latin typeface="Roboto"/>
              <a:ea typeface="Roboto"/>
              <a:cs typeface="Roboto"/>
              <a:sym typeface="Roboto"/>
            </a:endParaRPr>
          </a:p>
        </p:txBody>
      </p:sp>
      <p:sp>
        <p:nvSpPr>
          <p:cNvPr id="95" name="Google Shape;95;p17"/>
          <p:cNvSpPr/>
          <p:nvPr/>
        </p:nvSpPr>
        <p:spPr>
          <a:xfrm>
            <a:off x="2852400" y="2678686"/>
            <a:ext cx="2020500" cy="525300"/>
          </a:xfrm>
          <a:prstGeom prst="roundRect">
            <a:avLst>
              <a:gd name="adj" fmla="val 16667"/>
            </a:avLst>
          </a:prstGeom>
          <a:solidFill>
            <a:srgbClr val="B61249"/>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100">
                <a:solidFill>
                  <a:srgbClr val="FFFFFF"/>
                </a:solidFill>
                <a:latin typeface="Roboto"/>
                <a:ea typeface="Roboto"/>
                <a:cs typeface="Roboto"/>
                <a:sym typeface="Roboto"/>
              </a:rPr>
              <a:t>Discussion Board</a:t>
            </a:r>
            <a:endParaRPr sz="1100">
              <a:solidFill>
                <a:srgbClr val="FFFFFF"/>
              </a:solidFill>
              <a:latin typeface="Roboto"/>
              <a:ea typeface="Roboto"/>
              <a:cs typeface="Roboto"/>
              <a:sym typeface="Roboto"/>
            </a:endParaRPr>
          </a:p>
        </p:txBody>
      </p:sp>
      <p:sp>
        <p:nvSpPr>
          <p:cNvPr id="98" name="Google Shape;98;p17"/>
          <p:cNvSpPr/>
          <p:nvPr/>
        </p:nvSpPr>
        <p:spPr>
          <a:xfrm>
            <a:off x="5406150" y="3876550"/>
            <a:ext cx="2020500" cy="525300"/>
          </a:xfrm>
          <a:prstGeom prst="roundRect">
            <a:avLst>
              <a:gd name="adj" fmla="val 16667"/>
            </a:avLst>
          </a:prstGeom>
          <a:solidFill>
            <a:srgbClr val="E1165A"/>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100">
                <a:solidFill>
                  <a:srgbClr val="FFFFFF"/>
                </a:solidFill>
                <a:latin typeface="Roboto"/>
                <a:ea typeface="Roboto"/>
                <a:cs typeface="Roboto"/>
                <a:sym typeface="Roboto"/>
              </a:rPr>
              <a:t>COVID-19 Regulations	</a:t>
            </a:r>
            <a:endParaRPr sz="1100">
              <a:solidFill>
                <a:srgbClr val="FFFFFF"/>
              </a:solidFill>
              <a:latin typeface="Roboto"/>
              <a:ea typeface="Roboto"/>
              <a:cs typeface="Roboto"/>
              <a:sym typeface="Roboto"/>
            </a:endParaRPr>
          </a:p>
        </p:txBody>
      </p:sp>
      <p:sp>
        <p:nvSpPr>
          <p:cNvPr id="99" name="Google Shape;99;p17"/>
          <p:cNvSpPr/>
          <p:nvPr/>
        </p:nvSpPr>
        <p:spPr>
          <a:xfrm>
            <a:off x="5406150" y="4496888"/>
            <a:ext cx="2020500" cy="525300"/>
          </a:xfrm>
          <a:prstGeom prst="roundRect">
            <a:avLst>
              <a:gd name="adj" fmla="val 16667"/>
            </a:avLst>
          </a:prstGeom>
          <a:solidFill>
            <a:srgbClr val="E1165A"/>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100">
                <a:solidFill>
                  <a:srgbClr val="FFFFFF"/>
                </a:solidFill>
                <a:latin typeface="Roboto"/>
                <a:ea typeface="Roboto"/>
                <a:cs typeface="Roboto"/>
                <a:sym typeface="Roboto"/>
              </a:rPr>
              <a:t>Changes on Policy 2</a:t>
            </a:r>
            <a:endParaRPr sz="1100">
              <a:solidFill>
                <a:srgbClr val="FFFFFF"/>
              </a:solidFill>
              <a:latin typeface="Roboto"/>
              <a:ea typeface="Roboto"/>
              <a:cs typeface="Roboto"/>
              <a:sym typeface="Roboto"/>
            </a:endParaRPr>
          </a:p>
        </p:txBody>
      </p:sp>
      <p:cxnSp>
        <p:nvCxnSpPr>
          <p:cNvPr id="100" name="Google Shape;100;p17"/>
          <p:cNvCxnSpPr>
            <a:stCxn id="98" idx="1"/>
            <a:endCxn id="95" idx="3"/>
          </p:cNvCxnSpPr>
          <p:nvPr/>
        </p:nvCxnSpPr>
        <p:spPr>
          <a:xfrm rot="10800000">
            <a:off x="4872750" y="2941300"/>
            <a:ext cx="533400" cy="1197900"/>
          </a:xfrm>
          <a:prstGeom prst="bentConnector3">
            <a:avLst>
              <a:gd name="adj1" fmla="val 49986"/>
            </a:avLst>
          </a:prstGeom>
          <a:noFill/>
          <a:ln w="9525" cap="flat" cmpd="sng">
            <a:solidFill>
              <a:srgbClr val="C2C2C2"/>
            </a:solidFill>
            <a:prstDash val="solid"/>
            <a:round/>
            <a:headEnd type="none" w="sm" len="sm"/>
            <a:tailEnd type="none" w="sm" len="sm"/>
          </a:ln>
        </p:spPr>
      </p:cxnSp>
      <p:cxnSp>
        <p:nvCxnSpPr>
          <p:cNvPr id="101" name="Google Shape;101;p17"/>
          <p:cNvCxnSpPr>
            <a:stCxn id="99" idx="1"/>
            <a:endCxn id="95" idx="3"/>
          </p:cNvCxnSpPr>
          <p:nvPr/>
        </p:nvCxnSpPr>
        <p:spPr>
          <a:xfrm rot="10800000">
            <a:off x="4872750" y="2941238"/>
            <a:ext cx="533400" cy="1818300"/>
          </a:xfrm>
          <a:prstGeom prst="bentConnector3">
            <a:avLst>
              <a:gd name="adj1" fmla="val 49986"/>
            </a:avLst>
          </a:prstGeom>
          <a:noFill/>
          <a:ln w="9525" cap="flat" cmpd="sng">
            <a:solidFill>
              <a:srgbClr val="C2C2C2"/>
            </a:solidFill>
            <a:prstDash val="solid"/>
            <a:round/>
            <a:headEnd type="none" w="sm" len="sm"/>
            <a:tailEnd type="none" w="sm" len="sm"/>
          </a:ln>
        </p:spPr>
      </p:cxnSp>
      <p:cxnSp>
        <p:nvCxnSpPr>
          <p:cNvPr id="102" name="Google Shape;102;p17"/>
          <p:cNvCxnSpPr>
            <a:stCxn id="103" idx="2"/>
            <a:endCxn id="104" idx="1"/>
          </p:cNvCxnSpPr>
          <p:nvPr/>
        </p:nvCxnSpPr>
        <p:spPr>
          <a:xfrm rot="-5400000">
            <a:off x="1772200" y="1744375"/>
            <a:ext cx="798000" cy="1362000"/>
          </a:xfrm>
          <a:prstGeom prst="bentConnector4">
            <a:avLst>
              <a:gd name="adj1" fmla="val 133659"/>
              <a:gd name="adj2" fmla="val 76158"/>
            </a:avLst>
          </a:prstGeom>
          <a:noFill/>
          <a:ln w="9525" cap="flat" cmpd="sng">
            <a:solidFill>
              <a:srgbClr val="C2C2C2"/>
            </a:solidFill>
            <a:prstDash val="solid"/>
            <a:round/>
            <a:headEnd type="none" w="sm" len="sm"/>
            <a:tailEnd type="none" w="sm" len="sm"/>
          </a:ln>
        </p:spPr>
      </p:cxnSp>
      <p:cxnSp>
        <p:nvCxnSpPr>
          <p:cNvPr id="105" name="Google Shape;105;p17"/>
          <p:cNvCxnSpPr>
            <a:stCxn id="103" idx="2"/>
            <a:endCxn id="106" idx="1"/>
          </p:cNvCxnSpPr>
          <p:nvPr/>
        </p:nvCxnSpPr>
        <p:spPr>
          <a:xfrm rot="-5400000">
            <a:off x="1368250" y="1340425"/>
            <a:ext cx="1605900" cy="1362000"/>
          </a:xfrm>
          <a:prstGeom prst="bentConnector4">
            <a:avLst>
              <a:gd name="adj1" fmla="val 65795"/>
              <a:gd name="adj2" fmla="val 76158"/>
            </a:avLst>
          </a:prstGeom>
          <a:noFill/>
          <a:ln w="9525" cap="flat" cmpd="sng">
            <a:solidFill>
              <a:srgbClr val="C2C2C2"/>
            </a:solidFill>
            <a:prstDash val="solid"/>
            <a:round/>
            <a:headEnd type="none" w="sm" len="sm"/>
            <a:tailEnd type="none" w="sm" len="sm"/>
          </a:ln>
        </p:spPr>
      </p:cxnSp>
      <p:sp>
        <p:nvSpPr>
          <p:cNvPr id="103" name="Google Shape;103;p17"/>
          <p:cNvSpPr/>
          <p:nvPr/>
        </p:nvSpPr>
        <p:spPr>
          <a:xfrm>
            <a:off x="777700" y="2299075"/>
            <a:ext cx="1425000" cy="525300"/>
          </a:xfrm>
          <a:prstGeom prst="roundRect">
            <a:avLst>
              <a:gd name="adj" fmla="val 16667"/>
            </a:avLst>
          </a:prstGeom>
          <a:solidFill>
            <a:srgbClr val="802017"/>
          </a:solidFill>
          <a:ln w="9525" cap="flat" cmpd="sng">
            <a:solidFill>
              <a:srgbClr val="80201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100">
                <a:solidFill>
                  <a:srgbClr val="FFFFFF"/>
                </a:solidFill>
                <a:latin typeface="Roboto"/>
                <a:ea typeface="Roboto"/>
                <a:cs typeface="Roboto"/>
                <a:sym typeface="Roboto"/>
              </a:rPr>
              <a:t>Home Page</a:t>
            </a:r>
            <a:endParaRPr sz="1100">
              <a:solidFill>
                <a:srgbClr val="FFFFFF"/>
              </a:solidFill>
              <a:latin typeface="Roboto"/>
              <a:ea typeface="Roboto"/>
              <a:cs typeface="Roboto"/>
              <a:sym typeface="Roboto"/>
            </a:endParaRPr>
          </a:p>
        </p:txBody>
      </p:sp>
      <p:sp>
        <p:nvSpPr>
          <p:cNvPr id="106" name="Google Shape;106;p17"/>
          <p:cNvSpPr/>
          <p:nvPr/>
        </p:nvSpPr>
        <p:spPr>
          <a:xfrm>
            <a:off x="2852250" y="955974"/>
            <a:ext cx="2020500" cy="525300"/>
          </a:xfrm>
          <a:prstGeom prst="roundRect">
            <a:avLst>
              <a:gd name="adj" fmla="val 16667"/>
            </a:avLst>
          </a:prstGeom>
          <a:solidFill>
            <a:srgbClr val="B02C20"/>
          </a:solidFill>
          <a:ln w="9525" cap="flat" cmpd="sng">
            <a:solidFill>
              <a:srgbClr val="B02C2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100">
                <a:solidFill>
                  <a:srgbClr val="FFFFFF"/>
                </a:solidFill>
                <a:latin typeface="Roboto"/>
                <a:ea typeface="Roboto"/>
                <a:cs typeface="Roboto"/>
                <a:sym typeface="Roboto"/>
              </a:rPr>
              <a:t>Announcements</a:t>
            </a:r>
            <a:endParaRPr sz="1100">
              <a:solidFill>
                <a:srgbClr val="FFFFFF"/>
              </a:solidFill>
              <a:latin typeface="Roboto"/>
              <a:ea typeface="Roboto"/>
              <a:cs typeface="Roboto"/>
              <a:sym typeface="Roboto"/>
            </a:endParaRPr>
          </a:p>
        </p:txBody>
      </p:sp>
      <p:sp>
        <p:nvSpPr>
          <p:cNvPr id="104" name="Google Shape;104;p17"/>
          <p:cNvSpPr/>
          <p:nvPr/>
        </p:nvSpPr>
        <p:spPr>
          <a:xfrm>
            <a:off x="2852250" y="1763861"/>
            <a:ext cx="2020500" cy="525300"/>
          </a:xfrm>
          <a:prstGeom prst="roundRect">
            <a:avLst>
              <a:gd name="adj" fmla="val 16667"/>
            </a:avLst>
          </a:prstGeom>
          <a:solidFill>
            <a:srgbClr val="B02C20"/>
          </a:solidFill>
          <a:ln w="9525" cap="flat" cmpd="sng">
            <a:solidFill>
              <a:srgbClr val="B02C2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100">
                <a:solidFill>
                  <a:srgbClr val="FFFFFF"/>
                </a:solidFill>
                <a:latin typeface="Roboto"/>
                <a:ea typeface="Roboto"/>
                <a:cs typeface="Roboto"/>
                <a:sym typeface="Roboto"/>
              </a:rPr>
              <a:t>Policies</a:t>
            </a:r>
            <a:endParaRPr sz="1100">
              <a:solidFill>
                <a:srgbClr val="FFFFFF"/>
              </a:solidFill>
              <a:latin typeface="Roboto"/>
              <a:ea typeface="Roboto"/>
              <a:cs typeface="Roboto"/>
              <a:sym typeface="Roboto"/>
            </a:endParaRPr>
          </a:p>
        </p:txBody>
      </p:sp>
      <p:sp>
        <p:nvSpPr>
          <p:cNvPr id="107" name="Google Shape;107;p17"/>
          <p:cNvSpPr/>
          <p:nvPr/>
        </p:nvSpPr>
        <p:spPr>
          <a:xfrm>
            <a:off x="5406150" y="721588"/>
            <a:ext cx="2020500" cy="525300"/>
          </a:xfrm>
          <a:prstGeom prst="roundRect">
            <a:avLst>
              <a:gd name="adj" fmla="val 16667"/>
            </a:avLst>
          </a:prstGeom>
          <a:solidFill>
            <a:srgbClr val="D83829"/>
          </a:solidFill>
          <a:ln w="9525" cap="flat" cmpd="sng">
            <a:solidFill>
              <a:srgbClr val="D8382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100">
                <a:solidFill>
                  <a:srgbClr val="FFFFFF"/>
                </a:solidFill>
                <a:latin typeface="Roboto"/>
                <a:ea typeface="Roboto"/>
                <a:cs typeface="Roboto"/>
                <a:sym typeface="Roboto"/>
              </a:rPr>
              <a:t>Announcement 1</a:t>
            </a:r>
            <a:endParaRPr sz="1100">
              <a:solidFill>
                <a:srgbClr val="FFFFFF"/>
              </a:solidFill>
              <a:latin typeface="Roboto"/>
              <a:ea typeface="Roboto"/>
              <a:cs typeface="Roboto"/>
              <a:sym typeface="Roboto"/>
            </a:endParaRPr>
          </a:p>
        </p:txBody>
      </p:sp>
      <p:sp>
        <p:nvSpPr>
          <p:cNvPr id="108" name="Google Shape;108;p17"/>
          <p:cNvSpPr/>
          <p:nvPr/>
        </p:nvSpPr>
        <p:spPr>
          <a:xfrm>
            <a:off x="5406150" y="1332138"/>
            <a:ext cx="2020500" cy="525300"/>
          </a:xfrm>
          <a:prstGeom prst="roundRect">
            <a:avLst>
              <a:gd name="adj" fmla="val 16667"/>
            </a:avLst>
          </a:prstGeom>
          <a:solidFill>
            <a:srgbClr val="D83829"/>
          </a:solidFill>
          <a:ln w="9525" cap="flat" cmpd="sng">
            <a:solidFill>
              <a:srgbClr val="D8382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100">
                <a:solidFill>
                  <a:srgbClr val="FFFFFF"/>
                </a:solidFill>
                <a:latin typeface="Roboto"/>
                <a:ea typeface="Roboto"/>
                <a:cs typeface="Roboto"/>
                <a:sym typeface="Roboto"/>
              </a:rPr>
              <a:t>Announcement 2</a:t>
            </a:r>
            <a:endParaRPr sz="1100">
              <a:solidFill>
                <a:srgbClr val="FFFFFF"/>
              </a:solidFill>
              <a:latin typeface="Roboto"/>
              <a:ea typeface="Roboto"/>
              <a:cs typeface="Roboto"/>
              <a:sym typeface="Roboto"/>
            </a:endParaRPr>
          </a:p>
        </p:txBody>
      </p:sp>
      <p:sp>
        <p:nvSpPr>
          <p:cNvPr id="109" name="Google Shape;109;p17"/>
          <p:cNvSpPr/>
          <p:nvPr/>
        </p:nvSpPr>
        <p:spPr>
          <a:xfrm>
            <a:off x="5406150" y="2296613"/>
            <a:ext cx="2020500" cy="525300"/>
          </a:xfrm>
          <a:prstGeom prst="roundRect">
            <a:avLst>
              <a:gd name="adj" fmla="val 16667"/>
            </a:avLst>
          </a:prstGeom>
          <a:solidFill>
            <a:srgbClr val="D83829"/>
          </a:solidFill>
          <a:ln w="9525" cap="flat" cmpd="sng">
            <a:solidFill>
              <a:srgbClr val="D8382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100">
                <a:solidFill>
                  <a:srgbClr val="FFFFFF"/>
                </a:solidFill>
                <a:latin typeface="Roboto"/>
                <a:ea typeface="Roboto"/>
                <a:cs typeface="Roboto"/>
                <a:sym typeface="Roboto"/>
              </a:rPr>
              <a:t>Policy 1</a:t>
            </a:r>
            <a:endParaRPr sz="1100">
              <a:solidFill>
                <a:srgbClr val="FFFFFF"/>
              </a:solidFill>
              <a:latin typeface="Roboto"/>
              <a:ea typeface="Roboto"/>
              <a:cs typeface="Roboto"/>
              <a:sym typeface="Roboto"/>
            </a:endParaRPr>
          </a:p>
        </p:txBody>
      </p:sp>
      <p:sp>
        <p:nvSpPr>
          <p:cNvPr id="110" name="Google Shape;110;p17"/>
          <p:cNvSpPr/>
          <p:nvPr/>
        </p:nvSpPr>
        <p:spPr>
          <a:xfrm>
            <a:off x="5406150" y="2912075"/>
            <a:ext cx="2020500" cy="525300"/>
          </a:xfrm>
          <a:prstGeom prst="roundRect">
            <a:avLst>
              <a:gd name="adj" fmla="val 16667"/>
            </a:avLst>
          </a:prstGeom>
          <a:solidFill>
            <a:srgbClr val="D83829"/>
          </a:solidFill>
          <a:ln w="9525" cap="flat" cmpd="sng">
            <a:solidFill>
              <a:srgbClr val="D8382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100">
                <a:solidFill>
                  <a:srgbClr val="FFFFFF"/>
                </a:solidFill>
                <a:latin typeface="Roboto"/>
                <a:ea typeface="Roboto"/>
                <a:cs typeface="Roboto"/>
                <a:sym typeface="Roboto"/>
              </a:rPr>
              <a:t>Policy 2</a:t>
            </a:r>
            <a:endParaRPr sz="1100">
              <a:solidFill>
                <a:srgbClr val="FFFFFF"/>
              </a:solidFill>
              <a:latin typeface="Roboto"/>
              <a:ea typeface="Roboto"/>
              <a:cs typeface="Roboto"/>
              <a:sym typeface="Roboto"/>
            </a:endParaRPr>
          </a:p>
        </p:txBody>
      </p:sp>
      <p:cxnSp>
        <p:nvCxnSpPr>
          <p:cNvPr id="111" name="Google Shape;111;p17"/>
          <p:cNvCxnSpPr>
            <a:stCxn id="106" idx="3"/>
            <a:endCxn id="107" idx="1"/>
          </p:cNvCxnSpPr>
          <p:nvPr/>
        </p:nvCxnSpPr>
        <p:spPr>
          <a:xfrm rot="10800000" flipH="1">
            <a:off x="4872750" y="984324"/>
            <a:ext cx="533400" cy="234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12" name="Google Shape;112;p17"/>
          <p:cNvCxnSpPr>
            <a:stCxn id="106" idx="3"/>
            <a:endCxn id="108" idx="1"/>
          </p:cNvCxnSpPr>
          <p:nvPr/>
        </p:nvCxnSpPr>
        <p:spPr>
          <a:xfrm>
            <a:off x="4872750" y="1218624"/>
            <a:ext cx="533400" cy="3762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13" name="Google Shape;113;p17"/>
          <p:cNvCxnSpPr>
            <a:stCxn id="109" idx="1"/>
            <a:endCxn id="104" idx="3"/>
          </p:cNvCxnSpPr>
          <p:nvPr/>
        </p:nvCxnSpPr>
        <p:spPr>
          <a:xfrm rot="10800000">
            <a:off x="4872750" y="2026463"/>
            <a:ext cx="533400" cy="5328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14" name="Google Shape;114;p17"/>
          <p:cNvCxnSpPr>
            <a:stCxn id="110" idx="1"/>
            <a:endCxn id="104" idx="3"/>
          </p:cNvCxnSpPr>
          <p:nvPr/>
        </p:nvCxnSpPr>
        <p:spPr>
          <a:xfrm rot="10800000">
            <a:off x="4872750" y="2026625"/>
            <a:ext cx="533400" cy="11481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15" name="Google Shape;115;p17"/>
          <p:cNvCxnSpPr>
            <a:stCxn id="103" idx="2"/>
            <a:endCxn id="116" idx="1"/>
          </p:cNvCxnSpPr>
          <p:nvPr/>
        </p:nvCxnSpPr>
        <p:spPr>
          <a:xfrm rot="-5400000" flipH="1">
            <a:off x="1705300" y="2609275"/>
            <a:ext cx="932100" cy="1362300"/>
          </a:xfrm>
          <a:prstGeom prst="bentConnector2">
            <a:avLst/>
          </a:prstGeom>
          <a:noFill/>
          <a:ln w="9525" cap="flat" cmpd="sng">
            <a:solidFill>
              <a:srgbClr val="C2C2C2"/>
            </a:solidFill>
            <a:prstDash val="solid"/>
            <a:round/>
            <a:headEnd type="none" w="sm" len="sm"/>
            <a:tailEnd type="none" w="sm" len="sm"/>
          </a:ln>
        </p:spPr>
      </p:cxnSp>
      <p:sp>
        <p:nvSpPr>
          <p:cNvPr id="116" name="Google Shape;116;p17"/>
          <p:cNvSpPr/>
          <p:nvPr/>
        </p:nvSpPr>
        <p:spPr>
          <a:xfrm>
            <a:off x="2852400" y="3493711"/>
            <a:ext cx="2020500" cy="525300"/>
          </a:xfrm>
          <a:prstGeom prst="roundRect">
            <a:avLst>
              <a:gd name="adj" fmla="val 16667"/>
            </a:avLst>
          </a:prstGeom>
          <a:solidFill>
            <a:srgbClr val="B61249"/>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100">
                <a:solidFill>
                  <a:srgbClr val="FFFFFF"/>
                </a:solidFill>
                <a:latin typeface="Roboto"/>
                <a:ea typeface="Roboto"/>
                <a:cs typeface="Roboto"/>
                <a:sym typeface="Roboto"/>
              </a:rPr>
              <a:t>About Us</a:t>
            </a:r>
            <a:endParaRPr sz="1100">
              <a:solidFill>
                <a:srgbClr val="FFFFFF"/>
              </a:solidFill>
              <a:latin typeface="Roboto"/>
              <a:ea typeface="Roboto"/>
              <a:cs typeface="Roboto"/>
              <a:sym typeface="Roboto"/>
            </a:endParaRPr>
          </a:p>
        </p:txBody>
      </p:sp>
      <p:cxnSp>
        <p:nvCxnSpPr>
          <p:cNvPr id="117" name="Google Shape;117;p17"/>
          <p:cNvCxnSpPr>
            <a:stCxn id="103" idx="2"/>
            <a:endCxn id="118" idx="1"/>
          </p:cNvCxnSpPr>
          <p:nvPr/>
        </p:nvCxnSpPr>
        <p:spPr>
          <a:xfrm rot="-5400000" flipH="1">
            <a:off x="1295950" y="3018625"/>
            <a:ext cx="1750800" cy="1362300"/>
          </a:xfrm>
          <a:prstGeom prst="bentConnector2">
            <a:avLst/>
          </a:prstGeom>
          <a:noFill/>
          <a:ln w="9525" cap="flat" cmpd="sng">
            <a:solidFill>
              <a:srgbClr val="C2C2C2"/>
            </a:solidFill>
            <a:prstDash val="solid"/>
            <a:round/>
            <a:headEnd type="none" w="sm" len="sm"/>
            <a:tailEnd type="none" w="sm" len="sm"/>
          </a:ln>
        </p:spPr>
      </p:cxnSp>
      <p:sp>
        <p:nvSpPr>
          <p:cNvPr id="118" name="Google Shape;118;p17"/>
          <p:cNvSpPr/>
          <p:nvPr/>
        </p:nvSpPr>
        <p:spPr>
          <a:xfrm>
            <a:off x="2852400" y="4312411"/>
            <a:ext cx="2020500" cy="525300"/>
          </a:xfrm>
          <a:prstGeom prst="roundRect">
            <a:avLst>
              <a:gd name="adj" fmla="val 16667"/>
            </a:avLst>
          </a:prstGeom>
          <a:solidFill>
            <a:srgbClr val="B61249"/>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sz="1100">
                <a:solidFill>
                  <a:srgbClr val="FFFFFF"/>
                </a:solidFill>
                <a:latin typeface="Roboto"/>
                <a:ea typeface="Roboto"/>
                <a:cs typeface="Roboto"/>
                <a:sym typeface="Roboto"/>
              </a:rPr>
              <a:t>Contact Us</a:t>
            </a:r>
            <a:endParaRPr sz="11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Website - Discussion Board</a:t>
            </a:r>
            <a:endParaRPr/>
          </a:p>
        </p:txBody>
      </p:sp>
      <p:sp>
        <p:nvSpPr>
          <p:cNvPr id="124" name="Google Shape;124;p18"/>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5" name="Google Shape;125;p18"/>
          <p:cNvPicPr preferRelativeResize="0"/>
          <p:nvPr/>
        </p:nvPicPr>
        <p:blipFill>
          <a:blip r:embed="rId3">
            <a:alphaModFix/>
          </a:blip>
          <a:stretch>
            <a:fillRect/>
          </a:stretch>
        </p:blipFill>
        <p:spPr>
          <a:xfrm>
            <a:off x="311700" y="1266175"/>
            <a:ext cx="4285149" cy="3302701"/>
          </a:xfrm>
          <a:prstGeom prst="rect">
            <a:avLst/>
          </a:prstGeom>
          <a:noFill/>
          <a:ln>
            <a:noFill/>
          </a:ln>
          <a:effectLst>
            <a:outerShdw blurRad="57150" dist="19050" dir="5400000" algn="bl" rotWithShape="0">
              <a:srgbClr val="000000">
                <a:alpha val="50000"/>
              </a:srgbClr>
            </a:outerShdw>
          </a:effectLst>
        </p:spPr>
      </p:pic>
      <p:pic>
        <p:nvPicPr>
          <p:cNvPr id="126" name="Google Shape;126;p18"/>
          <p:cNvPicPr preferRelativeResize="0"/>
          <p:nvPr/>
        </p:nvPicPr>
        <p:blipFill>
          <a:blip r:embed="rId4">
            <a:alphaModFix/>
          </a:blip>
          <a:stretch>
            <a:fillRect/>
          </a:stretch>
        </p:blipFill>
        <p:spPr>
          <a:xfrm>
            <a:off x="4753075" y="1573437"/>
            <a:ext cx="4158549" cy="268816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Colour Palette idea:</a:t>
            </a:r>
            <a:endParaRPr/>
          </a:p>
        </p:txBody>
      </p:sp>
      <p:pic>
        <p:nvPicPr>
          <p:cNvPr id="132" name="Google Shape;132;p19"/>
          <p:cNvPicPr preferRelativeResize="0"/>
          <p:nvPr/>
        </p:nvPicPr>
        <p:blipFill>
          <a:blip r:embed="rId3">
            <a:alphaModFix/>
          </a:blip>
          <a:stretch>
            <a:fillRect/>
          </a:stretch>
        </p:blipFill>
        <p:spPr>
          <a:xfrm>
            <a:off x="237550" y="1756125"/>
            <a:ext cx="8668900" cy="10666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Why Choose JADY?</a:t>
            </a:r>
            <a:endParaRPr/>
          </a:p>
        </p:txBody>
      </p:sp>
      <p:sp>
        <p:nvSpPr>
          <p:cNvPr id="138" name="Google Shape;138;p20"/>
          <p:cNvSpPr txBox="1">
            <a:spLocks noGrp="1"/>
          </p:cNvSpPr>
          <p:nvPr>
            <p:ph type="body" idx="1"/>
          </p:nvPr>
        </p:nvSpPr>
        <p:spPr>
          <a:xfrm>
            <a:off x="311700" y="1266175"/>
            <a:ext cx="82674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JADY Consultants will </a:t>
            </a:r>
            <a:endParaRPr/>
          </a:p>
          <a:p>
            <a:pPr marL="457200" lvl="0" indent="-317500" algn="l" rtl="0">
              <a:spcBef>
                <a:spcPts val="1200"/>
              </a:spcBef>
              <a:spcAft>
                <a:spcPts val="0"/>
              </a:spcAft>
              <a:buSzPts val="1400"/>
              <a:buChar char="●"/>
            </a:pPr>
            <a:r>
              <a:rPr lang="en-CA"/>
              <a:t>Create a website that is easy to navigate</a:t>
            </a:r>
            <a:endParaRPr/>
          </a:p>
          <a:p>
            <a:pPr marL="457200" lvl="0" indent="-317500" algn="l" rtl="0">
              <a:spcBef>
                <a:spcPts val="0"/>
              </a:spcBef>
              <a:spcAft>
                <a:spcPts val="0"/>
              </a:spcAft>
              <a:buSzPts val="1400"/>
              <a:buChar char="●"/>
            </a:pPr>
            <a:r>
              <a:rPr lang="en-CA"/>
              <a:t>Include all features requested</a:t>
            </a:r>
            <a:endParaRPr/>
          </a:p>
          <a:p>
            <a:pPr marL="457200" lvl="0" indent="-317500" algn="l" rtl="0">
              <a:spcBef>
                <a:spcPts val="0"/>
              </a:spcBef>
              <a:spcAft>
                <a:spcPts val="0"/>
              </a:spcAft>
              <a:buSzPts val="1400"/>
              <a:buChar char="●"/>
            </a:pPr>
            <a:r>
              <a:rPr lang="en-CA"/>
              <a:t>Offer professional creative consulting</a:t>
            </a:r>
            <a:endParaRPr/>
          </a:p>
          <a:p>
            <a:pPr marL="457200" lvl="0" indent="-317500" algn="l" rtl="0">
              <a:spcBef>
                <a:spcPts val="0"/>
              </a:spcBef>
              <a:spcAft>
                <a:spcPts val="0"/>
              </a:spcAft>
              <a:buSzPts val="1400"/>
              <a:buChar char="●"/>
            </a:pPr>
            <a:r>
              <a:rPr lang="en-CA"/>
              <a:t>Handle management and storage of all data</a:t>
            </a:r>
            <a:endParaRPr/>
          </a:p>
          <a:p>
            <a:pPr marL="457200" lvl="0" indent="-317500" algn="l" rtl="0">
              <a:spcBef>
                <a:spcPts val="0"/>
              </a:spcBef>
              <a:spcAft>
                <a:spcPts val="0"/>
              </a:spcAft>
              <a:buSzPts val="1400"/>
              <a:buChar char="●"/>
            </a:pPr>
            <a:r>
              <a:rPr lang="en-CA"/>
              <a:t>Be available 24/7</a:t>
            </a:r>
            <a:endParaRPr/>
          </a:p>
          <a:p>
            <a:pPr marL="457200" lvl="0" indent="-317500" algn="l" rtl="0">
              <a:spcBef>
                <a:spcPts val="0"/>
              </a:spcBef>
              <a:spcAft>
                <a:spcPts val="0"/>
              </a:spcAft>
              <a:buSzPts val="1400"/>
              <a:buChar char="●"/>
            </a:pPr>
            <a:r>
              <a:rPr lang="en-CA"/>
              <a:t>Offer loyalty program</a:t>
            </a:r>
            <a:endParaRPr/>
          </a:p>
          <a:p>
            <a:pPr marL="0" lvl="0" indent="0" algn="l" rtl="0">
              <a:spcBef>
                <a:spcPts val="1200"/>
              </a:spcBef>
              <a:spcAft>
                <a:spcPts val="0"/>
              </a:spcAft>
              <a:buNone/>
            </a:pPr>
            <a:endParaRPr/>
          </a:p>
          <a:p>
            <a:pPr marL="0" lvl="0" indent="0" algn="l" rtl="0">
              <a:spcBef>
                <a:spcPts val="1200"/>
              </a:spcBef>
              <a:spcAft>
                <a:spcPts val="1200"/>
              </a:spcAft>
              <a:buNone/>
            </a:pPr>
            <a:r>
              <a:rPr lang="en-CA"/>
              <a:t>We hope that you will choose JADY Consultants, and we look forward to working with you!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11700" y="445025"/>
            <a:ext cx="8520600" cy="110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Conclusion</a:t>
            </a:r>
            <a:endParaRPr/>
          </a:p>
        </p:txBody>
      </p:sp>
      <p:sp>
        <p:nvSpPr>
          <p:cNvPr id="144" name="Google Shape;144;p21"/>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CA"/>
              <a:t>Some of the fastest lead times from design to deployment</a:t>
            </a:r>
            <a:endParaRPr/>
          </a:p>
          <a:p>
            <a:pPr marL="457200" lvl="0" indent="-317500" algn="l" rtl="0">
              <a:spcBef>
                <a:spcPts val="0"/>
              </a:spcBef>
              <a:spcAft>
                <a:spcPts val="0"/>
              </a:spcAft>
              <a:buSzPts val="1400"/>
              <a:buChar char="●"/>
            </a:pPr>
            <a:r>
              <a:rPr lang="en-CA"/>
              <a:t>Highly experienced full stack developers with using the latest web technologies</a:t>
            </a:r>
            <a:endParaRPr/>
          </a:p>
          <a:p>
            <a:pPr marL="457200" lvl="0" indent="-317500" algn="l" rtl="0">
              <a:spcBef>
                <a:spcPts val="0"/>
              </a:spcBef>
              <a:spcAft>
                <a:spcPts val="0"/>
              </a:spcAft>
              <a:buSzPts val="1400"/>
              <a:buChar char="●"/>
            </a:pPr>
            <a:r>
              <a:rPr lang="en-CA"/>
              <a:t>We collaborate with you every step of the way</a:t>
            </a:r>
            <a:endParaRPr/>
          </a:p>
          <a:p>
            <a:pPr marL="457200" lvl="0" indent="-317500" algn="l" rtl="0">
              <a:spcBef>
                <a:spcPts val="0"/>
              </a:spcBef>
              <a:spcAft>
                <a:spcPts val="0"/>
              </a:spcAft>
              <a:buSzPts val="1400"/>
              <a:buChar char="●"/>
            </a:pPr>
            <a:r>
              <a:rPr lang="en-CA"/>
              <a:t>Check out what our previous clients have to say!</a:t>
            </a:r>
            <a:endParaRPr/>
          </a:p>
        </p:txBody>
      </p:sp>
      <p:sp>
        <p:nvSpPr>
          <p:cNvPr id="145" name="Google Shape;145;p21"/>
          <p:cNvSpPr txBox="1">
            <a:spLocks noGrp="1"/>
          </p:cNvSpPr>
          <p:nvPr>
            <p:ph type="body" idx="2"/>
          </p:nvPr>
        </p:nvSpPr>
        <p:spPr>
          <a:xfrm>
            <a:off x="4832400" y="1798375"/>
            <a:ext cx="3999900" cy="277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sz="2200"/>
              <a:t>(613) 777-JADY</a:t>
            </a:r>
            <a:endParaRPr sz="2200"/>
          </a:p>
          <a:p>
            <a:pPr marL="0" lvl="0" indent="0" algn="l" rtl="0">
              <a:spcBef>
                <a:spcPts val="1200"/>
              </a:spcBef>
              <a:spcAft>
                <a:spcPts val="0"/>
              </a:spcAft>
              <a:buNone/>
            </a:pPr>
            <a:r>
              <a:rPr lang="en-CA" sz="2100" u="sng">
                <a:solidFill>
                  <a:srgbClr val="0000FF"/>
                </a:solidFill>
              </a:rPr>
              <a:t>jadyconsultants@hotmail.com</a:t>
            </a:r>
            <a:endParaRPr sz="2100" u="sng">
              <a:solidFill>
                <a:srgbClr val="0000FF"/>
              </a:solidFill>
            </a:endParaRPr>
          </a:p>
          <a:p>
            <a:pPr marL="0" lvl="0" indent="0" algn="l" rtl="0">
              <a:spcBef>
                <a:spcPts val="1200"/>
              </a:spcBef>
              <a:spcAft>
                <a:spcPts val="0"/>
              </a:spcAft>
              <a:buNone/>
            </a:pPr>
            <a:endParaRPr sz="2200"/>
          </a:p>
          <a:p>
            <a:pPr marL="0" lvl="0" indent="0" algn="l" rtl="0">
              <a:spcBef>
                <a:spcPts val="1200"/>
              </a:spcBef>
              <a:spcAft>
                <a:spcPts val="1200"/>
              </a:spcAft>
              <a:buNone/>
            </a:pPr>
            <a:endParaRPr/>
          </a:p>
        </p:txBody>
      </p:sp>
      <p:pic>
        <p:nvPicPr>
          <p:cNvPr id="146" name="Google Shape;146;p21"/>
          <p:cNvPicPr preferRelativeResize="0"/>
          <p:nvPr/>
        </p:nvPicPr>
        <p:blipFill>
          <a:blip r:embed="rId3">
            <a:alphaModFix/>
          </a:blip>
          <a:stretch>
            <a:fillRect/>
          </a:stretch>
        </p:blipFill>
        <p:spPr>
          <a:xfrm>
            <a:off x="6009300" y="3376292"/>
            <a:ext cx="1968675" cy="1102458"/>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1342</Words>
  <Application>Microsoft Office PowerPoint</Application>
  <PresentationFormat>On-screen Show (16:9)</PresentationFormat>
  <Paragraphs>94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Open Sans</vt:lpstr>
      <vt:lpstr>PT Sans Narrow</vt:lpstr>
      <vt:lpstr>Arial</vt:lpstr>
      <vt:lpstr>Roboto</vt:lpstr>
      <vt:lpstr>Times New Roman</vt:lpstr>
      <vt:lpstr>Tropic</vt:lpstr>
      <vt:lpstr>Client Recommendation</vt:lpstr>
      <vt:lpstr>Who is JADY?</vt:lpstr>
      <vt:lpstr>Background (interests/desires):</vt:lpstr>
      <vt:lpstr>Client Project Checklist</vt:lpstr>
      <vt:lpstr>Website</vt:lpstr>
      <vt:lpstr>Website - Discussion Board</vt:lpstr>
      <vt:lpstr>Colour Palette idea:</vt:lpstr>
      <vt:lpstr>Why Choose JADY?</vt:lpstr>
      <vt:lpstr>Conclusion</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Recommendation</dc:title>
  <dc:creator>Joe Veryard</dc:creator>
  <cp:lastModifiedBy>Joe Veryard</cp:lastModifiedBy>
  <cp:revision>2</cp:revision>
  <dcterms:modified xsi:type="dcterms:W3CDTF">2022-03-15T15:20:24Z</dcterms:modified>
</cp:coreProperties>
</file>