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Slab"/>
      <p:regular r:id="rId34"/>
      <p:bold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F8D9F6-607C-4166-846D-008A39293422}">
  <a:tblStyle styleId="{3CF8D9F6-607C-4166-846D-008A392934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bold.fntdata"/><Relationship Id="rId12" Type="http://schemas.openxmlformats.org/officeDocument/2006/relationships/slide" Target="slides/slide6.xml"/><Relationship Id="rId34" Type="http://schemas.openxmlformats.org/officeDocument/2006/relationships/font" Target="fonts/RobotoSlab-regular.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57dd499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57dd499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604389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604389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2604389f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2604389f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2604389f2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2604389f2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2604389f2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2604389f2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2604389f2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2604389f2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2604389f2_0_1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2604389f2_0_1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2604389f2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2604389f2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2604389f2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2604389f2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2604389f2_0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2604389f2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604389f2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2604389f2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57dd4998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57dd4998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2604389f2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2604389f2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2604389f2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2604389f2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2604389f2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2604389f2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5fa312e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5fa312e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2604389f2_0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2604389f2_0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610d463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610d463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610d4632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610d4632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2604389f2_0_1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2604389f2_0_1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57dd4998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57dd4998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57dd49988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57dd49988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7dd49988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7dd49988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57dd49988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57dd49988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57dd4998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57dd4998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7dd49988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57dd49988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57dd49988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57dd49988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2571750"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ctrTitle"/>
          </p:nvPr>
        </p:nvSpPr>
        <p:spPr>
          <a:xfrm>
            <a:off x="2771700" y="1441775"/>
            <a:ext cx="3600600" cy="15108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Clr>
                <a:srgbClr val="455A64"/>
              </a:buClr>
              <a:buSzPts val="4800"/>
              <a:buNone/>
              <a:defRPr b="1" sz="4800">
                <a:solidFill>
                  <a:schemeClr val="lt1"/>
                </a:solidFill>
              </a:defRPr>
            </a:lvl1pPr>
            <a:lvl2pPr lvl="1" rtl="0" algn="ctr">
              <a:lnSpc>
                <a:spcPct val="100000"/>
              </a:lnSpc>
              <a:spcBef>
                <a:spcPts val="0"/>
              </a:spcBef>
              <a:spcAft>
                <a:spcPts val="0"/>
              </a:spcAft>
              <a:buClr>
                <a:srgbClr val="455A64"/>
              </a:buClr>
              <a:buSzPts val="4800"/>
              <a:buNone/>
              <a:defRPr b="1" sz="4800">
                <a:solidFill>
                  <a:schemeClr val="lt1"/>
                </a:solidFill>
              </a:defRPr>
            </a:lvl2pPr>
            <a:lvl3pPr lvl="2" rtl="0" algn="ctr">
              <a:lnSpc>
                <a:spcPct val="100000"/>
              </a:lnSpc>
              <a:spcBef>
                <a:spcPts val="0"/>
              </a:spcBef>
              <a:spcAft>
                <a:spcPts val="0"/>
              </a:spcAft>
              <a:buClr>
                <a:srgbClr val="455A64"/>
              </a:buClr>
              <a:buSzPts val="4800"/>
              <a:buNone/>
              <a:defRPr b="1" sz="4800">
                <a:solidFill>
                  <a:schemeClr val="lt1"/>
                </a:solidFill>
              </a:defRPr>
            </a:lvl3pPr>
            <a:lvl4pPr lvl="3" rtl="0" algn="ctr">
              <a:lnSpc>
                <a:spcPct val="100000"/>
              </a:lnSpc>
              <a:spcBef>
                <a:spcPts val="0"/>
              </a:spcBef>
              <a:spcAft>
                <a:spcPts val="0"/>
              </a:spcAft>
              <a:buClr>
                <a:srgbClr val="455A64"/>
              </a:buClr>
              <a:buSzPts val="4800"/>
              <a:buNone/>
              <a:defRPr b="1" sz="4800">
                <a:solidFill>
                  <a:schemeClr val="lt1"/>
                </a:solidFill>
              </a:defRPr>
            </a:lvl4pPr>
            <a:lvl5pPr lvl="4" rtl="0" algn="ctr">
              <a:lnSpc>
                <a:spcPct val="100000"/>
              </a:lnSpc>
              <a:spcBef>
                <a:spcPts val="0"/>
              </a:spcBef>
              <a:spcAft>
                <a:spcPts val="0"/>
              </a:spcAft>
              <a:buClr>
                <a:srgbClr val="455A64"/>
              </a:buClr>
              <a:buSzPts val="4800"/>
              <a:buNone/>
              <a:defRPr b="1" sz="4800">
                <a:solidFill>
                  <a:schemeClr val="lt1"/>
                </a:solidFill>
              </a:defRPr>
            </a:lvl5pPr>
            <a:lvl6pPr lvl="5" rtl="0" algn="ctr">
              <a:lnSpc>
                <a:spcPct val="100000"/>
              </a:lnSpc>
              <a:spcBef>
                <a:spcPts val="0"/>
              </a:spcBef>
              <a:spcAft>
                <a:spcPts val="0"/>
              </a:spcAft>
              <a:buClr>
                <a:srgbClr val="455A64"/>
              </a:buClr>
              <a:buSzPts val="4800"/>
              <a:buNone/>
              <a:defRPr b="1" sz="4800">
                <a:solidFill>
                  <a:schemeClr val="lt1"/>
                </a:solidFill>
              </a:defRPr>
            </a:lvl6pPr>
            <a:lvl7pPr lvl="6" rtl="0" algn="ctr">
              <a:lnSpc>
                <a:spcPct val="100000"/>
              </a:lnSpc>
              <a:spcBef>
                <a:spcPts val="0"/>
              </a:spcBef>
              <a:spcAft>
                <a:spcPts val="0"/>
              </a:spcAft>
              <a:buClr>
                <a:srgbClr val="455A64"/>
              </a:buClr>
              <a:buSzPts val="4800"/>
              <a:buNone/>
              <a:defRPr b="1" sz="4800">
                <a:solidFill>
                  <a:schemeClr val="lt1"/>
                </a:solidFill>
              </a:defRPr>
            </a:lvl7pPr>
            <a:lvl8pPr lvl="7" rtl="0" algn="ctr">
              <a:lnSpc>
                <a:spcPct val="100000"/>
              </a:lnSpc>
              <a:spcBef>
                <a:spcPts val="0"/>
              </a:spcBef>
              <a:spcAft>
                <a:spcPts val="0"/>
              </a:spcAft>
              <a:buClr>
                <a:srgbClr val="455A64"/>
              </a:buClr>
              <a:buSzPts val="4800"/>
              <a:buNone/>
              <a:defRPr b="1" sz="4800">
                <a:solidFill>
                  <a:schemeClr val="lt1"/>
                </a:solidFill>
              </a:defRPr>
            </a:lvl8pPr>
            <a:lvl9pPr lvl="8" rtl="0" algn="ctr">
              <a:lnSpc>
                <a:spcPct val="100000"/>
              </a:lnSpc>
              <a:spcBef>
                <a:spcPts val="0"/>
              </a:spcBef>
              <a:spcAft>
                <a:spcPts val="0"/>
              </a:spcAft>
              <a:buClr>
                <a:srgbClr val="455A64"/>
              </a:buClr>
              <a:buSzPts val="4800"/>
              <a:buNone/>
              <a:defRPr b="1" sz="4800">
                <a:solidFill>
                  <a:schemeClr val="lt1"/>
                </a:solidFill>
              </a:defRPr>
            </a:lvl9pPr>
          </a:lstStyle>
          <a:p/>
        </p:txBody>
      </p:sp>
      <p:sp>
        <p:nvSpPr>
          <p:cNvPr id="55" name="Google Shape;55;p13"/>
          <p:cNvSpPr txBox="1"/>
          <p:nvPr>
            <p:ph idx="1" type="subTitle"/>
          </p:nvPr>
        </p:nvSpPr>
        <p:spPr>
          <a:xfrm>
            <a:off x="3371625" y="3105075"/>
            <a:ext cx="2486100" cy="8286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1pPr>
            <a:lvl2pPr lvl="1"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2pPr>
            <a:lvl3pPr lvl="2"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3pPr>
            <a:lvl4pPr lvl="3"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4pPr>
            <a:lvl5pPr lvl="4"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5pPr>
            <a:lvl6pPr lvl="5"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6pPr>
            <a:lvl7pPr lvl="6"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7pPr>
            <a:lvl8pPr lvl="7"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8pPr>
            <a:lvl9pPr lvl="8" rtl="0" algn="ctr">
              <a:lnSpc>
                <a:spcPct val="100000"/>
              </a:lnSpc>
              <a:spcBef>
                <a:spcPts val="0"/>
              </a:spcBef>
              <a:spcAft>
                <a:spcPts val="0"/>
              </a:spcAft>
              <a:buClr>
                <a:srgbClr val="455A64"/>
              </a:buClr>
              <a:buSzPts val="1800"/>
              <a:buNone/>
              <a:defRPr sz="1800">
                <a:solidFill>
                  <a:schemeClr val="lt1"/>
                </a:solidFill>
                <a:latin typeface="Roboto Slab"/>
                <a:ea typeface="Roboto Slab"/>
                <a:cs typeface="Roboto Slab"/>
                <a:sym typeface="Roboto Slab"/>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txBox="1"/>
          <p:nvPr>
            <p:ph type="title"/>
          </p:nvPr>
        </p:nvSpPr>
        <p:spPr>
          <a:xfrm>
            <a:off x="311700" y="307825"/>
            <a:ext cx="2631900" cy="43167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3000"/>
              <a:buNone/>
              <a:defRPr sz="3000">
                <a:solidFill>
                  <a:srgbClr val="FFFFFF"/>
                </a:solidFill>
              </a:defRPr>
            </a:lvl1pPr>
            <a:lvl2pPr lvl="1" rtl="0" algn="l">
              <a:lnSpc>
                <a:spcPct val="100000"/>
              </a:lnSpc>
              <a:spcBef>
                <a:spcPts val="0"/>
              </a:spcBef>
              <a:spcAft>
                <a:spcPts val="0"/>
              </a:spcAft>
              <a:buClr>
                <a:srgbClr val="FFFFFF"/>
              </a:buClr>
              <a:buSzPts val="3000"/>
              <a:buNone/>
              <a:defRPr sz="3000">
                <a:solidFill>
                  <a:srgbClr val="FFFFFF"/>
                </a:solidFill>
              </a:defRPr>
            </a:lvl2pPr>
            <a:lvl3pPr lvl="2" rtl="0" algn="l">
              <a:lnSpc>
                <a:spcPct val="100000"/>
              </a:lnSpc>
              <a:spcBef>
                <a:spcPts val="0"/>
              </a:spcBef>
              <a:spcAft>
                <a:spcPts val="0"/>
              </a:spcAft>
              <a:buClr>
                <a:srgbClr val="FFFFFF"/>
              </a:buClr>
              <a:buSzPts val="3000"/>
              <a:buNone/>
              <a:defRPr sz="3000">
                <a:solidFill>
                  <a:srgbClr val="FFFFFF"/>
                </a:solidFill>
              </a:defRPr>
            </a:lvl3pPr>
            <a:lvl4pPr lvl="3" rtl="0" algn="l">
              <a:lnSpc>
                <a:spcPct val="100000"/>
              </a:lnSpc>
              <a:spcBef>
                <a:spcPts val="0"/>
              </a:spcBef>
              <a:spcAft>
                <a:spcPts val="0"/>
              </a:spcAft>
              <a:buClr>
                <a:srgbClr val="FFFFFF"/>
              </a:buClr>
              <a:buSzPts val="3000"/>
              <a:buNone/>
              <a:defRPr sz="3000">
                <a:solidFill>
                  <a:srgbClr val="FFFFFF"/>
                </a:solidFill>
              </a:defRPr>
            </a:lvl4pPr>
            <a:lvl5pPr lvl="4" rtl="0" algn="l">
              <a:lnSpc>
                <a:spcPct val="100000"/>
              </a:lnSpc>
              <a:spcBef>
                <a:spcPts val="0"/>
              </a:spcBef>
              <a:spcAft>
                <a:spcPts val="0"/>
              </a:spcAft>
              <a:buClr>
                <a:srgbClr val="FFFFFF"/>
              </a:buClr>
              <a:buSzPts val="3000"/>
              <a:buNone/>
              <a:defRPr sz="3000">
                <a:solidFill>
                  <a:srgbClr val="FFFFFF"/>
                </a:solidFill>
              </a:defRPr>
            </a:lvl5pPr>
            <a:lvl6pPr lvl="5" rtl="0" algn="l">
              <a:lnSpc>
                <a:spcPct val="100000"/>
              </a:lnSpc>
              <a:spcBef>
                <a:spcPts val="0"/>
              </a:spcBef>
              <a:spcAft>
                <a:spcPts val="0"/>
              </a:spcAft>
              <a:buClr>
                <a:srgbClr val="FFFFFF"/>
              </a:buClr>
              <a:buSzPts val="3000"/>
              <a:buNone/>
              <a:defRPr sz="3000">
                <a:solidFill>
                  <a:srgbClr val="FFFFFF"/>
                </a:solidFill>
              </a:defRPr>
            </a:lvl6pPr>
            <a:lvl7pPr lvl="6" rtl="0" algn="l">
              <a:lnSpc>
                <a:spcPct val="100000"/>
              </a:lnSpc>
              <a:spcBef>
                <a:spcPts val="0"/>
              </a:spcBef>
              <a:spcAft>
                <a:spcPts val="0"/>
              </a:spcAft>
              <a:buClr>
                <a:srgbClr val="FFFFFF"/>
              </a:buClr>
              <a:buSzPts val="3000"/>
              <a:buNone/>
              <a:defRPr sz="3000">
                <a:solidFill>
                  <a:srgbClr val="FFFFFF"/>
                </a:solidFill>
              </a:defRPr>
            </a:lvl7pPr>
            <a:lvl8pPr lvl="7" rtl="0" algn="l">
              <a:lnSpc>
                <a:spcPct val="100000"/>
              </a:lnSpc>
              <a:spcBef>
                <a:spcPts val="0"/>
              </a:spcBef>
              <a:spcAft>
                <a:spcPts val="0"/>
              </a:spcAft>
              <a:buClr>
                <a:srgbClr val="FFFFFF"/>
              </a:buClr>
              <a:buSzPts val="3000"/>
              <a:buNone/>
              <a:defRPr sz="3000">
                <a:solidFill>
                  <a:srgbClr val="FFFFFF"/>
                </a:solidFill>
              </a:defRPr>
            </a:lvl8pPr>
            <a:lvl9pPr lvl="8" rtl="0" algn="l">
              <a:lnSpc>
                <a:spcPct val="100000"/>
              </a:lnSpc>
              <a:spcBef>
                <a:spcPts val="0"/>
              </a:spcBef>
              <a:spcAft>
                <a:spcPts val="0"/>
              </a:spcAft>
              <a:buClr>
                <a:srgbClr val="FFFFFF"/>
              </a:buClr>
              <a:buSzPts val="3000"/>
              <a:buNone/>
              <a:defRPr sz="3000">
                <a:solidFill>
                  <a:srgbClr val="FFFFFF"/>
                </a:solidFill>
              </a:defRPr>
            </a:lvl9pPr>
          </a:lstStyle>
          <a:p/>
        </p:txBody>
      </p:sp>
      <p:sp>
        <p:nvSpPr>
          <p:cNvPr id="61" name="Google Shape;61;p14"/>
          <p:cNvSpPr txBox="1"/>
          <p:nvPr>
            <p:ph idx="1" type="body"/>
          </p:nvPr>
        </p:nvSpPr>
        <p:spPr>
          <a:xfrm>
            <a:off x="4011825" y="364950"/>
            <a:ext cx="4850400" cy="42597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62" name="Google Shape;6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datasets/reemablessey/chest-ct-scan-images-datas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mdpi.com/2673-2688/1/1/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arxiv.org/abs/2104.05215#:~:text=The%20SCPM%2DNet%20consists%20of,local%20offset%20in%203D%20spa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www.researchgate.net/publication/342585186_Analysis_of_Architecture_Combining_Convolutional_Neural_Network_CNN_and_Kernel_K-Means_Clustering_for_Lung_Cancer_Diagnosi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srilakshmiprasanna.k19@iiits.in" TargetMode="External"/><Relationship Id="rId4" Type="http://schemas.openxmlformats.org/officeDocument/2006/relationships/hyperlink" Target="mailto:indunaik.g19@iiits.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2771700" y="527375"/>
            <a:ext cx="3600600" cy="151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400">
                <a:latin typeface="Lato"/>
                <a:ea typeface="Lato"/>
                <a:cs typeface="Lato"/>
                <a:sym typeface="Lato"/>
              </a:rPr>
              <a:t>BTP </a:t>
            </a:r>
            <a:endParaRPr sz="6400">
              <a:latin typeface="Lato"/>
              <a:ea typeface="Lato"/>
              <a:cs typeface="Lato"/>
              <a:sym typeface="Lato"/>
            </a:endParaRPr>
          </a:p>
        </p:txBody>
      </p:sp>
      <p:sp>
        <p:nvSpPr>
          <p:cNvPr id="68" name="Google Shape;68;p15"/>
          <p:cNvSpPr txBox="1"/>
          <p:nvPr>
            <p:ph idx="1" type="subTitle"/>
          </p:nvPr>
        </p:nvSpPr>
        <p:spPr>
          <a:xfrm>
            <a:off x="2208225" y="1791675"/>
            <a:ext cx="4749600" cy="111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222222"/>
                </a:solidFill>
                <a:latin typeface="Lato"/>
                <a:ea typeface="Lato"/>
                <a:cs typeface="Lato"/>
                <a:sym typeface="Lato"/>
              </a:rPr>
              <a:t> </a:t>
            </a:r>
            <a:r>
              <a:rPr b="1" lang="en" sz="2600">
                <a:solidFill>
                  <a:srgbClr val="222222"/>
                </a:solidFill>
                <a:latin typeface="Lato"/>
                <a:ea typeface="Lato"/>
                <a:cs typeface="Lato"/>
                <a:sym typeface="Lato"/>
              </a:rPr>
              <a:t>END Sem Evaluation</a:t>
            </a:r>
            <a:endParaRPr b="1" sz="2600">
              <a:solidFill>
                <a:srgbClr val="222222"/>
              </a:solidFill>
              <a:latin typeface="Lato"/>
              <a:ea typeface="Lato"/>
              <a:cs typeface="Lato"/>
              <a:sym typeface="Lato"/>
            </a:endParaRPr>
          </a:p>
        </p:txBody>
      </p:sp>
      <p:sp>
        <p:nvSpPr>
          <p:cNvPr id="69" name="Google Shape;69;p15"/>
          <p:cNvSpPr txBox="1"/>
          <p:nvPr>
            <p:ph idx="1" type="subTitle"/>
          </p:nvPr>
        </p:nvSpPr>
        <p:spPr>
          <a:xfrm>
            <a:off x="2534725" y="2954475"/>
            <a:ext cx="4026900" cy="15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0000"/>
                </a:solidFill>
                <a:latin typeface="Lato"/>
                <a:ea typeface="Lato"/>
                <a:cs typeface="Lato"/>
                <a:sym typeface="Lato"/>
              </a:rPr>
              <a:t>      </a:t>
            </a:r>
            <a:r>
              <a:rPr b="1" lang="en" sz="2000">
                <a:solidFill>
                  <a:srgbClr val="FF0000"/>
                </a:solidFill>
                <a:latin typeface="Lato"/>
                <a:ea typeface="Lato"/>
                <a:cs typeface="Lato"/>
                <a:sym typeface="Lato"/>
              </a:rPr>
              <a:t>BTP code &amp; Guide : B22PS01</a:t>
            </a:r>
            <a:endParaRPr b="1" sz="2000">
              <a:solidFill>
                <a:srgbClr val="FF0000"/>
              </a:solidFill>
              <a:latin typeface="Lato"/>
              <a:ea typeface="Lato"/>
              <a:cs typeface="Lato"/>
              <a:sym typeface="Lato"/>
            </a:endParaRPr>
          </a:p>
          <a:p>
            <a:pPr indent="0" lvl="0" marL="0" rtl="0" algn="ctr">
              <a:spcBef>
                <a:spcPts val="0"/>
              </a:spcBef>
              <a:spcAft>
                <a:spcPts val="0"/>
              </a:spcAft>
              <a:buNone/>
            </a:pPr>
            <a:r>
              <a:rPr b="1" lang="en" sz="2200">
                <a:solidFill>
                  <a:srgbClr val="FF0000"/>
                </a:solidFill>
                <a:latin typeface="Lato"/>
                <a:ea typeface="Lato"/>
                <a:cs typeface="Lato"/>
                <a:sym typeface="Lato"/>
              </a:rPr>
              <a:t>Dr. Priyambada Subudhi</a:t>
            </a:r>
            <a:endParaRPr b="1" sz="2200">
              <a:solidFill>
                <a:srgbClr val="FF0000"/>
              </a:solidFill>
              <a:latin typeface="Lato"/>
              <a:ea typeface="Lato"/>
              <a:cs typeface="Lato"/>
              <a:sym typeface="Lato"/>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nvSpPr>
        <p:spPr>
          <a:xfrm>
            <a:off x="384750" y="261650"/>
            <a:ext cx="8309700" cy="19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FFFF00"/>
                </a:solidFill>
                <a:latin typeface="Lato"/>
                <a:ea typeface="Lato"/>
                <a:cs typeface="Lato"/>
                <a:sym typeface="Lato"/>
              </a:rPr>
              <a:t>Lunge Nodule Detection </a:t>
            </a:r>
            <a:r>
              <a:rPr b="1" lang="en" sz="1800">
                <a:solidFill>
                  <a:srgbClr val="FFFF00"/>
                </a:solidFill>
                <a:latin typeface="Lato"/>
                <a:ea typeface="Lato"/>
                <a:cs typeface="Lato"/>
                <a:sym typeface="Lato"/>
              </a:rPr>
              <a:t>Using SVM and KNN Algorithms.</a:t>
            </a:r>
            <a:endParaRPr b="1" sz="1800">
              <a:solidFill>
                <a:srgbClr val="FFFF00"/>
              </a:solidFill>
              <a:latin typeface="Lato"/>
              <a:ea typeface="Lato"/>
              <a:cs typeface="Lato"/>
              <a:sym typeface="Lato"/>
            </a:endParaRPr>
          </a:p>
          <a:p>
            <a:pPr indent="0" lvl="0" marL="0" rtl="0" algn="l">
              <a:spcBef>
                <a:spcPts val="0"/>
              </a:spcBef>
              <a:spcAft>
                <a:spcPts val="0"/>
              </a:spcAft>
              <a:buNone/>
            </a:pPr>
            <a:r>
              <a:t/>
            </a:r>
            <a:endParaRPr b="1" sz="2200">
              <a:solidFill>
                <a:schemeClr val="dk1"/>
              </a:solidFill>
              <a:latin typeface="Roboto Slab"/>
              <a:ea typeface="Roboto Slab"/>
              <a:cs typeface="Roboto Slab"/>
              <a:sym typeface="Roboto Slab"/>
            </a:endParaRPr>
          </a:p>
        </p:txBody>
      </p:sp>
      <p:sp>
        <p:nvSpPr>
          <p:cNvPr id="142" name="Google Shape;142;p24"/>
          <p:cNvSpPr/>
          <p:nvPr/>
        </p:nvSpPr>
        <p:spPr>
          <a:xfrm>
            <a:off x="0" y="26758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rgbClr val="22222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E0E0E0"/>
              </a:solidFill>
              <a:latin typeface="Calibri"/>
              <a:ea typeface="Calibri"/>
              <a:cs typeface="Calibri"/>
              <a:sym typeface="Calibri"/>
            </a:endParaRPr>
          </a:p>
        </p:txBody>
      </p:sp>
      <p:sp>
        <p:nvSpPr>
          <p:cNvPr id="143" name="Google Shape;143;p24"/>
          <p:cNvSpPr/>
          <p:nvPr/>
        </p:nvSpPr>
        <p:spPr>
          <a:xfrm>
            <a:off x="0" y="2675828"/>
            <a:ext cx="9144000" cy="1011044"/>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rgbClr val="FFFFFF"/>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E0E0E0"/>
              </a:solidFill>
              <a:latin typeface="Calibri"/>
              <a:ea typeface="Calibri"/>
              <a:cs typeface="Calibri"/>
              <a:sym typeface="Calibri"/>
            </a:endParaRPr>
          </a:p>
        </p:txBody>
      </p:sp>
      <p:grpSp>
        <p:nvGrpSpPr>
          <p:cNvPr id="144" name="Google Shape;144;p24"/>
          <p:cNvGrpSpPr/>
          <p:nvPr/>
        </p:nvGrpSpPr>
        <p:grpSpPr>
          <a:xfrm>
            <a:off x="1786339" y="2008201"/>
            <a:ext cx="473400" cy="473400"/>
            <a:chOff x="1786339" y="1703401"/>
            <a:chExt cx="473400" cy="473400"/>
          </a:xfrm>
        </p:grpSpPr>
        <p:sp>
          <p:nvSpPr>
            <p:cNvPr id="145" name="Google Shape;145;p24"/>
            <p:cNvSpPr/>
            <p:nvPr/>
          </p:nvSpPr>
          <p:spPr>
            <a:xfrm rot="8100000">
              <a:off x="1855666" y="1772729"/>
              <a:ext cx="334744" cy="334744"/>
            </a:xfrm>
            <a:prstGeom prst="teardrop">
              <a:avLst>
                <a:gd fmla="val 100000" name="adj"/>
              </a:avLst>
            </a:prstGeom>
            <a:solidFill>
              <a:srgbClr val="00E1C6"/>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F2F2F"/>
                </a:solidFill>
                <a:latin typeface="Arial"/>
                <a:ea typeface="Arial"/>
                <a:cs typeface="Arial"/>
                <a:sym typeface="Arial"/>
              </a:endParaRPr>
            </a:p>
          </p:txBody>
        </p:sp>
        <p:sp>
          <p:nvSpPr>
            <p:cNvPr id="146" name="Google Shape;146;p24"/>
            <p:cNvSpPr/>
            <p:nvPr/>
          </p:nvSpPr>
          <p:spPr>
            <a:xfrm>
              <a:off x="1955989" y="1866499"/>
              <a:ext cx="134100" cy="134100"/>
            </a:xfrm>
            <a:prstGeom prst="ellipse">
              <a:avLst/>
            </a:prstGeom>
            <a:solidFill>
              <a:srgbClr val="0E293C"/>
            </a:solid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F2F2F"/>
                  </a:solidFill>
                  <a:latin typeface="Arial"/>
                  <a:ea typeface="Arial"/>
                  <a:cs typeface="Arial"/>
                  <a:sym typeface="Arial"/>
                </a:rPr>
                <a:t>1</a:t>
              </a:r>
              <a:endParaRPr b="0" i="0" sz="600" u="none" cap="none" strike="noStrike">
                <a:solidFill>
                  <a:srgbClr val="2F2F2F"/>
                </a:solidFill>
                <a:latin typeface="Arial"/>
                <a:ea typeface="Arial"/>
                <a:cs typeface="Arial"/>
                <a:sym typeface="Arial"/>
              </a:endParaRPr>
            </a:p>
          </p:txBody>
        </p:sp>
      </p:grpSp>
      <p:grpSp>
        <p:nvGrpSpPr>
          <p:cNvPr id="147" name="Google Shape;147;p24"/>
          <p:cNvGrpSpPr/>
          <p:nvPr/>
        </p:nvGrpSpPr>
        <p:grpSpPr>
          <a:xfrm>
            <a:off x="3814414" y="2008201"/>
            <a:ext cx="473400" cy="473400"/>
            <a:chOff x="3814414" y="1703401"/>
            <a:chExt cx="473400" cy="473400"/>
          </a:xfrm>
        </p:grpSpPr>
        <p:sp>
          <p:nvSpPr>
            <p:cNvPr id="148" name="Google Shape;148;p24"/>
            <p:cNvSpPr/>
            <p:nvPr/>
          </p:nvSpPr>
          <p:spPr>
            <a:xfrm rot="8100000">
              <a:off x="3883741" y="1772729"/>
              <a:ext cx="334744" cy="334744"/>
            </a:xfrm>
            <a:prstGeom prst="teardrop">
              <a:avLst>
                <a:gd fmla="val 100000" name="adj"/>
              </a:avLst>
            </a:prstGeom>
            <a:solidFill>
              <a:srgbClr val="2C9DDE"/>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F2F2F"/>
                </a:solidFill>
                <a:latin typeface="Arial"/>
                <a:ea typeface="Arial"/>
                <a:cs typeface="Arial"/>
                <a:sym typeface="Arial"/>
              </a:endParaRPr>
            </a:p>
          </p:txBody>
        </p:sp>
        <p:sp>
          <p:nvSpPr>
            <p:cNvPr id="149" name="Google Shape;149;p24"/>
            <p:cNvSpPr/>
            <p:nvPr/>
          </p:nvSpPr>
          <p:spPr>
            <a:xfrm>
              <a:off x="3984064" y="1866499"/>
              <a:ext cx="134100" cy="134100"/>
            </a:xfrm>
            <a:prstGeom prst="ellipse">
              <a:avLst/>
            </a:prstGeom>
            <a:solidFill>
              <a:srgbClr val="0E293C"/>
            </a:solid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F2F2F"/>
                  </a:solidFill>
                  <a:latin typeface="Arial"/>
                  <a:ea typeface="Arial"/>
                  <a:cs typeface="Arial"/>
                  <a:sym typeface="Arial"/>
                </a:rPr>
                <a:t>3</a:t>
              </a:r>
              <a:endParaRPr b="0" i="0" sz="600" u="none" cap="none" strike="noStrike">
                <a:solidFill>
                  <a:srgbClr val="2F2F2F"/>
                </a:solidFill>
                <a:latin typeface="Arial"/>
                <a:ea typeface="Arial"/>
                <a:cs typeface="Arial"/>
                <a:sym typeface="Arial"/>
              </a:endParaRPr>
            </a:p>
          </p:txBody>
        </p:sp>
      </p:grpSp>
      <p:grpSp>
        <p:nvGrpSpPr>
          <p:cNvPr id="150" name="Google Shape;150;p24"/>
          <p:cNvGrpSpPr/>
          <p:nvPr/>
        </p:nvGrpSpPr>
        <p:grpSpPr>
          <a:xfrm>
            <a:off x="5842489" y="2008201"/>
            <a:ext cx="473400" cy="473400"/>
            <a:chOff x="5842489" y="1703401"/>
            <a:chExt cx="473400" cy="473400"/>
          </a:xfrm>
        </p:grpSpPr>
        <p:sp>
          <p:nvSpPr>
            <p:cNvPr id="151" name="Google Shape;151;p24"/>
            <p:cNvSpPr/>
            <p:nvPr/>
          </p:nvSpPr>
          <p:spPr>
            <a:xfrm rot="8100000">
              <a:off x="5911816" y="1772729"/>
              <a:ext cx="334744" cy="334744"/>
            </a:xfrm>
            <a:prstGeom prst="teardrop">
              <a:avLst>
                <a:gd fmla="val 100000" name="adj"/>
              </a:avLst>
            </a:prstGeom>
            <a:solidFill>
              <a:srgbClr val="4C4ED5"/>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F2F2F"/>
                </a:solidFill>
                <a:latin typeface="Arial"/>
                <a:ea typeface="Arial"/>
                <a:cs typeface="Arial"/>
                <a:sym typeface="Arial"/>
              </a:endParaRPr>
            </a:p>
          </p:txBody>
        </p:sp>
        <p:sp>
          <p:nvSpPr>
            <p:cNvPr id="152" name="Google Shape;152;p24"/>
            <p:cNvSpPr/>
            <p:nvPr/>
          </p:nvSpPr>
          <p:spPr>
            <a:xfrm>
              <a:off x="6012139" y="1866499"/>
              <a:ext cx="134100" cy="134100"/>
            </a:xfrm>
            <a:prstGeom prst="ellipse">
              <a:avLst/>
            </a:prstGeom>
            <a:solidFill>
              <a:srgbClr val="0E293C"/>
            </a:solid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F2F2F"/>
                  </a:solidFill>
                  <a:latin typeface="Arial"/>
                  <a:ea typeface="Arial"/>
                  <a:cs typeface="Arial"/>
                  <a:sym typeface="Arial"/>
                </a:rPr>
                <a:t>5</a:t>
              </a:r>
              <a:endParaRPr b="0" i="0" sz="600" u="none" cap="none" strike="noStrike">
                <a:solidFill>
                  <a:srgbClr val="2F2F2F"/>
                </a:solidFill>
                <a:latin typeface="Arial"/>
                <a:ea typeface="Arial"/>
                <a:cs typeface="Arial"/>
                <a:sym typeface="Arial"/>
              </a:endParaRPr>
            </a:p>
          </p:txBody>
        </p:sp>
      </p:grpSp>
      <p:grpSp>
        <p:nvGrpSpPr>
          <p:cNvPr id="153" name="Google Shape;153;p24"/>
          <p:cNvGrpSpPr/>
          <p:nvPr/>
        </p:nvGrpSpPr>
        <p:grpSpPr>
          <a:xfrm>
            <a:off x="6880814" y="3881100"/>
            <a:ext cx="473400" cy="473400"/>
            <a:chOff x="6880814" y="3576300"/>
            <a:chExt cx="473400" cy="473400"/>
          </a:xfrm>
        </p:grpSpPr>
        <p:sp>
          <p:nvSpPr>
            <p:cNvPr id="154" name="Google Shape;154;p24"/>
            <p:cNvSpPr/>
            <p:nvPr/>
          </p:nvSpPr>
          <p:spPr>
            <a:xfrm rot="-2700000">
              <a:off x="6950142" y="3645628"/>
              <a:ext cx="334744" cy="334744"/>
            </a:xfrm>
            <a:prstGeom prst="teardrop">
              <a:avLst>
                <a:gd fmla="val 100000" name="adj"/>
              </a:avLst>
            </a:prstGeom>
            <a:solidFill>
              <a:srgbClr val="5CF55F"/>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F2F2F"/>
                </a:solidFill>
                <a:latin typeface="Arial"/>
                <a:ea typeface="Arial"/>
                <a:cs typeface="Arial"/>
                <a:sym typeface="Arial"/>
              </a:endParaRPr>
            </a:p>
          </p:txBody>
        </p:sp>
        <p:sp>
          <p:nvSpPr>
            <p:cNvPr id="155" name="Google Shape;155;p24"/>
            <p:cNvSpPr/>
            <p:nvPr/>
          </p:nvSpPr>
          <p:spPr>
            <a:xfrm flipH="1">
              <a:off x="7050464" y="3752502"/>
              <a:ext cx="134100" cy="134100"/>
            </a:xfrm>
            <a:prstGeom prst="ellipse">
              <a:avLst/>
            </a:prstGeom>
            <a:solidFill>
              <a:srgbClr val="0E293C"/>
            </a:solid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F2F2F"/>
                  </a:solidFill>
                  <a:latin typeface="Arial"/>
                  <a:ea typeface="Arial"/>
                  <a:cs typeface="Arial"/>
                  <a:sym typeface="Arial"/>
                </a:rPr>
                <a:t>6</a:t>
              </a:r>
              <a:endParaRPr b="0" i="0" sz="600" u="none" cap="none" strike="noStrike">
                <a:solidFill>
                  <a:srgbClr val="2F2F2F"/>
                </a:solidFill>
                <a:latin typeface="Arial"/>
                <a:ea typeface="Arial"/>
                <a:cs typeface="Arial"/>
                <a:sym typeface="Arial"/>
              </a:endParaRPr>
            </a:p>
          </p:txBody>
        </p:sp>
      </p:grpSp>
      <p:grpSp>
        <p:nvGrpSpPr>
          <p:cNvPr id="156" name="Google Shape;156;p24"/>
          <p:cNvGrpSpPr/>
          <p:nvPr/>
        </p:nvGrpSpPr>
        <p:grpSpPr>
          <a:xfrm>
            <a:off x="4852739" y="3881100"/>
            <a:ext cx="473400" cy="473400"/>
            <a:chOff x="4852739" y="3576300"/>
            <a:chExt cx="473400" cy="473400"/>
          </a:xfrm>
        </p:grpSpPr>
        <p:sp>
          <p:nvSpPr>
            <p:cNvPr id="157" name="Google Shape;157;p24"/>
            <p:cNvSpPr/>
            <p:nvPr/>
          </p:nvSpPr>
          <p:spPr>
            <a:xfrm rot="-2700000">
              <a:off x="4922067" y="3645628"/>
              <a:ext cx="334744" cy="334744"/>
            </a:xfrm>
            <a:prstGeom prst="teardrop">
              <a:avLst>
                <a:gd fmla="val 100000" name="adj"/>
              </a:avLst>
            </a:prstGeom>
            <a:solidFill>
              <a:srgbClr val="3274E1"/>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F2F2F"/>
                </a:solidFill>
                <a:latin typeface="Arial"/>
                <a:ea typeface="Arial"/>
                <a:cs typeface="Arial"/>
                <a:sym typeface="Arial"/>
              </a:endParaRPr>
            </a:p>
          </p:txBody>
        </p:sp>
        <p:sp>
          <p:nvSpPr>
            <p:cNvPr id="158" name="Google Shape;158;p24"/>
            <p:cNvSpPr/>
            <p:nvPr/>
          </p:nvSpPr>
          <p:spPr>
            <a:xfrm flipH="1">
              <a:off x="5022389" y="3752502"/>
              <a:ext cx="134100" cy="134100"/>
            </a:xfrm>
            <a:prstGeom prst="ellipse">
              <a:avLst/>
            </a:prstGeom>
            <a:solidFill>
              <a:srgbClr val="0E293C"/>
            </a:solid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F2F2F"/>
                  </a:solidFill>
                  <a:latin typeface="Arial"/>
                  <a:ea typeface="Arial"/>
                  <a:cs typeface="Arial"/>
                  <a:sym typeface="Arial"/>
                </a:rPr>
                <a:t>4</a:t>
              </a:r>
              <a:endParaRPr b="0" i="0" sz="600" u="none" cap="none" strike="noStrike">
                <a:solidFill>
                  <a:srgbClr val="2F2F2F"/>
                </a:solidFill>
                <a:latin typeface="Arial"/>
                <a:ea typeface="Arial"/>
                <a:cs typeface="Arial"/>
                <a:sym typeface="Arial"/>
              </a:endParaRPr>
            </a:p>
          </p:txBody>
        </p:sp>
      </p:grpSp>
      <p:grpSp>
        <p:nvGrpSpPr>
          <p:cNvPr id="159" name="Google Shape;159;p24"/>
          <p:cNvGrpSpPr/>
          <p:nvPr/>
        </p:nvGrpSpPr>
        <p:grpSpPr>
          <a:xfrm>
            <a:off x="2824664" y="3881100"/>
            <a:ext cx="473400" cy="473400"/>
            <a:chOff x="2824664" y="3576300"/>
            <a:chExt cx="473400" cy="473400"/>
          </a:xfrm>
        </p:grpSpPr>
        <p:sp>
          <p:nvSpPr>
            <p:cNvPr id="160" name="Google Shape;160;p24"/>
            <p:cNvSpPr/>
            <p:nvPr/>
          </p:nvSpPr>
          <p:spPr>
            <a:xfrm rot="-2700000">
              <a:off x="2893992" y="3645628"/>
              <a:ext cx="334744" cy="334744"/>
            </a:xfrm>
            <a:prstGeom prst="teardrop">
              <a:avLst>
                <a:gd fmla="val 100000" name="adj"/>
              </a:avLst>
            </a:prstGeom>
            <a:solidFill>
              <a:srgbClr val="19BBD5"/>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F2F2F"/>
                </a:solidFill>
                <a:latin typeface="Arial"/>
                <a:ea typeface="Arial"/>
                <a:cs typeface="Arial"/>
                <a:sym typeface="Arial"/>
              </a:endParaRPr>
            </a:p>
          </p:txBody>
        </p:sp>
        <p:sp>
          <p:nvSpPr>
            <p:cNvPr id="161" name="Google Shape;161;p24"/>
            <p:cNvSpPr/>
            <p:nvPr/>
          </p:nvSpPr>
          <p:spPr>
            <a:xfrm flipH="1">
              <a:off x="2994314" y="3752502"/>
              <a:ext cx="134100" cy="134100"/>
            </a:xfrm>
            <a:prstGeom prst="ellipse">
              <a:avLst/>
            </a:prstGeom>
            <a:solidFill>
              <a:srgbClr val="0E293C"/>
            </a:solid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F2F2F"/>
                  </a:solidFill>
                  <a:latin typeface="Arial"/>
                  <a:ea typeface="Arial"/>
                  <a:cs typeface="Arial"/>
                  <a:sym typeface="Arial"/>
                </a:rPr>
                <a:t>2</a:t>
              </a:r>
              <a:endParaRPr b="0" i="0" sz="600" u="none" cap="none" strike="noStrike">
                <a:solidFill>
                  <a:srgbClr val="2F2F2F"/>
                </a:solidFill>
                <a:latin typeface="Arial"/>
                <a:ea typeface="Arial"/>
                <a:cs typeface="Arial"/>
                <a:sym typeface="Arial"/>
              </a:endParaRPr>
            </a:p>
          </p:txBody>
        </p:sp>
      </p:grpSp>
      <p:sp>
        <p:nvSpPr>
          <p:cNvPr id="162" name="Google Shape;162;p24"/>
          <p:cNvSpPr txBox="1"/>
          <p:nvPr/>
        </p:nvSpPr>
        <p:spPr>
          <a:xfrm>
            <a:off x="738625" y="1520900"/>
            <a:ext cx="2162100" cy="473400"/>
          </a:xfrm>
          <a:prstGeom prst="rect">
            <a:avLst/>
          </a:prstGeom>
          <a:noFill/>
          <a:ln cap="flat" cmpd="sng" w="9525">
            <a:solidFill>
              <a:srgbClr val="FFFF00"/>
            </a:solidFill>
            <a:prstDash val="solid"/>
            <a:round/>
            <a:headEnd len="sm" w="sm" type="none"/>
            <a:tailEnd len="sm" w="sm" type="none"/>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lang="en" sz="1500">
                <a:solidFill>
                  <a:schemeClr val="dk1"/>
                </a:solidFill>
                <a:latin typeface="Lato"/>
                <a:ea typeface="Lato"/>
                <a:cs typeface="Lato"/>
                <a:sym typeface="Lato"/>
              </a:rPr>
              <a:t>Uploading Lung cancer CT Scan dataset</a:t>
            </a:r>
            <a:endParaRPr i="0" sz="1500" u="none" cap="none" strike="noStrike">
              <a:solidFill>
                <a:schemeClr val="dk1"/>
              </a:solidFill>
              <a:latin typeface="Lato"/>
              <a:ea typeface="Lato"/>
              <a:cs typeface="Lato"/>
              <a:sym typeface="Lato"/>
            </a:endParaRPr>
          </a:p>
        </p:txBody>
      </p:sp>
      <p:sp>
        <p:nvSpPr>
          <p:cNvPr id="163" name="Google Shape;163;p24"/>
          <p:cNvSpPr txBox="1"/>
          <p:nvPr/>
        </p:nvSpPr>
        <p:spPr>
          <a:xfrm>
            <a:off x="3140101" y="1460900"/>
            <a:ext cx="2025300" cy="533400"/>
          </a:xfrm>
          <a:prstGeom prst="rect">
            <a:avLst/>
          </a:prstGeom>
          <a:noFill/>
          <a:ln cap="flat" cmpd="sng" w="9525">
            <a:solidFill>
              <a:srgbClr val="FFFF00"/>
            </a:solidFill>
            <a:prstDash val="solid"/>
            <a:round/>
            <a:headEnd len="sm" w="sm" type="none"/>
            <a:tailEnd len="sm" w="sm" type="none"/>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lang="en" sz="1500">
                <a:solidFill>
                  <a:schemeClr val="dk1"/>
                </a:solidFill>
                <a:latin typeface="Lato"/>
                <a:ea typeface="Lato"/>
                <a:cs typeface="Lato"/>
                <a:sym typeface="Lato"/>
              </a:rPr>
              <a:t>Executing SVM Algorithm.</a:t>
            </a:r>
            <a:endParaRPr i="1" sz="1500" u="none" cap="none" strike="noStrike">
              <a:solidFill>
                <a:schemeClr val="dk1"/>
              </a:solidFill>
              <a:latin typeface="Lato"/>
              <a:ea typeface="Lato"/>
              <a:cs typeface="Lato"/>
              <a:sym typeface="Lato"/>
            </a:endParaRPr>
          </a:p>
        </p:txBody>
      </p:sp>
      <p:sp>
        <p:nvSpPr>
          <p:cNvPr id="164" name="Google Shape;164;p24"/>
          <p:cNvSpPr txBox="1"/>
          <p:nvPr/>
        </p:nvSpPr>
        <p:spPr>
          <a:xfrm>
            <a:off x="5340300" y="1460975"/>
            <a:ext cx="2234100" cy="533400"/>
          </a:xfrm>
          <a:prstGeom prst="rect">
            <a:avLst/>
          </a:prstGeom>
          <a:noFill/>
          <a:ln cap="flat" cmpd="sng" w="9525">
            <a:solidFill>
              <a:srgbClr val="FFFF00"/>
            </a:solidFill>
            <a:prstDash val="solid"/>
            <a:round/>
            <a:headEnd len="sm" w="sm" type="none"/>
            <a:tailEnd len="sm" w="sm" type="none"/>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lang="en" sz="1500">
                <a:solidFill>
                  <a:schemeClr val="dk1"/>
                </a:solidFill>
                <a:latin typeface="Lato"/>
                <a:ea typeface="Lato"/>
                <a:cs typeface="Lato"/>
                <a:sym typeface="Lato"/>
              </a:rPr>
              <a:t>Predicting lung cancer using SVM and KNN</a:t>
            </a:r>
            <a:endParaRPr i="0" sz="1500" u="none" cap="none" strike="noStrike">
              <a:solidFill>
                <a:schemeClr val="dk1"/>
              </a:solidFill>
              <a:latin typeface="Lato"/>
              <a:ea typeface="Lato"/>
              <a:cs typeface="Lato"/>
              <a:sym typeface="Lato"/>
            </a:endParaRPr>
          </a:p>
        </p:txBody>
      </p:sp>
      <p:sp>
        <p:nvSpPr>
          <p:cNvPr id="165" name="Google Shape;165;p24"/>
          <p:cNvSpPr txBox="1"/>
          <p:nvPr/>
        </p:nvSpPr>
        <p:spPr>
          <a:xfrm>
            <a:off x="1978050" y="4368400"/>
            <a:ext cx="2025300" cy="645300"/>
          </a:xfrm>
          <a:prstGeom prst="rect">
            <a:avLst/>
          </a:prstGeom>
          <a:noFill/>
          <a:ln cap="flat" cmpd="sng" w="9525">
            <a:solidFill>
              <a:srgbClr val="FFFF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00"/>
              <a:buFont typeface="Arial"/>
              <a:buNone/>
            </a:pPr>
            <a:r>
              <a:rPr lang="en" sz="1500">
                <a:solidFill>
                  <a:schemeClr val="dk1"/>
                </a:solidFill>
                <a:latin typeface="Lato"/>
                <a:ea typeface="Lato"/>
                <a:cs typeface="Lato"/>
                <a:sym typeface="Lato"/>
              </a:rPr>
              <a:t> Reading and splitting dataset to train and test</a:t>
            </a:r>
            <a:endParaRPr i="0" sz="1500" u="none" cap="none" strike="noStrike">
              <a:solidFill>
                <a:schemeClr val="dk1"/>
              </a:solidFill>
              <a:latin typeface="Lato"/>
              <a:ea typeface="Lato"/>
              <a:cs typeface="Lato"/>
              <a:sym typeface="Lato"/>
            </a:endParaRPr>
          </a:p>
        </p:txBody>
      </p:sp>
      <p:sp>
        <p:nvSpPr>
          <p:cNvPr id="166" name="Google Shape;166;p24"/>
          <p:cNvSpPr txBox="1"/>
          <p:nvPr/>
        </p:nvSpPr>
        <p:spPr>
          <a:xfrm>
            <a:off x="4275275" y="4368400"/>
            <a:ext cx="1770600" cy="645300"/>
          </a:xfrm>
          <a:prstGeom prst="rect">
            <a:avLst/>
          </a:prstGeom>
          <a:no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r>
              <a:rPr lang="en" sz="1500">
                <a:solidFill>
                  <a:schemeClr val="dk1"/>
                </a:solidFill>
                <a:latin typeface="Lato"/>
                <a:ea typeface="Lato"/>
                <a:cs typeface="Lato"/>
                <a:sym typeface="Lato"/>
              </a:rPr>
              <a:t>Executing KNN Algorithm.</a:t>
            </a:r>
            <a:endParaRPr sz="1500">
              <a:solidFill>
                <a:srgbClr val="2F2F2F"/>
              </a:solidFill>
              <a:latin typeface="Lato"/>
              <a:ea typeface="Lato"/>
              <a:cs typeface="Lato"/>
              <a:sym typeface="Lato"/>
            </a:endParaRPr>
          </a:p>
        </p:txBody>
      </p:sp>
      <p:sp>
        <p:nvSpPr>
          <p:cNvPr id="167" name="Google Shape;167;p24"/>
          <p:cNvSpPr txBox="1"/>
          <p:nvPr/>
        </p:nvSpPr>
        <p:spPr>
          <a:xfrm>
            <a:off x="6315925" y="4368400"/>
            <a:ext cx="1596300" cy="645300"/>
          </a:xfrm>
          <a:prstGeom prst="rect">
            <a:avLst/>
          </a:prstGeom>
          <a:noFill/>
          <a:ln cap="flat" cmpd="sng" w="9525">
            <a:solidFill>
              <a:srgbClr val="FFFF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lang="en" sz="1500">
                <a:solidFill>
                  <a:schemeClr val="dk1"/>
                </a:solidFill>
                <a:latin typeface="Lato"/>
                <a:ea typeface="Lato"/>
                <a:cs typeface="Lato"/>
                <a:sym typeface="Lato"/>
              </a:rPr>
              <a:t>Accuracy Graph</a:t>
            </a:r>
            <a:endParaRPr i="0" sz="1500" u="none" cap="none" strike="noStrike">
              <a:solidFill>
                <a:schemeClr val="dk1"/>
              </a:solidFill>
              <a:latin typeface="Lato"/>
              <a:ea typeface="Lato"/>
              <a:cs typeface="Lato"/>
              <a:sym typeface="Lato"/>
            </a:endParaRPr>
          </a:p>
        </p:txBody>
      </p:sp>
      <p:sp>
        <p:nvSpPr>
          <p:cNvPr id="168" name="Google Shape;168;p24"/>
          <p:cNvSpPr txBox="1"/>
          <p:nvPr/>
        </p:nvSpPr>
        <p:spPr>
          <a:xfrm>
            <a:off x="312150" y="2224825"/>
            <a:ext cx="625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Lato"/>
                <a:ea typeface="Lato"/>
                <a:cs typeface="Lato"/>
                <a:sym typeface="Lato"/>
              </a:rPr>
              <a:t>R</a:t>
            </a:r>
            <a:endParaRPr b="1" sz="2000">
              <a:solidFill>
                <a:schemeClr val="dk1"/>
              </a:solidFill>
              <a:latin typeface="Lato"/>
              <a:ea typeface="Lato"/>
              <a:cs typeface="Lato"/>
              <a:sym typeface="Lato"/>
            </a:endParaRPr>
          </a:p>
          <a:p>
            <a:pPr indent="0" lvl="0" marL="0" rtl="0" algn="l">
              <a:spcBef>
                <a:spcPts val="0"/>
              </a:spcBef>
              <a:spcAft>
                <a:spcPts val="0"/>
              </a:spcAft>
              <a:buNone/>
            </a:pPr>
            <a:r>
              <a:rPr b="1" lang="en" sz="2000">
                <a:solidFill>
                  <a:schemeClr val="dk1"/>
                </a:solidFill>
                <a:latin typeface="Lato"/>
                <a:ea typeface="Lato"/>
                <a:cs typeface="Lato"/>
                <a:sym typeface="Lato"/>
              </a:rPr>
              <a:t>O</a:t>
            </a:r>
            <a:endParaRPr b="1" sz="2000">
              <a:solidFill>
                <a:schemeClr val="dk1"/>
              </a:solidFill>
              <a:latin typeface="Lato"/>
              <a:ea typeface="Lato"/>
              <a:cs typeface="Lato"/>
              <a:sym typeface="Lato"/>
            </a:endParaRPr>
          </a:p>
          <a:p>
            <a:pPr indent="0" lvl="0" marL="0" rtl="0" algn="l">
              <a:spcBef>
                <a:spcPts val="0"/>
              </a:spcBef>
              <a:spcAft>
                <a:spcPts val="0"/>
              </a:spcAft>
              <a:buNone/>
            </a:pPr>
            <a:r>
              <a:rPr b="1" lang="en" sz="2000">
                <a:solidFill>
                  <a:schemeClr val="dk1"/>
                </a:solidFill>
                <a:latin typeface="Lato"/>
                <a:ea typeface="Lato"/>
                <a:cs typeface="Lato"/>
                <a:sym typeface="Lato"/>
              </a:rPr>
              <a:t>A</a:t>
            </a:r>
            <a:endParaRPr b="1" sz="2000">
              <a:solidFill>
                <a:schemeClr val="dk1"/>
              </a:solidFill>
              <a:latin typeface="Lato"/>
              <a:ea typeface="Lato"/>
              <a:cs typeface="Lato"/>
              <a:sym typeface="Lato"/>
            </a:endParaRPr>
          </a:p>
          <a:p>
            <a:pPr indent="0" lvl="0" marL="0" rtl="0" algn="l">
              <a:spcBef>
                <a:spcPts val="0"/>
              </a:spcBef>
              <a:spcAft>
                <a:spcPts val="0"/>
              </a:spcAft>
              <a:buNone/>
            </a:pPr>
            <a:r>
              <a:rPr b="1" lang="en" sz="2000">
                <a:solidFill>
                  <a:schemeClr val="dk1"/>
                </a:solidFill>
                <a:latin typeface="Lato"/>
                <a:ea typeface="Lato"/>
                <a:cs typeface="Lato"/>
                <a:sym typeface="Lato"/>
              </a:rPr>
              <a:t>D</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sz="2000">
              <a:solidFill>
                <a:schemeClr val="dk1"/>
              </a:solidFill>
              <a:latin typeface="Roboto Slab"/>
              <a:ea typeface="Roboto Slab"/>
              <a:cs typeface="Roboto Slab"/>
              <a:sym typeface="Roboto Slab"/>
            </a:endParaRPr>
          </a:p>
        </p:txBody>
      </p:sp>
      <p:sp>
        <p:nvSpPr>
          <p:cNvPr id="169" name="Google Shape;169;p24"/>
          <p:cNvSpPr txBox="1"/>
          <p:nvPr/>
        </p:nvSpPr>
        <p:spPr>
          <a:xfrm>
            <a:off x="312150" y="3825025"/>
            <a:ext cx="6252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latin typeface="Lato"/>
                <a:ea typeface="Lato"/>
                <a:cs typeface="Lato"/>
                <a:sym typeface="Lato"/>
              </a:rPr>
              <a:t>M</a:t>
            </a:r>
            <a:endParaRPr b="1" sz="1900">
              <a:solidFill>
                <a:schemeClr val="dk1"/>
              </a:solidFill>
              <a:latin typeface="Lato"/>
              <a:ea typeface="Lato"/>
              <a:cs typeface="Lato"/>
              <a:sym typeface="Lato"/>
            </a:endParaRPr>
          </a:p>
          <a:p>
            <a:pPr indent="0" lvl="0" marL="0" rtl="0" algn="l">
              <a:spcBef>
                <a:spcPts val="0"/>
              </a:spcBef>
              <a:spcAft>
                <a:spcPts val="0"/>
              </a:spcAft>
              <a:buNone/>
            </a:pPr>
            <a:r>
              <a:rPr b="1" lang="en" sz="1900">
                <a:solidFill>
                  <a:schemeClr val="dk1"/>
                </a:solidFill>
                <a:latin typeface="Lato"/>
                <a:ea typeface="Lato"/>
                <a:cs typeface="Lato"/>
                <a:sym typeface="Lato"/>
              </a:rPr>
              <a:t>A</a:t>
            </a:r>
            <a:br>
              <a:rPr b="1" lang="en" sz="1900">
                <a:solidFill>
                  <a:schemeClr val="dk1"/>
                </a:solidFill>
                <a:latin typeface="Lato"/>
                <a:ea typeface="Lato"/>
                <a:cs typeface="Lato"/>
                <a:sym typeface="Lato"/>
              </a:rPr>
            </a:br>
            <a:r>
              <a:rPr b="1" lang="en" sz="1900">
                <a:solidFill>
                  <a:schemeClr val="dk1"/>
                </a:solidFill>
                <a:latin typeface="Lato"/>
                <a:ea typeface="Lato"/>
                <a:cs typeface="Lato"/>
                <a:sym typeface="Lato"/>
              </a:rPr>
              <a:t>P</a:t>
            </a:r>
            <a:endParaRPr b="1" sz="1900">
              <a:solidFill>
                <a:schemeClr val="dk1"/>
              </a:solidFill>
              <a:latin typeface="Lato"/>
              <a:ea typeface="Lato"/>
              <a:cs typeface="Lato"/>
              <a:sym typeface="Lato"/>
            </a:endParaRPr>
          </a:p>
          <a:p>
            <a:pPr indent="0" lvl="0" marL="0" rtl="0" algn="l">
              <a:spcBef>
                <a:spcPts val="0"/>
              </a:spcBef>
              <a:spcAft>
                <a:spcPts val="0"/>
              </a:spcAft>
              <a:buNone/>
            </a:pPr>
            <a:r>
              <a:t/>
            </a:r>
            <a:endParaRPr sz="1900">
              <a:solidFill>
                <a:schemeClr val="dk1"/>
              </a:solidFill>
              <a:latin typeface="Roboto Slab"/>
              <a:ea typeface="Roboto Slab"/>
              <a:cs typeface="Roboto Slab"/>
              <a:sym typeface="Roboto Slab"/>
            </a:endParaRPr>
          </a:p>
        </p:txBody>
      </p:sp>
      <p:sp>
        <p:nvSpPr>
          <p:cNvPr id="170" name="Google Shape;17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Steps followed for </a:t>
            </a:r>
            <a:r>
              <a:rPr b="1" lang="en">
                <a:solidFill>
                  <a:srgbClr val="FFFF00"/>
                </a:solidFill>
                <a:latin typeface="Lato"/>
                <a:ea typeface="Lato"/>
                <a:cs typeface="Lato"/>
                <a:sym typeface="Lato"/>
              </a:rPr>
              <a:t>detecting</a:t>
            </a:r>
            <a:r>
              <a:rPr b="1" lang="en">
                <a:solidFill>
                  <a:srgbClr val="FFFF00"/>
                </a:solidFill>
                <a:latin typeface="Lato"/>
                <a:ea typeface="Lato"/>
                <a:cs typeface="Lato"/>
                <a:sym typeface="Lato"/>
              </a:rPr>
              <a:t> lung nodules </a:t>
            </a:r>
            <a:endParaRPr b="1">
              <a:solidFill>
                <a:srgbClr val="FFFF00"/>
              </a:solidFill>
              <a:latin typeface="Lato"/>
              <a:ea typeface="Lato"/>
              <a:cs typeface="Lato"/>
              <a:sym typeface="Lato"/>
            </a:endParaRPr>
          </a:p>
        </p:txBody>
      </p:sp>
      <p:sp>
        <p:nvSpPr>
          <p:cNvPr id="176" name="Google Shape;17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FFFF00"/>
              </a:buClr>
              <a:buSzPts val="2000"/>
              <a:buFont typeface="Lato"/>
              <a:buAutoNum type="arabicPeriod"/>
            </a:pPr>
            <a:r>
              <a:rPr lang="en" sz="2000">
                <a:solidFill>
                  <a:schemeClr val="dk1"/>
                </a:solidFill>
                <a:latin typeface="Lato"/>
                <a:ea typeface="Lato"/>
                <a:cs typeface="Lato"/>
                <a:sym typeface="Lato"/>
              </a:rPr>
              <a:t>Uploading Lung cancer CT Scan dataset</a:t>
            </a:r>
            <a:endParaRPr sz="2000">
              <a:solidFill>
                <a:schemeClr val="dk1"/>
              </a:solidFill>
              <a:latin typeface="Lato"/>
              <a:ea typeface="Lato"/>
              <a:cs typeface="Lato"/>
              <a:sym typeface="Lato"/>
            </a:endParaRPr>
          </a:p>
          <a:p>
            <a:pPr indent="-355600" lvl="0" marL="457200" rtl="0" algn="l">
              <a:spcBef>
                <a:spcPts val="0"/>
              </a:spcBef>
              <a:spcAft>
                <a:spcPts val="0"/>
              </a:spcAft>
              <a:buClr>
                <a:srgbClr val="FFFF00"/>
              </a:buClr>
              <a:buSzPts val="2000"/>
              <a:buFont typeface="Lato"/>
              <a:buAutoNum type="arabicPeriod"/>
            </a:pPr>
            <a:r>
              <a:rPr lang="en" sz="2000">
                <a:solidFill>
                  <a:schemeClr val="dk1"/>
                </a:solidFill>
                <a:latin typeface="Lato"/>
                <a:ea typeface="Lato"/>
                <a:cs typeface="Lato"/>
                <a:sym typeface="Lato"/>
              </a:rPr>
              <a:t>Reading and splitting dataset for training and testing</a:t>
            </a:r>
            <a:endParaRPr sz="2000">
              <a:solidFill>
                <a:schemeClr val="dk1"/>
              </a:solidFill>
              <a:latin typeface="Lato"/>
              <a:ea typeface="Lato"/>
              <a:cs typeface="Lato"/>
              <a:sym typeface="Lato"/>
            </a:endParaRPr>
          </a:p>
          <a:p>
            <a:pPr indent="-355600" lvl="0" marL="457200" rtl="0" algn="l">
              <a:spcBef>
                <a:spcPts val="0"/>
              </a:spcBef>
              <a:spcAft>
                <a:spcPts val="0"/>
              </a:spcAft>
              <a:buClr>
                <a:srgbClr val="FFFF00"/>
              </a:buClr>
              <a:buSzPts val="2000"/>
              <a:buFont typeface="Lato"/>
              <a:buAutoNum type="arabicPeriod"/>
            </a:pPr>
            <a:r>
              <a:rPr lang="en" sz="2000">
                <a:solidFill>
                  <a:schemeClr val="dk1"/>
                </a:solidFill>
                <a:latin typeface="Lato"/>
                <a:ea typeface="Lato"/>
                <a:cs typeface="Lato"/>
                <a:sym typeface="Lato"/>
              </a:rPr>
              <a:t>Executing SVM Algorithm</a:t>
            </a:r>
            <a:endParaRPr sz="2000">
              <a:solidFill>
                <a:schemeClr val="dk1"/>
              </a:solidFill>
              <a:latin typeface="Lato"/>
              <a:ea typeface="Lato"/>
              <a:cs typeface="Lato"/>
              <a:sym typeface="Lato"/>
            </a:endParaRPr>
          </a:p>
          <a:p>
            <a:pPr indent="-355600" lvl="0" marL="457200" rtl="0" algn="l">
              <a:spcBef>
                <a:spcPts val="0"/>
              </a:spcBef>
              <a:spcAft>
                <a:spcPts val="0"/>
              </a:spcAft>
              <a:buClr>
                <a:srgbClr val="FFFF00"/>
              </a:buClr>
              <a:buSzPts val="2000"/>
              <a:buFont typeface="Lato"/>
              <a:buAutoNum type="arabicPeriod"/>
            </a:pPr>
            <a:r>
              <a:rPr lang="en" sz="2000">
                <a:solidFill>
                  <a:schemeClr val="dk1"/>
                </a:solidFill>
                <a:latin typeface="Lato"/>
                <a:ea typeface="Lato"/>
                <a:cs typeface="Lato"/>
                <a:sym typeface="Lato"/>
              </a:rPr>
              <a:t>Executing KNN Algorithm</a:t>
            </a:r>
            <a:endParaRPr sz="2000">
              <a:solidFill>
                <a:schemeClr val="dk1"/>
              </a:solidFill>
              <a:latin typeface="Lato"/>
              <a:ea typeface="Lato"/>
              <a:cs typeface="Lato"/>
              <a:sym typeface="Lato"/>
            </a:endParaRPr>
          </a:p>
          <a:p>
            <a:pPr indent="-355600" lvl="0" marL="457200" rtl="0" algn="l">
              <a:spcBef>
                <a:spcPts val="0"/>
              </a:spcBef>
              <a:spcAft>
                <a:spcPts val="0"/>
              </a:spcAft>
              <a:buClr>
                <a:srgbClr val="FFFF00"/>
              </a:buClr>
              <a:buSzPts val="2000"/>
              <a:buFont typeface="Lato"/>
              <a:buAutoNum type="arabicPeriod"/>
            </a:pPr>
            <a:r>
              <a:rPr lang="en" sz="2000">
                <a:solidFill>
                  <a:schemeClr val="dk1"/>
                </a:solidFill>
                <a:latin typeface="Lato"/>
                <a:ea typeface="Lato"/>
                <a:cs typeface="Lato"/>
                <a:sym typeface="Lato"/>
              </a:rPr>
              <a:t>Predicting lung cancer using SVM and KNN Algorithm</a:t>
            </a:r>
            <a:endParaRPr sz="2000">
              <a:solidFill>
                <a:schemeClr val="dk1"/>
              </a:solidFill>
              <a:latin typeface="Lato"/>
              <a:ea typeface="Lato"/>
              <a:cs typeface="Lato"/>
              <a:sym typeface="Lato"/>
            </a:endParaRPr>
          </a:p>
          <a:p>
            <a:pPr indent="-355600" lvl="0" marL="457200" rtl="0" algn="l">
              <a:spcBef>
                <a:spcPts val="0"/>
              </a:spcBef>
              <a:spcAft>
                <a:spcPts val="0"/>
              </a:spcAft>
              <a:buClr>
                <a:srgbClr val="FFFF00"/>
              </a:buClr>
              <a:buSzPts val="2000"/>
              <a:buFont typeface="Lato"/>
              <a:buAutoNum type="arabicPeriod"/>
            </a:pPr>
            <a:r>
              <a:rPr lang="en" sz="2000">
                <a:solidFill>
                  <a:schemeClr val="dk1"/>
                </a:solidFill>
                <a:latin typeface="Lato"/>
                <a:ea typeface="Lato"/>
                <a:cs typeface="Lato"/>
                <a:sym typeface="Lato"/>
              </a:rPr>
              <a:t>Accuracy</a:t>
            </a:r>
            <a:r>
              <a:rPr lang="en" sz="2000">
                <a:solidFill>
                  <a:schemeClr val="dk1"/>
                </a:solidFill>
                <a:latin typeface="Lato"/>
                <a:ea typeface="Lato"/>
                <a:cs typeface="Lato"/>
                <a:sym typeface="Lato"/>
              </a:rPr>
              <a:t> graph for SVM and KNN Algorithm </a:t>
            </a:r>
            <a:endParaRPr sz="2000">
              <a:solidFill>
                <a:schemeClr val="dk1"/>
              </a:solidFill>
              <a:latin typeface="Lato"/>
              <a:ea typeface="Lato"/>
              <a:cs typeface="Lato"/>
              <a:sym typeface="Lato"/>
            </a:endParaRPr>
          </a:p>
        </p:txBody>
      </p:sp>
      <p:sp>
        <p:nvSpPr>
          <p:cNvPr id="177" name="Google Shape;17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Dataset</a:t>
            </a:r>
            <a:endParaRPr b="1">
              <a:solidFill>
                <a:srgbClr val="FFFF00"/>
              </a:solidFill>
              <a:latin typeface="Lato"/>
              <a:ea typeface="Lato"/>
              <a:cs typeface="Lato"/>
              <a:sym typeface="Lato"/>
            </a:endParaRPr>
          </a:p>
        </p:txBody>
      </p:sp>
      <p:sp>
        <p:nvSpPr>
          <p:cNvPr id="183" name="Google Shape;183;p26"/>
          <p:cNvSpPr txBox="1"/>
          <p:nvPr>
            <p:ph idx="1" type="body"/>
          </p:nvPr>
        </p:nvSpPr>
        <p:spPr>
          <a:xfrm>
            <a:off x="311700" y="955550"/>
            <a:ext cx="8520600" cy="404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700">
                <a:solidFill>
                  <a:schemeClr val="dk1"/>
                </a:solidFill>
                <a:latin typeface="Lato"/>
                <a:ea typeface="Lato"/>
                <a:cs typeface="Lato"/>
                <a:sym typeface="Lato"/>
              </a:rPr>
              <a:t>Link For Dataset -</a:t>
            </a:r>
            <a:r>
              <a:rPr lang="en" sz="1700">
                <a:solidFill>
                  <a:schemeClr val="dk1"/>
                </a:solidFill>
                <a:latin typeface="Lato"/>
                <a:ea typeface="Lato"/>
                <a:cs typeface="Lato"/>
                <a:sym typeface="Lato"/>
              </a:rPr>
              <a:t> </a:t>
            </a:r>
            <a:r>
              <a:rPr lang="en" sz="1700" u="sng">
                <a:solidFill>
                  <a:schemeClr val="dk1"/>
                </a:solidFill>
                <a:latin typeface="Lato"/>
                <a:ea typeface="Lato"/>
                <a:cs typeface="Lato"/>
                <a:sym typeface="Lato"/>
                <a:hlinkClick r:id="rId3">
                  <a:extLst>
                    <a:ext uri="{A12FA001-AC4F-418D-AE19-62706E023703}">
                      <ahyp:hlinkClr val="tx"/>
                    </a:ext>
                  </a:extLst>
                </a:hlinkClick>
              </a:rPr>
              <a:t>Kaggle Dataset</a:t>
            </a:r>
            <a:endParaRPr sz="1700">
              <a:solidFill>
                <a:schemeClr val="dk1"/>
              </a:solidFill>
              <a:latin typeface="Lato"/>
              <a:ea typeface="Lato"/>
              <a:cs typeface="Lato"/>
              <a:sym typeface="Lato"/>
            </a:endParaRPr>
          </a:p>
          <a:p>
            <a:pPr indent="-336550" lvl="0" marL="457200" rtl="0" algn="l">
              <a:lnSpc>
                <a:spcPct val="95000"/>
              </a:lnSpc>
              <a:spcBef>
                <a:spcPts val="1200"/>
              </a:spcBef>
              <a:spcAft>
                <a:spcPts val="0"/>
              </a:spcAft>
              <a:buClr>
                <a:srgbClr val="FFFF00"/>
              </a:buClr>
              <a:buSzPts val="1700"/>
              <a:buFont typeface="Lato"/>
              <a:buChar char="●"/>
            </a:pPr>
            <a:r>
              <a:rPr lang="en" sz="1700">
                <a:solidFill>
                  <a:schemeClr val="dk1"/>
                </a:solidFill>
                <a:latin typeface="Lato"/>
                <a:ea typeface="Lato"/>
                <a:cs typeface="Lato"/>
                <a:sym typeface="Lato"/>
              </a:rPr>
              <a:t>After downloading the dataset, extract the dataset. After extracting you will find two sub </a:t>
            </a:r>
            <a:r>
              <a:rPr lang="en" sz="1700">
                <a:solidFill>
                  <a:schemeClr val="dk1"/>
                </a:solidFill>
                <a:latin typeface="Lato"/>
                <a:ea typeface="Lato"/>
                <a:cs typeface="Lato"/>
                <a:sym typeface="Lato"/>
              </a:rPr>
              <a:t>folders</a:t>
            </a:r>
            <a:r>
              <a:rPr lang="en" sz="1700">
                <a:solidFill>
                  <a:schemeClr val="dk1"/>
                </a:solidFill>
                <a:latin typeface="Lato"/>
                <a:ea typeface="Lato"/>
                <a:cs typeface="Lato"/>
                <a:sym typeface="Lato"/>
              </a:rPr>
              <a:t> naming as Abnormal and Normal. Total Images in the </a:t>
            </a:r>
            <a:r>
              <a:rPr lang="en" sz="1700">
                <a:solidFill>
                  <a:schemeClr val="dk1"/>
                </a:solidFill>
                <a:latin typeface="Lato"/>
                <a:ea typeface="Lato"/>
                <a:cs typeface="Lato"/>
                <a:sym typeface="Lato"/>
              </a:rPr>
              <a:t>dataset are</a:t>
            </a:r>
            <a:r>
              <a:rPr lang="en" sz="1700">
                <a:solidFill>
                  <a:schemeClr val="dk1"/>
                </a:solidFill>
                <a:latin typeface="Lato"/>
                <a:ea typeface="Lato"/>
                <a:cs typeface="Lato"/>
                <a:sym typeface="Lato"/>
              </a:rPr>
              <a:t> 138.</a:t>
            </a:r>
            <a:endParaRPr sz="1700">
              <a:solidFill>
                <a:schemeClr val="dk1"/>
              </a:solidFill>
              <a:latin typeface="Lato"/>
              <a:ea typeface="Lato"/>
              <a:cs typeface="Lato"/>
              <a:sym typeface="Lato"/>
            </a:endParaRPr>
          </a:p>
          <a:p>
            <a:pPr indent="0" lvl="0" marL="0" rtl="0" algn="l">
              <a:lnSpc>
                <a:spcPct val="95000"/>
              </a:lnSpc>
              <a:spcBef>
                <a:spcPts val="1200"/>
              </a:spcBef>
              <a:spcAft>
                <a:spcPts val="0"/>
              </a:spcAft>
              <a:buNone/>
            </a:pPr>
            <a:r>
              <a:rPr b="1" lang="en" sz="1700">
                <a:solidFill>
                  <a:srgbClr val="FFFF00"/>
                </a:solidFill>
                <a:latin typeface="Lato"/>
                <a:ea typeface="Lato"/>
                <a:cs typeface="Lato"/>
                <a:sym typeface="Lato"/>
              </a:rPr>
              <a:t>&gt;</a:t>
            </a:r>
            <a:r>
              <a:rPr b="1" lang="en" sz="1700">
                <a:solidFill>
                  <a:schemeClr val="dk1"/>
                </a:solidFill>
                <a:latin typeface="Lato"/>
                <a:ea typeface="Lato"/>
                <a:cs typeface="Lato"/>
                <a:sym typeface="Lato"/>
              </a:rPr>
              <a:t> Normal Folder</a:t>
            </a:r>
            <a:endParaRPr b="1" sz="1700">
              <a:solidFill>
                <a:schemeClr val="dk1"/>
              </a:solidFill>
              <a:latin typeface="Lato"/>
              <a:ea typeface="Lato"/>
              <a:cs typeface="Lato"/>
              <a:sym typeface="Lato"/>
            </a:endParaRPr>
          </a:p>
          <a:p>
            <a:pPr indent="-336550" lvl="0" marL="457200" rtl="0" algn="l">
              <a:lnSpc>
                <a:spcPct val="95000"/>
              </a:lnSpc>
              <a:spcBef>
                <a:spcPts val="1200"/>
              </a:spcBef>
              <a:spcAft>
                <a:spcPts val="0"/>
              </a:spcAft>
              <a:buClr>
                <a:schemeClr val="dk1"/>
              </a:buClr>
              <a:buSzPts val="1700"/>
              <a:buFont typeface="Lato"/>
              <a:buChar char="●"/>
            </a:pPr>
            <a:r>
              <a:rPr lang="en" sz="1700">
                <a:solidFill>
                  <a:schemeClr val="dk1"/>
                </a:solidFill>
                <a:latin typeface="Lato"/>
                <a:ea typeface="Lato"/>
                <a:cs typeface="Lato"/>
                <a:sym typeface="Lato"/>
              </a:rPr>
              <a:t>Regular chest CT scan images without any diseases.</a:t>
            </a:r>
            <a:endParaRPr sz="1700">
              <a:solidFill>
                <a:schemeClr val="dk1"/>
              </a:solidFill>
              <a:latin typeface="Lato"/>
              <a:ea typeface="Lato"/>
              <a:cs typeface="Lato"/>
              <a:sym typeface="Lato"/>
            </a:endParaRPr>
          </a:p>
          <a:p>
            <a:pPr indent="-336550" lvl="0" marL="457200" rtl="0" algn="l">
              <a:lnSpc>
                <a:spcPct val="9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80 Images in total.</a:t>
            </a:r>
            <a:endParaRPr sz="1700">
              <a:solidFill>
                <a:schemeClr val="dk1"/>
              </a:solidFill>
              <a:latin typeface="Lato"/>
              <a:ea typeface="Lato"/>
              <a:cs typeface="Lato"/>
              <a:sym typeface="Lato"/>
            </a:endParaRPr>
          </a:p>
          <a:p>
            <a:pPr indent="0" lvl="0" marL="0" rtl="0" algn="l">
              <a:lnSpc>
                <a:spcPct val="95000"/>
              </a:lnSpc>
              <a:spcBef>
                <a:spcPts val="1200"/>
              </a:spcBef>
              <a:spcAft>
                <a:spcPts val="0"/>
              </a:spcAft>
              <a:buNone/>
            </a:pPr>
            <a:r>
              <a:rPr b="1" lang="en" sz="1700">
                <a:solidFill>
                  <a:srgbClr val="FFFF00"/>
                </a:solidFill>
                <a:latin typeface="Lato"/>
                <a:ea typeface="Lato"/>
                <a:cs typeface="Lato"/>
                <a:sym typeface="Lato"/>
              </a:rPr>
              <a:t>&gt;</a:t>
            </a:r>
            <a:r>
              <a:rPr b="1" lang="en" sz="1700">
                <a:solidFill>
                  <a:schemeClr val="dk1"/>
                </a:solidFill>
                <a:latin typeface="Lato"/>
                <a:ea typeface="Lato"/>
                <a:cs typeface="Lato"/>
                <a:sym typeface="Lato"/>
              </a:rPr>
              <a:t> Abnormal folder</a:t>
            </a:r>
            <a:endParaRPr b="1" sz="1700">
              <a:solidFill>
                <a:schemeClr val="dk1"/>
              </a:solidFill>
              <a:latin typeface="Lato"/>
              <a:ea typeface="Lato"/>
              <a:cs typeface="Lato"/>
              <a:sym typeface="Lato"/>
            </a:endParaRPr>
          </a:p>
          <a:p>
            <a:pPr indent="-336550" lvl="0" marL="457200" rtl="0" algn="l">
              <a:lnSpc>
                <a:spcPct val="95000"/>
              </a:lnSpc>
              <a:spcBef>
                <a:spcPts val="1200"/>
              </a:spcBef>
              <a:spcAft>
                <a:spcPts val="0"/>
              </a:spcAft>
              <a:buClr>
                <a:schemeClr val="dk1"/>
              </a:buClr>
              <a:buSzPts val="1700"/>
              <a:buFont typeface="Lato"/>
              <a:buChar char="●"/>
            </a:pPr>
            <a:r>
              <a:rPr lang="en" sz="1700">
                <a:solidFill>
                  <a:schemeClr val="dk1"/>
                </a:solidFill>
                <a:latin typeface="Lato"/>
                <a:ea typeface="Lato"/>
                <a:cs typeface="Lato"/>
                <a:sym typeface="Lato"/>
              </a:rPr>
              <a:t>For the uneven CT scans images with lung nodules.</a:t>
            </a:r>
            <a:endParaRPr sz="1700">
              <a:solidFill>
                <a:schemeClr val="dk1"/>
              </a:solidFill>
              <a:latin typeface="Lato"/>
              <a:ea typeface="Lato"/>
              <a:cs typeface="Lato"/>
              <a:sym typeface="Lato"/>
            </a:endParaRPr>
          </a:p>
          <a:p>
            <a:pPr indent="-336550" lvl="0" marL="457200" rtl="0" algn="l">
              <a:lnSpc>
                <a:spcPct val="9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58 images in total.</a:t>
            </a:r>
            <a:endParaRPr sz="1700">
              <a:solidFill>
                <a:schemeClr val="dk1"/>
              </a:solidFill>
              <a:latin typeface="Lato"/>
              <a:ea typeface="Lato"/>
              <a:cs typeface="Lato"/>
              <a:sym typeface="Lato"/>
            </a:endParaRPr>
          </a:p>
          <a:p>
            <a:pPr indent="0" lvl="0" marL="0" rtl="0" algn="l">
              <a:lnSpc>
                <a:spcPct val="95000"/>
              </a:lnSpc>
              <a:spcBef>
                <a:spcPts val="1200"/>
              </a:spcBef>
              <a:spcAft>
                <a:spcPts val="1200"/>
              </a:spcAft>
              <a:buSzPts val="770"/>
              <a:buNone/>
            </a:pPr>
            <a:r>
              <a:t/>
            </a:r>
            <a:endParaRPr sz="1700">
              <a:solidFill>
                <a:schemeClr val="dk1"/>
              </a:solidFill>
              <a:latin typeface="Lato"/>
              <a:ea typeface="Lato"/>
              <a:cs typeface="Lato"/>
              <a:sym typeface="Lato"/>
            </a:endParaRPr>
          </a:p>
        </p:txBody>
      </p:sp>
      <p:sp>
        <p:nvSpPr>
          <p:cNvPr id="184" name="Google Shape;18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00"/>
                </a:solidFill>
                <a:latin typeface="Lato"/>
                <a:ea typeface="Lato"/>
                <a:cs typeface="Lato"/>
                <a:sym typeface="Lato"/>
              </a:rPr>
              <a:t>Images  </a:t>
            </a:r>
            <a:endParaRPr>
              <a:solidFill>
                <a:srgbClr val="FFFF00"/>
              </a:solidFill>
              <a:latin typeface="Lato"/>
              <a:ea typeface="Lato"/>
              <a:cs typeface="Lato"/>
              <a:sym typeface="Lato"/>
            </a:endParaRPr>
          </a:p>
        </p:txBody>
      </p:sp>
      <p:sp>
        <p:nvSpPr>
          <p:cNvPr id="190" name="Google Shape;190;p2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00"/>
              </a:buClr>
              <a:buSzPts val="1800"/>
              <a:buFont typeface="Lato"/>
              <a:buChar char="●"/>
            </a:pPr>
            <a:r>
              <a:rPr b="1" lang="en">
                <a:solidFill>
                  <a:schemeClr val="dk1"/>
                </a:solidFill>
                <a:latin typeface="Lato"/>
                <a:ea typeface="Lato"/>
                <a:cs typeface="Lato"/>
                <a:sym typeface="Lato"/>
              </a:rPr>
              <a:t>Normal Images</a:t>
            </a:r>
            <a:endParaRPr b="1">
              <a:solidFill>
                <a:schemeClr val="dk1"/>
              </a:solidFill>
              <a:latin typeface="Lato"/>
              <a:ea typeface="Lato"/>
              <a:cs typeface="Lato"/>
              <a:sym typeface="La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91" name="Google Shape;191;p27"/>
          <p:cNvSpPr txBox="1"/>
          <p:nvPr>
            <p:ph idx="1" type="body"/>
          </p:nvPr>
        </p:nvSpPr>
        <p:spPr>
          <a:xfrm>
            <a:off x="4761525" y="1181475"/>
            <a:ext cx="42603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Abn</a:t>
            </a:r>
            <a:r>
              <a:rPr lang="en">
                <a:solidFill>
                  <a:schemeClr val="dk1"/>
                </a:solidFill>
                <a:latin typeface="Lato"/>
                <a:ea typeface="Lato"/>
                <a:cs typeface="Lato"/>
                <a:sym typeface="Lato"/>
              </a:rPr>
              <a:t>ormal Images</a:t>
            </a:r>
            <a:endParaRPr>
              <a:solidFill>
                <a:schemeClr val="dk1"/>
              </a:solidFill>
              <a:latin typeface="Lato"/>
              <a:ea typeface="Lato"/>
              <a:cs typeface="Lato"/>
              <a:sym typeface="Lato"/>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92" name="Google Shape;192;p27"/>
          <p:cNvPicPr preferRelativeResize="0"/>
          <p:nvPr/>
        </p:nvPicPr>
        <p:blipFill rotWithShape="1">
          <a:blip r:embed="rId3">
            <a:alphaModFix/>
          </a:blip>
          <a:srcRect b="0" l="0" r="0" t="8164"/>
          <a:stretch/>
        </p:blipFill>
        <p:spPr>
          <a:xfrm>
            <a:off x="112800" y="1754175"/>
            <a:ext cx="4393650" cy="2882050"/>
          </a:xfrm>
          <a:prstGeom prst="rect">
            <a:avLst/>
          </a:prstGeom>
          <a:noFill/>
          <a:ln>
            <a:noFill/>
          </a:ln>
        </p:spPr>
      </p:pic>
      <p:pic>
        <p:nvPicPr>
          <p:cNvPr id="193" name="Google Shape;193;p27"/>
          <p:cNvPicPr preferRelativeResize="0"/>
          <p:nvPr/>
        </p:nvPicPr>
        <p:blipFill>
          <a:blip r:embed="rId4">
            <a:alphaModFix/>
          </a:blip>
          <a:stretch>
            <a:fillRect/>
          </a:stretch>
        </p:blipFill>
        <p:spPr>
          <a:xfrm>
            <a:off x="4668525" y="1677975"/>
            <a:ext cx="4323075" cy="3023625"/>
          </a:xfrm>
          <a:prstGeom prst="rect">
            <a:avLst/>
          </a:prstGeom>
          <a:noFill/>
          <a:ln>
            <a:noFill/>
          </a:ln>
        </p:spPr>
      </p:pic>
      <p:sp>
        <p:nvSpPr>
          <p:cNvPr id="194" name="Google Shape;19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Reading and splitting dataset for training and testing</a:t>
            </a:r>
            <a:endParaRPr b="1">
              <a:solidFill>
                <a:srgbClr val="FFFF00"/>
              </a:solidFill>
              <a:latin typeface="Lato"/>
              <a:ea typeface="Lato"/>
              <a:cs typeface="Lato"/>
              <a:sym typeface="Lato"/>
            </a:endParaRPr>
          </a:p>
        </p:txBody>
      </p:sp>
      <p:sp>
        <p:nvSpPr>
          <p:cNvPr id="200" name="Google Shape;20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Lato"/>
                <a:ea typeface="Lato"/>
                <a:cs typeface="Lato"/>
                <a:sym typeface="Lato"/>
              </a:rPr>
              <a:t>Total Images in dataset are 138, we’ve split the data as 80% and test the data with 20%. </a:t>
            </a:r>
            <a:endParaRPr>
              <a:solidFill>
                <a:schemeClr val="dk1"/>
              </a:solidFill>
              <a:latin typeface="Lato"/>
              <a:ea typeface="Lato"/>
              <a:cs typeface="Lato"/>
              <a:sym typeface="Lato"/>
            </a:endParaRPr>
          </a:p>
          <a:p>
            <a:pPr indent="-342900" lvl="0" marL="457200" rtl="0" algn="l">
              <a:spcBef>
                <a:spcPts val="1200"/>
              </a:spcBef>
              <a:spcAft>
                <a:spcPts val="0"/>
              </a:spcAft>
              <a:buClr>
                <a:srgbClr val="FFFF00"/>
              </a:buClr>
              <a:buSzPts val="1800"/>
              <a:buFont typeface="Lato"/>
              <a:buChar char="●"/>
            </a:pPr>
            <a:r>
              <a:rPr lang="en">
                <a:solidFill>
                  <a:schemeClr val="dk1"/>
                </a:solidFill>
                <a:latin typeface="Lato"/>
                <a:ea typeface="Lato"/>
                <a:cs typeface="Lato"/>
                <a:sym typeface="Lato"/>
              </a:rPr>
              <a:t>Train split dataset to 80%, 80 / 100 * 138 = 110 images</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Test split dataset to 20%, 20 / 100 * 138 = 28 images</a:t>
            </a:r>
            <a:endParaRPr>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latin typeface="Lato"/>
              <a:ea typeface="Lato"/>
              <a:cs typeface="Lato"/>
              <a:sym typeface="Lato"/>
            </a:endParaRPr>
          </a:p>
          <a:p>
            <a:pPr indent="0" lvl="0" marL="0" rtl="0" algn="l">
              <a:spcBef>
                <a:spcPts val="1200"/>
              </a:spcBef>
              <a:spcAft>
                <a:spcPts val="1200"/>
              </a:spcAft>
              <a:buNone/>
            </a:pPr>
            <a:r>
              <a:rPr lang="en">
                <a:solidFill>
                  <a:schemeClr val="dk1"/>
                </a:solidFill>
                <a:latin typeface="Lato"/>
                <a:ea typeface="Lato"/>
                <a:cs typeface="Lato"/>
                <a:sym typeface="Lato"/>
              </a:rPr>
              <a:t>So for the Training the images we got 110 images and for testing the data we got 28 images.</a:t>
            </a:r>
            <a:endParaRPr>
              <a:solidFill>
                <a:schemeClr val="dk1"/>
              </a:solidFill>
              <a:latin typeface="Lato"/>
              <a:ea typeface="Lato"/>
              <a:cs typeface="Lato"/>
              <a:sym typeface="Lato"/>
            </a:endParaRPr>
          </a:p>
        </p:txBody>
      </p:sp>
      <p:sp>
        <p:nvSpPr>
          <p:cNvPr id="201" name="Google Shape;20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rPr>
              <a:t>SVM Algorithm</a:t>
            </a:r>
            <a:endParaRPr b="1">
              <a:solidFill>
                <a:srgbClr val="FFFF00"/>
              </a:solidFill>
            </a:endParaRPr>
          </a:p>
        </p:txBody>
      </p:sp>
      <p:sp>
        <p:nvSpPr>
          <p:cNvPr id="207" name="Google Shape;207;p29"/>
          <p:cNvSpPr txBox="1"/>
          <p:nvPr>
            <p:ph idx="1" type="body"/>
          </p:nvPr>
        </p:nvSpPr>
        <p:spPr>
          <a:xfrm>
            <a:off x="311700" y="1152475"/>
            <a:ext cx="8520600" cy="3814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FFFF00"/>
              </a:buClr>
              <a:buSzPts val="1700"/>
              <a:buFont typeface="Lato"/>
              <a:buChar char="●"/>
            </a:pPr>
            <a:r>
              <a:rPr lang="en" sz="1700">
                <a:solidFill>
                  <a:schemeClr val="dk1"/>
                </a:solidFill>
                <a:latin typeface="Lato"/>
                <a:ea typeface="Lato"/>
                <a:cs typeface="Lato"/>
                <a:sym typeface="Lato"/>
              </a:rPr>
              <a:t>T</a:t>
            </a:r>
            <a:r>
              <a:rPr lang="en" sz="1700">
                <a:solidFill>
                  <a:schemeClr val="dk1"/>
                </a:solidFill>
                <a:latin typeface="Lato"/>
                <a:ea typeface="Lato"/>
                <a:cs typeface="Lato"/>
                <a:sym typeface="Lato"/>
              </a:rPr>
              <a:t>o classify images, here we are using SVM.</a:t>
            </a:r>
            <a:endParaRPr sz="1700">
              <a:solidFill>
                <a:schemeClr val="dk1"/>
              </a:solidFill>
              <a:latin typeface="Lato"/>
              <a:ea typeface="Lato"/>
              <a:cs typeface="Lato"/>
              <a:sym typeface="Lato"/>
            </a:endParaRPr>
          </a:p>
          <a:p>
            <a:pPr indent="-336550" lvl="0" marL="457200" rtl="0" algn="l">
              <a:spcBef>
                <a:spcPts val="0"/>
              </a:spcBef>
              <a:spcAft>
                <a:spcPts val="0"/>
              </a:spcAft>
              <a:buClr>
                <a:srgbClr val="FFFF00"/>
              </a:buClr>
              <a:buSzPts val="1700"/>
              <a:buFont typeface="Lato"/>
              <a:buChar char="●"/>
            </a:pPr>
            <a:r>
              <a:rPr lang="en" sz="1700">
                <a:solidFill>
                  <a:schemeClr val="dk1"/>
                </a:solidFill>
                <a:latin typeface="Lato"/>
                <a:ea typeface="Lato"/>
                <a:cs typeface="Lato"/>
                <a:sym typeface="Lato"/>
              </a:rPr>
              <a:t>In this SVM algorithm, we plot each data item as a point in n-dimensional space (where n is the number of features you have) with the value of each feature being the value of a particular coordinate.</a:t>
            </a:r>
            <a:endParaRPr sz="1700">
              <a:solidFill>
                <a:schemeClr val="dk1"/>
              </a:solidFill>
              <a:latin typeface="Lato"/>
              <a:ea typeface="Lato"/>
              <a:cs typeface="Lato"/>
              <a:sym typeface="Lato"/>
            </a:endParaRPr>
          </a:p>
          <a:p>
            <a:pPr indent="-336550" lvl="0" marL="457200" rtl="0" algn="l">
              <a:spcBef>
                <a:spcPts val="0"/>
              </a:spcBef>
              <a:spcAft>
                <a:spcPts val="0"/>
              </a:spcAft>
              <a:buClr>
                <a:srgbClr val="FFFF00"/>
              </a:buClr>
              <a:buSzPts val="1700"/>
              <a:buFont typeface="Lato"/>
              <a:buChar char="●"/>
            </a:pPr>
            <a:r>
              <a:rPr lang="en" sz="1700">
                <a:solidFill>
                  <a:schemeClr val="dk1"/>
                </a:solidFill>
                <a:latin typeface="Lato"/>
                <a:ea typeface="Lato"/>
                <a:cs typeface="Lato"/>
                <a:sym typeface="Lato"/>
              </a:rPr>
              <a:t>we perform classification by finding the hyper-plane that differentiates the two classes very well.</a:t>
            </a:r>
            <a:endParaRPr sz="1700">
              <a:solidFill>
                <a:schemeClr val="dk1"/>
              </a:solidFill>
              <a:latin typeface="Lato"/>
              <a:ea typeface="Lato"/>
              <a:cs typeface="Lato"/>
              <a:sym typeface="Lato"/>
            </a:endParaRPr>
          </a:p>
          <a:p>
            <a:pPr indent="-336550" lvl="0" marL="457200" rtl="0" algn="l">
              <a:spcBef>
                <a:spcPts val="0"/>
              </a:spcBef>
              <a:spcAft>
                <a:spcPts val="0"/>
              </a:spcAft>
              <a:buClr>
                <a:srgbClr val="FFFF00"/>
              </a:buClr>
              <a:buSzPts val="1700"/>
              <a:buFont typeface="Lato"/>
              <a:buChar char="●"/>
            </a:pPr>
            <a:r>
              <a:rPr lang="en" sz="1700">
                <a:solidFill>
                  <a:schemeClr val="dk1"/>
                </a:solidFill>
                <a:latin typeface="Lato"/>
                <a:ea typeface="Lato"/>
                <a:cs typeface="Lato"/>
                <a:sym typeface="Lato"/>
              </a:rPr>
              <a:t>SVM chooses the extreme points/vectors that help in creating the hyperplane. These extreme cases are called as support vectors, and hence algorithm is termed as Support Vector Machine.</a:t>
            </a:r>
            <a:endParaRPr sz="1700">
              <a:solidFill>
                <a:schemeClr val="dk1"/>
              </a:solidFill>
              <a:latin typeface="Lato"/>
              <a:ea typeface="Lato"/>
              <a:cs typeface="Lato"/>
              <a:sym typeface="Lato"/>
            </a:endParaRPr>
          </a:p>
        </p:txBody>
      </p:sp>
      <p:sp>
        <p:nvSpPr>
          <p:cNvPr id="208" name="Google Shape;20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Advantages of SVM</a:t>
            </a:r>
            <a:endParaRPr b="1">
              <a:solidFill>
                <a:srgbClr val="FFFF00"/>
              </a:solidFill>
              <a:latin typeface="Lato"/>
              <a:ea typeface="Lato"/>
              <a:cs typeface="Lato"/>
              <a:sym typeface="Lato"/>
            </a:endParaRPr>
          </a:p>
        </p:txBody>
      </p:sp>
      <p:sp>
        <p:nvSpPr>
          <p:cNvPr id="214" name="Google Shape;21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The advantages of support vector machines are:</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Effective in high dimensional spaces.</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Still effective in cases where number of dimensions is greater than the number of samples.</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Uses a subset of training points in the decision function (called support vectors), so it is also memory efficient.</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Kernel : SVM algorithms use a set of mathematical functions that are defined as the kernel.</a:t>
            </a:r>
            <a:endParaRPr>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latin typeface="Lato"/>
              <a:ea typeface="Lato"/>
              <a:cs typeface="Lato"/>
              <a:sym typeface="Lato"/>
            </a:endParaRPr>
          </a:p>
          <a:p>
            <a:pPr indent="0" lvl="0" marL="0" rtl="0" algn="l">
              <a:spcBef>
                <a:spcPts val="1200"/>
              </a:spcBef>
              <a:spcAft>
                <a:spcPts val="1200"/>
              </a:spcAft>
              <a:buNone/>
            </a:pPr>
            <a:r>
              <a:t/>
            </a:r>
            <a:endParaRPr>
              <a:solidFill>
                <a:schemeClr val="dk1"/>
              </a:solidFill>
              <a:latin typeface="Lato"/>
              <a:ea typeface="Lato"/>
              <a:cs typeface="Lato"/>
              <a:sym typeface="Lato"/>
            </a:endParaRPr>
          </a:p>
        </p:txBody>
      </p:sp>
      <p:sp>
        <p:nvSpPr>
          <p:cNvPr id="215" name="Google Shape;2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32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Process for SVM</a:t>
            </a:r>
            <a:endParaRPr b="1">
              <a:solidFill>
                <a:srgbClr val="FFFF00"/>
              </a:solidFill>
              <a:latin typeface="Lato"/>
              <a:ea typeface="Lato"/>
              <a:cs typeface="Lato"/>
              <a:sym typeface="Lato"/>
            </a:endParaRPr>
          </a:p>
        </p:txBody>
      </p:sp>
      <p:sp>
        <p:nvSpPr>
          <p:cNvPr id="221" name="Google Shape;22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Lato"/>
                <a:ea typeface="Lato"/>
                <a:cs typeface="Lato"/>
                <a:sym typeface="Lato"/>
              </a:rPr>
              <a:t>1. </a:t>
            </a:r>
            <a:r>
              <a:rPr lang="en">
                <a:solidFill>
                  <a:schemeClr val="dk1"/>
                </a:solidFill>
                <a:latin typeface="Lato"/>
                <a:ea typeface="Lato"/>
                <a:cs typeface="Lato"/>
                <a:sym typeface="Lato"/>
              </a:rPr>
              <a:t>Taking input</a:t>
            </a:r>
            <a:endParaRPr>
              <a:solidFill>
                <a:schemeClr val="dk1"/>
              </a:solidFill>
              <a:latin typeface="Lato"/>
              <a:ea typeface="Lato"/>
              <a:cs typeface="Lato"/>
              <a:sym typeface="Lato"/>
            </a:endParaRPr>
          </a:p>
          <a:p>
            <a:pPr indent="0" lvl="0" marL="0" rtl="0" algn="l">
              <a:spcBef>
                <a:spcPts val="1200"/>
              </a:spcBef>
              <a:spcAft>
                <a:spcPts val="0"/>
              </a:spcAft>
              <a:buNone/>
            </a:pPr>
            <a:r>
              <a:rPr lang="en">
                <a:solidFill>
                  <a:schemeClr val="dk1"/>
                </a:solidFill>
                <a:latin typeface="Lato"/>
                <a:ea typeface="Lato"/>
                <a:cs typeface="Lato"/>
                <a:sym typeface="Lato"/>
              </a:rPr>
              <a:t>2. Model construction</a:t>
            </a:r>
            <a:endParaRPr>
              <a:solidFill>
                <a:schemeClr val="dk1"/>
              </a:solidFill>
              <a:latin typeface="Lato"/>
              <a:ea typeface="Lato"/>
              <a:cs typeface="Lato"/>
              <a:sym typeface="Lato"/>
            </a:endParaRPr>
          </a:p>
          <a:p>
            <a:pPr indent="0" lvl="0" marL="0" rtl="0" algn="l">
              <a:spcBef>
                <a:spcPts val="1200"/>
              </a:spcBef>
              <a:spcAft>
                <a:spcPts val="0"/>
              </a:spcAft>
              <a:buNone/>
            </a:pPr>
            <a:r>
              <a:rPr lang="en">
                <a:solidFill>
                  <a:schemeClr val="dk1"/>
                </a:solidFill>
                <a:latin typeface="Lato"/>
                <a:ea typeface="Lato"/>
                <a:cs typeface="Lato"/>
                <a:sym typeface="Lato"/>
              </a:rPr>
              <a:t>3. Used PCA (Principal Component Analysis)</a:t>
            </a:r>
            <a:endParaRPr>
              <a:solidFill>
                <a:schemeClr val="dk1"/>
              </a:solidFill>
              <a:latin typeface="Lato"/>
              <a:ea typeface="Lato"/>
              <a:cs typeface="Lato"/>
              <a:sym typeface="Lato"/>
            </a:endParaRPr>
          </a:p>
          <a:p>
            <a:pPr indent="0" lvl="0" marL="0" rtl="0" algn="l">
              <a:spcBef>
                <a:spcPts val="1200"/>
              </a:spcBef>
              <a:spcAft>
                <a:spcPts val="0"/>
              </a:spcAft>
              <a:buNone/>
            </a:pPr>
            <a:r>
              <a:rPr lang="en">
                <a:solidFill>
                  <a:schemeClr val="dk1"/>
                </a:solidFill>
                <a:latin typeface="Lato"/>
                <a:ea typeface="Lato"/>
                <a:cs typeface="Lato"/>
                <a:sym typeface="Lato"/>
              </a:rPr>
              <a:t>4. Model training</a:t>
            </a:r>
            <a:endParaRPr>
              <a:solidFill>
                <a:schemeClr val="dk1"/>
              </a:solidFill>
              <a:latin typeface="Lato"/>
              <a:ea typeface="Lato"/>
              <a:cs typeface="Lato"/>
              <a:sym typeface="Lato"/>
            </a:endParaRPr>
          </a:p>
          <a:p>
            <a:pPr indent="0" lvl="0" marL="0" rtl="0" algn="l">
              <a:spcBef>
                <a:spcPts val="1200"/>
              </a:spcBef>
              <a:spcAft>
                <a:spcPts val="0"/>
              </a:spcAft>
              <a:buNone/>
            </a:pPr>
            <a:r>
              <a:rPr lang="en">
                <a:solidFill>
                  <a:schemeClr val="dk1"/>
                </a:solidFill>
                <a:latin typeface="Lato"/>
                <a:ea typeface="Lato"/>
                <a:cs typeface="Lato"/>
                <a:sym typeface="Lato"/>
              </a:rPr>
              <a:t>5. Model testing</a:t>
            </a:r>
            <a:endParaRPr>
              <a:solidFill>
                <a:schemeClr val="dk1"/>
              </a:solidFill>
              <a:latin typeface="Lato"/>
              <a:ea typeface="Lato"/>
              <a:cs typeface="Lato"/>
              <a:sym typeface="Lato"/>
            </a:endParaRPr>
          </a:p>
          <a:p>
            <a:pPr indent="0" lvl="0" marL="0" rtl="0" algn="l">
              <a:spcBef>
                <a:spcPts val="1200"/>
              </a:spcBef>
              <a:spcAft>
                <a:spcPts val="0"/>
              </a:spcAft>
              <a:buNone/>
            </a:pPr>
            <a:r>
              <a:rPr lang="en">
                <a:solidFill>
                  <a:schemeClr val="dk1"/>
                </a:solidFill>
                <a:latin typeface="Lato"/>
                <a:ea typeface="Lato"/>
                <a:cs typeface="Lato"/>
                <a:sym typeface="Lato"/>
              </a:rPr>
              <a:t>6.Model evaluation</a:t>
            </a:r>
            <a:endParaRPr>
              <a:solidFill>
                <a:schemeClr val="dk1"/>
              </a:solidFill>
              <a:latin typeface="Lato"/>
              <a:ea typeface="Lato"/>
              <a:cs typeface="Lato"/>
              <a:sym typeface="Lato"/>
            </a:endParaRPr>
          </a:p>
          <a:p>
            <a:pPr indent="0" lvl="0" marL="0" rtl="0" algn="l">
              <a:spcBef>
                <a:spcPts val="1200"/>
              </a:spcBef>
              <a:spcAft>
                <a:spcPts val="1200"/>
              </a:spcAft>
              <a:buNone/>
            </a:pPr>
            <a:r>
              <a:t/>
            </a:r>
            <a:endParaRPr>
              <a:latin typeface="Lato"/>
              <a:ea typeface="Lato"/>
              <a:cs typeface="Lato"/>
              <a:sym typeface="Lato"/>
            </a:endParaRPr>
          </a:p>
        </p:txBody>
      </p:sp>
      <p:sp>
        <p:nvSpPr>
          <p:cNvPr id="222" name="Google Shape;22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Taking input</a:t>
            </a:r>
            <a:endParaRPr b="1">
              <a:solidFill>
                <a:srgbClr val="FFFF00"/>
              </a:solidFill>
              <a:latin typeface="Lato"/>
              <a:ea typeface="Lato"/>
              <a:cs typeface="Lato"/>
              <a:sym typeface="Lato"/>
            </a:endParaRPr>
          </a:p>
          <a:p>
            <a:pPr indent="0" lvl="0" marL="0" rtl="0" algn="l">
              <a:spcBef>
                <a:spcPts val="0"/>
              </a:spcBef>
              <a:spcAft>
                <a:spcPts val="0"/>
              </a:spcAft>
              <a:buNone/>
            </a:pPr>
            <a:r>
              <a:t/>
            </a:r>
            <a:endParaRPr>
              <a:solidFill>
                <a:srgbClr val="FFFF00"/>
              </a:solidFill>
              <a:latin typeface="Lato"/>
              <a:ea typeface="Lato"/>
              <a:cs typeface="Lato"/>
              <a:sym typeface="Lato"/>
            </a:endParaRPr>
          </a:p>
          <a:p>
            <a:pPr indent="0" lvl="0" marL="0" rtl="0" algn="l">
              <a:spcBef>
                <a:spcPts val="0"/>
              </a:spcBef>
              <a:spcAft>
                <a:spcPts val="0"/>
              </a:spcAft>
              <a:buNone/>
            </a:pPr>
            <a:r>
              <a:t/>
            </a:r>
            <a:endParaRPr>
              <a:solidFill>
                <a:srgbClr val="FFFF00"/>
              </a:solidFill>
              <a:latin typeface="Lato"/>
              <a:ea typeface="Lato"/>
              <a:cs typeface="Lato"/>
              <a:sym typeface="Lato"/>
            </a:endParaRPr>
          </a:p>
        </p:txBody>
      </p:sp>
      <p:sp>
        <p:nvSpPr>
          <p:cNvPr id="228" name="Google Shape;228;p32"/>
          <p:cNvSpPr txBox="1"/>
          <p:nvPr>
            <p:ph idx="1" type="body"/>
          </p:nvPr>
        </p:nvSpPr>
        <p:spPr>
          <a:xfrm>
            <a:off x="311700" y="923875"/>
            <a:ext cx="8520600" cy="134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We are taking input (Images) from the </a:t>
            </a:r>
            <a:r>
              <a:rPr lang="en">
                <a:solidFill>
                  <a:schemeClr val="dk1"/>
                </a:solidFill>
                <a:latin typeface="Lato"/>
                <a:ea typeface="Lato"/>
                <a:cs typeface="Lato"/>
                <a:sym typeface="Lato"/>
              </a:rPr>
              <a:t>dataset with 138 images. uploadDataset() function is used for uploading the dataset. Since SVM receives inputs of the same size, all images need to be resized to a fixed size before giving them as input to the SVM. </a:t>
            </a:r>
            <a:endParaRPr>
              <a:solidFill>
                <a:schemeClr val="dk1"/>
              </a:solidFill>
              <a:latin typeface="Lato"/>
              <a:ea typeface="Lato"/>
              <a:cs typeface="Lato"/>
              <a:sym typeface="Lato"/>
            </a:endParaRPr>
          </a:p>
        </p:txBody>
      </p:sp>
      <p:sp>
        <p:nvSpPr>
          <p:cNvPr id="229" name="Google Shape;229;p32"/>
          <p:cNvSpPr txBox="1"/>
          <p:nvPr>
            <p:ph type="title"/>
          </p:nvPr>
        </p:nvSpPr>
        <p:spPr>
          <a:xfrm>
            <a:off x="387900" y="242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Model construction</a:t>
            </a:r>
            <a:endParaRPr b="1">
              <a:solidFill>
                <a:srgbClr val="FFFF00"/>
              </a:solidFill>
              <a:latin typeface="Lato"/>
              <a:ea typeface="Lato"/>
              <a:cs typeface="Lato"/>
              <a:sym typeface="Lato"/>
            </a:endParaRPr>
          </a:p>
        </p:txBody>
      </p:sp>
      <p:sp>
        <p:nvSpPr>
          <p:cNvPr id="230" name="Google Shape;230;p32"/>
          <p:cNvSpPr txBox="1"/>
          <p:nvPr>
            <p:ph idx="1" type="body"/>
          </p:nvPr>
        </p:nvSpPr>
        <p:spPr>
          <a:xfrm>
            <a:off x="387900" y="2905075"/>
            <a:ext cx="8520600" cy="9615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For Model Construction we’ve used function named </a:t>
            </a:r>
            <a:r>
              <a:rPr lang="en">
                <a:solidFill>
                  <a:schemeClr val="dk1"/>
                </a:solidFill>
                <a:latin typeface="Lato"/>
                <a:ea typeface="Lato"/>
                <a:cs typeface="Lato"/>
                <a:sym typeface="Lato"/>
              </a:rPr>
              <a:t>executeSVM(), in this function we will </a:t>
            </a:r>
            <a:r>
              <a:rPr lang="en">
                <a:solidFill>
                  <a:schemeClr val="dk1"/>
                </a:solidFill>
                <a:latin typeface="Lato"/>
                <a:ea typeface="Lato"/>
                <a:cs typeface="Lato"/>
                <a:sym typeface="Lato"/>
              </a:rPr>
              <a:t>predict</a:t>
            </a:r>
            <a:r>
              <a:rPr lang="en">
                <a:solidFill>
                  <a:schemeClr val="dk1"/>
                </a:solidFill>
                <a:latin typeface="Lato"/>
                <a:ea typeface="Lato"/>
                <a:cs typeface="Lato"/>
                <a:sym typeface="Lato"/>
              </a:rPr>
              <a:t> the Accuracy of </a:t>
            </a:r>
            <a:r>
              <a:rPr lang="en">
                <a:solidFill>
                  <a:schemeClr val="dk1"/>
                </a:solidFill>
                <a:latin typeface="Lato"/>
                <a:ea typeface="Lato"/>
                <a:cs typeface="Lato"/>
                <a:sym typeface="Lato"/>
              </a:rPr>
              <a:t>the</a:t>
            </a:r>
            <a:r>
              <a:rPr lang="en">
                <a:solidFill>
                  <a:schemeClr val="dk1"/>
                </a:solidFill>
                <a:latin typeface="Lato"/>
                <a:ea typeface="Lato"/>
                <a:cs typeface="Lato"/>
                <a:sym typeface="Lato"/>
              </a:rPr>
              <a:t> SVM algorithm.  </a:t>
            </a:r>
            <a:endParaRPr>
              <a:solidFill>
                <a:schemeClr val="dk1"/>
              </a:solidFill>
              <a:latin typeface="Lato"/>
              <a:ea typeface="Lato"/>
              <a:cs typeface="Lato"/>
              <a:sym typeface="Lato"/>
            </a:endParaRPr>
          </a:p>
          <a:p>
            <a:pPr indent="0" lvl="0" marL="0" rtl="0" algn="l">
              <a:spcBef>
                <a:spcPts val="0"/>
              </a:spcBef>
              <a:spcAft>
                <a:spcPts val="1200"/>
              </a:spcAft>
              <a:buNone/>
            </a:pPr>
            <a:r>
              <a:t/>
            </a:r>
            <a:endParaRPr/>
          </a:p>
        </p:txBody>
      </p:sp>
      <p:sp>
        <p:nvSpPr>
          <p:cNvPr id="231" name="Google Shape;23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2"/>
          <p:cNvSpPr txBox="1"/>
          <p:nvPr>
            <p:ph type="title"/>
          </p:nvPr>
        </p:nvSpPr>
        <p:spPr>
          <a:xfrm>
            <a:off x="387900" y="364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PCA</a:t>
            </a:r>
            <a:endParaRPr b="1">
              <a:solidFill>
                <a:srgbClr val="FFFF00"/>
              </a:solidFill>
              <a:latin typeface="Lato"/>
              <a:ea typeface="Lato"/>
              <a:cs typeface="Lato"/>
              <a:sym typeface="Lato"/>
            </a:endParaRPr>
          </a:p>
        </p:txBody>
      </p:sp>
      <p:sp>
        <p:nvSpPr>
          <p:cNvPr id="233" name="Google Shape;233;p32"/>
          <p:cNvSpPr txBox="1"/>
          <p:nvPr>
            <p:ph idx="1" type="body"/>
          </p:nvPr>
        </p:nvSpPr>
        <p:spPr>
          <a:xfrm>
            <a:off x="311700" y="4200475"/>
            <a:ext cx="8520600" cy="9615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Number of components taken as 100.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252725" y="193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00"/>
                </a:solidFill>
                <a:latin typeface="Lato"/>
                <a:ea typeface="Lato"/>
                <a:cs typeface="Lato"/>
                <a:sym typeface="Lato"/>
              </a:rPr>
              <a:t>Model testing</a:t>
            </a:r>
            <a:endParaRPr>
              <a:solidFill>
                <a:srgbClr val="FFFF00"/>
              </a:solidFill>
              <a:latin typeface="Lato"/>
              <a:ea typeface="Lato"/>
              <a:cs typeface="Lato"/>
              <a:sym typeface="Lato"/>
            </a:endParaRPr>
          </a:p>
        </p:txBody>
      </p:sp>
      <p:sp>
        <p:nvSpPr>
          <p:cNvPr id="239" name="Google Shape;239;p33"/>
          <p:cNvSpPr txBox="1"/>
          <p:nvPr>
            <p:ph idx="1" type="body"/>
          </p:nvPr>
        </p:nvSpPr>
        <p:spPr>
          <a:xfrm>
            <a:off x="311700" y="2447875"/>
            <a:ext cx="8520600" cy="782100"/>
          </a:xfrm>
          <a:prstGeom prst="rect">
            <a:avLst/>
          </a:prstGeom>
        </p:spPr>
        <p:txBody>
          <a:bodyPr anchorCtr="0" anchor="t" bIns="91425" lIns="91425" spcFirstLastPara="1" rIns="91425" wrap="square" tIns="91425">
            <a:noAutofit/>
          </a:bodyPr>
          <a:lstStyle/>
          <a:p>
            <a:pPr indent="-338455" lvl="0" marL="457200" rtl="0" algn="l">
              <a:lnSpc>
                <a:spcPct val="95000"/>
              </a:lnSpc>
              <a:spcBef>
                <a:spcPts val="0"/>
              </a:spcBef>
              <a:spcAft>
                <a:spcPts val="0"/>
              </a:spcAft>
              <a:buClr>
                <a:srgbClr val="FFFF00"/>
              </a:buClr>
              <a:buSzPts val="1730"/>
              <a:buFont typeface="Lato"/>
              <a:buChar char="●"/>
            </a:pPr>
            <a:r>
              <a:rPr lang="en" sz="1729">
                <a:solidFill>
                  <a:schemeClr val="dk1"/>
                </a:solidFill>
                <a:latin typeface="Lato"/>
                <a:ea typeface="Lato"/>
                <a:cs typeface="Lato"/>
                <a:sym typeface="Lato"/>
              </a:rPr>
              <a:t>We are testing the dataset for 20% </a:t>
            </a:r>
            <a:r>
              <a:rPr lang="en" sz="1729">
                <a:solidFill>
                  <a:schemeClr val="dk1"/>
                </a:solidFill>
                <a:latin typeface="Lato"/>
                <a:ea typeface="Lato"/>
                <a:cs typeface="Lato"/>
                <a:sym typeface="Lato"/>
              </a:rPr>
              <a:t>, 20 / 100 * 136 = 28 images. So there are 28 Images.</a:t>
            </a:r>
            <a:endParaRPr sz="1729">
              <a:solidFill>
                <a:schemeClr val="dk1"/>
              </a:solidFill>
              <a:latin typeface="Lato"/>
              <a:ea typeface="Lato"/>
              <a:cs typeface="Lato"/>
              <a:sym typeface="Lato"/>
            </a:endParaRPr>
          </a:p>
          <a:p>
            <a:pPr indent="0" lvl="0" marL="0" rtl="0" algn="l">
              <a:lnSpc>
                <a:spcPct val="95000"/>
              </a:lnSpc>
              <a:spcBef>
                <a:spcPts val="1200"/>
              </a:spcBef>
              <a:spcAft>
                <a:spcPts val="1200"/>
              </a:spcAft>
              <a:buSzPts val="935"/>
              <a:buNone/>
            </a:pPr>
            <a:r>
              <a:t/>
            </a:r>
            <a:endParaRPr sz="1829">
              <a:latin typeface="Lato"/>
              <a:ea typeface="Lato"/>
              <a:cs typeface="Lato"/>
              <a:sym typeface="Lato"/>
            </a:endParaRPr>
          </a:p>
        </p:txBody>
      </p:sp>
      <p:sp>
        <p:nvSpPr>
          <p:cNvPr id="240" name="Google Shape;240;p33"/>
          <p:cNvSpPr txBox="1"/>
          <p:nvPr>
            <p:ph type="title"/>
          </p:nvPr>
        </p:nvSpPr>
        <p:spPr>
          <a:xfrm>
            <a:off x="311700" y="326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00"/>
                </a:solidFill>
                <a:latin typeface="Lato"/>
                <a:ea typeface="Lato"/>
                <a:cs typeface="Lato"/>
                <a:sym typeface="Lato"/>
              </a:rPr>
              <a:t>Model E</a:t>
            </a:r>
            <a:r>
              <a:rPr lang="en">
                <a:solidFill>
                  <a:srgbClr val="FFFF00"/>
                </a:solidFill>
                <a:latin typeface="Lato"/>
                <a:ea typeface="Lato"/>
                <a:cs typeface="Lato"/>
                <a:sym typeface="Lato"/>
              </a:rPr>
              <a:t>valuation</a:t>
            </a:r>
            <a:endParaRPr>
              <a:solidFill>
                <a:srgbClr val="FFFF00"/>
              </a:solidFill>
              <a:latin typeface="Lato"/>
              <a:ea typeface="Lato"/>
              <a:cs typeface="Lato"/>
              <a:sym typeface="Lato"/>
            </a:endParaRPr>
          </a:p>
        </p:txBody>
      </p:sp>
      <p:sp>
        <p:nvSpPr>
          <p:cNvPr id="241" name="Google Shape;241;p33"/>
          <p:cNvSpPr txBox="1"/>
          <p:nvPr>
            <p:ph idx="1" type="body"/>
          </p:nvPr>
        </p:nvSpPr>
        <p:spPr>
          <a:xfrm>
            <a:off x="311700" y="3819475"/>
            <a:ext cx="8520600" cy="111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729">
                <a:solidFill>
                  <a:schemeClr val="dk1"/>
                </a:solidFill>
                <a:latin typeface="Lato"/>
                <a:ea typeface="Lato"/>
                <a:cs typeface="Lato"/>
                <a:sym typeface="Lato"/>
              </a:rPr>
              <a:t>The Accuracy for SVM and KNN as follows:</a:t>
            </a:r>
            <a:endParaRPr sz="1729">
              <a:solidFill>
                <a:schemeClr val="dk1"/>
              </a:solidFill>
              <a:latin typeface="Lato"/>
              <a:ea typeface="Lato"/>
              <a:cs typeface="Lato"/>
              <a:sym typeface="Lato"/>
            </a:endParaRPr>
          </a:p>
          <a:p>
            <a:pPr indent="-338455" lvl="0" marL="457200" rtl="0" algn="l">
              <a:lnSpc>
                <a:spcPct val="95000"/>
              </a:lnSpc>
              <a:spcBef>
                <a:spcPts val="1200"/>
              </a:spcBef>
              <a:spcAft>
                <a:spcPts val="0"/>
              </a:spcAft>
              <a:buClr>
                <a:srgbClr val="FFFF00"/>
              </a:buClr>
              <a:buSzPts val="1730"/>
              <a:buFont typeface="Lato"/>
              <a:buChar char="●"/>
            </a:pPr>
            <a:r>
              <a:rPr lang="en" sz="1729">
                <a:solidFill>
                  <a:schemeClr val="dk1"/>
                </a:solidFill>
                <a:latin typeface="Lato"/>
                <a:ea typeface="Lato"/>
                <a:cs typeface="Lato"/>
                <a:sym typeface="Lato"/>
              </a:rPr>
              <a:t>SVM : 75.0</a:t>
            </a:r>
            <a:endParaRPr sz="1729">
              <a:solidFill>
                <a:schemeClr val="dk1"/>
              </a:solidFill>
              <a:latin typeface="Lato"/>
              <a:ea typeface="Lato"/>
              <a:cs typeface="Lato"/>
              <a:sym typeface="Lato"/>
            </a:endParaRPr>
          </a:p>
          <a:p>
            <a:pPr indent="-338455" lvl="0" marL="457200" rtl="0" algn="l">
              <a:lnSpc>
                <a:spcPct val="95000"/>
              </a:lnSpc>
              <a:spcBef>
                <a:spcPts val="0"/>
              </a:spcBef>
              <a:spcAft>
                <a:spcPts val="0"/>
              </a:spcAft>
              <a:buClr>
                <a:srgbClr val="FFFF00"/>
              </a:buClr>
              <a:buSzPts val="1730"/>
              <a:buFont typeface="Lato"/>
              <a:buChar char="●"/>
            </a:pPr>
            <a:r>
              <a:rPr lang="en" sz="1729">
                <a:solidFill>
                  <a:schemeClr val="dk1"/>
                </a:solidFill>
                <a:latin typeface="Lato"/>
                <a:ea typeface="Lato"/>
                <a:cs typeface="Lato"/>
                <a:sym typeface="Lato"/>
              </a:rPr>
              <a:t>KNN : 60.714</a:t>
            </a:r>
            <a:endParaRPr sz="1729">
              <a:solidFill>
                <a:schemeClr val="dk1"/>
              </a:solidFill>
              <a:latin typeface="Lato"/>
              <a:ea typeface="Lato"/>
              <a:cs typeface="Lato"/>
              <a:sym typeface="Lato"/>
            </a:endParaRPr>
          </a:p>
          <a:p>
            <a:pPr indent="0" lvl="0" marL="0" rtl="0" algn="l">
              <a:lnSpc>
                <a:spcPct val="95000"/>
              </a:lnSpc>
              <a:spcBef>
                <a:spcPts val="1200"/>
              </a:spcBef>
              <a:spcAft>
                <a:spcPts val="1200"/>
              </a:spcAft>
              <a:buSzPts val="935"/>
              <a:buNone/>
            </a:pPr>
            <a:r>
              <a:t/>
            </a:r>
            <a:endParaRPr sz="1829"/>
          </a:p>
        </p:txBody>
      </p:sp>
      <p:sp>
        <p:nvSpPr>
          <p:cNvPr id="242" name="Google Shape;24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3"/>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Model training</a:t>
            </a:r>
            <a:endParaRPr b="1">
              <a:solidFill>
                <a:srgbClr val="FFFF00"/>
              </a:solidFill>
              <a:latin typeface="Lato"/>
              <a:ea typeface="Lato"/>
              <a:cs typeface="Lato"/>
              <a:sym typeface="Lato"/>
            </a:endParaRPr>
          </a:p>
          <a:p>
            <a:pPr indent="0" lvl="0" marL="0" rtl="0" algn="l">
              <a:spcBef>
                <a:spcPts val="0"/>
              </a:spcBef>
              <a:spcAft>
                <a:spcPts val="0"/>
              </a:spcAft>
              <a:buNone/>
            </a:pPr>
            <a:r>
              <a:t/>
            </a:r>
            <a:endParaRPr>
              <a:solidFill>
                <a:srgbClr val="FFFF00"/>
              </a:solidFill>
              <a:latin typeface="Lato"/>
              <a:ea typeface="Lato"/>
              <a:cs typeface="Lato"/>
              <a:sym typeface="Lato"/>
            </a:endParaRPr>
          </a:p>
          <a:p>
            <a:pPr indent="0" lvl="0" marL="0" rtl="0" algn="l">
              <a:spcBef>
                <a:spcPts val="0"/>
              </a:spcBef>
              <a:spcAft>
                <a:spcPts val="0"/>
              </a:spcAft>
              <a:buNone/>
            </a:pPr>
            <a:r>
              <a:t/>
            </a:r>
            <a:endParaRPr>
              <a:solidFill>
                <a:srgbClr val="FFFF00"/>
              </a:solidFill>
              <a:latin typeface="Lato"/>
              <a:ea typeface="Lato"/>
              <a:cs typeface="Lato"/>
              <a:sym typeface="Lato"/>
            </a:endParaRPr>
          </a:p>
        </p:txBody>
      </p:sp>
      <p:sp>
        <p:nvSpPr>
          <p:cNvPr id="244" name="Google Shape;244;p33"/>
          <p:cNvSpPr txBox="1"/>
          <p:nvPr>
            <p:ph idx="1" type="body"/>
          </p:nvPr>
        </p:nvSpPr>
        <p:spPr>
          <a:xfrm>
            <a:off x="311700" y="923875"/>
            <a:ext cx="8520600" cy="9615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We are training the SVM model for 80%, Train split dataset to 80%, 80 / 100 * 138 = 110 images. So there are 110 Images.</a:t>
            </a:r>
            <a:endParaRPr>
              <a:solidFill>
                <a:schemeClr val="dk1"/>
              </a:solidFill>
              <a:latin typeface="Lato"/>
              <a:ea typeface="Lato"/>
              <a:cs typeface="Lato"/>
              <a:sym typeface="Lato"/>
            </a:endParaRPr>
          </a:p>
          <a:p>
            <a:pPr indent="0" lvl="0" marL="0" rtl="0" algn="l">
              <a:spcBef>
                <a:spcPts val="0"/>
              </a:spcBef>
              <a:spcAft>
                <a:spcPts val="1200"/>
              </a:spcAft>
              <a:buNone/>
            </a:pPr>
            <a:r>
              <a:t/>
            </a:r>
            <a:endParaRPr>
              <a:solidFill>
                <a:srgbClr val="FFFF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mt="60000"/>
          </a:blip>
          <a:srcRect b="0" l="8821" r="8813" t="0"/>
          <a:stretch/>
        </p:blipFill>
        <p:spPr>
          <a:xfrm>
            <a:off x="0" y="0"/>
            <a:ext cx="3512599" cy="5143496"/>
          </a:xfrm>
          <a:prstGeom prst="rect">
            <a:avLst/>
          </a:prstGeom>
          <a:noFill/>
          <a:ln>
            <a:noFill/>
          </a:ln>
        </p:spPr>
      </p:pic>
      <p:sp>
        <p:nvSpPr>
          <p:cNvPr id="76" name="Google Shape;76;p16"/>
          <p:cNvSpPr txBox="1"/>
          <p:nvPr>
            <p:ph type="title"/>
          </p:nvPr>
        </p:nvSpPr>
        <p:spPr>
          <a:xfrm>
            <a:off x="3664500" y="307825"/>
            <a:ext cx="2631900" cy="11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latin typeface="Lato"/>
                <a:ea typeface="Lato"/>
                <a:cs typeface="Lato"/>
                <a:sym typeface="Lato"/>
              </a:rPr>
              <a:t>T i t l e : </a:t>
            </a:r>
            <a:endParaRPr b="1" sz="3200">
              <a:latin typeface="Lato"/>
              <a:ea typeface="Lato"/>
              <a:cs typeface="Lato"/>
              <a:sym typeface="Lato"/>
            </a:endParaRPr>
          </a:p>
        </p:txBody>
      </p:sp>
      <p:sp>
        <p:nvSpPr>
          <p:cNvPr id="77" name="Google Shape;77;p16"/>
          <p:cNvSpPr txBox="1"/>
          <p:nvPr>
            <p:ph idx="1" type="body"/>
          </p:nvPr>
        </p:nvSpPr>
        <p:spPr>
          <a:xfrm>
            <a:off x="3586300" y="1783875"/>
            <a:ext cx="5557800" cy="2017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3500">
                <a:solidFill>
                  <a:srgbClr val="FFFF00"/>
                </a:solidFill>
                <a:latin typeface="Lato"/>
                <a:ea typeface="Lato"/>
                <a:cs typeface="Lato"/>
                <a:sym typeface="Lato"/>
              </a:rPr>
              <a:t>Lung nodule detection in chest CT Scan images</a:t>
            </a:r>
            <a:endParaRPr b="1" sz="3500">
              <a:solidFill>
                <a:srgbClr val="FFFF00"/>
              </a:solidFill>
              <a:latin typeface="Lato"/>
              <a:ea typeface="Lato"/>
              <a:cs typeface="Lato"/>
              <a:sym typeface="Lato"/>
            </a:endParaRPr>
          </a:p>
          <a:p>
            <a:pPr indent="0" lvl="0" marL="0" rtl="0" algn="ctr">
              <a:lnSpc>
                <a:spcPct val="115000"/>
              </a:lnSpc>
              <a:spcBef>
                <a:spcPts val="1600"/>
              </a:spcBef>
              <a:spcAft>
                <a:spcPts val="1600"/>
              </a:spcAft>
              <a:buNone/>
            </a:pPr>
            <a:r>
              <a:rPr b="1" lang="en" sz="2230">
                <a:solidFill>
                  <a:srgbClr val="E0E0E0"/>
                </a:solidFill>
                <a:latin typeface="Lato"/>
                <a:ea typeface="Lato"/>
                <a:cs typeface="Lato"/>
                <a:sym typeface="Lato"/>
              </a:rPr>
              <a:t>using deep learning approaches</a:t>
            </a:r>
            <a:endParaRPr sz="2230">
              <a:solidFill>
                <a:srgbClr val="E0E0E0"/>
              </a:solidFill>
              <a:latin typeface="Lato"/>
              <a:ea typeface="Lato"/>
              <a:cs typeface="Lato"/>
              <a:sym typeface="Lato"/>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KNN </a:t>
            </a:r>
            <a:endParaRPr b="1">
              <a:solidFill>
                <a:srgbClr val="FFFF00"/>
              </a:solidFill>
              <a:latin typeface="Lato"/>
              <a:ea typeface="Lato"/>
              <a:cs typeface="Lato"/>
              <a:sym typeface="Lato"/>
            </a:endParaRPr>
          </a:p>
        </p:txBody>
      </p:sp>
      <p:sp>
        <p:nvSpPr>
          <p:cNvPr id="250" name="Google Shape;250;p3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00"/>
              </a:buClr>
              <a:buSzPts val="1600"/>
              <a:buFont typeface="Lato"/>
              <a:buChar char="●"/>
            </a:pPr>
            <a:r>
              <a:rPr lang="en" sz="1600">
                <a:solidFill>
                  <a:srgbClr val="FFFFFF"/>
                </a:solidFill>
                <a:latin typeface="Lato"/>
                <a:ea typeface="Lato"/>
                <a:cs typeface="Lato"/>
                <a:sym typeface="Lato"/>
              </a:rPr>
              <a:t>T</a:t>
            </a:r>
            <a:r>
              <a:rPr lang="en" sz="1600">
                <a:solidFill>
                  <a:srgbClr val="FFFFFF"/>
                </a:solidFill>
                <a:latin typeface="Lato"/>
                <a:ea typeface="Lato"/>
                <a:cs typeface="Lato"/>
                <a:sym typeface="Lato"/>
              </a:rPr>
              <a:t>he k-NN algorithm classifies unknown data points by finding the most common class among the k closest examples.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00"/>
              </a:buClr>
              <a:buSzPts val="1600"/>
              <a:buFont typeface="Lato"/>
              <a:buChar char="●"/>
            </a:pPr>
            <a:r>
              <a:rPr lang="en" sz="1600">
                <a:solidFill>
                  <a:srgbClr val="FFFFFF"/>
                </a:solidFill>
                <a:latin typeface="Lato"/>
                <a:ea typeface="Lato"/>
                <a:cs typeface="Lato"/>
                <a:sym typeface="Lato"/>
              </a:rPr>
              <a:t>Each data point in the k closest data points casts a vote, and the category with the highest number of votes wins.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00"/>
              </a:buClr>
              <a:buSzPts val="1600"/>
              <a:buFont typeface="Lato"/>
              <a:buChar char="●"/>
            </a:pPr>
            <a:r>
              <a:rPr lang="en" sz="1600">
                <a:solidFill>
                  <a:srgbClr val="FFFFFF"/>
                </a:solidFill>
                <a:latin typeface="Lato"/>
                <a:ea typeface="Lato"/>
                <a:cs typeface="Lato"/>
                <a:sym typeface="Lato"/>
              </a:rPr>
              <a:t>K-NN algorithm assumes the similarity between the new case/data and available cases and put the new case into the category that is most similar to the available categories.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00"/>
              </a:buClr>
              <a:buSzPts val="1600"/>
              <a:buFont typeface="Lato"/>
              <a:buChar char="●"/>
            </a:pPr>
            <a:r>
              <a:rPr lang="en" sz="1600">
                <a:solidFill>
                  <a:srgbClr val="FFFFFF"/>
                </a:solidFill>
                <a:latin typeface="Lato"/>
                <a:ea typeface="Lato"/>
                <a:cs typeface="Lato"/>
                <a:sym typeface="Lato"/>
              </a:rPr>
              <a:t>K-NN algorithm stores all the available data and classifies a new data point based on the similarity.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00"/>
              </a:buClr>
              <a:buSzPts val="1600"/>
              <a:buFont typeface="Lato"/>
              <a:buChar char="●"/>
            </a:pPr>
            <a:r>
              <a:rPr lang="en" sz="1600">
                <a:solidFill>
                  <a:srgbClr val="FFFFFF"/>
                </a:solidFill>
                <a:latin typeface="Lato"/>
                <a:ea typeface="Lato"/>
                <a:cs typeface="Lato"/>
                <a:sym typeface="Lato"/>
              </a:rPr>
              <a:t>This means when new data appears then it can be easily classified into a well suite category by using K- NN algorithm.</a:t>
            </a:r>
            <a:endParaRPr sz="1600">
              <a:solidFill>
                <a:srgbClr val="FFFFFF"/>
              </a:solidFill>
              <a:latin typeface="Lato"/>
              <a:ea typeface="Lato"/>
              <a:cs typeface="Lato"/>
              <a:sym typeface="Lato"/>
            </a:endParaRPr>
          </a:p>
          <a:p>
            <a:pPr indent="0" lvl="0" marL="0" rtl="0" algn="l">
              <a:spcBef>
                <a:spcPts val="1200"/>
              </a:spcBef>
              <a:spcAft>
                <a:spcPts val="1200"/>
              </a:spcAft>
              <a:buNone/>
            </a:pPr>
            <a:r>
              <a:t/>
            </a:r>
            <a:endParaRPr sz="1600">
              <a:solidFill>
                <a:srgbClr val="FFFFFF"/>
              </a:solidFill>
              <a:latin typeface="Lato"/>
              <a:ea typeface="Lato"/>
              <a:cs typeface="Lato"/>
              <a:sym typeface="Lato"/>
            </a:endParaRPr>
          </a:p>
        </p:txBody>
      </p:sp>
      <p:sp>
        <p:nvSpPr>
          <p:cNvPr id="251" name="Google Shape;25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Prediction</a:t>
            </a:r>
            <a:r>
              <a:rPr b="1" lang="en">
                <a:solidFill>
                  <a:srgbClr val="FFFF00"/>
                </a:solidFill>
                <a:latin typeface="Lato"/>
                <a:ea typeface="Lato"/>
                <a:cs typeface="Lato"/>
                <a:sym typeface="Lato"/>
              </a:rPr>
              <a:t> of lung cancer </a:t>
            </a:r>
            <a:endParaRPr b="1">
              <a:solidFill>
                <a:srgbClr val="FFFF00"/>
              </a:solidFill>
              <a:latin typeface="Lato"/>
              <a:ea typeface="Lato"/>
              <a:cs typeface="Lato"/>
              <a:sym typeface="Lato"/>
            </a:endParaRPr>
          </a:p>
        </p:txBody>
      </p:sp>
      <p:sp>
        <p:nvSpPr>
          <p:cNvPr id="257" name="Google Shape;257;p35"/>
          <p:cNvSpPr txBox="1"/>
          <p:nvPr>
            <p:ph idx="1" type="body"/>
          </p:nvPr>
        </p:nvSpPr>
        <p:spPr>
          <a:xfrm>
            <a:off x="311700" y="1152475"/>
            <a:ext cx="4878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If predicted output is 0 then uploaded CT scan is normal, if output is 1 then uploaded CT scan is abnormal.</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Hence we can predict the lung nodules by using CT scan images. </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Char char="●"/>
            </a:pPr>
            <a:r>
              <a:rPr lang="en">
                <a:solidFill>
                  <a:schemeClr val="dk1"/>
                </a:solidFill>
                <a:latin typeface="Lato"/>
                <a:ea typeface="Lato"/>
                <a:cs typeface="Lato"/>
                <a:sym typeface="Lato"/>
              </a:rPr>
              <a:t>Here in the picture, you can see that the CT scan of chest is Abnormal. </a:t>
            </a:r>
            <a:endParaRPr>
              <a:solidFill>
                <a:schemeClr val="dk1"/>
              </a:solidFill>
              <a:latin typeface="Lato"/>
              <a:ea typeface="Lato"/>
              <a:cs typeface="Lato"/>
              <a:sym typeface="Lato"/>
            </a:endParaRPr>
          </a:p>
        </p:txBody>
      </p:sp>
      <p:pic>
        <p:nvPicPr>
          <p:cNvPr id="258" name="Google Shape;258;p35"/>
          <p:cNvPicPr preferRelativeResize="0"/>
          <p:nvPr/>
        </p:nvPicPr>
        <p:blipFill>
          <a:blip r:embed="rId3">
            <a:alphaModFix/>
          </a:blip>
          <a:stretch>
            <a:fillRect/>
          </a:stretch>
        </p:blipFill>
        <p:spPr>
          <a:xfrm>
            <a:off x="5508425" y="1017722"/>
            <a:ext cx="3403400" cy="3673175"/>
          </a:xfrm>
          <a:prstGeom prst="rect">
            <a:avLst/>
          </a:prstGeom>
          <a:noFill/>
          <a:ln>
            <a:noFill/>
          </a:ln>
        </p:spPr>
      </p:pic>
      <p:sp>
        <p:nvSpPr>
          <p:cNvPr id="259" name="Google Shape;25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Accuracy Graph</a:t>
            </a:r>
            <a:endParaRPr b="1">
              <a:solidFill>
                <a:srgbClr val="FFFF00"/>
              </a:solidFill>
              <a:latin typeface="Lato"/>
              <a:ea typeface="Lato"/>
              <a:cs typeface="Lato"/>
              <a:sym typeface="Lato"/>
            </a:endParaRPr>
          </a:p>
        </p:txBody>
      </p:sp>
      <p:sp>
        <p:nvSpPr>
          <p:cNvPr id="265" name="Google Shape;265;p36"/>
          <p:cNvSpPr txBox="1"/>
          <p:nvPr>
            <p:ph idx="1" type="body"/>
          </p:nvPr>
        </p:nvSpPr>
        <p:spPr>
          <a:xfrm>
            <a:off x="311700" y="1152475"/>
            <a:ext cx="44544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FFFF00"/>
              </a:buClr>
              <a:buSzPts val="1700"/>
              <a:buFont typeface="Lato"/>
              <a:buChar char="●"/>
            </a:pPr>
            <a:r>
              <a:rPr lang="en" sz="1700">
                <a:solidFill>
                  <a:schemeClr val="dk1"/>
                </a:solidFill>
                <a:latin typeface="Lato"/>
                <a:ea typeface="Lato"/>
                <a:cs typeface="Lato"/>
                <a:sym typeface="Lato"/>
              </a:rPr>
              <a:t>We will plot the graph for the </a:t>
            </a:r>
            <a:r>
              <a:rPr lang="en" sz="1700">
                <a:solidFill>
                  <a:schemeClr val="dk1"/>
                </a:solidFill>
                <a:latin typeface="Lato"/>
                <a:ea typeface="Lato"/>
                <a:cs typeface="Lato"/>
                <a:sym typeface="Lato"/>
              </a:rPr>
              <a:t>Accuracy</a:t>
            </a:r>
            <a:r>
              <a:rPr lang="en" sz="1700">
                <a:solidFill>
                  <a:schemeClr val="dk1"/>
                </a:solidFill>
                <a:latin typeface="Lato"/>
                <a:ea typeface="Lato"/>
                <a:cs typeface="Lato"/>
                <a:sym typeface="Lato"/>
              </a:rPr>
              <a:t> for SVM and KNN Algorithms.</a:t>
            </a:r>
            <a:endParaRPr sz="1700">
              <a:solidFill>
                <a:schemeClr val="dk1"/>
              </a:solidFill>
              <a:latin typeface="Lato"/>
              <a:ea typeface="Lato"/>
              <a:cs typeface="Lato"/>
              <a:sym typeface="Lato"/>
            </a:endParaRPr>
          </a:p>
          <a:p>
            <a:pPr indent="-336550" lvl="0" marL="457200" rtl="0" algn="l">
              <a:spcBef>
                <a:spcPts val="0"/>
              </a:spcBef>
              <a:spcAft>
                <a:spcPts val="0"/>
              </a:spcAft>
              <a:buClr>
                <a:srgbClr val="FFFF00"/>
              </a:buClr>
              <a:buSzPts val="1700"/>
              <a:buFont typeface="Lato"/>
              <a:buChar char="●"/>
            </a:pPr>
            <a:r>
              <a:rPr lang="en" sz="1700">
                <a:solidFill>
                  <a:schemeClr val="dk1"/>
                </a:solidFill>
                <a:latin typeface="Lato"/>
                <a:ea typeface="Lato"/>
                <a:cs typeface="Lato"/>
                <a:sym typeface="Lato"/>
              </a:rPr>
              <a:t>The Accuracy of SVM is 75% and Accuracy for KNN is around 60.71.</a:t>
            </a:r>
            <a:endParaRPr sz="1700">
              <a:solidFill>
                <a:schemeClr val="dk1"/>
              </a:solidFill>
              <a:latin typeface="Lato"/>
              <a:ea typeface="Lato"/>
              <a:cs typeface="Lato"/>
              <a:sym typeface="Lato"/>
            </a:endParaRPr>
          </a:p>
          <a:p>
            <a:pPr indent="-336550" lvl="0" marL="457200" rtl="0" algn="l">
              <a:spcBef>
                <a:spcPts val="0"/>
              </a:spcBef>
              <a:spcAft>
                <a:spcPts val="0"/>
              </a:spcAft>
              <a:buClr>
                <a:srgbClr val="FFFF00"/>
              </a:buClr>
              <a:buSzPts val="1700"/>
              <a:buFont typeface="Lato"/>
              <a:buChar char="●"/>
            </a:pPr>
            <a:r>
              <a:rPr lang="en" sz="1700">
                <a:solidFill>
                  <a:schemeClr val="dk1"/>
                </a:solidFill>
                <a:latin typeface="Lato"/>
                <a:ea typeface="Lato"/>
                <a:cs typeface="Lato"/>
                <a:sym typeface="Lato"/>
              </a:rPr>
              <a:t>The below figure is graph for SVM and KNN.</a:t>
            </a:r>
            <a:endParaRPr sz="1700">
              <a:solidFill>
                <a:schemeClr val="dk1"/>
              </a:solidFill>
              <a:latin typeface="Lato"/>
              <a:ea typeface="Lato"/>
              <a:cs typeface="Lato"/>
              <a:sym typeface="Lato"/>
            </a:endParaRPr>
          </a:p>
        </p:txBody>
      </p:sp>
      <p:pic>
        <p:nvPicPr>
          <p:cNvPr id="266" name="Google Shape;266;p36"/>
          <p:cNvPicPr preferRelativeResize="0"/>
          <p:nvPr/>
        </p:nvPicPr>
        <p:blipFill>
          <a:blip r:embed="rId3">
            <a:alphaModFix/>
          </a:blip>
          <a:stretch>
            <a:fillRect/>
          </a:stretch>
        </p:blipFill>
        <p:spPr>
          <a:xfrm>
            <a:off x="495377" y="3970654"/>
            <a:ext cx="3800636" cy="572700"/>
          </a:xfrm>
          <a:prstGeom prst="rect">
            <a:avLst/>
          </a:prstGeom>
          <a:noFill/>
          <a:ln>
            <a:noFill/>
          </a:ln>
        </p:spPr>
      </p:pic>
      <p:pic>
        <p:nvPicPr>
          <p:cNvPr id="267" name="Google Shape;267;p36"/>
          <p:cNvPicPr preferRelativeResize="0"/>
          <p:nvPr/>
        </p:nvPicPr>
        <p:blipFill>
          <a:blip r:embed="rId4">
            <a:alphaModFix/>
          </a:blip>
          <a:stretch>
            <a:fillRect/>
          </a:stretch>
        </p:blipFill>
        <p:spPr>
          <a:xfrm>
            <a:off x="4717500" y="1128812"/>
            <a:ext cx="4343399" cy="3463725"/>
          </a:xfrm>
          <a:prstGeom prst="rect">
            <a:avLst/>
          </a:prstGeom>
          <a:noFill/>
          <a:ln>
            <a:noFill/>
          </a:ln>
        </p:spPr>
      </p:pic>
      <p:sp>
        <p:nvSpPr>
          <p:cNvPr id="268" name="Google Shape;26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Future Plans</a:t>
            </a:r>
            <a:endParaRPr b="1">
              <a:solidFill>
                <a:srgbClr val="FFFF00"/>
              </a:solidFill>
              <a:latin typeface="Lato"/>
              <a:ea typeface="Lato"/>
              <a:cs typeface="Lato"/>
              <a:sym typeface="Lato"/>
            </a:endParaRPr>
          </a:p>
        </p:txBody>
      </p:sp>
      <p:sp>
        <p:nvSpPr>
          <p:cNvPr id="274" name="Google Shape;27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Lato"/>
              <a:buAutoNum type="arabicPeriod"/>
            </a:pPr>
            <a:r>
              <a:rPr lang="en" sz="1700">
                <a:solidFill>
                  <a:schemeClr val="dk1"/>
                </a:solidFill>
                <a:latin typeface="Lato"/>
                <a:ea typeface="Lato"/>
                <a:cs typeface="Lato"/>
                <a:sym typeface="Lato"/>
              </a:rPr>
              <a:t>Try to get a better/bigger CT scan dataset to work on.</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AutoNum type="arabicPeriod"/>
            </a:pPr>
            <a:r>
              <a:rPr lang="en" sz="1700">
                <a:solidFill>
                  <a:schemeClr val="dk1"/>
                </a:solidFill>
                <a:latin typeface="Lato"/>
                <a:ea typeface="Lato"/>
                <a:cs typeface="Lato"/>
                <a:sym typeface="Lato"/>
              </a:rPr>
              <a:t>Implement CNN algorithm in its 3 stages.</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AutoNum type="arabicPeriod"/>
            </a:pPr>
            <a:r>
              <a:rPr lang="en" sz="1700">
                <a:solidFill>
                  <a:schemeClr val="dk1"/>
                </a:solidFill>
                <a:latin typeface="Lato"/>
                <a:ea typeface="Lato"/>
                <a:cs typeface="Lato"/>
                <a:sym typeface="Lato"/>
              </a:rPr>
              <a:t>Compare and contrast the accuracy results with other algorithms implemented.</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AutoNum type="arabicPeriod"/>
            </a:pPr>
            <a:r>
              <a:rPr lang="en" sz="1700">
                <a:solidFill>
                  <a:schemeClr val="dk1"/>
                </a:solidFill>
                <a:latin typeface="Lato"/>
                <a:ea typeface="Lato"/>
                <a:cs typeface="Lato"/>
                <a:sym typeface="Lato"/>
              </a:rPr>
              <a:t>Get a better understanding of which approach will be best suited for lung nodule detection.</a:t>
            </a:r>
            <a:endParaRPr sz="1700">
              <a:solidFill>
                <a:schemeClr val="dk1"/>
              </a:solidFill>
              <a:latin typeface="Lato"/>
              <a:ea typeface="Lato"/>
              <a:cs typeface="Lato"/>
              <a:sym typeface="Lato"/>
            </a:endParaRPr>
          </a:p>
        </p:txBody>
      </p:sp>
      <p:sp>
        <p:nvSpPr>
          <p:cNvPr id="275" name="Google Shape;27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FFFF00"/>
                </a:solidFill>
                <a:latin typeface="Lato"/>
                <a:ea typeface="Lato"/>
                <a:cs typeface="Lato"/>
                <a:sym typeface="Lato"/>
              </a:rPr>
              <a:t>References </a:t>
            </a:r>
            <a:endParaRPr sz="2800">
              <a:solidFill>
                <a:srgbClr val="FFFF00"/>
              </a:solidFill>
              <a:latin typeface="Lato"/>
              <a:ea typeface="Lato"/>
              <a:cs typeface="Lato"/>
              <a:sym typeface="Lato"/>
            </a:endParaRPr>
          </a:p>
        </p:txBody>
      </p:sp>
      <p:sp>
        <p:nvSpPr>
          <p:cNvPr id="281" name="Google Shape;28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2" name="Google Shape;282;p38"/>
          <p:cNvGraphicFramePr/>
          <p:nvPr/>
        </p:nvGraphicFramePr>
        <p:xfrm>
          <a:off x="109050" y="1138600"/>
          <a:ext cx="3000000" cy="3000000"/>
        </p:xfrm>
        <a:graphic>
          <a:graphicData uri="http://schemas.openxmlformats.org/drawingml/2006/table">
            <a:tbl>
              <a:tblPr>
                <a:noFill/>
                <a:tableStyleId>{3CF8D9F6-607C-4166-846D-008A39293422}</a:tableStyleId>
              </a:tblPr>
              <a:tblGrid>
                <a:gridCol w="1490400"/>
                <a:gridCol w="1761700"/>
                <a:gridCol w="2174675"/>
                <a:gridCol w="3472225"/>
              </a:tblGrid>
              <a:tr h="674350">
                <a:tc>
                  <a:txBody>
                    <a:bodyPr/>
                    <a:lstStyle/>
                    <a:p>
                      <a:pPr indent="0" lvl="0" marL="0" rtl="0" algn="ctr">
                        <a:lnSpc>
                          <a:spcPct val="115000"/>
                        </a:lnSpc>
                        <a:spcBef>
                          <a:spcPts val="0"/>
                        </a:spcBef>
                        <a:spcAft>
                          <a:spcPts val="0"/>
                        </a:spcAft>
                        <a:buNone/>
                      </a:pPr>
                      <a:r>
                        <a:rPr b="1" lang="en" sz="1500">
                          <a:solidFill>
                            <a:srgbClr val="FFFF00"/>
                          </a:solidFill>
                          <a:latin typeface="Lato"/>
                          <a:ea typeface="Lato"/>
                          <a:cs typeface="Lato"/>
                          <a:sym typeface="Lato"/>
                        </a:rPr>
                        <a:t>Paper</a:t>
                      </a:r>
                      <a:endParaRPr b="1" sz="1500">
                        <a:solidFill>
                          <a:srgbClr val="FFFF00"/>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Lato"/>
                          <a:ea typeface="Lato"/>
                          <a:cs typeface="Lato"/>
                          <a:sym typeface="Lato"/>
                        </a:rPr>
                        <a:t>Authors and published date </a:t>
                      </a:r>
                      <a:endParaRPr b="1" sz="1500">
                        <a:solidFill>
                          <a:srgbClr val="FFFF00"/>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Lato"/>
                          <a:ea typeface="Lato"/>
                          <a:cs typeface="Lato"/>
                          <a:sym typeface="Lato"/>
                        </a:rPr>
                        <a:t>Methodology</a:t>
                      </a:r>
                      <a:endParaRPr b="1" sz="1500">
                        <a:solidFill>
                          <a:srgbClr val="FFFF00"/>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Lato"/>
                          <a:ea typeface="Lato"/>
                          <a:cs typeface="Lato"/>
                          <a:sym typeface="Lato"/>
                        </a:rPr>
                        <a:t>Output(s)</a:t>
                      </a:r>
                      <a:endParaRPr b="1" sz="1500">
                        <a:solidFill>
                          <a:srgbClr val="FFFF00"/>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876975">
                <a:tc>
                  <a:txBody>
                    <a:bodyPr/>
                    <a:lstStyle/>
                    <a:p>
                      <a:pPr indent="0" lvl="0" marL="0" rtl="0" algn="ctr">
                        <a:spcBef>
                          <a:spcPts val="0"/>
                        </a:spcBef>
                        <a:spcAft>
                          <a:spcPts val="0"/>
                        </a:spcAft>
                        <a:buNone/>
                      </a:pPr>
                      <a:r>
                        <a:rPr lang="en" sz="1500" u="sng">
                          <a:solidFill>
                            <a:srgbClr val="FFFFFF"/>
                          </a:solidFill>
                          <a:latin typeface="Lato"/>
                          <a:ea typeface="Lato"/>
                          <a:cs typeface="Lato"/>
                          <a:sym typeface="Lato"/>
                          <a:hlinkClick r:id="rId3">
                            <a:extLst>
                              <a:ext uri="{A12FA001-AC4F-418D-AE19-62706E023703}">
                                <ahyp:hlinkClr val="tx"/>
                              </a:ext>
                            </a:extLst>
                          </a:hlinkClick>
                        </a:rPr>
                        <a:t>Paper 1</a:t>
                      </a:r>
                      <a:endParaRPr sz="1500">
                        <a:solidFill>
                          <a:srgbClr val="FFFFFF"/>
                        </a:solidFill>
                        <a:latin typeface="Lato"/>
                        <a:ea typeface="Lato"/>
                        <a:cs typeface="Lato"/>
                        <a:sym typeface="Lato"/>
                      </a:endParaRPr>
                    </a:p>
                    <a:p>
                      <a:pPr indent="0" lvl="0" marL="0" rtl="0" algn="ctr">
                        <a:spcBef>
                          <a:spcPts val="0"/>
                        </a:spcBef>
                        <a:spcAft>
                          <a:spcPts val="0"/>
                        </a:spcAft>
                        <a:buNone/>
                      </a:pPr>
                      <a:r>
                        <a:t/>
                      </a:r>
                      <a:endParaRPr sz="1500">
                        <a:solidFill>
                          <a:srgbClr val="FFFFFF"/>
                        </a:solidFill>
                        <a:latin typeface="Lato"/>
                        <a:ea typeface="Lato"/>
                        <a:cs typeface="Lato"/>
                        <a:sym typeface="Lato"/>
                      </a:endParaRPr>
                    </a:p>
                    <a:p>
                      <a:pPr indent="0" lvl="0" marL="0" rtl="0" algn="ctr">
                        <a:spcBef>
                          <a:spcPts val="0"/>
                        </a:spcBef>
                        <a:spcAft>
                          <a:spcPts val="0"/>
                        </a:spcAft>
                        <a:buNone/>
                      </a:pPr>
                      <a:r>
                        <a:rPr lang="en" sz="1500">
                          <a:solidFill>
                            <a:srgbClr val="FFFFFF"/>
                          </a:solidFill>
                          <a:latin typeface="Lato"/>
                          <a:ea typeface="Lato"/>
                          <a:cs typeface="Lato"/>
                          <a:sym typeface="Lato"/>
                        </a:rPr>
                        <a:t>Deep Learning for Lung Cancer Nodules Detection and Classification in CT Scans</a:t>
                      </a:r>
                      <a:endParaRPr sz="1500">
                        <a:solidFill>
                          <a:srgbClr val="FFFFFF"/>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500">
                          <a:solidFill>
                            <a:srgbClr val="FFFFFF"/>
                          </a:solidFill>
                          <a:latin typeface="Lato"/>
                          <a:ea typeface="Lato"/>
                          <a:cs typeface="Lato"/>
                          <a:sym typeface="Lato"/>
                        </a:rPr>
                        <a:t>Diego Riquelme  and Moulay A. Akhloufi, published on 8th January 2020</a:t>
                      </a:r>
                      <a:endParaRPr sz="1500">
                        <a:solidFill>
                          <a:srgbClr val="FFFFFF"/>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sz="1500">
                        <a:solidFill>
                          <a:srgbClr val="FFFFFF"/>
                        </a:solidFill>
                        <a:latin typeface="Lato"/>
                        <a:ea typeface="Lato"/>
                        <a:cs typeface="Lato"/>
                        <a:sym typeface="Lato"/>
                      </a:endParaRPr>
                    </a:p>
                    <a:p>
                      <a:pPr indent="0" lvl="0" marL="0" rtl="0" algn="l">
                        <a:spcBef>
                          <a:spcPts val="0"/>
                        </a:spcBef>
                        <a:spcAft>
                          <a:spcPts val="0"/>
                        </a:spcAft>
                        <a:buNone/>
                      </a:pPr>
                      <a:r>
                        <a:rPr lang="en" sz="1500">
                          <a:solidFill>
                            <a:srgbClr val="FFFFFF"/>
                          </a:solidFill>
                          <a:latin typeface="Lato"/>
                          <a:ea typeface="Lato"/>
                          <a:cs typeface="Lato"/>
                          <a:sym typeface="Lato"/>
                        </a:rPr>
                        <a:t>CNN techniques like U-Net, Faster R-CNN, Mask R-CNN, YOLO, VGG, ResNet.</a:t>
                      </a:r>
                      <a:endParaRPr sz="1500">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sz="1500">
                        <a:solidFill>
                          <a:srgbClr val="FFFFFF"/>
                        </a:solidFill>
                        <a:latin typeface="Lato"/>
                        <a:ea typeface="Lato"/>
                        <a:cs typeface="Lato"/>
                        <a:sym typeface="Lato"/>
                      </a:endParaRPr>
                    </a:p>
                    <a:p>
                      <a:pPr indent="0" lvl="0" marL="0" rtl="0" algn="l">
                        <a:spcBef>
                          <a:spcPts val="0"/>
                        </a:spcBef>
                        <a:spcAft>
                          <a:spcPts val="0"/>
                        </a:spcAft>
                        <a:buNone/>
                      </a:pPr>
                      <a:r>
                        <a:rPr lang="en" sz="1500">
                          <a:solidFill>
                            <a:srgbClr val="FFFFFF"/>
                          </a:solidFill>
                          <a:latin typeface="Lato"/>
                          <a:ea typeface="Lato"/>
                          <a:cs typeface="Lato"/>
                          <a:sym typeface="Lato"/>
                        </a:rPr>
                        <a:t>CPM (Competition Performance Metric)of 0.968, 0.966, and 0.916, respectively. All of these frameworks are 3D CNN based.</a:t>
                      </a:r>
                      <a:endParaRPr sz="1500">
                        <a:solidFill>
                          <a:srgbClr val="FFFFFF"/>
                        </a:solidFill>
                        <a:latin typeface="Lato"/>
                        <a:ea typeface="Lato"/>
                        <a:cs typeface="Lato"/>
                        <a:sym typeface="Lato"/>
                      </a:endParaRPr>
                    </a:p>
                    <a:p>
                      <a:pPr indent="0" lvl="0" marL="0" rtl="0" algn="l">
                        <a:spcBef>
                          <a:spcPts val="0"/>
                        </a:spcBef>
                        <a:spcAft>
                          <a:spcPts val="0"/>
                        </a:spcAft>
                        <a:buNone/>
                      </a:pPr>
                      <a:r>
                        <a:rPr lang="en" sz="1500">
                          <a:solidFill>
                            <a:srgbClr val="FFFFFF"/>
                          </a:solidFill>
                          <a:latin typeface="Lato"/>
                          <a:ea typeface="Lato"/>
                          <a:cs typeface="Lato"/>
                          <a:sym typeface="Lato"/>
                        </a:rPr>
                        <a:t>AUC (area under the ROC curve)of 0.996, 0.9835 and 0.954.  </a:t>
                      </a:r>
                      <a:endParaRPr sz="1500">
                        <a:solidFill>
                          <a:srgbClr val="FFFFFF"/>
                        </a:solidFill>
                        <a:latin typeface="Lato"/>
                        <a:ea typeface="Lato"/>
                        <a:cs typeface="Lato"/>
                        <a:sym typeface="La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8" name="Google Shape;288;p39"/>
          <p:cNvGraphicFramePr/>
          <p:nvPr/>
        </p:nvGraphicFramePr>
        <p:xfrm>
          <a:off x="324300" y="1032625"/>
          <a:ext cx="3000000" cy="3000000"/>
        </p:xfrm>
        <a:graphic>
          <a:graphicData uri="http://schemas.openxmlformats.org/drawingml/2006/table">
            <a:tbl>
              <a:tblPr>
                <a:noFill/>
                <a:tableStyleId>{3CF8D9F6-607C-4166-846D-008A39293422}</a:tableStyleId>
              </a:tblPr>
              <a:tblGrid>
                <a:gridCol w="1958700"/>
                <a:gridCol w="1852525"/>
                <a:gridCol w="1994075"/>
                <a:gridCol w="2690100"/>
              </a:tblGrid>
              <a:tr h="847450">
                <a:tc>
                  <a:txBody>
                    <a:bodyPr/>
                    <a:lstStyle/>
                    <a:p>
                      <a:pPr indent="0" lvl="0" marL="0" rtl="0" algn="ctr">
                        <a:lnSpc>
                          <a:spcPct val="115000"/>
                        </a:lnSpc>
                        <a:spcBef>
                          <a:spcPts val="0"/>
                        </a:spcBef>
                        <a:spcAft>
                          <a:spcPts val="0"/>
                        </a:spcAft>
                        <a:buNone/>
                      </a:pPr>
                      <a:r>
                        <a:rPr b="1" lang="en" sz="1500">
                          <a:solidFill>
                            <a:srgbClr val="FFFF00"/>
                          </a:solidFill>
                          <a:latin typeface="Lato"/>
                          <a:ea typeface="Lato"/>
                          <a:cs typeface="Lato"/>
                          <a:sym typeface="Lato"/>
                        </a:rPr>
                        <a:t>Papers</a:t>
                      </a:r>
                      <a:endParaRPr b="1" sz="1500">
                        <a:solidFill>
                          <a:srgbClr val="FFFF00"/>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Lato"/>
                          <a:ea typeface="Lato"/>
                          <a:cs typeface="Lato"/>
                          <a:sym typeface="Lato"/>
                        </a:rPr>
                        <a:t>Authors and published date </a:t>
                      </a:r>
                      <a:endParaRPr b="1" sz="1500">
                        <a:solidFill>
                          <a:srgbClr val="FFFF00"/>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Lato"/>
                          <a:ea typeface="Lato"/>
                          <a:cs typeface="Lato"/>
                          <a:sym typeface="Lato"/>
                        </a:rPr>
                        <a:t>Methodology</a:t>
                      </a:r>
                      <a:endParaRPr b="1" sz="1500">
                        <a:solidFill>
                          <a:srgbClr val="FFFF00"/>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Lato"/>
                          <a:ea typeface="Lato"/>
                          <a:cs typeface="Lato"/>
                          <a:sym typeface="Lato"/>
                        </a:rPr>
                        <a:t>Output(s)</a:t>
                      </a:r>
                      <a:endParaRPr b="1" sz="1500">
                        <a:solidFill>
                          <a:srgbClr val="FFFF00"/>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708625">
                <a:tc>
                  <a:txBody>
                    <a:bodyPr/>
                    <a:lstStyle/>
                    <a:p>
                      <a:pPr indent="0" lvl="0" marL="0" rtl="0" algn="ctr">
                        <a:spcBef>
                          <a:spcPts val="0"/>
                        </a:spcBef>
                        <a:spcAft>
                          <a:spcPts val="0"/>
                        </a:spcAft>
                        <a:buNone/>
                      </a:pPr>
                      <a:r>
                        <a:rPr lang="en" sz="1500" u="sng">
                          <a:solidFill>
                            <a:srgbClr val="FFFFFF"/>
                          </a:solidFill>
                          <a:latin typeface="Lato"/>
                          <a:ea typeface="Lato"/>
                          <a:cs typeface="Lato"/>
                          <a:sym typeface="Lato"/>
                          <a:hlinkClick r:id="rId3">
                            <a:extLst>
                              <a:ext uri="{A12FA001-AC4F-418D-AE19-62706E023703}">
                                <ahyp:hlinkClr val="tx"/>
                              </a:ext>
                            </a:extLst>
                          </a:hlinkClick>
                        </a:rPr>
                        <a:t>Paper </a:t>
                      </a:r>
                      <a:r>
                        <a:rPr lang="en" sz="1500">
                          <a:solidFill>
                            <a:srgbClr val="FFFFFF"/>
                          </a:solidFill>
                          <a:latin typeface="Lato"/>
                          <a:ea typeface="Lato"/>
                          <a:cs typeface="Lato"/>
                          <a:sym typeface="Lato"/>
                        </a:rPr>
                        <a:t>2</a:t>
                      </a:r>
                      <a:endParaRPr sz="1500">
                        <a:solidFill>
                          <a:srgbClr val="FFFFFF"/>
                        </a:solidFill>
                        <a:latin typeface="Lato"/>
                        <a:ea typeface="Lato"/>
                        <a:cs typeface="Lato"/>
                        <a:sym typeface="Lato"/>
                      </a:endParaRPr>
                    </a:p>
                    <a:p>
                      <a:pPr indent="0" lvl="0" marL="0" rtl="0" algn="ctr">
                        <a:spcBef>
                          <a:spcPts val="0"/>
                        </a:spcBef>
                        <a:spcAft>
                          <a:spcPts val="0"/>
                        </a:spcAft>
                        <a:buNone/>
                      </a:pPr>
                      <a:r>
                        <a:t/>
                      </a:r>
                      <a:endParaRPr sz="1500">
                        <a:solidFill>
                          <a:srgbClr val="FFFFFF"/>
                        </a:solidFill>
                        <a:latin typeface="Lato"/>
                        <a:ea typeface="Lato"/>
                        <a:cs typeface="Lato"/>
                        <a:sym typeface="Lato"/>
                      </a:endParaRPr>
                    </a:p>
                    <a:p>
                      <a:pPr indent="0" lvl="0" marL="0" rtl="0" algn="ctr">
                        <a:spcBef>
                          <a:spcPts val="0"/>
                        </a:spcBef>
                        <a:spcAft>
                          <a:spcPts val="0"/>
                        </a:spcAft>
                        <a:buNone/>
                      </a:pPr>
                      <a:r>
                        <a:rPr lang="en" sz="1500">
                          <a:solidFill>
                            <a:srgbClr val="FFFFFF"/>
                          </a:solidFill>
                          <a:latin typeface="Lato"/>
                          <a:ea typeface="Lato"/>
                          <a:cs typeface="Lato"/>
                          <a:sym typeface="Lato"/>
                        </a:rPr>
                        <a:t>SCPM-Net: An Anchor-free 3D Lung Nodule Detection Network using Sphere Representation and Center Points Matching</a:t>
                      </a:r>
                      <a:endParaRPr sz="1500">
                        <a:solidFill>
                          <a:srgbClr val="FFFFFF"/>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FFFF"/>
                          </a:solidFill>
                          <a:latin typeface="Lato"/>
                          <a:ea typeface="Lato"/>
                          <a:cs typeface="Lato"/>
                          <a:sym typeface="Lato"/>
                        </a:rPr>
                        <a:t>Xiangde Luo, Tao Song, Guotai Wang, Jieneng Chen, Yinan Chen, Kang Li, Dimitris N. Metaxas, Shaoting Zhang</a:t>
                      </a:r>
                      <a:endParaRPr sz="1500">
                        <a:solidFill>
                          <a:srgbClr val="FFFFFF"/>
                        </a:solidFill>
                        <a:latin typeface="Lato"/>
                        <a:ea typeface="Lato"/>
                        <a:cs typeface="Lato"/>
                        <a:sym typeface="Lato"/>
                      </a:endParaRPr>
                    </a:p>
                    <a:p>
                      <a:pPr indent="0" lvl="0" marL="0" rtl="0" algn="ctr">
                        <a:spcBef>
                          <a:spcPts val="0"/>
                        </a:spcBef>
                        <a:spcAft>
                          <a:spcPts val="0"/>
                        </a:spcAft>
                        <a:buNone/>
                      </a:pPr>
                      <a:r>
                        <a:rPr lang="en" sz="1500">
                          <a:solidFill>
                            <a:srgbClr val="FFFFFF"/>
                          </a:solidFill>
                          <a:latin typeface="Lato"/>
                          <a:ea typeface="Lato"/>
                          <a:cs typeface="Lato"/>
                          <a:sym typeface="Lato"/>
                        </a:rPr>
                        <a:t>6 Jan 2022 </a:t>
                      </a:r>
                      <a:endParaRPr sz="1500">
                        <a:solidFill>
                          <a:srgbClr val="FFFFFF"/>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FFFF"/>
                          </a:solidFill>
                          <a:latin typeface="Lato"/>
                          <a:ea typeface="Lato"/>
                          <a:cs typeface="Lato"/>
                          <a:sym typeface="Lato"/>
                        </a:rPr>
                        <a:t>Using Sphere Representation and Center Points Matching</a:t>
                      </a:r>
                      <a:endParaRPr sz="1500">
                        <a:solidFill>
                          <a:srgbClr val="FFFFFF"/>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rgbClr val="FFFFFF"/>
                          </a:solidFill>
                          <a:latin typeface="Lato"/>
                          <a:ea typeface="Lato"/>
                          <a:cs typeface="Lato"/>
                          <a:sym typeface="Lato"/>
                        </a:rPr>
                        <a:t>Experimental results on the LUNA16 dataset showed that our proposed framework achieves superior performance compared with existing anchor-based and anchor-free methods for lung nodule detection.</a:t>
                      </a:r>
                      <a:endParaRPr sz="1500">
                        <a:solidFill>
                          <a:srgbClr val="FFFFFF"/>
                        </a:solidFill>
                        <a:latin typeface="Lato"/>
                        <a:ea typeface="Lato"/>
                        <a:cs typeface="Lato"/>
                        <a:sym typeface="Lato"/>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4" name="Google Shape;294;p40"/>
          <p:cNvGraphicFramePr/>
          <p:nvPr/>
        </p:nvGraphicFramePr>
        <p:xfrm>
          <a:off x="109050" y="1367200"/>
          <a:ext cx="3000000" cy="3000000"/>
        </p:xfrm>
        <a:graphic>
          <a:graphicData uri="http://schemas.openxmlformats.org/drawingml/2006/table">
            <a:tbl>
              <a:tblPr>
                <a:noFill/>
                <a:tableStyleId>{3CF8D9F6-607C-4166-846D-008A39293422}</a:tableStyleId>
              </a:tblPr>
              <a:tblGrid>
                <a:gridCol w="1856100"/>
                <a:gridCol w="1679125"/>
                <a:gridCol w="1926950"/>
                <a:gridCol w="3436825"/>
              </a:tblGrid>
              <a:tr h="674350">
                <a:tc>
                  <a:txBody>
                    <a:bodyPr/>
                    <a:lstStyle/>
                    <a:p>
                      <a:pPr indent="0" lvl="0" marL="0" rtl="0" algn="ctr">
                        <a:lnSpc>
                          <a:spcPct val="115000"/>
                        </a:lnSpc>
                        <a:spcBef>
                          <a:spcPts val="0"/>
                        </a:spcBef>
                        <a:spcAft>
                          <a:spcPts val="0"/>
                        </a:spcAft>
                        <a:buNone/>
                      </a:pPr>
                      <a:r>
                        <a:rPr b="1" lang="en" sz="1500">
                          <a:solidFill>
                            <a:srgbClr val="FFFF00"/>
                          </a:solidFill>
                          <a:latin typeface="Roboto Slab"/>
                          <a:ea typeface="Roboto Slab"/>
                          <a:cs typeface="Roboto Slab"/>
                          <a:sym typeface="Roboto Slab"/>
                        </a:rPr>
                        <a:t>Papers</a:t>
                      </a:r>
                      <a:endParaRPr b="1" sz="1500">
                        <a:solidFill>
                          <a:srgbClr val="FFFF00"/>
                        </a:solidFill>
                        <a:latin typeface="Roboto Slab"/>
                        <a:ea typeface="Roboto Slab"/>
                        <a:cs typeface="Roboto Slab"/>
                        <a:sym typeface="Roboto Slab"/>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Roboto Slab"/>
                          <a:ea typeface="Roboto Slab"/>
                          <a:cs typeface="Roboto Slab"/>
                          <a:sym typeface="Roboto Slab"/>
                        </a:rPr>
                        <a:t>Authors and published date </a:t>
                      </a:r>
                      <a:endParaRPr b="1" sz="1500">
                        <a:solidFill>
                          <a:srgbClr val="FFFF00"/>
                        </a:solidFill>
                        <a:latin typeface="Roboto Slab"/>
                        <a:ea typeface="Roboto Slab"/>
                        <a:cs typeface="Roboto Slab"/>
                        <a:sym typeface="Roboto Slab"/>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Roboto Slab"/>
                          <a:ea typeface="Roboto Slab"/>
                          <a:cs typeface="Roboto Slab"/>
                          <a:sym typeface="Roboto Slab"/>
                        </a:rPr>
                        <a:t>Methodology</a:t>
                      </a:r>
                      <a:endParaRPr b="1" sz="1500">
                        <a:solidFill>
                          <a:srgbClr val="FFFF00"/>
                        </a:solidFill>
                        <a:latin typeface="Roboto Slab"/>
                        <a:ea typeface="Roboto Slab"/>
                        <a:cs typeface="Roboto Slab"/>
                        <a:sym typeface="Roboto Slab"/>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solidFill>
                            <a:srgbClr val="FFFF00"/>
                          </a:solidFill>
                          <a:latin typeface="Roboto Slab"/>
                          <a:ea typeface="Roboto Slab"/>
                          <a:cs typeface="Roboto Slab"/>
                          <a:sym typeface="Roboto Slab"/>
                        </a:rPr>
                        <a:t>Output(s)</a:t>
                      </a:r>
                      <a:endParaRPr b="1" sz="1500">
                        <a:solidFill>
                          <a:srgbClr val="FFFF00"/>
                        </a:solidFill>
                        <a:latin typeface="Roboto Slab"/>
                        <a:ea typeface="Roboto Slab"/>
                        <a:cs typeface="Roboto Slab"/>
                        <a:sym typeface="Roboto Slab"/>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1783550">
                <a:tc>
                  <a:txBody>
                    <a:bodyPr/>
                    <a:lstStyle/>
                    <a:p>
                      <a:pPr indent="0" lvl="0" marL="0" rtl="0" algn="ctr">
                        <a:spcBef>
                          <a:spcPts val="0"/>
                        </a:spcBef>
                        <a:spcAft>
                          <a:spcPts val="0"/>
                        </a:spcAft>
                        <a:buNone/>
                      </a:pPr>
                      <a:r>
                        <a:rPr lang="en" u="sng">
                          <a:solidFill>
                            <a:srgbClr val="FFFFFF"/>
                          </a:solidFill>
                          <a:latin typeface="Roboto Slab"/>
                          <a:ea typeface="Roboto Slab"/>
                          <a:cs typeface="Roboto Slab"/>
                          <a:sym typeface="Roboto Slab"/>
                          <a:hlinkClick r:id="rId3">
                            <a:extLst>
                              <a:ext uri="{A12FA001-AC4F-418D-AE19-62706E023703}">
                                <ahyp:hlinkClr val="tx"/>
                              </a:ext>
                            </a:extLst>
                          </a:hlinkClick>
                        </a:rPr>
                        <a:t>Paper </a:t>
                      </a:r>
                      <a:r>
                        <a:rPr lang="en">
                          <a:solidFill>
                            <a:srgbClr val="FFFFFF"/>
                          </a:solidFill>
                          <a:latin typeface="Roboto Slab"/>
                          <a:ea typeface="Roboto Slab"/>
                          <a:cs typeface="Roboto Slab"/>
                          <a:sym typeface="Roboto Slab"/>
                        </a:rPr>
                        <a:t>3</a:t>
                      </a:r>
                      <a:endParaRPr>
                        <a:solidFill>
                          <a:srgbClr val="FFFFFF"/>
                        </a:solidFill>
                        <a:latin typeface="Roboto Slab"/>
                        <a:ea typeface="Roboto Slab"/>
                        <a:cs typeface="Roboto Slab"/>
                        <a:sym typeface="Roboto Slab"/>
                      </a:endParaRPr>
                    </a:p>
                    <a:p>
                      <a:pPr indent="0" lvl="0" marL="0" rtl="0" algn="ctr">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gn="ctr">
                        <a:spcBef>
                          <a:spcPts val="0"/>
                        </a:spcBef>
                        <a:spcAft>
                          <a:spcPts val="0"/>
                        </a:spcAft>
                        <a:buNone/>
                      </a:pPr>
                      <a:r>
                        <a:rPr lang="en">
                          <a:solidFill>
                            <a:srgbClr val="FFFFFF"/>
                          </a:solidFill>
                          <a:latin typeface="Roboto Slab"/>
                          <a:ea typeface="Roboto Slab"/>
                          <a:cs typeface="Roboto Slab"/>
                          <a:sym typeface="Roboto Slab"/>
                        </a:rPr>
                        <a:t>Analysis of Architecture Combining Convolutional Neural Network (CNN) and Kernel K-Means Clustering for Lung Cancer Diagnosis</a:t>
                      </a:r>
                      <a:endParaRPr>
                        <a:solidFill>
                          <a:srgbClr val="FFFFFF"/>
                        </a:solidFill>
                        <a:latin typeface="Roboto Slab"/>
                        <a:ea typeface="Roboto Slab"/>
                        <a:cs typeface="Roboto Slab"/>
                        <a:sym typeface="Roboto Slab"/>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latin typeface="Roboto Slab"/>
                          <a:ea typeface="Roboto Slab"/>
                          <a:cs typeface="Roboto Slab"/>
                          <a:sym typeface="Roboto Slab"/>
                        </a:rPr>
                        <a:t>Zuherman Rustama, Sri Hartinia, Rivan Y. Pratamaa, Reyhan E. Yunusb, Rahmat Hidayat, published on </a:t>
                      </a:r>
                      <a:endParaRPr>
                        <a:solidFill>
                          <a:srgbClr val="FFFFFF"/>
                        </a:solidFill>
                        <a:latin typeface="Roboto Slab"/>
                        <a:ea typeface="Roboto Slab"/>
                        <a:cs typeface="Roboto Slab"/>
                        <a:sym typeface="Roboto Slab"/>
                      </a:endParaRPr>
                    </a:p>
                    <a:p>
                      <a:pPr indent="0" lvl="0" marL="0" rtl="0" algn="ctr">
                        <a:spcBef>
                          <a:spcPts val="0"/>
                        </a:spcBef>
                        <a:spcAft>
                          <a:spcPts val="0"/>
                        </a:spcAft>
                        <a:buNone/>
                      </a:pPr>
                      <a:r>
                        <a:rPr lang="en">
                          <a:solidFill>
                            <a:srgbClr val="FFFFFF"/>
                          </a:solidFill>
                          <a:latin typeface="Roboto Slab"/>
                          <a:ea typeface="Roboto Slab"/>
                          <a:cs typeface="Roboto Slab"/>
                          <a:sym typeface="Roboto Slab"/>
                        </a:rPr>
                        <a:t>June 2020</a:t>
                      </a:r>
                      <a:endParaRPr>
                        <a:solidFill>
                          <a:srgbClr val="FFFFFF"/>
                        </a:solidFill>
                        <a:latin typeface="Roboto Slab"/>
                        <a:ea typeface="Roboto Slab"/>
                        <a:cs typeface="Roboto Slab"/>
                        <a:sym typeface="Roboto Slab"/>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Roboto Slab"/>
                          <a:ea typeface="Roboto Slab"/>
                          <a:cs typeface="Roboto Slab"/>
                          <a:sym typeface="Roboto Slab"/>
                        </a:rPr>
                        <a:t>Convolutional Neural Network (CNN) and Kernel K-Means clustering.</a:t>
                      </a:r>
                      <a:endParaRPr>
                        <a:solidFill>
                          <a:srgbClr val="FFFFFF"/>
                        </a:solidFill>
                        <a:latin typeface="Roboto Slab"/>
                        <a:ea typeface="Roboto Slab"/>
                        <a:cs typeface="Roboto Slab"/>
                        <a:sym typeface="Roboto Slab"/>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latin typeface="Roboto Slab"/>
                        <a:ea typeface="Roboto Slab"/>
                        <a:cs typeface="Roboto Slab"/>
                        <a:sym typeface="Roboto Slab"/>
                      </a:endParaRPr>
                    </a:p>
                    <a:p>
                      <a:pPr indent="0" lvl="0" marL="0" rtl="0" algn="l">
                        <a:spcBef>
                          <a:spcPts val="0"/>
                        </a:spcBef>
                        <a:spcAft>
                          <a:spcPts val="0"/>
                        </a:spcAft>
                        <a:buNone/>
                      </a:pPr>
                      <a:r>
                        <a:rPr lang="en">
                          <a:solidFill>
                            <a:srgbClr val="FFFFFF"/>
                          </a:solidFill>
                          <a:latin typeface="Roboto Slab"/>
                          <a:ea typeface="Roboto Slab"/>
                          <a:cs typeface="Roboto Slab"/>
                          <a:sym typeface="Roboto Slab"/>
                        </a:rPr>
                        <a:t>Best performance with 98.85 percent accuracy, 98.32  percent  sensitivity,  99.40  percent  precision,  99.39 percent specificity, and 98.86 percent F1-Score when using the  RBF kernel  function with  sigma=0.05  in  9-fold cross-validation.  It is  even obtained  in  48 ±  0.77 seconds.</a:t>
                      </a:r>
                      <a:endParaRPr>
                        <a:solidFill>
                          <a:srgbClr val="FFFFFF"/>
                        </a:solidFill>
                        <a:latin typeface="Roboto Slab"/>
                        <a:ea typeface="Roboto Slab"/>
                        <a:cs typeface="Roboto Slab"/>
                        <a:sym typeface="Roboto Slab"/>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idx="1" type="subTitle"/>
          </p:nvPr>
        </p:nvSpPr>
        <p:spPr>
          <a:xfrm>
            <a:off x="2534725" y="2096475"/>
            <a:ext cx="4026900" cy="111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400">
                <a:solidFill>
                  <a:srgbClr val="222222"/>
                </a:solidFill>
              </a:rPr>
              <a:t>T H A N K </a:t>
            </a:r>
            <a:endParaRPr b="1" sz="5400">
              <a:solidFill>
                <a:srgbClr val="222222"/>
              </a:solidFill>
            </a:endParaRPr>
          </a:p>
          <a:p>
            <a:pPr indent="0" lvl="0" marL="0" rtl="0" algn="ctr">
              <a:spcBef>
                <a:spcPts val="0"/>
              </a:spcBef>
              <a:spcAft>
                <a:spcPts val="0"/>
              </a:spcAft>
              <a:buNone/>
            </a:pPr>
            <a:r>
              <a:rPr b="1" lang="en" sz="5400">
                <a:solidFill>
                  <a:srgbClr val="222222"/>
                </a:solidFill>
              </a:rPr>
              <a:t>Y O U </a:t>
            </a:r>
            <a:endParaRPr b="1" sz="5400">
              <a:solidFill>
                <a:srgbClr val="222222"/>
              </a:solidFill>
            </a:endParaRPr>
          </a:p>
        </p:txBody>
      </p:sp>
      <p:sp>
        <p:nvSpPr>
          <p:cNvPr id="300" name="Google Shape;30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Team Members</a:t>
            </a:r>
            <a:endParaRPr b="1">
              <a:solidFill>
                <a:srgbClr val="FFFF00"/>
              </a:solidFill>
              <a:latin typeface="Lato"/>
              <a:ea typeface="Lato"/>
              <a:cs typeface="Lato"/>
              <a:sym typeface="Lato"/>
            </a:endParaRPr>
          </a:p>
        </p:txBody>
      </p:sp>
      <p:sp>
        <p:nvSpPr>
          <p:cNvPr id="84" name="Google Shape;84;p17"/>
          <p:cNvSpPr txBox="1"/>
          <p:nvPr>
            <p:ph idx="1" type="body"/>
          </p:nvPr>
        </p:nvSpPr>
        <p:spPr>
          <a:xfrm>
            <a:off x="328900" y="1369150"/>
            <a:ext cx="8368200" cy="33171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FFFF00"/>
              </a:buClr>
              <a:buSzPts val="1500"/>
              <a:buFont typeface="Roboto Slab"/>
              <a:buChar char="●"/>
            </a:pPr>
            <a:r>
              <a:rPr b="1" lang="en" sz="1500">
                <a:latin typeface="Roboto Slab"/>
                <a:ea typeface="Roboto Slab"/>
                <a:cs typeface="Roboto Slab"/>
                <a:sym typeface="Roboto Slab"/>
              </a:rPr>
              <a:t>Sri Lakshmi Prasanna Koneru</a:t>
            </a:r>
            <a:endParaRPr b="1" sz="1500">
              <a:latin typeface="Roboto Slab"/>
              <a:ea typeface="Roboto Slab"/>
              <a:cs typeface="Roboto Slab"/>
              <a:sym typeface="Roboto Slab"/>
            </a:endParaRPr>
          </a:p>
          <a:p>
            <a:pPr indent="0" lvl="0" marL="457200" rtl="0" algn="l">
              <a:lnSpc>
                <a:spcPct val="95000"/>
              </a:lnSpc>
              <a:spcBef>
                <a:spcPts val="1200"/>
              </a:spcBef>
              <a:spcAft>
                <a:spcPts val="0"/>
              </a:spcAft>
              <a:buSzPts val="770"/>
              <a:buNone/>
            </a:pPr>
            <a:r>
              <a:rPr lang="en" sz="1500">
                <a:latin typeface="Roboto Slab"/>
                <a:ea typeface="Roboto Slab"/>
                <a:cs typeface="Roboto Slab"/>
                <a:sym typeface="Roboto Slab"/>
              </a:rPr>
              <a:t>S20190010168</a:t>
            </a:r>
            <a:endParaRPr sz="1500">
              <a:latin typeface="Roboto Slab"/>
              <a:ea typeface="Roboto Slab"/>
              <a:cs typeface="Roboto Slab"/>
              <a:sym typeface="Roboto Slab"/>
            </a:endParaRPr>
          </a:p>
          <a:p>
            <a:pPr indent="0" lvl="0" marL="457200" rtl="0" algn="l">
              <a:lnSpc>
                <a:spcPct val="95000"/>
              </a:lnSpc>
              <a:spcBef>
                <a:spcPts val="1200"/>
              </a:spcBef>
              <a:spcAft>
                <a:spcPts val="0"/>
              </a:spcAft>
              <a:buSzPts val="770"/>
              <a:buNone/>
            </a:pPr>
            <a:r>
              <a:rPr lang="en" sz="1500" u="sng">
                <a:solidFill>
                  <a:schemeClr val="hlink"/>
                </a:solidFill>
                <a:latin typeface="Roboto Slab"/>
                <a:ea typeface="Roboto Slab"/>
                <a:cs typeface="Roboto Slab"/>
                <a:sym typeface="Roboto Slab"/>
                <a:hlinkClick r:id="rId3"/>
              </a:rPr>
              <a:t>srilakshmiprasanna.k19@iiits.in</a:t>
            </a:r>
            <a:endParaRPr sz="1500">
              <a:latin typeface="Roboto Slab"/>
              <a:ea typeface="Roboto Slab"/>
              <a:cs typeface="Roboto Slab"/>
              <a:sym typeface="Roboto Slab"/>
            </a:endParaRPr>
          </a:p>
          <a:p>
            <a:pPr indent="-323850" lvl="0" marL="457200" rtl="0" algn="l">
              <a:lnSpc>
                <a:spcPct val="95000"/>
              </a:lnSpc>
              <a:spcBef>
                <a:spcPts val="1200"/>
              </a:spcBef>
              <a:spcAft>
                <a:spcPts val="0"/>
              </a:spcAft>
              <a:buClr>
                <a:srgbClr val="FFFF00"/>
              </a:buClr>
              <a:buSzPts val="1500"/>
              <a:buFont typeface="Roboto Slab"/>
              <a:buChar char="●"/>
            </a:pPr>
            <a:r>
              <a:rPr b="1" lang="en" sz="1500">
                <a:latin typeface="Roboto Slab"/>
                <a:ea typeface="Roboto Slab"/>
                <a:cs typeface="Roboto Slab"/>
                <a:sym typeface="Roboto Slab"/>
              </a:rPr>
              <a:t>Indu Naik Guguloth</a:t>
            </a:r>
            <a:endParaRPr b="1" sz="1500">
              <a:latin typeface="Roboto Slab"/>
              <a:ea typeface="Roboto Slab"/>
              <a:cs typeface="Roboto Slab"/>
              <a:sym typeface="Roboto Slab"/>
            </a:endParaRPr>
          </a:p>
          <a:p>
            <a:pPr indent="0" lvl="0" marL="457200" rtl="0" algn="l">
              <a:lnSpc>
                <a:spcPct val="95000"/>
              </a:lnSpc>
              <a:spcBef>
                <a:spcPts val="1200"/>
              </a:spcBef>
              <a:spcAft>
                <a:spcPts val="0"/>
              </a:spcAft>
              <a:buSzPts val="770"/>
              <a:buNone/>
            </a:pPr>
            <a:r>
              <a:rPr lang="en" sz="1500">
                <a:latin typeface="Roboto Slab"/>
                <a:ea typeface="Roboto Slab"/>
                <a:cs typeface="Roboto Slab"/>
                <a:sym typeface="Roboto Slab"/>
              </a:rPr>
              <a:t>S20190010058</a:t>
            </a:r>
            <a:endParaRPr sz="1500">
              <a:latin typeface="Roboto Slab"/>
              <a:ea typeface="Roboto Slab"/>
              <a:cs typeface="Roboto Slab"/>
              <a:sym typeface="Roboto Slab"/>
            </a:endParaRPr>
          </a:p>
          <a:p>
            <a:pPr indent="0" lvl="0" marL="457200" rtl="0" algn="l">
              <a:lnSpc>
                <a:spcPct val="95000"/>
              </a:lnSpc>
              <a:spcBef>
                <a:spcPts val="1200"/>
              </a:spcBef>
              <a:spcAft>
                <a:spcPts val="0"/>
              </a:spcAft>
              <a:buSzPts val="770"/>
              <a:buNone/>
            </a:pPr>
            <a:r>
              <a:rPr lang="en" sz="1500" u="sng">
                <a:solidFill>
                  <a:schemeClr val="hlink"/>
                </a:solidFill>
                <a:latin typeface="Roboto Slab"/>
                <a:ea typeface="Roboto Slab"/>
                <a:cs typeface="Roboto Slab"/>
                <a:sym typeface="Roboto Slab"/>
                <a:hlinkClick r:id="rId4"/>
              </a:rPr>
              <a:t>indunaik.g19@iiits.in</a:t>
            </a:r>
            <a:endParaRPr sz="1500">
              <a:latin typeface="Roboto Slab"/>
              <a:ea typeface="Roboto Slab"/>
              <a:cs typeface="Roboto Slab"/>
              <a:sym typeface="Roboto Slab"/>
            </a:endParaRPr>
          </a:p>
          <a:p>
            <a:pPr indent="-323850" lvl="0" marL="457200" rtl="0" algn="l">
              <a:lnSpc>
                <a:spcPct val="95000"/>
              </a:lnSpc>
              <a:spcBef>
                <a:spcPts val="1200"/>
              </a:spcBef>
              <a:spcAft>
                <a:spcPts val="0"/>
              </a:spcAft>
              <a:buClr>
                <a:srgbClr val="FFFF00"/>
              </a:buClr>
              <a:buSzPts val="1500"/>
              <a:buFont typeface="Roboto Slab"/>
              <a:buChar char="●"/>
            </a:pPr>
            <a:r>
              <a:rPr b="1" lang="en" sz="1500">
                <a:latin typeface="Roboto Slab"/>
                <a:ea typeface="Roboto Slab"/>
                <a:cs typeface="Roboto Slab"/>
                <a:sym typeface="Roboto Slab"/>
              </a:rPr>
              <a:t>Saam Prasanth Deeven Pedapalli</a:t>
            </a:r>
            <a:endParaRPr b="1" sz="1500">
              <a:latin typeface="Roboto Slab"/>
              <a:ea typeface="Roboto Slab"/>
              <a:cs typeface="Roboto Slab"/>
              <a:sym typeface="Roboto Slab"/>
            </a:endParaRPr>
          </a:p>
          <a:p>
            <a:pPr indent="0" lvl="0" marL="457200" rtl="0" algn="l">
              <a:lnSpc>
                <a:spcPct val="95000"/>
              </a:lnSpc>
              <a:spcBef>
                <a:spcPts val="1200"/>
              </a:spcBef>
              <a:spcAft>
                <a:spcPts val="0"/>
              </a:spcAft>
              <a:buSzPts val="770"/>
              <a:buNone/>
            </a:pPr>
            <a:r>
              <a:rPr lang="en" sz="1500">
                <a:latin typeface="Roboto Slab"/>
                <a:ea typeface="Roboto Slab"/>
                <a:cs typeface="Roboto Slab"/>
                <a:sym typeface="Roboto Slab"/>
              </a:rPr>
              <a:t>S20190010136</a:t>
            </a:r>
            <a:endParaRPr sz="1500">
              <a:latin typeface="Roboto Slab"/>
              <a:ea typeface="Roboto Slab"/>
              <a:cs typeface="Roboto Slab"/>
              <a:sym typeface="Roboto Slab"/>
            </a:endParaRPr>
          </a:p>
          <a:p>
            <a:pPr indent="0" lvl="0" marL="457200" rtl="0" algn="l">
              <a:lnSpc>
                <a:spcPct val="95000"/>
              </a:lnSpc>
              <a:spcBef>
                <a:spcPts val="1200"/>
              </a:spcBef>
              <a:spcAft>
                <a:spcPts val="1200"/>
              </a:spcAft>
              <a:buSzPts val="770"/>
              <a:buNone/>
            </a:pPr>
            <a:r>
              <a:rPr lang="en" sz="1500" u="sng">
                <a:solidFill>
                  <a:schemeClr val="accent5"/>
                </a:solidFill>
                <a:latin typeface="Roboto Slab"/>
                <a:ea typeface="Roboto Slab"/>
                <a:cs typeface="Roboto Slab"/>
                <a:sym typeface="Roboto Slab"/>
              </a:rPr>
              <a:t>saamprasanthdeevan.p19@iiits.in</a:t>
            </a:r>
            <a:endParaRPr sz="1500" u="sng">
              <a:solidFill>
                <a:schemeClr val="accent5"/>
              </a:solidFill>
              <a:latin typeface="Roboto Slab"/>
              <a:ea typeface="Roboto Slab"/>
              <a:cs typeface="Roboto Slab"/>
              <a:sym typeface="Roboto Slab"/>
            </a:endParaRPr>
          </a:p>
        </p:txBody>
      </p:sp>
      <p:graphicFrame>
        <p:nvGraphicFramePr>
          <p:cNvPr id="85" name="Google Shape;85;p17"/>
          <p:cNvGraphicFramePr/>
          <p:nvPr/>
        </p:nvGraphicFramePr>
        <p:xfrm>
          <a:off x="387900" y="1413625"/>
          <a:ext cx="3000000" cy="3000000"/>
        </p:xfrm>
        <a:graphic>
          <a:graphicData uri="http://schemas.openxmlformats.org/drawingml/2006/table">
            <a:tbl>
              <a:tblPr>
                <a:noFill/>
                <a:tableStyleId>{3CF8D9F6-607C-4166-846D-008A39293422}</a:tableStyleId>
              </a:tblPr>
              <a:tblGrid>
                <a:gridCol w="7575200"/>
              </a:tblGrid>
              <a:tr h="1073475">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049875">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1638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Presentation flow </a:t>
            </a:r>
            <a:endParaRPr>
              <a:solidFill>
                <a:srgbClr val="FFFF00"/>
              </a:solidFill>
              <a:latin typeface="Lato"/>
              <a:ea typeface="Lato"/>
              <a:cs typeface="Lato"/>
              <a:sym typeface="Lato"/>
            </a:endParaRPr>
          </a:p>
        </p:txBody>
      </p:sp>
      <p:sp>
        <p:nvSpPr>
          <p:cNvPr id="92" name="Google Shape;92;p18"/>
          <p:cNvSpPr txBox="1"/>
          <p:nvPr>
            <p:ph idx="1" type="body"/>
          </p:nvPr>
        </p:nvSpPr>
        <p:spPr>
          <a:xfrm>
            <a:off x="311700" y="1152475"/>
            <a:ext cx="8520600" cy="3589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Recap</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Abstract</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Motivation</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Our </a:t>
            </a:r>
            <a:r>
              <a:rPr lang="en">
                <a:solidFill>
                  <a:schemeClr val="dk1"/>
                </a:solidFill>
                <a:latin typeface="Lato"/>
                <a:ea typeface="Lato"/>
                <a:cs typeface="Lato"/>
                <a:sym typeface="Lato"/>
              </a:rPr>
              <a:t>Approach for the project</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Road Map</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Dataset </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Training and testing the data</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SVM Algorithm and it’s steps in detail</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KNN Algorithm</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How did we predicted whether the CT Scan image is normal or abnormal.  </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Accuracy Graph</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Future plans</a:t>
            </a:r>
            <a:endParaRPr>
              <a:solidFill>
                <a:schemeClr val="dk1"/>
              </a:solidFill>
              <a:latin typeface="Lato"/>
              <a:ea typeface="Lato"/>
              <a:cs typeface="Lato"/>
              <a:sym typeface="Lato"/>
            </a:endParaRPr>
          </a:p>
          <a:p>
            <a:pPr indent="-342900" lvl="0" marL="457200" rtl="0" algn="l">
              <a:spcBef>
                <a:spcPts val="0"/>
              </a:spcBef>
              <a:spcAft>
                <a:spcPts val="0"/>
              </a:spcAft>
              <a:buClr>
                <a:srgbClr val="FFFF00"/>
              </a:buClr>
              <a:buSzPts val="1800"/>
              <a:buFont typeface="Lato"/>
              <a:buAutoNum type="arabicParenR"/>
            </a:pPr>
            <a:r>
              <a:rPr lang="en">
                <a:solidFill>
                  <a:schemeClr val="dk1"/>
                </a:solidFill>
                <a:latin typeface="Lato"/>
                <a:ea typeface="Lato"/>
                <a:cs typeface="Lato"/>
                <a:sym typeface="Lato"/>
              </a:rPr>
              <a:t>Reference</a:t>
            </a:r>
            <a:endParaRPr>
              <a:solidFill>
                <a:schemeClr val="dk1"/>
              </a:solidFill>
              <a:latin typeface="Lato"/>
              <a:ea typeface="Lato"/>
              <a:cs typeface="Lato"/>
              <a:sym typeface="Lato"/>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251175" y="1054625"/>
            <a:ext cx="2706000" cy="7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rgbClr val="FFFF00"/>
                </a:solidFill>
                <a:latin typeface="Lato"/>
                <a:ea typeface="Lato"/>
                <a:cs typeface="Lato"/>
                <a:sym typeface="Lato"/>
              </a:rPr>
              <a:t>Recap</a:t>
            </a:r>
            <a:endParaRPr b="1" sz="3800">
              <a:solidFill>
                <a:srgbClr val="FFFF00"/>
              </a:solidFill>
              <a:latin typeface="Lato"/>
              <a:ea typeface="Lato"/>
              <a:cs typeface="Lato"/>
              <a:sym typeface="Lato"/>
            </a:endParaRPr>
          </a:p>
        </p:txBody>
      </p:sp>
      <p:sp>
        <p:nvSpPr>
          <p:cNvPr id="99" name="Google Shape;99;p19"/>
          <p:cNvSpPr txBox="1"/>
          <p:nvPr>
            <p:ph idx="1" type="body"/>
          </p:nvPr>
        </p:nvSpPr>
        <p:spPr>
          <a:xfrm>
            <a:off x="286525" y="2432375"/>
            <a:ext cx="2521200" cy="750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dk1"/>
                </a:solidFill>
                <a:latin typeface="Lato"/>
                <a:ea typeface="Lato"/>
                <a:cs typeface="Lato"/>
                <a:sym typeface="Lato"/>
              </a:rPr>
              <a:t>Abstract </a:t>
            </a:r>
            <a:endParaRPr b="1">
              <a:solidFill>
                <a:schemeClr val="dk1"/>
              </a:solidFill>
              <a:latin typeface="Lato"/>
              <a:ea typeface="Lato"/>
              <a:cs typeface="Lato"/>
              <a:sym typeface="Lato"/>
            </a:endParaRPr>
          </a:p>
        </p:txBody>
      </p:sp>
      <p:sp>
        <p:nvSpPr>
          <p:cNvPr id="100" name="Google Shape;100;p19"/>
          <p:cNvSpPr txBox="1"/>
          <p:nvPr>
            <p:ph idx="1" type="body"/>
          </p:nvPr>
        </p:nvSpPr>
        <p:spPr>
          <a:xfrm>
            <a:off x="3415725" y="3651575"/>
            <a:ext cx="2343300" cy="750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dk1"/>
                </a:solidFill>
                <a:latin typeface="Lato"/>
                <a:ea typeface="Lato"/>
                <a:cs typeface="Lato"/>
                <a:sym typeface="Lato"/>
              </a:rPr>
              <a:t>Introduction </a:t>
            </a:r>
            <a:endParaRPr b="1">
              <a:solidFill>
                <a:schemeClr val="dk1"/>
              </a:solidFill>
              <a:latin typeface="Lato"/>
              <a:ea typeface="Lato"/>
              <a:cs typeface="Lato"/>
              <a:sym typeface="Lato"/>
            </a:endParaRPr>
          </a:p>
        </p:txBody>
      </p:sp>
      <p:sp>
        <p:nvSpPr>
          <p:cNvPr id="101" name="Google Shape;101;p19"/>
          <p:cNvSpPr txBox="1"/>
          <p:nvPr>
            <p:ph idx="1" type="body"/>
          </p:nvPr>
        </p:nvSpPr>
        <p:spPr>
          <a:xfrm>
            <a:off x="6367025" y="2432375"/>
            <a:ext cx="2403900" cy="750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dk1"/>
                </a:solidFill>
                <a:latin typeface="Lato"/>
                <a:ea typeface="Lato"/>
                <a:cs typeface="Lato"/>
                <a:sym typeface="Lato"/>
              </a:rPr>
              <a:t>Motivation</a:t>
            </a:r>
            <a:endParaRPr b="1">
              <a:solidFill>
                <a:schemeClr val="dk1"/>
              </a:solidFill>
              <a:latin typeface="Lato"/>
              <a:ea typeface="Lato"/>
              <a:cs typeface="Lato"/>
              <a:sym typeface="Lato"/>
            </a:endParaRPr>
          </a:p>
        </p:txBody>
      </p:sp>
      <p:cxnSp>
        <p:nvCxnSpPr>
          <p:cNvPr id="102" name="Google Shape;102;p19"/>
          <p:cNvCxnSpPr>
            <a:stCxn id="98" idx="2"/>
            <a:endCxn id="99" idx="0"/>
          </p:cNvCxnSpPr>
          <p:nvPr/>
        </p:nvCxnSpPr>
        <p:spPr>
          <a:xfrm flipH="1">
            <a:off x="1547175" y="1804925"/>
            <a:ext cx="3057000" cy="627600"/>
          </a:xfrm>
          <a:prstGeom prst="straightConnector1">
            <a:avLst/>
          </a:prstGeom>
          <a:noFill/>
          <a:ln cap="flat" cmpd="sng" w="38100">
            <a:solidFill>
              <a:schemeClr val="dk1"/>
            </a:solidFill>
            <a:prstDash val="solid"/>
            <a:round/>
            <a:headEnd len="med" w="med" type="none"/>
            <a:tailEnd len="med" w="med" type="none"/>
          </a:ln>
        </p:spPr>
      </p:cxnSp>
      <p:cxnSp>
        <p:nvCxnSpPr>
          <p:cNvPr id="103" name="Google Shape;103;p19"/>
          <p:cNvCxnSpPr>
            <a:stCxn id="98" idx="2"/>
            <a:endCxn id="100" idx="0"/>
          </p:cNvCxnSpPr>
          <p:nvPr/>
        </p:nvCxnSpPr>
        <p:spPr>
          <a:xfrm flipH="1">
            <a:off x="4587375" y="1804925"/>
            <a:ext cx="16800" cy="1846800"/>
          </a:xfrm>
          <a:prstGeom prst="straightConnector1">
            <a:avLst/>
          </a:prstGeom>
          <a:noFill/>
          <a:ln cap="flat" cmpd="sng" w="38100">
            <a:solidFill>
              <a:schemeClr val="dk1"/>
            </a:solidFill>
            <a:prstDash val="solid"/>
            <a:round/>
            <a:headEnd len="med" w="med" type="none"/>
            <a:tailEnd len="med" w="med" type="none"/>
          </a:ln>
        </p:spPr>
      </p:cxnSp>
      <p:cxnSp>
        <p:nvCxnSpPr>
          <p:cNvPr id="104" name="Google Shape;104;p19"/>
          <p:cNvCxnSpPr>
            <a:stCxn id="98" idx="2"/>
            <a:endCxn id="101" idx="0"/>
          </p:cNvCxnSpPr>
          <p:nvPr/>
        </p:nvCxnSpPr>
        <p:spPr>
          <a:xfrm>
            <a:off x="4604175" y="1804925"/>
            <a:ext cx="2964900" cy="627600"/>
          </a:xfrm>
          <a:prstGeom prst="straightConnector1">
            <a:avLst/>
          </a:prstGeom>
          <a:noFill/>
          <a:ln cap="flat" cmpd="sng" w="38100">
            <a:solidFill>
              <a:schemeClr val="dk1"/>
            </a:solidFill>
            <a:prstDash val="solid"/>
            <a:round/>
            <a:headEnd len="med" w="med" type="none"/>
            <a:tailEnd len="med" w="med" type="none"/>
          </a:ln>
        </p:spPr>
      </p:cxn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FFFF00"/>
                </a:solidFill>
              </a:rPr>
              <a:t>Abstract </a:t>
            </a:r>
            <a:endParaRPr b="1" sz="2800">
              <a:solidFill>
                <a:srgbClr val="FFFF00"/>
              </a:solidFill>
            </a:endParaRPr>
          </a:p>
        </p:txBody>
      </p:sp>
      <p:sp>
        <p:nvSpPr>
          <p:cNvPr id="111" name="Google Shape;111;p20"/>
          <p:cNvSpPr txBox="1"/>
          <p:nvPr>
            <p:ph idx="1" type="body"/>
          </p:nvPr>
        </p:nvSpPr>
        <p:spPr>
          <a:xfrm>
            <a:off x="387900" y="15660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Lato"/>
              <a:ea typeface="Lato"/>
              <a:cs typeface="Lato"/>
              <a:sym typeface="Lato"/>
            </a:endParaRPr>
          </a:p>
          <a:p>
            <a:pPr indent="-330200" lvl="0" marL="457200" rtl="0" algn="l">
              <a:spcBef>
                <a:spcPts val="1200"/>
              </a:spcBef>
              <a:spcAft>
                <a:spcPts val="0"/>
              </a:spcAft>
              <a:buClr>
                <a:srgbClr val="FFFF00"/>
              </a:buClr>
              <a:buSzPts val="1600"/>
              <a:buFont typeface="Lato"/>
              <a:buChar char="●"/>
            </a:pPr>
            <a:r>
              <a:rPr lang="en" sz="1600">
                <a:solidFill>
                  <a:schemeClr val="dk1"/>
                </a:solidFill>
                <a:latin typeface="Lato"/>
                <a:ea typeface="Lato"/>
                <a:cs typeface="Lato"/>
                <a:sym typeface="Lato"/>
              </a:rPr>
              <a:t>Image segmentation is still an active area of research and a relevant research area in computer vision. Hundreds of image segmentation techniques have been proposed by the researchers.</a:t>
            </a:r>
            <a:endParaRPr sz="1600">
              <a:solidFill>
                <a:schemeClr val="dk1"/>
              </a:solidFill>
              <a:latin typeface="Lato"/>
              <a:ea typeface="Lato"/>
              <a:cs typeface="Lato"/>
              <a:sym typeface="Lato"/>
            </a:endParaRPr>
          </a:p>
          <a:p>
            <a:pPr indent="0" lvl="0" marL="457200" rtl="0" algn="l">
              <a:spcBef>
                <a:spcPts val="1200"/>
              </a:spcBef>
              <a:spcAft>
                <a:spcPts val="0"/>
              </a:spcAft>
              <a:buNone/>
            </a:pPr>
            <a:r>
              <a:t/>
            </a:r>
            <a:endParaRPr sz="1600">
              <a:solidFill>
                <a:schemeClr val="dk1"/>
              </a:solidFill>
              <a:latin typeface="Lato"/>
              <a:ea typeface="Lato"/>
              <a:cs typeface="Lato"/>
              <a:sym typeface="Lato"/>
            </a:endParaRPr>
          </a:p>
          <a:p>
            <a:pPr indent="-330200" lvl="0" marL="457200" rtl="0" algn="l">
              <a:spcBef>
                <a:spcPts val="1200"/>
              </a:spcBef>
              <a:spcAft>
                <a:spcPts val="0"/>
              </a:spcAft>
              <a:buClr>
                <a:srgbClr val="FFFF00"/>
              </a:buClr>
              <a:buSzPts val="1600"/>
              <a:buFont typeface="Lato"/>
              <a:buChar char="●"/>
            </a:pPr>
            <a:r>
              <a:rPr lang="en" sz="1600">
                <a:solidFill>
                  <a:schemeClr val="dk1"/>
                </a:solidFill>
                <a:latin typeface="Lato"/>
                <a:ea typeface="Lato"/>
                <a:cs typeface="Lato"/>
                <a:sym typeface="Lato"/>
              </a:rPr>
              <a:t>We are going to explore which method gives more accurate results in detecting lung nodules. Currently, we have explored svm and knn algorithms which are giving good results, but not up to the mark yet.</a:t>
            </a:r>
            <a:endParaRPr sz="1600">
              <a:solidFill>
                <a:schemeClr val="dk1"/>
              </a:solidFill>
              <a:latin typeface="Lato"/>
              <a:ea typeface="Lato"/>
              <a:cs typeface="Lato"/>
              <a:sym typeface="Lato"/>
            </a:endParaRPr>
          </a:p>
          <a:p>
            <a:pPr indent="0" lvl="0" marL="0" rtl="0" algn="l">
              <a:spcBef>
                <a:spcPts val="1200"/>
              </a:spcBef>
              <a:spcAft>
                <a:spcPts val="1200"/>
              </a:spcAft>
              <a:buNone/>
            </a:pPr>
            <a:r>
              <a:t/>
            </a:r>
            <a:endParaRPr sz="1600">
              <a:solidFill>
                <a:schemeClr val="dk1"/>
              </a:solidFill>
              <a:latin typeface="Lato"/>
              <a:ea typeface="Lato"/>
              <a:cs typeface="Lato"/>
              <a:sym typeface="Lato"/>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FFFF00"/>
                </a:solidFill>
              </a:rPr>
              <a:t>Introduction</a:t>
            </a:r>
            <a:endParaRPr b="1" sz="2800">
              <a:solidFill>
                <a:srgbClr val="FFFF00"/>
              </a:solidFill>
            </a:endParaRPr>
          </a:p>
        </p:txBody>
      </p:sp>
      <p:sp>
        <p:nvSpPr>
          <p:cNvPr id="118" name="Google Shape;118;p21"/>
          <p:cNvSpPr txBox="1"/>
          <p:nvPr>
            <p:ph idx="1" type="body"/>
          </p:nvPr>
        </p:nvSpPr>
        <p:spPr>
          <a:xfrm>
            <a:off x="311700" y="1185025"/>
            <a:ext cx="8368200" cy="363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00"/>
              </a:buClr>
              <a:buSzPts val="1600"/>
              <a:buFont typeface="Lato"/>
              <a:buChar char="●"/>
            </a:pPr>
            <a:r>
              <a:rPr lang="en" sz="1600">
                <a:solidFill>
                  <a:schemeClr val="dk1"/>
                </a:solidFill>
                <a:latin typeface="Lato"/>
                <a:ea typeface="Lato"/>
                <a:cs typeface="Lato"/>
                <a:sym typeface="Lato"/>
              </a:rPr>
              <a:t>Lung cancer is  one of the major cause of death. Lung cancer is a state which consists of uncontrollable growth of cell and tissues.</a:t>
            </a:r>
            <a:endParaRPr sz="1600">
              <a:solidFill>
                <a:schemeClr val="dk1"/>
              </a:solidFill>
              <a:latin typeface="Lato"/>
              <a:ea typeface="Lato"/>
              <a:cs typeface="Lato"/>
              <a:sym typeface="Lato"/>
            </a:endParaRPr>
          </a:p>
          <a:p>
            <a:pPr indent="0" lvl="0" marL="457200" rtl="0" algn="l">
              <a:spcBef>
                <a:spcPts val="1200"/>
              </a:spcBef>
              <a:spcAft>
                <a:spcPts val="0"/>
              </a:spcAft>
              <a:buNone/>
            </a:pPr>
            <a:r>
              <a:t/>
            </a:r>
            <a:endParaRPr sz="1600">
              <a:solidFill>
                <a:schemeClr val="dk1"/>
              </a:solidFill>
              <a:latin typeface="Lato"/>
              <a:ea typeface="Lato"/>
              <a:cs typeface="Lato"/>
              <a:sym typeface="Lato"/>
            </a:endParaRPr>
          </a:p>
          <a:p>
            <a:pPr indent="-330200" lvl="0" marL="457200" rtl="0" algn="l">
              <a:spcBef>
                <a:spcPts val="1200"/>
              </a:spcBef>
              <a:spcAft>
                <a:spcPts val="0"/>
              </a:spcAft>
              <a:buClr>
                <a:srgbClr val="FFFF00"/>
              </a:buClr>
              <a:buSzPts val="1600"/>
              <a:buFont typeface="Lato"/>
              <a:buChar char="●"/>
            </a:pPr>
            <a:r>
              <a:rPr lang="en" sz="1600">
                <a:solidFill>
                  <a:schemeClr val="dk1"/>
                </a:solidFill>
                <a:latin typeface="Lato"/>
                <a:ea typeface="Lato"/>
                <a:cs typeface="Lato"/>
                <a:sym typeface="Lato"/>
              </a:rPr>
              <a:t>Such treatments involve surgery, chemotherapy and radiotherapy. Overall, 15% people diagnosed with lung cancer survive five year after the diagnosis.</a:t>
            </a:r>
            <a:endParaRPr sz="1600">
              <a:solidFill>
                <a:schemeClr val="dk1"/>
              </a:solidFill>
              <a:latin typeface="Lato"/>
              <a:ea typeface="Lato"/>
              <a:cs typeface="Lato"/>
              <a:sym typeface="Lato"/>
            </a:endParaRPr>
          </a:p>
          <a:p>
            <a:pPr indent="0" lvl="0" marL="457200" rtl="0" algn="l">
              <a:spcBef>
                <a:spcPts val="1200"/>
              </a:spcBef>
              <a:spcAft>
                <a:spcPts val="0"/>
              </a:spcAft>
              <a:buNone/>
            </a:pPr>
            <a:r>
              <a:t/>
            </a:r>
            <a:endParaRPr sz="1600">
              <a:solidFill>
                <a:schemeClr val="dk1"/>
              </a:solidFill>
              <a:latin typeface="Lato"/>
              <a:ea typeface="Lato"/>
              <a:cs typeface="Lato"/>
              <a:sym typeface="Lato"/>
            </a:endParaRPr>
          </a:p>
          <a:p>
            <a:pPr indent="-330200" lvl="0" marL="457200" rtl="0" algn="l">
              <a:spcBef>
                <a:spcPts val="1200"/>
              </a:spcBef>
              <a:spcAft>
                <a:spcPts val="0"/>
              </a:spcAft>
              <a:buClr>
                <a:srgbClr val="FFFF00"/>
              </a:buClr>
              <a:buSzPts val="1600"/>
              <a:buFont typeface="Lato"/>
              <a:buChar char="●"/>
            </a:pPr>
            <a:r>
              <a:rPr lang="en" sz="1600">
                <a:solidFill>
                  <a:schemeClr val="dk1"/>
                </a:solidFill>
                <a:latin typeface="Lato"/>
                <a:ea typeface="Lato"/>
                <a:cs typeface="Lato"/>
                <a:sym typeface="Lato"/>
              </a:rPr>
              <a:t>If left untreated, this growth can spread beyond the lung by process of metastasis into nearby tissue or other parts of the body. </a:t>
            </a:r>
            <a:endParaRPr sz="1600">
              <a:solidFill>
                <a:schemeClr val="dk1"/>
              </a:solidFill>
              <a:latin typeface="Lato"/>
              <a:ea typeface="Lato"/>
              <a:cs typeface="Lato"/>
              <a:sym typeface="Lato"/>
            </a:endParaRPr>
          </a:p>
          <a:p>
            <a:pPr indent="0" lvl="0" marL="0" rtl="0" algn="l">
              <a:spcBef>
                <a:spcPts val="1200"/>
              </a:spcBef>
              <a:spcAft>
                <a:spcPts val="1200"/>
              </a:spcAft>
              <a:buNone/>
            </a:pPr>
            <a:r>
              <a:t/>
            </a:r>
            <a:endParaRPr sz="1600">
              <a:solidFill>
                <a:schemeClr val="dk1"/>
              </a:solidFill>
              <a:latin typeface="Lato"/>
              <a:ea typeface="Lato"/>
              <a:cs typeface="Lato"/>
              <a:sym typeface="Lato"/>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800">
                <a:solidFill>
                  <a:srgbClr val="FFFF00"/>
                </a:solidFill>
              </a:rPr>
              <a:t>Motivation </a:t>
            </a:r>
            <a:endParaRPr b="1" sz="2800">
              <a:solidFill>
                <a:srgbClr val="FFFF00"/>
              </a:solidFill>
            </a:endParaRPr>
          </a:p>
        </p:txBody>
      </p:sp>
      <p:sp>
        <p:nvSpPr>
          <p:cNvPr id="125" name="Google Shape;125;p22"/>
          <p:cNvSpPr txBox="1"/>
          <p:nvPr>
            <p:ph idx="1" type="body"/>
          </p:nvPr>
        </p:nvSpPr>
        <p:spPr>
          <a:xfrm>
            <a:off x="311700" y="1185025"/>
            <a:ext cx="8368200" cy="364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00"/>
              </a:buClr>
              <a:buSzPts val="1600"/>
              <a:buFont typeface="Lato"/>
              <a:buChar char="●"/>
            </a:pPr>
            <a:r>
              <a:rPr lang="en" sz="1600">
                <a:solidFill>
                  <a:schemeClr val="dk1"/>
                </a:solidFill>
                <a:latin typeface="Lato"/>
                <a:ea typeface="Lato"/>
                <a:cs typeface="Lato"/>
                <a:sym typeface="Lato"/>
              </a:rPr>
              <a:t>Lung cancer is one of the major causes of cancer-related deaths due to its aggressive nature and delayed detections at advanced stages. Early detection of lung cancer is very important for the survival of an individual, and is a significant challenging problem.</a:t>
            </a:r>
            <a:endParaRPr sz="1600">
              <a:solidFill>
                <a:schemeClr val="dk1"/>
              </a:solidFill>
              <a:latin typeface="Lato"/>
              <a:ea typeface="Lato"/>
              <a:cs typeface="Lato"/>
              <a:sym typeface="Lato"/>
            </a:endParaRPr>
          </a:p>
          <a:p>
            <a:pPr indent="0" lvl="0" marL="457200" rtl="0" algn="l">
              <a:spcBef>
                <a:spcPts val="1200"/>
              </a:spcBef>
              <a:spcAft>
                <a:spcPts val="0"/>
              </a:spcAft>
              <a:buNone/>
            </a:pPr>
            <a:r>
              <a:t/>
            </a:r>
            <a:endParaRPr sz="1600">
              <a:solidFill>
                <a:schemeClr val="dk1"/>
              </a:solidFill>
              <a:latin typeface="Lato"/>
              <a:ea typeface="Lato"/>
              <a:cs typeface="Lato"/>
              <a:sym typeface="Lato"/>
            </a:endParaRPr>
          </a:p>
          <a:p>
            <a:pPr indent="-330200" lvl="0" marL="457200" rtl="0" algn="l">
              <a:spcBef>
                <a:spcPts val="1200"/>
              </a:spcBef>
              <a:spcAft>
                <a:spcPts val="0"/>
              </a:spcAft>
              <a:buClr>
                <a:srgbClr val="FFFF00"/>
              </a:buClr>
              <a:buSzPts val="1600"/>
              <a:buFont typeface="Lato"/>
              <a:buChar char="●"/>
            </a:pPr>
            <a:r>
              <a:rPr lang="en" sz="1600">
                <a:solidFill>
                  <a:schemeClr val="dk1"/>
                </a:solidFill>
                <a:latin typeface="Lato"/>
                <a:ea typeface="Lato"/>
                <a:cs typeface="Lato"/>
                <a:sym typeface="Lato"/>
              </a:rPr>
              <a:t>Generally, chest radiographs (X-ray) and computed tomography (CT) scans are used initially for the diagnosis of the malignant nodules; however, the possible existence of benign nodules leads to erroneous decisions.</a:t>
            </a:r>
            <a:endParaRPr sz="1600">
              <a:solidFill>
                <a:schemeClr val="dk1"/>
              </a:solidFill>
              <a:latin typeface="Lato"/>
              <a:ea typeface="Lato"/>
              <a:cs typeface="Lato"/>
              <a:sym typeface="Lato"/>
            </a:endParaRPr>
          </a:p>
          <a:p>
            <a:pPr indent="0" lvl="0" marL="457200" rtl="0" algn="l">
              <a:spcBef>
                <a:spcPts val="1200"/>
              </a:spcBef>
              <a:spcAft>
                <a:spcPts val="0"/>
              </a:spcAft>
              <a:buNone/>
            </a:pPr>
            <a:r>
              <a:t/>
            </a:r>
            <a:endParaRPr sz="1600">
              <a:solidFill>
                <a:schemeClr val="dk1"/>
              </a:solidFill>
              <a:latin typeface="Lato"/>
              <a:ea typeface="Lato"/>
              <a:cs typeface="Lato"/>
              <a:sym typeface="Lato"/>
            </a:endParaRPr>
          </a:p>
          <a:p>
            <a:pPr indent="-330200" lvl="0" marL="457200" rtl="0" algn="l">
              <a:spcBef>
                <a:spcPts val="1200"/>
              </a:spcBef>
              <a:spcAft>
                <a:spcPts val="0"/>
              </a:spcAft>
              <a:buClr>
                <a:srgbClr val="FFFF00"/>
              </a:buClr>
              <a:buSzPts val="1600"/>
              <a:buFont typeface="Lato"/>
              <a:buChar char="●"/>
            </a:pPr>
            <a:r>
              <a:rPr lang="en" sz="1600">
                <a:solidFill>
                  <a:schemeClr val="dk1"/>
                </a:solidFill>
                <a:latin typeface="Lato"/>
                <a:ea typeface="Lato"/>
                <a:cs typeface="Lato"/>
                <a:sym typeface="Lato"/>
              </a:rPr>
              <a:t>Delayed  detection of lung cancer can cause serious health hazards and might even cause death. So we are trying to improve the accuracy of detecting lung nodules. </a:t>
            </a:r>
            <a:endParaRPr sz="1600">
              <a:solidFill>
                <a:schemeClr val="dk1"/>
              </a:solidFill>
              <a:latin typeface="Lato"/>
              <a:ea typeface="Lato"/>
              <a:cs typeface="Lato"/>
              <a:sym typeface="Lato"/>
            </a:endParaRPr>
          </a:p>
          <a:p>
            <a:pPr indent="0" lvl="0" marL="457200" rtl="0" algn="l">
              <a:spcBef>
                <a:spcPts val="1200"/>
              </a:spcBef>
              <a:spcAft>
                <a:spcPts val="0"/>
              </a:spcAft>
              <a:buNone/>
            </a:pPr>
            <a:r>
              <a:t/>
            </a:r>
            <a:endParaRPr sz="1600">
              <a:latin typeface="Lato"/>
              <a:ea typeface="Lato"/>
              <a:cs typeface="Lato"/>
              <a:sym typeface="Lato"/>
            </a:endParaRPr>
          </a:p>
          <a:p>
            <a:pPr indent="0" lvl="0" marL="457200" rtl="0" algn="l">
              <a:spcBef>
                <a:spcPts val="1200"/>
              </a:spcBef>
              <a:spcAft>
                <a:spcPts val="1200"/>
              </a:spcAft>
              <a:buNone/>
            </a:pPr>
            <a:r>
              <a:t/>
            </a:r>
            <a:endParaRPr sz="1600">
              <a:latin typeface="Lato"/>
              <a:ea typeface="Lato"/>
              <a:cs typeface="Lato"/>
              <a:sym typeface="Lato"/>
            </a:endParaRPr>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FF00"/>
                </a:solidFill>
                <a:latin typeface="Lato"/>
                <a:ea typeface="Lato"/>
                <a:cs typeface="Lato"/>
                <a:sym typeface="Lato"/>
              </a:rPr>
              <a:t>Our Approach </a:t>
            </a:r>
            <a:endParaRPr b="1">
              <a:solidFill>
                <a:srgbClr val="FFFF00"/>
              </a:solidFill>
              <a:latin typeface="Lato"/>
              <a:ea typeface="Lato"/>
              <a:cs typeface="Lato"/>
              <a:sym typeface="Lato"/>
            </a:endParaRPr>
          </a:p>
        </p:txBody>
      </p:sp>
      <p:sp>
        <p:nvSpPr>
          <p:cNvPr id="132" name="Google Shape;132;p23"/>
          <p:cNvSpPr txBox="1"/>
          <p:nvPr>
            <p:ph idx="1" type="body"/>
          </p:nvPr>
        </p:nvSpPr>
        <p:spPr>
          <a:xfrm>
            <a:off x="134300" y="1152475"/>
            <a:ext cx="4437600" cy="3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Lato"/>
                <a:ea typeface="Lato"/>
                <a:cs typeface="Lato"/>
                <a:sym typeface="Lato"/>
              </a:rPr>
              <a:t>SVM Algorithm : Support Vector Machine</a:t>
            </a:r>
            <a:endParaRPr sz="1600">
              <a:solidFill>
                <a:schemeClr val="dk1"/>
              </a:solidFill>
              <a:latin typeface="Lato"/>
              <a:ea typeface="Lato"/>
              <a:cs typeface="Lato"/>
              <a:sym typeface="Lato"/>
            </a:endParaRPr>
          </a:p>
          <a:p>
            <a:pPr indent="0" lvl="0" marL="0" rtl="0" algn="l">
              <a:spcBef>
                <a:spcPts val="120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311700" y="1743175"/>
            <a:ext cx="3993824" cy="2930300"/>
          </a:xfrm>
          <a:prstGeom prst="rect">
            <a:avLst/>
          </a:prstGeom>
          <a:noFill/>
          <a:ln>
            <a:noFill/>
          </a:ln>
        </p:spPr>
      </p:pic>
      <p:sp>
        <p:nvSpPr>
          <p:cNvPr id="134" name="Google Shape;134;p23"/>
          <p:cNvSpPr txBox="1"/>
          <p:nvPr>
            <p:ph idx="1" type="body"/>
          </p:nvPr>
        </p:nvSpPr>
        <p:spPr>
          <a:xfrm>
            <a:off x="4731300" y="1152475"/>
            <a:ext cx="42603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chemeClr val="dk1"/>
                </a:solidFill>
                <a:latin typeface="Lato"/>
                <a:ea typeface="Lato"/>
                <a:cs typeface="Lato"/>
                <a:sym typeface="Lato"/>
              </a:rPr>
              <a:t>KNN Algorithm : k-nearest neighbors</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5" name="Google Shape;135;p23"/>
          <p:cNvPicPr preferRelativeResize="0"/>
          <p:nvPr/>
        </p:nvPicPr>
        <p:blipFill rotWithShape="1">
          <a:blip r:embed="rId4">
            <a:alphaModFix/>
          </a:blip>
          <a:srcRect b="10449" l="9173" r="4612" t="7144"/>
          <a:stretch/>
        </p:blipFill>
        <p:spPr>
          <a:xfrm>
            <a:off x="4741625" y="1743175"/>
            <a:ext cx="4094795" cy="2930301"/>
          </a:xfrm>
          <a:prstGeom prst="rect">
            <a:avLst/>
          </a:prstGeom>
          <a:noFill/>
          <a:ln>
            <a:noFill/>
          </a:ln>
        </p:spPr>
      </p:pic>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