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7c56889b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7c56889b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97c56889b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97c56889b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97c56889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97c56889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97c56889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97c56889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97c56889b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97c56889b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97c56889b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97c56889b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97c56889b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97c56889b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97c56889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97c56889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97c56889b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97c56889b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97c56889b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97c56889b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97c56889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97c56889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97c56889b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97c56889b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97c56889b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97c56889b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97c56889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97c56889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7c56889b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97c56889b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63e2463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f63e24639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7c56889b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7c56889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97c56889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97c56889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7c56889b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7c56889b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97c56889b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97c56889b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saamprasanthdeevan.p19@iiits.in" TargetMode="External"/><Relationship Id="rId4" Type="http://schemas.openxmlformats.org/officeDocument/2006/relationships/hyperlink" Target="mailto:abhinandanbabu.p19@iiits.in" TargetMode="External"/><Relationship Id="rId5" Type="http://schemas.openxmlformats.org/officeDocument/2006/relationships/hyperlink" Target="mailto:prema.g19@iiits.in" TargetMode="External"/><Relationship Id="rId6" Type="http://schemas.openxmlformats.org/officeDocument/2006/relationships/hyperlink" Target="mailto:srilakshmiprasanna.k19@iiits.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79025"/>
            <a:ext cx="8520600" cy="133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t/>
            </a:r>
            <a:endParaRPr b="1" sz="4400" u="sng"/>
          </a:p>
          <a:p>
            <a:pPr indent="0" lvl="0" marL="0" rtl="0" algn="ctr">
              <a:lnSpc>
                <a:spcPct val="115000"/>
              </a:lnSpc>
              <a:spcBef>
                <a:spcPts val="300"/>
              </a:spcBef>
              <a:spcAft>
                <a:spcPts val="0"/>
              </a:spcAft>
              <a:buSzPts val="990"/>
              <a:buNone/>
            </a:pPr>
            <a:r>
              <a:t/>
            </a:r>
            <a:endParaRPr i="1" sz="2690"/>
          </a:p>
          <a:p>
            <a:pPr indent="0" lvl="0" marL="0" rtl="0" algn="ctr">
              <a:lnSpc>
                <a:spcPct val="115000"/>
              </a:lnSpc>
              <a:spcBef>
                <a:spcPts val="0"/>
              </a:spcBef>
              <a:spcAft>
                <a:spcPts val="300"/>
              </a:spcAft>
              <a:buSzPts val="990"/>
              <a:buNone/>
            </a:pPr>
            <a:r>
              <a:rPr b="1" lang="en" sz="6000" u="sng"/>
              <a:t>TEXT SUMMARIZER </a:t>
            </a:r>
            <a:endParaRPr sz="7980"/>
          </a:p>
        </p:txBody>
      </p:sp>
      <p:sp>
        <p:nvSpPr>
          <p:cNvPr id="55" name="Google Shape;55;p13"/>
          <p:cNvSpPr txBox="1"/>
          <p:nvPr>
            <p:ph idx="1" type="subTitle"/>
          </p:nvPr>
        </p:nvSpPr>
        <p:spPr>
          <a:xfrm>
            <a:off x="2417825" y="3145075"/>
            <a:ext cx="4032300" cy="7023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lang="en" sz="3190">
                <a:solidFill>
                  <a:schemeClr val="dk1"/>
                </a:solidFill>
              </a:rPr>
              <a:t>2nd Review</a:t>
            </a:r>
            <a:endParaRPr sz="3190">
              <a:solidFill>
                <a:schemeClr val="dk1"/>
              </a:solidFill>
            </a:endParaRPr>
          </a:p>
        </p:txBody>
      </p:sp>
      <p:sp>
        <p:nvSpPr>
          <p:cNvPr id="56" name="Google Shape;56;p13"/>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txBox="1"/>
          <p:nvPr>
            <p:ph idx="1" type="subTitle"/>
          </p:nvPr>
        </p:nvSpPr>
        <p:spPr>
          <a:xfrm>
            <a:off x="2417825" y="879025"/>
            <a:ext cx="4032300" cy="7023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lang="en" sz="3190">
                <a:solidFill>
                  <a:schemeClr val="dk1"/>
                </a:solidFill>
              </a:rPr>
              <a:t>NLP PROJECT </a:t>
            </a:r>
            <a:endParaRPr sz="3190">
              <a:solidFill>
                <a:schemeClr val="dk1"/>
              </a:solidFill>
            </a:endParaRPr>
          </a:p>
        </p:txBody>
      </p:sp>
      <p:sp>
        <p:nvSpPr>
          <p:cNvPr id="61" name="Google Shape;61;p13"/>
          <p:cNvSpPr txBox="1"/>
          <p:nvPr>
            <p:ph idx="1" type="subTitle"/>
          </p:nvPr>
        </p:nvSpPr>
        <p:spPr>
          <a:xfrm>
            <a:off x="2417825" y="3965825"/>
            <a:ext cx="4032300" cy="1112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lang="en" sz="2790">
                <a:solidFill>
                  <a:schemeClr val="dk1"/>
                </a:solidFill>
              </a:rPr>
              <a:t>By </a:t>
            </a:r>
            <a:endParaRPr sz="2790">
              <a:solidFill>
                <a:schemeClr val="dk1"/>
              </a:solidFill>
            </a:endParaRPr>
          </a:p>
          <a:p>
            <a:pPr indent="0" lvl="0" marL="0" rtl="0" algn="ctr">
              <a:lnSpc>
                <a:spcPct val="95000"/>
              </a:lnSpc>
              <a:spcBef>
                <a:spcPts val="0"/>
              </a:spcBef>
              <a:spcAft>
                <a:spcPts val="0"/>
              </a:spcAft>
              <a:buSzPts val="1018"/>
              <a:buNone/>
            </a:pPr>
            <a:r>
              <a:rPr lang="en" sz="2790">
                <a:solidFill>
                  <a:schemeClr val="dk1"/>
                </a:solidFill>
              </a:rPr>
              <a:t>Group - 07</a:t>
            </a:r>
            <a:endParaRPr sz="279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ctrTitle"/>
          </p:nvPr>
        </p:nvSpPr>
        <p:spPr>
          <a:xfrm>
            <a:off x="254700" y="231650"/>
            <a:ext cx="8520600" cy="75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Features of spacy</a:t>
            </a:r>
            <a:endParaRPr b="1"/>
          </a:p>
        </p:txBody>
      </p:sp>
      <p:sp>
        <p:nvSpPr>
          <p:cNvPr id="155" name="Google Shape;155;p22"/>
          <p:cNvSpPr txBox="1"/>
          <p:nvPr>
            <p:ph idx="1" type="subTitle"/>
          </p:nvPr>
        </p:nvSpPr>
        <p:spPr>
          <a:xfrm>
            <a:off x="254700" y="1139825"/>
            <a:ext cx="8735700" cy="3938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lt2"/>
              </a:buClr>
              <a:buSzPts val="2100"/>
              <a:buChar char="●"/>
            </a:pPr>
            <a:r>
              <a:rPr lang="en" sz="2100"/>
              <a:t>Multi-task learning with pre-trained transformers like BERT</a:t>
            </a:r>
            <a:endParaRPr sz="2100"/>
          </a:p>
          <a:p>
            <a:pPr indent="-361950" lvl="0" marL="457200" rtl="0" algn="l">
              <a:lnSpc>
                <a:spcPct val="115000"/>
              </a:lnSpc>
              <a:spcBef>
                <a:spcPts val="0"/>
              </a:spcBef>
              <a:spcAft>
                <a:spcPts val="0"/>
              </a:spcAft>
              <a:buClr>
                <a:schemeClr val="lt2"/>
              </a:buClr>
              <a:buSzPts val="2100"/>
              <a:buChar char="●"/>
            </a:pPr>
            <a:r>
              <a:rPr lang="en" sz="2100"/>
              <a:t>Pre-trained word vectors</a:t>
            </a:r>
            <a:endParaRPr sz="2100"/>
          </a:p>
          <a:p>
            <a:pPr indent="-361950" lvl="0" marL="457200" rtl="0" algn="l">
              <a:lnSpc>
                <a:spcPct val="115000"/>
              </a:lnSpc>
              <a:spcBef>
                <a:spcPts val="0"/>
              </a:spcBef>
              <a:spcAft>
                <a:spcPts val="0"/>
              </a:spcAft>
              <a:buClr>
                <a:schemeClr val="lt2"/>
              </a:buClr>
              <a:buSzPts val="2100"/>
              <a:buChar char="●"/>
            </a:pPr>
            <a:r>
              <a:rPr lang="en" sz="2100"/>
              <a:t>State-of-the-art speed</a:t>
            </a:r>
            <a:endParaRPr sz="2100"/>
          </a:p>
          <a:p>
            <a:pPr indent="-361950" lvl="0" marL="457200" rtl="0" algn="l">
              <a:lnSpc>
                <a:spcPct val="115000"/>
              </a:lnSpc>
              <a:spcBef>
                <a:spcPts val="0"/>
              </a:spcBef>
              <a:spcAft>
                <a:spcPts val="0"/>
              </a:spcAft>
              <a:buClr>
                <a:schemeClr val="lt2"/>
              </a:buClr>
              <a:buSzPts val="2100"/>
              <a:buChar char="●"/>
            </a:pPr>
            <a:r>
              <a:rPr lang="en" sz="2100"/>
              <a:t>Production-ready training system</a:t>
            </a:r>
            <a:endParaRPr sz="2100"/>
          </a:p>
          <a:p>
            <a:pPr indent="-361950" lvl="0" marL="457200" rtl="0" algn="l">
              <a:lnSpc>
                <a:spcPct val="115000"/>
              </a:lnSpc>
              <a:spcBef>
                <a:spcPts val="0"/>
              </a:spcBef>
              <a:spcAft>
                <a:spcPts val="0"/>
              </a:spcAft>
              <a:buClr>
                <a:schemeClr val="lt2"/>
              </a:buClr>
              <a:buSzPts val="2100"/>
              <a:buChar char="●"/>
            </a:pPr>
            <a:r>
              <a:rPr lang="en" sz="2100"/>
              <a:t>Linguistically-motivated tokenization</a:t>
            </a:r>
            <a:endParaRPr sz="2100"/>
          </a:p>
          <a:p>
            <a:pPr indent="-361950" lvl="0" marL="457200" rtl="0" algn="l">
              <a:lnSpc>
                <a:spcPct val="115000"/>
              </a:lnSpc>
              <a:spcBef>
                <a:spcPts val="0"/>
              </a:spcBef>
              <a:spcAft>
                <a:spcPts val="0"/>
              </a:spcAft>
              <a:buClr>
                <a:schemeClr val="lt2"/>
              </a:buClr>
              <a:buSzPts val="2100"/>
              <a:buChar char="●"/>
            </a:pPr>
            <a:r>
              <a:rPr lang="en" sz="2100"/>
              <a:t>Components for named entity recognition, part-of-speech tagging, dependency parsing, sentence segmentation, text classification, lemmatization, morphological analysis, entity linking and more</a:t>
            </a:r>
            <a:endParaRPr sz="2100"/>
          </a:p>
          <a:p>
            <a:pPr indent="0" lvl="0" marL="0" rtl="0" algn="ctr">
              <a:spcBef>
                <a:spcPts val="0"/>
              </a:spcBef>
              <a:spcAft>
                <a:spcPts val="0"/>
              </a:spcAft>
              <a:buNone/>
            </a:pPr>
            <a:r>
              <a:t/>
            </a:r>
            <a:endParaRPr sz="2100"/>
          </a:p>
        </p:txBody>
      </p:sp>
      <p:sp>
        <p:nvSpPr>
          <p:cNvPr id="156" name="Google Shape;156;p22"/>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2"/>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2"/>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2"/>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ctrTitle"/>
          </p:nvPr>
        </p:nvSpPr>
        <p:spPr>
          <a:xfrm>
            <a:off x="311700" y="284950"/>
            <a:ext cx="8520600" cy="82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Condt .. </a:t>
            </a:r>
            <a:endParaRPr b="1"/>
          </a:p>
        </p:txBody>
      </p:sp>
      <p:sp>
        <p:nvSpPr>
          <p:cNvPr id="165" name="Google Shape;165;p23"/>
          <p:cNvSpPr txBox="1"/>
          <p:nvPr>
            <p:ph idx="1" type="subTitle"/>
          </p:nvPr>
        </p:nvSpPr>
        <p:spPr>
          <a:xfrm>
            <a:off x="311700" y="1410550"/>
            <a:ext cx="8520600" cy="3162600"/>
          </a:xfrm>
          <a:prstGeom prst="rect">
            <a:avLst/>
          </a:prstGeom>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Clr>
                <a:schemeClr val="lt2"/>
              </a:buClr>
              <a:buSzPts val="2100"/>
              <a:buChar char="●"/>
            </a:pPr>
            <a:r>
              <a:rPr lang="en" sz="2100"/>
              <a:t>Easily extensible with custom components and attributes</a:t>
            </a:r>
            <a:endParaRPr sz="2100"/>
          </a:p>
          <a:p>
            <a:pPr indent="-361950" lvl="0" marL="457200" rtl="0" algn="l">
              <a:lnSpc>
                <a:spcPct val="115000"/>
              </a:lnSpc>
              <a:spcBef>
                <a:spcPts val="0"/>
              </a:spcBef>
              <a:spcAft>
                <a:spcPts val="0"/>
              </a:spcAft>
              <a:buClr>
                <a:schemeClr val="lt2"/>
              </a:buClr>
              <a:buSzPts val="2100"/>
              <a:buChar char="●"/>
            </a:pPr>
            <a:r>
              <a:rPr lang="en" sz="2100"/>
              <a:t>Support for custom models in PyTorch, TensorFlow and other frameworks</a:t>
            </a:r>
            <a:endParaRPr sz="2100"/>
          </a:p>
          <a:p>
            <a:pPr indent="-361950" lvl="0" marL="457200" rtl="0" algn="l">
              <a:lnSpc>
                <a:spcPct val="115000"/>
              </a:lnSpc>
              <a:spcBef>
                <a:spcPts val="0"/>
              </a:spcBef>
              <a:spcAft>
                <a:spcPts val="0"/>
              </a:spcAft>
              <a:buClr>
                <a:schemeClr val="lt2"/>
              </a:buClr>
              <a:buSzPts val="2100"/>
              <a:buChar char="●"/>
            </a:pPr>
            <a:r>
              <a:rPr lang="en" sz="2100"/>
              <a:t>Built in visualizers for syntax and NER</a:t>
            </a:r>
            <a:endParaRPr sz="2100"/>
          </a:p>
          <a:p>
            <a:pPr indent="-361950" lvl="0" marL="457200" rtl="0" algn="l">
              <a:lnSpc>
                <a:spcPct val="115000"/>
              </a:lnSpc>
              <a:spcBef>
                <a:spcPts val="0"/>
              </a:spcBef>
              <a:spcAft>
                <a:spcPts val="0"/>
              </a:spcAft>
              <a:buClr>
                <a:schemeClr val="lt2"/>
              </a:buClr>
              <a:buSzPts val="2100"/>
              <a:buChar char="●"/>
            </a:pPr>
            <a:r>
              <a:rPr lang="en" sz="2100"/>
              <a:t>Easy model packaging, deployment and workflow management</a:t>
            </a:r>
            <a:endParaRPr sz="2100"/>
          </a:p>
          <a:p>
            <a:pPr indent="-361950" lvl="0" marL="457200" rtl="0" algn="l">
              <a:lnSpc>
                <a:spcPct val="115000"/>
              </a:lnSpc>
              <a:spcBef>
                <a:spcPts val="0"/>
              </a:spcBef>
              <a:spcAft>
                <a:spcPts val="0"/>
              </a:spcAft>
              <a:buClr>
                <a:schemeClr val="lt2"/>
              </a:buClr>
              <a:buSzPts val="2100"/>
              <a:buChar char="●"/>
            </a:pPr>
            <a:r>
              <a:rPr lang="en" sz="2100"/>
              <a:t>Robust, rigorously evaluated accuracy</a:t>
            </a:r>
            <a:endParaRPr sz="2100"/>
          </a:p>
          <a:p>
            <a:pPr indent="0" lvl="0" marL="0" rtl="0" algn="ctr">
              <a:spcBef>
                <a:spcPts val="0"/>
              </a:spcBef>
              <a:spcAft>
                <a:spcPts val="0"/>
              </a:spcAft>
              <a:buNone/>
            </a:pPr>
            <a:r>
              <a:t/>
            </a:r>
            <a:endParaRPr sz="2100"/>
          </a:p>
        </p:txBody>
      </p:sp>
      <p:sp>
        <p:nvSpPr>
          <p:cNvPr id="166" name="Google Shape;166;p23"/>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ctrTitle"/>
          </p:nvPr>
        </p:nvSpPr>
        <p:spPr>
          <a:xfrm>
            <a:off x="311700" y="744575"/>
            <a:ext cx="8520600" cy="70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t>Text Summarisation using spaCy.</a:t>
            </a:r>
            <a:endParaRPr b="1" sz="5400"/>
          </a:p>
        </p:txBody>
      </p:sp>
      <p:sp>
        <p:nvSpPr>
          <p:cNvPr id="175" name="Google Shape;175;p24"/>
          <p:cNvSpPr txBox="1"/>
          <p:nvPr>
            <p:ph idx="1" type="subTitle"/>
          </p:nvPr>
        </p:nvSpPr>
        <p:spPr>
          <a:xfrm>
            <a:off x="311700" y="1587556"/>
            <a:ext cx="8520600" cy="3014400"/>
          </a:xfrm>
          <a:prstGeom prst="rect">
            <a:avLst/>
          </a:prstGeom>
        </p:spPr>
        <p:txBody>
          <a:bodyPr anchorCtr="0" anchor="t" bIns="91425" lIns="91425" spcFirstLastPara="1" rIns="91425" wrap="square" tIns="91425">
            <a:normAutofit fontScale="77500" lnSpcReduction="10000"/>
          </a:bodyPr>
          <a:lstStyle/>
          <a:p>
            <a:pPr indent="-366395" lvl="0" marL="457200" rtl="0" algn="l">
              <a:spcBef>
                <a:spcPts val="0"/>
              </a:spcBef>
              <a:spcAft>
                <a:spcPts val="0"/>
              </a:spcAft>
              <a:buSzPct val="100000"/>
              <a:buChar char="●"/>
            </a:pPr>
            <a:r>
              <a:rPr lang="en"/>
              <a:t>So, what’s next ? The big question is how we Implemented it.</a:t>
            </a:r>
            <a:endParaRPr/>
          </a:p>
          <a:p>
            <a:pPr indent="0" lvl="0" marL="457200" rtl="0" algn="l">
              <a:spcBef>
                <a:spcPts val="0"/>
              </a:spcBef>
              <a:spcAft>
                <a:spcPts val="0"/>
              </a:spcAft>
              <a:buNone/>
            </a:pPr>
            <a:r>
              <a:t/>
            </a:r>
            <a:endParaRPr/>
          </a:p>
          <a:p>
            <a:pPr indent="-366395" lvl="0" marL="457200" rtl="0" algn="l">
              <a:spcBef>
                <a:spcPts val="0"/>
              </a:spcBef>
              <a:spcAft>
                <a:spcPts val="0"/>
              </a:spcAft>
              <a:buSzPct val="100000"/>
              <a:buChar char="●"/>
            </a:pPr>
            <a:r>
              <a:rPr lang="en"/>
              <a:t>Steps taken to Implement this Text Summarization are :</a:t>
            </a:r>
            <a:endParaRPr/>
          </a:p>
          <a:p>
            <a:pPr indent="0" lvl="0" marL="457200" rtl="0" algn="l">
              <a:spcBef>
                <a:spcPts val="0"/>
              </a:spcBef>
              <a:spcAft>
                <a:spcPts val="0"/>
              </a:spcAft>
              <a:buNone/>
            </a:pPr>
            <a:r>
              <a:t/>
            </a:r>
            <a:endParaRPr/>
          </a:p>
          <a:p>
            <a:pPr indent="-366395" lvl="0" marL="457200" rtl="0" algn="l">
              <a:spcBef>
                <a:spcPts val="0"/>
              </a:spcBef>
              <a:spcAft>
                <a:spcPts val="0"/>
              </a:spcAft>
              <a:buSzPct val="100000"/>
              <a:buAutoNum type="arabicPeriod"/>
            </a:pPr>
            <a:r>
              <a:rPr lang="en"/>
              <a:t>Text cleaning</a:t>
            </a:r>
            <a:endParaRPr/>
          </a:p>
          <a:p>
            <a:pPr indent="-366395" lvl="0" marL="457200" rtl="0" algn="l">
              <a:spcBef>
                <a:spcPts val="0"/>
              </a:spcBef>
              <a:spcAft>
                <a:spcPts val="0"/>
              </a:spcAft>
              <a:buSzPct val="100000"/>
              <a:buAutoNum type="arabicPeriod"/>
            </a:pPr>
            <a:r>
              <a:rPr lang="en"/>
              <a:t>Sentence Tokenization </a:t>
            </a:r>
            <a:endParaRPr/>
          </a:p>
          <a:p>
            <a:pPr indent="-366395" lvl="0" marL="457200" rtl="0" algn="l">
              <a:spcBef>
                <a:spcPts val="0"/>
              </a:spcBef>
              <a:spcAft>
                <a:spcPts val="0"/>
              </a:spcAft>
              <a:buSzPct val="100000"/>
              <a:buAutoNum type="arabicPeriod"/>
            </a:pPr>
            <a:r>
              <a:rPr lang="en"/>
              <a:t>Word Tokenization</a:t>
            </a:r>
            <a:endParaRPr/>
          </a:p>
          <a:p>
            <a:pPr indent="-366395" lvl="0" marL="457200" rtl="0" algn="l">
              <a:spcBef>
                <a:spcPts val="0"/>
              </a:spcBef>
              <a:spcAft>
                <a:spcPts val="0"/>
              </a:spcAft>
              <a:buSzPct val="100000"/>
              <a:buAutoNum type="arabicPeriod"/>
            </a:pPr>
            <a:r>
              <a:rPr lang="en"/>
              <a:t>Word frequency table</a:t>
            </a:r>
            <a:endParaRPr/>
          </a:p>
          <a:p>
            <a:pPr indent="-366395" lvl="0" marL="457200" rtl="0" algn="l">
              <a:spcBef>
                <a:spcPts val="0"/>
              </a:spcBef>
              <a:spcAft>
                <a:spcPts val="0"/>
              </a:spcAft>
              <a:buSzPct val="100000"/>
              <a:buAutoNum type="arabicPeriod"/>
            </a:pPr>
            <a:r>
              <a:rPr lang="en"/>
              <a:t>Summarisation</a:t>
            </a:r>
            <a:endParaRPr/>
          </a:p>
        </p:txBody>
      </p:sp>
      <p:sp>
        <p:nvSpPr>
          <p:cNvPr id="176" name="Google Shape;176;p24"/>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4"/>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ctrTitle"/>
          </p:nvPr>
        </p:nvSpPr>
        <p:spPr>
          <a:xfrm>
            <a:off x="311700" y="4453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Text Cleaning</a:t>
            </a:r>
            <a:r>
              <a:rPr lang="en"/>
              <a:t> </a:t>
            </a:r>
            <a:endParaRPr/>
          </a:p>
        </p:txBody>
      </p:sp>
      <p:sp>
        <p:nvSpPr>
          <p:cNvPr id="185" name="Google Shape;185;p25"/>
          <p:cNvSpPr txBox="1"/>
          <p:nvPr>
            <p:ph idx="1" type="subTitle"/>
          </p:nvPr>
        </p:nvSpPr>
        <p:spPr>
          <a:xfrm>
            <a:off x="140850" y="1309200"/>
            <a:ext cx="8862300" cy="38343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sz="2100"/>
              <a:t>Text</a:t>
            </a:r>
            <a:r>
              <a:rPr lang="en" sz="2100"/>
              <a:t> cleaning is a very crucial step, without the </a:t>
            </a:r>
            <a:r>
              <a:rPr lang="en" sz="2100"/>
              <a:t>cleaning</a:t>
            </a:r>
            <a:r>
              <a:rPr lang="en" sz="2100"/>
              <a:t> process the dataset is often a cluster of words that the </a:t>
            </a:r>
            <a:r>
              <a:rPr lang="en" sz="2100"/>
              <a:t>computer</a:t>
            </a:r>
            <a:r>
              <a:rPr lang="en" sz="2100"/>
              <a:t> doesn’t understand. There are several steps to clean </a:t>
            </a:r>
            <a:r>
              <a:rPr lang="en" sz="2100"/>
              <a:t>the data. </a:t>
            </a:r>
            <a:endParaRPr sz="2100"/>
          </a:p>
          <a:p>
            <a:pPr indent="-361950" lvl="0" marL="457200" rtl="0" algn="l">
              <a:lnSpc>
                <a:spcPct val="100000"/>
              </a:lnSpc>
              <a:spcBef>
                <a:spcPts val="0"/>
              </a:spcBef>
              <a:spcAft>
                <a:spcPts val="0"/>
              </a:spcAft>
              <a:buSzPts val="2100"/>
              <a:buChar char="●"/>
            </a:pPr>
            <a:r>
              <a:rPr lang="en" sz="2100">
                <a:highlight>
                  <a:srgbClr val="202124"/>
                </a:highlight>
              </a:rPr>
              <a:t>Text cleaning is the process of preparing raw text for NLP (Natural Language Processing) so that machines can understand human language.</a:t>
            </a:r>
            <a:endParaRPr sz="2100">
              <a:highlight>
                <a:srgbClr val="202124"/>
              </a:highlight>
            </a:endParaRPr>
          </a:p>
          <a:p>
            <a:pPr indent="-361950" lvl="0" marL="457200" rtl="0" algn="l">
              <a:lnSpc>
                <a:spcPct val="100000"/>
              </a:lnSpc>
              <a:spcBef>
                <a:spcPts val="0"/>
              </a:spcBef>
              <a:spcAft>
                <a:spcPts val="0"/>
              </a:spcAft>
              <a:buSzPts val="2100"/>
              <a:buChar char="●"/>
            </a:pPr>
            <a:r>
              <a:rPr lang="en" sz="2100">
                <a:highlight>
                  <a:srgbClr val="202124"/>
                </a:highlight>
              </a:rPr>
              <a:t>There are some steps in Text Cleaning that are mentioned in the next coming slides.</a:t>
            </a:r>
            <a:endParaRPr sz="2100"/>
          </a:p>
          <a:p>
            <a:pPr indent="0" lvl="0" marL="457200" rtl="0" algn="l">
              <a:lnSpc>
                <a:spcPct val="100000"/>
              </a:lnSpc>
              <a:spcBef>
                <a:spcPts val="0"/>
              </a:spcBef>
              <a:spcAft>
                <a:spcPts val="0"/>
              </a:spcAft>
              <a:buNone/>
            </a:pPr>
            <a:r>
              <a:t/>
            </a:r>
            <a:endParaRPr sz="2100"/>
          </a:p>
        </p:txBody>
      </p:sp>
      <p:sp>
        <p:nvSpPr>
          <p:cNvPr id="186" name="Google Shape;186;p25"/>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5"/>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5"/>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 type="subTitle"/>
          </p:nvPr>
        </p:nvSpPr>
        <p:spPr>
          <a:xfrm>
            <a:off x="311700" y="1139824"/>
            <a:ext cx="8520600" cy="3447900"/>
          </a:xfrm>
          <a:prstGeom prst="rect">
            <a:avLst/>
          </a:prstGeom>
        </p:spPr>
        <p:txBody>
          <a:bodyPr anchorCtr="0" anchor="t" bIns="91425" lIns="91425" spcFirstLastPara="1" rIns="91425" wrap="square" tIns="91425">
            <a:normAutofit/>
          </a:bodyPr>
          <a:lstStyle/>
          <a:p>
            <a:pPr indent="457200" lvl="0" marL="2286000" rtl="0" algn="l">
              <a:spcBef>
                <a:spcPts val="0"/>
              </a:spcBef>
              <a:spcAft>
                <a:spcPts val="0"/>
              </a:spcAft>
              <a:buNone/>
            </a:pPr>
            <a:r>
              <a:rPr b="1" lang="en" sz="2100"/>
              <a:t>Step 1: Punctuation </a:t>
            </a:r>
            <a:endParaRPr b="1" sz="2100"/>
          </a:p>
          <a:p>
            <a:pPr indent="-361950" lvl="0" marL="457200" rtl="0" algn="l">
              <a:spcBef>
                <a:spcPts val="0"/>
              </a:spcBef>
              <a:spcAft>
                <a:spcPts val="0"/>
              </a:spcAft>
              <a:buSzPts val="2100"/>
              <a:buChar char="●"/>
            </a:pPr>
            <a:r>
              <a:rPr lang="en" sz="2100"/>
              <a:t>The title text has several punctuations.</a:t>
            </a:r>
            <a:endParaRPr sz="2100"/>
          </a:p>
          <a:p>
            <a:pPr indent="-361950" lvl="0" marL="457200" rtl="0" algn="l">
              <a:spcBef>
                <a:spcPts val="0"/>
              </a:spcBef>
              <a:spcAft>
                <a:spcPts val="0"/>
              </a:spcAft>
              <a:buSzPts val="2100"/>
              <a:buChar char="●"/>
            </a:pPr>
            <a:r>
              <a:rPr lang="en" sz="2100"/>
              <a:t>Punctuations are often unnecessary as it doesn’t add value or meaning to the NLP model.</a:t>
            </a:r>
            <a:endParaRPr sz="2100"/>
          </a:p>
          <a:p>
            <a:pPr indent="-361950" lvl="0" marL="457200" rtl="0" algn="l">
              <a:spcBef>
                <a:spcPts val="0"/>
              </a:spcBef>
              <a:spcAft>
                <a:spcPts val="0"/>
              </a:spcAft>
              <a:buSzPts val="2100"/>
              <a:buChar char="●"/>
            </a:pPr>
            <a:r>
              <a:rPr lang="en" sz="2100"/>
              <a:t>The “string” library has 32 punctuations.</a:t>
            </a:r>
            <a:endParaRPr sz="2100"/>
          </a:p>
          <a:p>
            <a:pPr indent="-361950" lvl="0" marL="457200" rtl="0" algn="l">
              <a:spcBef>
                <a:spcPts val="0"/>
              </a:spcBef>
              <a:spcAft>
                <a:spcPts val="0"/>
              </a:spcAft>
              <a:buSzPts val="2100"/>
              <a:buChar char="●"/>
            </a:pPr>
            <a:r>
              <a:rPr lang="en" sz="2100"/>
              <a:t>The punctuations are:</a:t>
            </a:r>
            <a:endParaRPr/>
          </a:p>
        </p:txBody>
      </p:sp>
      <p:sp>
        <p:nvSpPr>
          <p:cNvPr id="195" name="Google Shape;195;p26"/>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6"/>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6"/>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26"/>
          <p:cNvPicPr preferRelativeResize="0"/>
          <p:nvPr/>
        </p:nvPicPr>
        <p:blipFill>
          <a:blip r:embed="rId3">
            <a:alphaModFix/>
          </a:blip>
          <a:stretch>
            <a:fillRect/>
          </a:stretch>
        </p:blipFill>
        <p:spPr>
          <a:xfrm>
            <a:off x="1062125" y="3242050"/>
            <a:ext cx="7126725" cy="1781650"/>
          </a:xfrm>
          <a:prstGeom prst="rect">
            <a:avLst/>
          </a:prstGeom>
          <a:noFill/>
          <a:ln>
            <a:noFill/>
          </a:ln>
        </p:spPr>
      </p:pic>
      <p:sp>
        <p:nvSpPr>
          <p:cNvPr id="200" name="Google Shape;200;p26"/>
          <p:cNvSpPr txBox="1"/>
          <p:nvPr/>
        </p:nvSpPr>
        <p:spPr>
          <a:xfrm>
            <a:off x="152400" y="152400"/>
            <a:ext cx="8253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200">
                <a:solidFill>
                  <a:schemeClr val="dk1"/>
                </a:solidFill>
              </a:rPr>
              <a:t>Text Cleaning</a:t>
            </a:r>
            <a:r>
              <a:rPr lang="en" sz="5200">
                <a:solidFill>
                  <a:schemeClr val="dk1"/>
                </a:solidFill>
              </a:rPr>
              <a:t> </a:t>
            </a:r>
            <a:endParaRPr sz="5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ctrTitle"/>
          </p:nvPr>
        </p:nvSpPr>
        <p:spPr>
          <a:xfrm>
            <a:off x="311700" y="128225"/>
            <a:ext cx="8520600" cy="912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Text Cleaning</a:t>
            </a:r>
            <a:r>
              <a:rPr lang="en"/>
              <a:t> </a:t>
            </a:r>
            <a:endParaRPr/>
          </a:p>
        </p:txBody>
      </p:sp>
      <p:sp>
        <p:nvSpPr>
          <p:cNvPr id="206" name="Google Shape;206;p27"/>
          <p:cNvSpPr txBox="1"/>
          <p:nvPr>
            <p:ph idx="1" type="subTitle"/>
          </p:nvPr>
        </p:nvSpPr>
        <p:spPr>
          <a:xfrm>
            <a:off x="213725" y="983100"/>
            <a:ext cx="8618700" cy="409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100"/>
          </a:p>
          <a:p>
            <a:pPr indent="0" lvl="0" marL="0" rtl="0" algn="ctr">
              <a:spcBef>
                <a:spcPts val="0"/>
              </a:spcBef>
              <a:spcAft>
                <a:spcPts val="0"/>
              </a:spcAft>
              <a:buNone/>
            </a:pPr>
            <a:r>
              <a:rPr b="1" lang="en" sz="2100"/>
              <a:t>Step 2 - Stop words</a:t>
            </a:r>
            <a:endParaRPr b="1" sz="2100"/>
          </a:p>
          <a:p>
            <a:pPr indent="-361950" lvl="0" marL="457200" rtl="0" algn="l">
              <a:spcBef>
                <a:spcPts val="0"/>
              </a:spcBef>
              <a:spcAft>
                <a:spcPts val="0"/>
              </a:spcAft>
              <a:buSzPts val="2100"/>
              <a:buChar char="●"/>
            </a:pPr>
            <a:r>
              <a:rPr lang="en" sz="2100"/>
              <a:t>Stop words are the irrelevant words that won’t help </a:t>
            </a:r>
            <a:r>
              <a:rPr lang="en" sz="2100"/>
              <a:t>in identifying</a:t>
            </a:r>
            <a:r>
              <a:rPr lang="en" sz="2100"/>
              <a:t> a text as a real or fake.</a:t>
            </a:r>
            <a:endParaRPr sz="2100"/>
          </a:p>
          <a:p>
            <a:pPr indent="-361950" lvl="0" marL="457200" rtl="0" algn="l">
              <a:spcBef>
                <a:spcPts val="0"/>
              </a:spcBef>
              <a:spcAft>
                <a:spcPts val="0"/>
              </a:spcAft>
              <a:buSzPts val="2100"/>
              <a:buChar char="●"/>
            </a:pPr>
            <a:r>
              <a:rPr lang="en" sz="2100"/>
              <a:t>Now, we have a list of words without any Punctuations. Let’s get a head and </a:t>
            </a:r>
            <a:r>
              <a:rPr lang="en" sz="2100"/>
              <a:t>remove</a:t>
            </a:r>
            <a:r>
              <a:rPr lang="en" sz="2100"/>
              <a:t> the stop words.</a:t>
            </a:r>
            <a:endParaRPr sz="2100"/>
          </a:p>
          <a:p>
            <a:pPr indent="0" lvl="0" marL="0" rtl="0" algn="l">
              <a:spcBef>
                <a:spcPts val="0"/>
              </a:spcBef>
              <a:spcAft>
                <a:spcPts val="0"/>
              </a:spcAft>
              <a:buNone/>
            </a:pPr>
            <a:r>
              <a:rPr lang="en" sz="2100"/>
              <a:t>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
        <p:nvSpPr>
          <p:cNvPr id="207" name="Google Shape;207;p27"/>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7"/>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1" name="Google Shape;211;p27"/>
          <p:cNvPicPr preferRelativeResize="0"/>
          <p:nvPr/>
        </p:nvPicPr>
        <p:blipFill>
          <a:blip r:embed="rId3">
            <a:alphaModFix/>
          </a:blip>
          <a:stretch>
            <a:fillRect/>
          </a:stretch>
        </p:blipFill>
        <p:spPr>
          <a:xfrm>
            <a:off x="1116450" y="3106050"/>
            <a:ext cx="6898875" cy="142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ctrTitle"/>
          </p:nvPr>
        </p:nvSpPr>
        <p:spPr>
          <a:xfrm>
            <a:off x="311700" y="142475"/>
            <a:ext cx="8520600" cy="81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Text Cleaning</a:t>
            </a:r>
            <a:r>
              <a:rPr lang="en"/>
              <a:t> </a:t>
            </a:r>
            <a:endParaRPr/>
          </a:p>
        </p:txBody>
      </p:sp>
      <p:sp>
        <p:nvSpPr>
          <p:cNvPr id="217" name="Google Shape;217;p28"/>
          <p:cNvSpPr txBox="1"/>
          <p:nvPr>
            <p:ph idx="1" type="subTitle"/>
          </p:nvPr>
        </p:nvSpPr>
        <p:spPr>
          <a:xfrm>
            <a:off x="311700" y="1310800"/>
            <a:ext cx="8520600" cy="36903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b="1" lang="en" sz="2100"/>
              <a:t>Step 3 - Tokenization</a:t>
            </a:r>
            <a:endParaRPr b="1" sz="2100"/>
          </a:p>
          <a:p>
            <a:pPr indent="-361950" lvl="0" marL="457200" rtl="0" algn="l">
              <a:spcBef>
                <a:spcPts val="0"/>
              </a:spcBef>
              <a:spcAft>
                <a:spcPts val="0"/>
              </a:spcAft>
              <a:buSzPts val="2100"/>
              <a:buChar char="●"/>
            </a:pPr>
            <a:r>
              <a:rPr lang="en" sz="2100"/>
              <a:t>Tokenizing is the process of splitting strings into a list of words. </a:t>
            </a:r>
            <a:endParaRPr sz="2100"/>
          </a:p>
          <a:p>
            <a:pPr indent="-361950" lvl="0" marL="457200" rtl="0" algn="l">
              <a:spcBef>
                <a:spcPts val="0"/>
              </a:spcBef>
              <a:spcAft>
                <a:spcPts val="0"/>
              </a:spcAft>
              <a:buSzPts val="2100"/>
              <a:buChar char="●"/>
            </a:pPr>
            <a:r>
              <a:rPr lang="en" sz="2100"/>
              <a:t>Tokenization is important because the meaning of the text could easily be interpreted by analyzing the words present in the text.</a:t>
            </a:r>
            <a:endParaRPr sz="2100"/>
          </a:p>
          <a:p>
            <a:pPr indent="-361950" lvl="0" marL="457200" rtl="0" algn="l">
              <a:spcBef>
                <a:spcPts val="0"/>
              </a:spcBef>
              <a:spcAft>
                <a:spcPts val="0"/>
              </a:spcAft>
              <a:buSzPts val="2100"/>
              <a:buChar char="●"/>
            </a:pPr>
            <a:r>
              <a:rPr lang="en" sz="2100"/>
              <a:t>we can utilize the awesomeness of spaCy to perform tokenization.</a:t>
            </a:r>
            <a:endParaRPr sz="2100"/>
          </a:p>
          <a:p>
            <a:pPr indent="-361950" lvl="0" marL="457200" rtl="0" algn="l">
              <a:spcBef>
                <a:spcPts val="0"/>
              </a:spcBef>
              <a:spcAft>
                <a:spcPts val="0"/>
              </a:spcAft>
              <a:buSzPts val="2100"/>
              <a:buChar char="●"/>
            </a:pPr>
            <a:r>
              <a:rPr lang="en" sz="2100"/>
              <a:t>We will use spacy.lang.en which supports the English language.</a:t>
            </a:r>
            <a:endParaRPr sz="2100"/>
          </a:p>
          <a:p>
            <a:pPr indent="0" lvl="0" marL="0" rtl="0" algn="l">
              <a:spcBef>
                <a:spcPts val="0"/>
              </a:spcBef>
              <a:spcAft>
                <a:spcPts val="0"/>
              </a:spcAft>
              <a:buNone/>
            </a:pPr>
            <a:r>
              <a:t/>
            </a:r>
            <a:endParaRPr sz="2100"/>
          </a:p>
        </p:txBody>
      </p:sp>
      <p:sp>
        <p:nvSpPr>
          <p:cNvPr id="218" name="Google Shape;218;p28"/>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8"/>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8"/>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8"/>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ctrTitle"/>
          </p:nvPr>
        </p:nvSpPr>
        <p:spPr>
          <a:xfrm>
            <a:off x="311700" y="1709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Sentence </a:t>
            </a:r>
            <a:r>
              <a:rPr b="1" lang="en"/>
              <a:t>Tokenization</a:t>
            </a:r>
            <a:endParaRPr b="1"/>
          </a:p>
        </p:txBody>
      </p:sp>
      <p:sp>
        <p:nvSpPr>
          <p:cNvPr id="227" name="Google Shape;227;p29"/>
          <p:cNvSpPr txBox="1"/>
          <p:nvPr>
            <p:ph idx="1" type="subTitle"/>
          </p:nvPr>
        </p:nvSpPr>
        <p:spPr>
          <a:xfrm>
            <a:off x="311700" y="821100"/>
            <a:ext cx="8607600" cy="3980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Sentence Tokenization is the process of identifying different sentences among group of words.</a:t>
            </a:r>
            <a:endParaRPr sz="2100"/>
          </a:p>
          <a:p>
            <a:pPr indent="-361950" lvl="0" marL="457200" rtl="0" algn="l">
              <a:spcBef>
                <a:spcPts val="0"/>
              </a:spcBef>
              <a:spcAft>
                <a:spcPts val="0"/>
              </a:spcAft>
              <a:buSzPts val="2100"/>
              <a:buChar char="●"/>
            </a:pPr>
            <a:r>
              <a:rPr lang="en" sz="2100"/>
              <a:t>Spacy library designed for Natural Language Processing, perform the sentence segmentation with much higher accuracy.</a:t>
            </a:r>
            <a:endParaRPr sz="2100"/>
          </a:p>
          <a:p>
            <a:pPr indent="-361950" lvl="0" marL="457200" rtl="0" algn="l">
              <a:spcBef>
                <a:spcPts val="0"/>
              </a:spcBef>
              <a:spcAft>
                <a:spcPts val="0"/>
              </a:spcAft>
              <a:buSzPts val="2100"/>
              <a:buChar char="●"/>
            </a:pPr>
            <a:r>
              <a:rPr lang="en" sz="2100"/>
              <a:t>So with this basic idea, we would say that we can split the string based on dot and get the different sentences. However it keeps reading until it reaches the dot which actually ends the sentence.</a:t>
            </a:r>
            <a:endParaRPr sz="2100"/>
          </a:p>
          <a:p>
            <a:pPr indent="0" lvl="0" marL="0" rtl="0" algn="l">
              <a:spcBef>
                <a:spcPts val="0"/>
              </a:spcBef>
              <a:spcAft>
                <a:spcPts val="0"/>
              </a:spcAft>
              <a:buNone/>
            </a:pPr>
            <a:r>
              <a:t/>
            </a:r>
            <a:endParaRPr sz="2100"/>
          </a:p>
        </p:txBody>
      </p:sp>
      <p:sp>
        <p:nvSpPr>
          <p:cNvPr id="228" name="Google Shape;228;p29"/>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9"/>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9"/>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9"/>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29"/>
          <p:cNvPicPr preferRelativeResize="0"/>
          <p:nvPr/>
        </p:nvPicPr>
        <p:blipFill>
          <a:blip r:embed="rId3">
            <a:alphaModFix/>
          </a:blip>
          <a:stretch>
            <a:fillRect/>
          </a:stretch>
        </p:blipFill>
        <p:spPr>
          <a:xfrm>
            <a:off x="1516150" y="3198975"/>
            <a:ext cx="6161947" cy="187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ctrTitle"/>
          </p:nvPr>
        </p:nvSpPr>
        <p:spPr>
          <a:xfrm>
            <a:off x="240450" y="1170225"/>
            <a:ext cx="8520600" cy="936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Word </a:t>
            </a:r>
            <a:r>
              <a:rPr b="1" lang="en"/>
              <a:t>Tokenization</a:t>
            </a:r>
            <a:endParaRPr b="1"/>
          </a:p>
        </p:txBody>
      </p:sp>
      <p:sp>
        <p:nvSpPr>
          <p:cNvPr id="238" name="Google Shape;238;p30"/>
          <p:cNvSpPr txBox="1"/>
          <p:nvPr>
            <p:ph idx="1" type="subTitle"/>
          </p:nvPr>
        </p:nvSpPr>
        <p:spPr>
          <a:xfrm>
            <a:off x="69600" y="1987250"/>
            <a:ext cx="8862300" cy="23082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Clr>
                <a:srgbClr val="BDC1C6"/>
              </a:buClr>
              <a:buSzPts val="2100"/>
              <a:buChar char="●"/>
            </a:pPr>
            <a:r>
              <a:rPr lang="en" sz="2100">
                <a:solidFill>
                  <a:srgbClr val="BDC1C6"/>
                </a:solidFill>
                <a:highlight>
                  <a:srgbClr val="202124"/>
                </a:highlight>
              </a:rPr>
              <a:t>In Spacy, the process of tokenizing a text into segments of words and punctuation is done in various steps.</a:t>
            </a:r>
            <a:endParaRPr sz="2100">
              <a:solidFill>
                <a:srgbClr val="BDC1C6"/>
              </a:solidFill>
              <a:highlight>
                <a:srgbClr val="202124"/>
              </a:highlight>
            </a:endParaRPr>
          </a:p>
          <a:p>
            <a:pPr indent="-361950" lvl="0" marL="457200" rtl="0" algn="l">
              <a:spcBef>
                <a:spcPts val="0"/>
              </a:spcBef>
              <a:spcAft>
                <a:spcPts val="0"/>
              </a:spcAft>
              <a:buClr>
                <a:srgbClr val="BDC1C6"/>
              </a:buClr>
              <a:buSzPts val="2100"/>
              <a:buChar char="●"/>
            </a:pPr>
            <a:r>
              <a:rPr lang="en" sz="2100">
                <a:solidFill>
                  <a:srgbClr val="BDC1C6"/>
                </a:solidFill>
                <a:highlight>
                  <a:srgbClr val="202124"/>
                </a:highlight>
              </a:rPr>
              <a:t>It processes the text from left to right.</a:t>
            </a:r>
            <a:endParaRPr sz="2100">
              <a:solidFill>
                <a:srgbClr val="BDC1C6"/>
              </a:solidFill>
              <a:highlight>
                <a:srgbClr val="202124"/>
              </a:highlight>
            </a:endParaRPr>
          </a:p>
          <a:p>
            <a:pPr indent="-361950" lvl="0" marL="457200" rtl="0" algn="l">
              <a:spcBef>
                <a:spcPts val="0"/>
              </a:spcBef>
              <a:spcAft>
                <a:spcPts val="0"/>
              </a:spcAft>
              <a:buClr>
                <a:srgbClr val="BDC1C6"/>
              </a:buClr>
              <a:buSzPts val="2100"/>
              <a:buChar char="●"/>
            </a:pPr>
            <a:r>
              <a:rPr lang="en" sz="2100">
                <a:solidFill>
                  <a:srgbClr val="BDC1C6"/>
                </a:solidFill>
                <a:highlight>
                  <a:srgbClr val="202124"/>
                </a:highlight>
              </a:rPr>
              <a:t>First, the tokenizer split the text on whitespace similar to the split() function.</a:t>
            </a:r>
            <a:endParaRPr sz="2100">
              <a:solidFill>
                <a:srgbClr val="BDC1C6"/>
              </a:solidFill>
              <a:highlight>
                <a:srgbClr val="202124"/>
              </a:highlight>
            </a:endParaRPr>
          </a:p>
          <a:p>
            <a:pPr indent="-361950" lvl="0" marL="457200" rtl="0" algn="l">
              <a:spcBef>
                <a:spcPts val="0"/>
              </a:spcBef>
              <a:spcAft>
                <a:spcPts val="0"/>
              </a:spcAft>
              <a:buClr>
                <a:srgbClr val="BDC1C6"/>
              </a:buClr>
              <a:buSzPts val="2100"/>
              <a:buChar char="●"/>
            </a:pPr>
            <a:r>
              <a:rPr lang="en" sz="2100">
                <a:solidFill>
                  <a:srgbClr val="BDC1C6"/>
                </a:solidFill>
                <a:highlight>
                  <a:srgbClr val="202124"/>
                </a:highlight>
              </a:rPr>
              <a:t>Then the tokenizer checks whether the substring matches the tokenizer exception rules.</a:t>
            </a:r>
            <a:endParaRPr sz="2100"/>
          </a:p>
        </p:txBody>
      </p:sp>
      <p:sp>
        <p:nvSpPr>
          <p:cNvPr id="239" name="Google Shape;239;p30"/>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0"/>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0"/>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0"/>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ctrTitle"/>
          </p:nvPr>
        </p:nvSpPr>
        <p:spPr>
          <a:xfrm>
            <a:off x="311700" y="1040100"/>
            <a:ext cx="8520600" cy="94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Word Frequency table</a:t>
            </a:r>
            <a:endParaRPr/>
          </a:p>
        </p:txBody>
      </p:sp>
      <p:sp>
        <p:nvSpPr>
          <p:cNvPr id="248" name="Google Shape;248;p31"/>
          <p:cNvSpPr txBox="1"/>
          <p:nvPr>
            <p:ph idx="1" type="subTitle"/>
          </p:nvPr>
        </p:nvSpPr>
        <p:spPr>
          <a:xfrm>
            <a:off x="242225" y="1980450"/>
            <a:ext cx="8590200" cy="2052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BDC1C6"/>
              </a:buClr>
              <a:buSzPts val="2100"/>
              <a:buChar char="●"/>
            </a:pPr>
            <a:r>
              <a:rPr lang="en" sz="2100">
                <a:solidFill>
                  <a:srgbClr val="BDC1C6"/>
                </a:solidFill>
                <a:highlight>
                  <a:srgbClr val="202124"/>
                </a:highlight>
              </a:rPr>
              <a:t>One of the key steps in NLP  is the ability to </a:t>
            </a:r>
            <a:r>
              <a:rPr b="1" lang="en" sz="2100">
                <a:solidFill>
                  <a:srgbClr val="BDC1C6"/>
                </a:solidFill>
                <a:highlight>
                  <a:srgbClr val="202124"/>
                </a:highlight>
              </a:rPr>
              <a:t>count</a:t>
            </a:r>
            <a:r>
              <a:rPr lang="en" sz="2100">
                <a:solidFill>
                  <a:srgbClr val="BDC1C6"/>
                </a:solidFill>
                <a:highlight>
                  <a:srgbClr val="202124"/>
                </a:highlight>
              </a:rPr>
              <a:t> the frequency of the terms used in a text document or table.</a:t>
            </a:r>
            <a:endParaRPr sz="2100">
              <a:solidFill>
                <a:srgbClr val="BDC1C6"/>
              </a:solidFill>
              <a:highlight>
                <a:srgbClr val="202124"/>
              </a:highlight>
            </a:endParaRPr>
          </a:p>
          <a:p>
            <a:pPr indent="-361950" lvl="0" marL="457200" rtl="0" algn="l">
              <a:spcBef>
                <a:spcPts val="0"/>
              </a:spcBef>
              <a:spcAft>
                <a:spcPts val="0"/>
              </a:spcAft>
              <a:buClr>
                <a:srgbClr val="BDC1C6"/>
              </a:buClr>
              <a:buSzPts val="2100"/>
              <a:buChar char="●"/>
            </a:pPr>
            <a:r>
              <a:rPr lang="en" sz="2100">
                <a:solidFill>
                  <a:srgbClr val="BDC1C6"/>
                </a:solidFill>
                <a:highlight>
                  <a:srgbClr val="202124"/>
                </a:highlight>
              </a:rPr>
              <a:t>To achieve this we must tokenize the words so that they represent individual objects that can be counted.</a:t>
            </a:r>
            <a:endParaRPr sz="2100"/>
          </a:p>
          <a:p>
            <a:pPr indent="0" lvl="0" marL="0" rtl="0" algn="ctr">
              <a:spcBef>
                <a:spcPts val="0"/>
              </a:spcBef>
              <a:spcAft>
                <a:spcPts val="0"/>
              </a:spcAft>
              <a:buNone/>
            </a:pPr>
            <a:r>
              <a:t/>
            </a:r>
            <a:endParaRPr/>
          </a:p>
        </p:txBody>
      </p:sp>
      <p:sp>
        <p:nvSpPr>
          <p:cNvPr id="249" name="Google Shape;249;p31"/>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1"/>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1"/>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1"/>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311700" y="7445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Group Number 07</a:t>
            </a:r>
            <a:endParaRPr b="1"/>
          </a:p>
        </p:txBody>
      </p:sp>
      <p:sp>
        <p:nvSpPr>
          <p:cNvPr id="67" name="Google Shape;67;p14"/>
          <p:cNvSpPr txBox="1"/>
          <p:nvPr>
            <p:ph idx="1" type="subTitle"/>
          </p:nvPr>
        </p:nvSpPr>
        <p:spPr>
          <a:xfrm>
            <a:off x="311700" y="1595775"/>
            <a:ext cx="8520600" cy="3482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1700"/>
              <a:t>SAAM PRASANTH DEEVEN PEDAPALLI</a:t>
            </a:r>
            <a:endParaRPr b="1" i="1" sz="1700"/>
          </a:p>
          <a:p>
            <a:pPr indent="0" lvl="0" marL="0" rtl="0" algn="ctr">
              <a:lnSpc>
                <a:spcPct val="115000"/>
              </a:lnSpc>
              <a:spcBef>
                <a:spcPts val="0"/>
              </a:spcBef>
              <a:spcAft>
                <a:spcPts val="0"/>
              </a:spcAft>
              <a:buNone/>
            </a:pPr>
            <a:r>
              <a:rPr i="1" lang="en" sz="1700"/>
              <a:t>(S20190010136  -  </a:t>
            </a:r>
            <a:r>
              <a:rPr i="1" lang="en" sz="1700" u="sng">
                <a:hlinkClick r:id="rId3"/>
              </a:rPr>
              <a:t>saamprasanthdeevan.p19@iiits.in</a:t>
            </a:r>
            <a:r>
              <a:rPr i="1" lang="en" sz="1700"/>
              <a:t>)</a:t>
            </a:r>
            <a:endParaRPr i="1" sz="1700"/>
          </a:p>
          <a:p>
            <a:pPr indent="0" lvl="0" marL="0" rtl="0" algn="l">
              <a:lnSpc>
                <a:spcPct val="115000"/>
              </a:lnSpc>
              <a:spcBef>
                <a:spcPts val="0"/>
              </a:spcBef>
              <a:spcAft>
                <a:spcPts val="0"/>
              </a:spcAft>
              <a:buNone/>
            </a:pPr>
            <a:r>
              <a:t/>
            </a:r>
            <a:endParaRPr sz="1700"/>
          </a:p>
          <a:p>
            <a:pPr indent="0" lvl="0" marL="0" rtl="0" algn="ctr">
              <a:lnSpc>
                <a:spcPct val="115000"/>
              </a:lnSpc>
              <a:spcBef>
                <a:spcPts val="0"/>
              </a:spcBef>
              <a:spcAft>
                <a:spcPts val="0"/>
              </a:spcAft>
              <a:buNone/>
            </a:pPr>
            <a:r>
              <a:rPr b="1" i="1" lang="en" sz="1700"/>
              <a:t>PIDAKALA ABHINANDAN BABU</a:t>
            </a:r>
            <a:endParaRPr b="1" i="1" sz="1700"/>
          </a:p>
          <a:p>
            <a:pPr indent="0" lvl="0" marL="0" rtl="0" algn="ctr">
              <a:lnSpc>
                <a:spcPct val="115000"/>
              </a:lnSpc>
              <a:spcBef>
                <a:spcPts val="0"/>
              </a:spcBef>
              <a:spcAft>
                <a:spcPts val="0"/>
              </a:spcAft>
              <a:buNone/>
            </a:pPr>
            <a:r>
              <a:rPr i="1" lang="en" sz="1700"/>
              <a:t>(S20190010140  -  </a:t>
            </a:r>
            <a:r>
              <a:rPr i="1" lang="en" sz="1700" u="sng">
                <a:hlinkClick r:id="rId4"/>
              </a:rPr>
              <a:t>abhinandanbabu.p19@iiits.in</a:t>
            </a:r>
            <a:r>
              <a:rPr i="1" lang="en" sz="1700"/>
              <a:t>)</a:t>
            </a:r>
            <a:endParaRPr i="1" sz="1700"/>
          </a:p>
          <a:p>
            <a:pPr indent="0" lvl="0" marL="0" rtl="0" algn="ctr">
              <a:lnSpc>
                <a:spcPct val="115000"/>
              </a:lnSpc>
              <a:spcBef>
                <a:spcPts val="0"/>
              </a:spcBef>
              <a:spcAft>
                <a:spcPts val="0"/>
              </a:spcAft>
              <a:buNone/>
            </a:pPr>
            <a:r>
              <a:t/>
            </a:r>
            <a:endParaRPr b="1" i="1" sz="1700"/>
          </a:p>
          <a:p>
            <a:pPr indent="0" lvl="0" marL="0" rtl="0" algn="ctr">
              <a:lnSpc>
                <a:spcPct val="115000"/>
              </a:lnSpc>
              <a:spcBef>
                <a:spcPts val="0"/>
              </a:spcBef>
              <a:spcAft>
                <a:spcPts val="0"/>
              </a:spcAft>
              <a:buNone/>
            </a:pPr>
            <a:r>
              <a:rPr b="1" i="1" lang="en" sz="1700"/>
              <a:t>PREMA VIGNESH  </a:t>
            </a:r>
            <a:endParaRPr b="1" i="1" sz="1700"/>
          </a:p>
          <a:p>
            <a:pPr indent="0" lvl="0" marL="0" rtl="0" algn="ctr">
              <a:lnSpc>
                <a:spcPct val="115000"/>
              </a:lnSpc>
              <a:spcBef>
                <a:spcPts val="0"/>
              </a:spcBef>
              <a:spcAft>
                <a:spcPts val="0"/>
              </a:spcAft>
              <a:buNone/>
            </a:pPr>
            <a:r>
              <a:rPr i="1" lang="en" sz="1700"/>
              <a:t>(S20190010143 -  </a:t>
            </a:r>
            <a:r>
              <a:rPr i="1" lang="en" sz="1700" u="sng">
                <a:hlinkClick r:id="rId5"/>
              </a:rPr>
              <a:t>prema.g19@iiits.in</a:t>
            </a:r>
            <a:r>
              <a:rPr i="1" lang="en" sz="1700"/>
              <a:t>)</a:t>
            </a:r>
            <a:endParaRPr i="1" sz="1700"/>
          </a:p>
          <a:p>
            <a:pPr indent="0" lvl="0" marL="0" rtl="0" algn="l">
              <a:lnSpc>
                <a:spcPct val="115000"/>
              </a:lnSpc>
              <a:spcBef>
                <a:spcPts val="0"/>
              </a:spcBef>
              <a:spcAft>
                <a:spcPts val="0"/>
              </a:spcAft>
              <a:buNone/>
            </a:pPr>
            <a:r>
              <a:t/>
            </a:r>
            <a:endParaRPr b="1" i="1" sz="1700"/>
          </a:p>
          <a:p>
            <a:pPr indent="0" lvl="0" marL="0" rtl="0" algn="ctr">
              <a:lnSpc>
                <a:spcPct val="115000"/>
              </a:lnSpc>
              <a:spcBef>
                <a:spcPts val="0"/>
              </a:spcBef>
              <a:spcAft>
                <a:spcPts val="0"/>
              </a:spcAft>
              <a:buNone/>
            </a:pPr>
            <a:r>
              <a:rPr b="1" i="1" lang="en" sz="1700"/>
              <a:t>SRI LAKSHMI PRASANNA KONERU</a:t>
            </a:r>
            <a:endParaRPr b="1" i="1" sz="1700"/>
          </a:p>
          <a:p>
            <a:pPr indent="0" lvl="0" marL="0" rtl="0" algn="ctr">
              <a:lnSpc>
                <a:spcPct val="115000"/>
              </a:lnSpc>
              <a:spcBef>
                <a:spcPts val="0"/>
              </a:spcBef>
              <a:spcAft>
                <a:spcPts val="0"/>
              </a:spcAft>
              <a:buNone/>
            </a:pPr>
            <a:r>
              <a:rPr i="1" lang="en" sz="1700"/>
              <a:t>(S20190010168  -  </a:t>
            </a:r>
            <a:r>
              <a:rPr i="1" lang="en" sz="1700" u="sng">
                <a:hlinkClick r:id="rId6"/>
              </a:rPr>
              <a:t>srilakshmiprasanna.k19@iiits.in</a:t>
            </a:r>
            <a:r>
              <a:rPr i="1" lang="en" sz="1700"/>
              <a:t>)</a:t>
            </a:r>
            <a:endParaRPr sz="3790"/>
          </a:p>
          <a:p>
            <a:pPr indent="0" lvl="0" marL="0" rtl="0" algn="ctr">
              <a:spcBef>
                <a:spcPts val="0"/>
              </a:spcBef>
              <a:spcAft>
                <a:spcPts val="0"/>
              </a:spcAft>
              <a:buNone/>
            </a:pPr>
            <a:r>
              <a:t/>
            </a:r>
            <a:endParaRPr sz="3400">
              <a:solidFill>
                <a:schemeClr val="dk1"/>
              </a:solidFill>
            </a:endParaRPr>
          </a:p>
        </p:txBody>
      </p:sp>
      <p:sp>
        <p:nvSpPr>
          <p:cNvPr id="68" name="Google Shape;68;p14"/>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ctrTitle"/>
          </p:nvPr>
        </p:nvSpPr>
        <p:spPr>
          <a:xfrm>
            <a:off x="311700" y="512925"/>
            <a:ext cx="8520600" cy="954600"/>
          </a:xfrm>
          <a:prstGeom prst="rect">
            <a:avLst/>
          </a:prstGeom>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b="1" lang="en" sz="2900"/>
              <a:t>Implementation idea for Article Summarisation by Saam Prasanth Deeven.</a:t>
            </a:r>
            <a:endParaRPr b="1" sz="2900"/>
          </a:p>
        </p:txBody>
      </p:sp>
      <p:sp>
        <p:nvSpPr>
          <p:cNvPr id="258" name="Google Shape;258;p32"/>
          <p:cNvSpPr txBox="1"/>
          <p:nvPr>
            <p:ph idx="1" type="subTitle"/>
          </p:nvPr>
        </p:nvSpPr>
        <p:spPr>
          <a:xfrm>
            <a:off x="311700" y="1595800"/>
            <a:ext cx="8520600" cy="3618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For this Article Summarisation, we have Implemented with the help of spaCy. </a:t>
            </a:r>
            <a:endParaRPr sz="2100"/>
          </a:p>
          <a:p>
            <a:pPr indent="-361950" lvl="0" marL="457200" rtl="0" algn="l">
              <a:spcBef>
                <a:spcPts val="0"/>
              </a:spcBef>
              <a:spcAft>
                <a:spcPts val="0"/>
              </a:spcAft>
              <a:buSzPts val="2100"/>
              <a:buChar char="●"/>
            </a:pPr>
            <a:r>
              <a:rPr lang="en" sz="2100"/>
              <a:t>In the earlier slides it is clearly mentioned about spaCy and about it Salient features.</a:t>
            </a:r>
            <a:endParaRPr sz="2100"/>
          </a:p>
          <a:p>
            <a:pPr indent="-361950" lvl="0" marL="457200" rtl="0" algn="l">
              <a:spcBef>
                <a:spcPts val="0"/>
              </a:spcBef>
              <a:spcAft>
                <a:spcPts val="0"/>
              </a:spcAft>
              <a:buSzPts val="2100"/>
              <a:buChar char="●"/>
            </a:pPr>
            <a:r>
              <a:rPr lang="en" sz="2100"/>
              <a:t>There are many ways to </a:t>
            </a:r>
            <a:r>
              <a:rPr lang="en" sz="2100"/>
              <a:t>Implement</a:t>
            </a:r>
            <a:r>
              <a:rPr lang="en" sz="2100"/>
              <a:t> </a:t>
            </a:r>
            <a:r>
              <a:rPr lang="en" sz="2100"/>
              <a:t>this</a:t>
            </a:r>
            <a:r>
              <a:rPr lang="en" sz="2100"/>
              <a:t> Article </a:t>
            </a:r>
            <a:r>
              <a:rPr lang="en" sz="2100"/>
              <a:t>Summarization. </a:t>
            </a:r>
            <a:endParaRPr sz="2100"/>
          </a:p>
          <a:p>
            <a:pPr indent="-361950" lvl="0" marL="457200" rtl="0" algn="l">
              <a:spcBef>
                <a:spcPts val="0"/>
              </a:spcBef>
              <a:spcAft>
                <a:spcPts val="0"/>
              </a:spcAft>
              <a:buSzPts val="2100"/>
              <a:buChar char="●"/>
            </a:pPr>
            <a:r>
              <a:rPr lang="en" sz="2100"/>
              <a:t>Some of the techniques are Basic data manipulation and visualization, Rouge scoring, Tokenization, Word embeddings and Neural network architectures like convolutional neural networks and recurrent neural networks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
        <p:nvSpPr>
          <p:cNvPr id="259" name="Google Shape;259;p32"/>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2"/>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2"/>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2"/>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idx="1" type="subTitle"/>
          </p:nvPr>
        </p:nvSpPr>
        <p:spPr>
          <a:xfrm>
            <a:off x="1482050" y="2007675"/>
            <a:ext cx="5754000" cy="124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600"/>
              <a:t>Thank you </a:t>
            </a:r>
            <a:endParaRPr b="1" sz="6600"/>
          </a:p>
        </p:txBody>
      </p:sp>
      <p:sp>
        <p:nvSpPr>
          <p:cNvPr id="268" name="Google Shape;268;p33"/>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3"/>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3"/>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3"/>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269825" y="488100"/>
            <a:ext cx="8520600" cy="87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Motivation</a:t>
            </a:r>
            <a:endParaRPr b="1"/>
          </a:p>
        </p:txBody>
      </p:sp>
      <p:sp>
        <p:nvSpPr>
          <p:cNvPr id="77" name="Google Shape;77;p15"/>
          <p:cNvSpPr txBox="1"/>
          <p:nvPr>
            <p:ph idx="1" type="subTitle"/>
          </p:nvPr>
        </p:nvSpPr>
        <p:spPr>
          <a:xfrm>
            <a:off x="227975" y="1524525"/>
            <a:ext cx="8604300" cy="303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rgbClr val="000000"/>
              </a:buClr>
              <a:buSzPts val="1900"/>
              <a:buFont typeface="Arial"/>
              <a:buNone/>
            </a:pPr>
            <a:r>
              <a:rPr lang="en" sz="2100">
                <a:highlight>
                  <a:schemeClr val="lt1"/>
                </a:highlight>
              </a:rPr>
              <a:t>NLP text summarizer is one of the cool applications of NLP (Natural Language Processing), which shortens the long document into a shorter one while retaining all important information from the document. Nowadays, Short news is popular everywhere because people can get the important information in very short time, hence this saves time for the people. </a:t>
            </a:r>
            <a:r>
              <a:rPr lang="en" sz="2100"/>
              <a:t>Abstractive summarization methods aim at producing summary by interpreting the text using advanced natural language techniques in order to generate a new shorter text.  </a:t>
            </a:r>
            <a:endParaRPr sz="2100"/>
          </a:p>
        </p:txBody>
      </p:sp>
      <p:sp>
        <p:nvSpPr>
          <p:cNvPr id="78" name="Google Shape;78;p15"/>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541425" y="645750"/>
            <a:ext cx="7907700" cy="70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n" sz="3559"/>
              <a:t>   Our work plan for 1st Review </a:t>
            </a:r>
            <a:endParaRPr b="1" sz="3559"/>
          </a:p>
        </p:txBody>
      </p:sp>
      <p:sp>
        <p:nvSpPr>
          <p:cNvPr id="87" name="Google Shape;87;p16"/>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Arial"/>
              <a:ea typeface="Arial"/>
              <a:cs typeface="Arial"/>
              <a:sym typeface="Arial"/>
            </a:endParaRPr>
          </a:p>
        </p:txBody>
      </p:sp>
      <p:sp>
        <p:nvSpPr>
          <p:cNvPr id="90" name="Google Shape;90;p16"/>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Arial"/>
              <a:ea typeface="Arial"/>
              <a:cs typeface="Arial"/>
              <a:sym typeface="Arial"/>
            </a:endParaRPr>
          </a:p>
        </p:txBody>
      </p:sp>
      <p:sp>
        <p:nvSpPr>
          <p:cNvPr id="91" name="Google Shape;91;p16"/>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94" name="Google Shape;94;p16"/>
          <p:cNvSpPr txBox="1"/>
          <p:nvPr/>
        </p:nvSpPr>
        <p:spPr>
          <a:xfrm>
            <a:off x="2991650" y="1704750"/>
            <a:ext cx="26637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Arial"/>
              <a:ea typeface="Arial"/>
              <a:cs typeface="Arial"/>
              <a:sym typeface="Arial"/>
            </a:endParaRPr>
          </a:p>
        </p:txBody>
      </p:sp>
      <p:sp>
        <p:nvSpPr>
          <p:cNvPr id="95" name="Google Shape;95;p16"/>
          <p:cNvSpPr txBox="1"/>
          <p:nvPr/>
        </p:nvSpPr>
        <p:spPr>
          <a:xfrm>
            <a:off x="327700" y="1547500"/>
            <a:ext cx="8649300" cy="317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2100">
                <a:solidFill>
                  <a:schemeClr val="lt2"/>
                </a:solidFill>
              </a:rPr>
              <a:t>As we had mentioned earlier in the </a:t>
            </a:r>
            <a:r>
              <a:rPr lang="en" sz="2100">
                <a:solidFill>
                  <a:schemeClr val="lt2"/>
                </a:solidFill>
              </a:rPr>
              <a:t>review</a:t>
            </a:r>
            <a:r>
              <a:rPr lang="en" sz="2100">
                <a:solidFill>
                  <a:schemeClr val="lt2"/>
                </a:solidFill>
              </a:rPr>
              <a:t> 1, we are ahead of our work plan.</a:t>
            </a:r>
            <a:endParaRPr sz="2100">
              <a:solidFill>
                <a:schemeClr val="lt2"/>
              </a:solidFill>
            </a:endParaRPr>
          </a:p>
          <a:p>
            <a:pPr indent="0" lvl="0" marL="0" marR="0" rtl="0" algn="l">
              <a:lnSpc>
                <a:spcPct val="100000"/>
              </a:lnSpc>
              <a:spcBef>
                <a:spcPts val="0"/>
              </a:spcBef>
              <a:spcAft>
                <a:spcPts val="0"/>
              </a:spcAft>
              <a:buClr>
                <a:srgbClr val="000000"/>
              </a:buClr>
              <a:buSzPts val="1400"/>
              <a:buFont typeface="Arial"/>
              <a:buNone/>
            </a:pPr>
            <a:r>
              <a:t/>
            </a:r>
            <a:endParaRPr sz="2100">
              <a:solidFill>
                <a:schemeClr val="lt2"/>
              </a:solidFill>
            </a:endParaRPr>
          </a:p>
          <a:p>
            <a:pPr indent="0" lvl="0" marL="0" marR="0" rtl="0" algn="l">
              <a:lnSpc>
                <a:spcPct val="100000"/>
              </a:lnSpc>
              <a:spcBef>
                <a:spcPts val="0"/>
              </a:spcBef>
              <a:spcAft>
                <a:spcPts val="0"/>
              </a:spcAft>
              <a:buClr>
                <a:srgbClr val="000000"/>
              </a:buClr>
              <a:buSzPts val="1400"/>
              <a:buFont typeface="Arial"/>
              <a:buNone/>
            </a:pPr>
            <a:r>
              <a:rPr b="0" i="0" lang="en" sz="2100" u="none" cap="none" strike="noStrike">
                <a:solidFill>
                  <a:schemeClr val="lt2"/>
                </a:solidFill>
                <a:latin typeface="Arial"/>
                <a:ea typeface="Arial"/>
                <a:cs typeface="Arial"/>
                <a:sym typeface="Arial"/>
              </a:rPr>
              <a:t>For Presentation 1 on August 31st (</a:t>
            </a:r>
            <a:r>
              <a:rPr b="1" lang="en" sz="2100">
                <a:solidFill>
                  <a:schemeClr val="lt2"/>
                </a:solidFill>
              </a:rPr>
              <a:t>COMPLETED</a:t>
            </a:r>
            <a:r>
              <a:rPr b="0" i="0" lang="en" sz="2100" u="none" cap="none" strike="noStrike">
                <a:solidFill>
                  <a:schemeClr val="lt2"/>
                </a:solidFill>
                <a:latin typeface="Arial"/>
                <a:ea typeface="Arial"/>
                <a:cs typeface="Arial"/>
                <a:sym typeface="Arial"/>
              </a:rPr>
              <a:t>)</a:t>
            </a:r>
            <a:endParaRPr b="0" i="0" sz="2100" u="none" cap="none" strike="noStrike">
              <a:solidFill>
                <a:schemeClr val="lt2"/>
              </a:solidFill>
              <a:latin typeface="Arial"/>
              <a:ea typeface="Arial"/>
              <a:cs typeface="Arial"/>
              <a:sym typeface="Arial"/>
            </a:endParaRPr>
          </a:p>
          <a:p>
            <a:pPr indent="-361950" lvl="0" marL="457200" marR="0" rtl="0" algn="l">
              <a:lnSpc>
                <a:spcPct val="100000"/>
              </a:lnSpc>
              <a:spcBef>
                <a:spcPts val="0"/>
              </a:spcBef>
              <a:spcAft>
                <a:spcPts val="0"/>
              </a:spcAft>
              <a:buClr>
                <a:schemeClr val="lt2"/>
              </a:buClr>
              <a:buSzPts val="2100"/>
              <a:buFont typeface="Arial"/>
              <a:buChar char="●"/>
            </a:pPr>
            <a:r>
              <a:rPr b="0" i="0" lang="en" sz="2100" u="none" cap="none" strike="noStrike">
                <a:solidFill>
                  <a:schemeClr val="lt2"/>
                </a:solidFill>
                <a:latin typeface="Arial"/>
                <a:ea typeface="Arial"/>
                <a:cs typeface="Arial"/>
                <a:sym typeface="Arial"/>
              </a:rPr>
              <a:t>Proposal for the project among group. </a:t>
            </a:r>
            <a:endParaRPr b="0" i="0" sz="2100" u="none" cap="none" strike="noStrike">
              <a:solidFill>
                <a:schemeClr val="lt2"/>
              </a:solidFill>
              <a:latin typeface="Arial"/>
              <a:ea typeface="Arial"/>
              <a:cs typeface="Arial"/>
              <a:sym typeface="Arial"/>
            </a:endParaRPr>
          </a:p>
          <a:p>
            <a:pPr indent="-361950" lvl="0" marL="457200" marR="0" rtl="0" algn="l">
              <a:lnSpc>
                <a:spcPct val="100000"/>
              </a:lnSpc>
              <a:spcBef>
                <a:spcPts val="0"/>
              </a:spcBef>
              <a:spcAft>
                <a:spcPts val="0"/>
              </a:spcAft>
              <a:buClr>
                <a:schemeClr val="lt2"/>
              </a:buClr>
              <a:buSzPts val="2100"/>
              <a:buFont typeface="Arial"/>
              <a:buChar char="●"/>
            </a:pPr>
            <a:r>
              <a:rPr b="0" i="0" lang="en" sz="2100" u="none" cap="none" strike="noStrike">
                <a:solidFill>
                  <a:schemeClr val="lt2"/>
                </a:solidFill>
                <a:latin typeface="Arial"/>
                <a:ea typeface="Arial"/>
                <a:cs typeface="Arial"/>
                <a:sym typeface="Arial"/>
              </a:rPr>
              <a:t>Collecting relevant information about the proposed project. </a:t>
            </a:r>
            <a:endParaRPr b="0" i="0" sz="2100" u="none" cap="none" strike="noStrike">
              <a:solidFill>
                <a:schemeClr val="lt2"/>
              </a:solidFill>
              <a:latin typeface="Arial"/>
              <a:ea typeface="Arial"/>
              <a:cs typeface="Arial"/>
              <a:sym typeface="Arial"/>
            </a:endParaRPr>
          </a:p>
          <a:p>
            <a:pPr indent="-361950" lvl="0" marL="457200" marR="0" rtl="0" algn="l">
              <a:lnSpc>
                <a:spcPct val="100000"/>
              </a:lnSpc>
              <a:spcBef>
                <a:spcPts val="0"/>
              </a:spcBef>
              <a:spcAft>
                <a:spcPts val="0"/>
              </a:spcAft>
              <a:buClr>
                <a:schemeClr val="lt2"/>
              </a:buClr>
              <a:buSzPts val="2100"/>
              <a:buFont typeface="Arial"/>
              <a:buChar char="●"/>
            </a:pPr>
            <a:r>
              <a:rPr b="0" i="0" lang="en" sz="2100" u="none" cap="none" strike="noStrike">
                <a:solidFill>
                  <a:schemeClr val="lt2"/>
                </a:solidFill>
                <a:latin typeface="Arial"/>
                <a:ea typeface="Arial"/>
                <a:cs typeface="Arial"/>
                <a:sym typeface="Arial"/>
              </a:rPr>
              <a:t>Presenting entire project idea as a first review. In this every one of our team is Involved. </a:t>
            </a:r>
            <a:endParaRPr b="0" i="0" sz="2100" u="none" cap="none" strike="noStrike">
              <a:solidFill>
                <a:schemeClr val="lt2"/>
              </a:solidFill>
              <a:latin typeface="Arial"/>
              <a:ea typeface="Arial"/>
              <a:cs typeface="Arial"/>
              <a:sym typeface="Arial"/>
            </a:endParaRPr>
          </a:p>
          <a:p>
            <a:pPr indent="-361950" lvl="0" marL="457200" marR="0" rtl="0" algn="l">
              <a:lnSpc>
                <a:spcPct val="100000"/>
              </a:lnSpc>
              <a:spcBef>
                <a:spcPts val="0"/>
              </a:spcBef>
              <a:spcAft>
                <a:spcPts val="0"/>
              </a:spcAft>
              <a:buClr>
                <a:schemeClr val="lt2"/>
              </a:buClr>
              <a:buSzPts val="2100"/>
              <a:buFont typeface="Arial"/>
              <a:buChar char="●"/>
            </a:pPr>
            <a:r>
              <a:rPr b="0" i="0" lang="en" sz="2100" u="none" cap="none" strike="noStrike">
                <a:solidFill>
                  <a:schemeClr val="lt2"/>
                </a:solidFill>
                <a:latin typeface="Arial"/>
                <a:ea typeface="Arial"/>
                <a:cs typeface="Arial"/>
                <a:sym typeface="Arial"/>
              </a:rPr>
              <a:t>We should learn new topics that are relevant for this project.</a:t>
            </a:r>
            <a:endParaRPr b="0" i="0" sz="2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2100" u="none" cap="none" strike="noStrike">
              <a:solidFill>
                <a:schemeClr val="lt2"/>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2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2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2100" u="none" cap="none" strike="noStrike">
              <a:solidFill>
                <a:schemeClr val="l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683900" y="674250"/>
            <a:ext cx="7907700" cy="70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n" sz="3559"/>
              <a:t>   Our work plan for 2nd Review </a:t>
            </a:r>
            <a:endParaRPr b="1" sz="3559"/>
          </a:p>
        </p:txBody>
      </p:sp>
      <p:sp>
        <p:nvSpPr>
          <p:cNvPr id="101" name="Google Shape;101;p17"/>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Arial"/>
              <a:ea typeface="Arial"/>
              <a:cs typeface="Arial"/>
              <a:sym typeface="Arial"/>
            </a:endParaRPr>
          </a:p>
        </p:txBody>
      </p:sp>
      <p:sp>
        <p:nvSpPr>
          <p:cNvPr id="104" name="Google Shape;104;p17"/>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Arial"/>
              <a:ea typeface="Arial"/>
              <a:cs typeface="Arial"/>
              <a:sym typeface="Arial"/>
            </a:endParaRPr>
          </a:p>
        </p:txBody>
      </p:sp>
      <p:sp>
        <p:nvSpPr>
          <p:cNvPr id="105" name="Google Shape;105;p17"/>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08" name="Google Shape;108;p17"/>
          <p:cNvSpPr txBox="1"/>
          <p:nvPr/>
        </p:nvSpPr>
        <p:spPr>
          <a:xfrm>
            <a:off x="2991650" y="1704750"/>
            <a:ext cx="26637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Arial"/>
              <a:ea typeface="Arial"/>
              <a:cs typeface="Arial"/>
              <a:sym typeface="Arial"/>
            </a:endParaRPr>
          </a:p>
        </p:txBody>
      </p:sp>
      <p:sp>
        <p:nvSpPr>
          <p:cNvPr id="109" name="Google Shape;109;p17"/>
          <p:cNvSpPr txBox="1"/>
          <p:nvPr/>
        </p:nvSpPr>
        <p:spPr>
          <a:xfrm>
            <a:off x="247350" y="1485225"/>
            <a:ext cx="8649300" cy="26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lang="en" sz="2100">
                <a:solidFill>
                  <a:schemeClr val="lt2"/>
                </a:solidFill>
              </a:rPr>
              <a:t>For </a:t>
            </a:r>
            <a:r>
              <a:rPr b="1" lang="en" sz="2100">
                <a:solidFill>
                  <a:schemeClr val="lt2"/>
                </a:solidFill>
              </a:rPr>
              <a:t>Presentation 2 </a:t>
            </a:r>
            <a:endParaRPr b="1" sz="2100">
              <a:solidFill>
                <a:schemeClr val="lt2"/>
              </a:solidFill>
            </a:endParaRPr>
          </a:p>
          <a:p>
            <a:pPr indent="-361950" lvl="0" marL="457200" rtl="0" algn="l">
              <a:spcBef>
                <a:spcPts val="0"/>
              </a:spcBef>
              <a:spcAft>
                <a:spcPts val="0"/>
              </a:spcAft>
              <a:buClr>
                <a:schemeClr val="lt2"/>
              </a:buClr>
              <a:buSzPts val="2100"/>
              <a:buChar char="●"/>
            </a:pPr>
            <a:r>
              <a:rPr lang="en" sz="2100">
                <a:solidFill>
                  <a:schemeClr val="lt2"/>
                </a:solidFill>
              </a:rPr>
              <a:t>We will submit a midterm report for our project with relevant documents. </a:t>
            </a:r>
            <a:endParaRPr sz="2100">
              <a:solidFill>
                <a:schemeClr val="lt2"/>
              </a:solidFill>
            </a:endParaRPr>
          </a:p>
          <a:p>
            <a:pPr indent="-361950" lvl="0" marL="457200" rtl="0" algn="l">
              <a:spcBef>
                <a:spcPts val="0"/>
              </a:spcBef>
              <a:spcAft>
                <a:spcPts val="0"/>
              </a:spcAft>
              <a:buClr>
                <a:schemeClr val="lt2"/>
              </a:buClr>
              <a:buSzPts val="2100"/>
              <a:buChar char="●"/>
            </a:pPr>
            <a:r>
              <a:rPr lang="en" sz="2100">
                <a:solidFill>
                  <a:schemeClr val="lt2"/>
                </a:solidFill>
              </a:rPr>
              <a:t>We will get a clear Information about project and number of ways to Implement this. </a:t>
            </a:r>
            <a:endParaRPr sz="2100">
              <a:solidFill>
                <a:schemeClr val="lt2"/>
              </a:solidFill>
            </a:endParaRPr>
          </a:p>
          <a:p>
            <a:pPr indent="-361950" lvl="0" marL="457200" rtl="0" algn="l">
              <a:spcBef>
                <a:spcPts val="0"/>
              </a:spcBef>
              <a:spcAft>
                <a:spcPts val="0"/>
              </a:spcAft>
              <a:buClr>
                <a:schemeClr val="lt2"/>
              </a:buClr>
              <a:buSzPts val="2100"/>
              <a:buChar char="●"/>
            </a:pPr>
            <a:r>
              <a:rPr lang="en" sz="2100">
                <a:solidFill>
                  <a:schemeClr val="lt2"/>
                </a:solidFill>
              </a:rPr>
              <a:t>We will choose the best method for summarisation and Implement it as a trail run.</a:t>
            </a:r>
            <a:endParaRPr sz="21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ctrTitle"/>
          </p:nvPr>
        </p:nvSpPr>
        <p:spPr>
          <a:xfrm>
            <a:off x="270575" y="217400"/>
            <a:ext cx="8520600" cy="70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Contribution</a:t>
            </a:r>
            <a:r>
              <a:rPr b="1" lang="en"/>
              <a:t>  </a:t>
            </a:r>
            <a:endParaRPr b="1"/>
          </a:p>
        </p:txBody>
      </p:sp>
      <p:sp>
        <p:nvSpPr>
          <p:cNvPr id="115" name="Google Shape;115;p18"/>
          <p:cNvSpPr txBox="1"/>
          <p:nvPr>
            <p:ph idx="1" type="subTitle"/>
          </p:nvPr>
        </p:nvSpPr>
        <p:spPr>
          <a:xfrm>
            <a:off x="176400" y="919700"/>
            <a:ext cx="8791200" cy="4158600"/>
          </a:xfrm>
          <a:prstGeom prst="rect">
            <a:avLst/>
          </a:prstGeom>
        </p:spPr>
        <p:txBody>
          <a:bodyPr anchorCtr="0" anchor="t" bIns="91425" lIns="91425" spcFirstLastPara="1" rIns="91425" wrap="square" tIns="91425">
            <a:noAutofit/>
          </a:bodyPr>
          <a:lstStyle/>
          <a:p>
            <a:pPr indent="-361950" lvl="0" marL="457200" rtl="0" algn="l">
              <a:lnSpc>
                <a:spcPct val="80000"/>
              </a:lnSpc>
              <a:spcBef>
                <a:spcPts val="0"/>
              </a:spcBef>
              <a:spcAft>
                <a:spcPts val="0"/>
              </a:spcAft>
              <a:buSzPts val="2100"/>
              <a:buChar char="●"/>
            </a:pPr>
            <a:r>
              <a:rPr lang="en" sz="2100"/>
              <a:t>Information relevant to the project collected by Sri Lakshmi Prasanna , Abhinandhan and Vignesh and Saam Prasanth Deeven.</a:t>
            </a:r>
            <a:endParaRPr sz="2100"/>
          </a:p>
          <a:p>
            <a:pPr indent="0" lvl="0" marL="457200" rtl="0" algn="l">
              <a:lnSpc>
                <a:spcPct val="80000"/>
              </a:lnSpc>
              <a:spcBef>
                <a:spcPts val="0"/>
              </a:spcBef>
              <a:spcAft>
                <a:spcPts val="0"/>
              </a:spcAft>
              <a:buSzPts val="770"/>
              <a:buNone/>
            </a:pPr>
            <a:r>
              <a:t/>
            </a:r>
            <a:endParaRPr sz="2100"/>
          </a:p>
          <a:p>
            <a:pPr indent="-361950" lvl="0" marL="457200" rtl="0" algn="l">
              <a:lnSpc>
                <a:spcPct val="80000"/>
              </a:lnSpc>
              <a:spcBef>
                <a:spcPts val="0"/>
              </a:spcBef>
              <a:spcAft>
                <a:spcPts val="0"/>
              </a:spcAft>
              <a:buSzPts val="2100"/>
              <a:buChar char="●"/>
            </a:pPr>
            <a:r>
              <a:rPr lang="en" sz="2100"/>
              <a:t>Implementation idea for Text summarisation (Spacy and heapq) by </a:t>
            </a:r>
            <a:r>
              <a:rPr lang="en" sz="2100"/>
              <a:t>Sri Lakshmi Prasanna.</a:t>
            </a:r>
            <a:endParaRPr sz="2100"/>
          </a:p>
          <a:p>
            <a:pPr indent="0" lvl="0" marL="457200" rtl="0" algn="l">
              <a:lnSpc>
                <a:spcPct val="80000"/>
              </a:lnSpc>
              <a:spcBef>
                <a:spcPts val="0"/>
              </a:spcBef>
              <a:spcAft>
                <a:spcPts val="0"/>
              </a:spcAft>
              <a:buSzPts val="770"/>
              <a:buNone/>
            </a:pPr>
            <a:r>
              <a:t/>
            </a:r>
            <a:endParaRPr sz="2100"/>
          </a:p>
          <a:p>
            <a:pPr indent="-361950" lvl="0" marL="457200" rtl="0" algn="l">
              <a:lnSpc>
                <a:spcPct val="80000"/>
              </a:lnSpc>
              <a:spcBef>
                <a:spcPts val="0"/>
              </a:spcBef>
              <a:spcAft>
                <a:spcPts val="0"/>
              </a:spcAft>
              <a:buSzPts val="2100"/>
              <a:buChar char="●"/>
            </a:pPr>
            <a:r>
              <a:rPr lang="en" sz="2100"/>
              <a:t>Implementation idea for Article Summarisation by Saam Prasanth Deeven.</a:t>
            </a:r>
            <a:endParaRPr sz="2100"/>
          </a:p>
          <a:p>
            <a:pPr indent="0" lvl="0" marL="457200" rtl="0" algn="l">
              <a:lnSpc>
                <a:spcPct val="80000"/>
              </a:lnSpc>
              <a:spcBef>
                <a:spcPts val="0"/>
              </a:spcBef>
              <a:spcAft>
                <a:spcPts val="0"/>
              </a:spcAft>
              <a:buSzPts val="770"/>
              <a:buNone/>
            </a:pPr>
            <a:r>
              <a:t/>
            </a:r>
            <a:endParaRPr sz="2100"/>
          </a:p>
          <a:p>
            <a:pPr indent="-361950" lvl="0" marL="457200" rtl="0" algn="l">
              <a:lnSpc>
                <a:spcPct val="80000"/>
              </a:lnSpc>
              <a:spcBef>
                <a:spcPts val="0"/>
              </a:spcBef>
              <a:spcAft>
                <a:spcPts val="0"/>
              </a:spcAft>
              <a:buSzPts val="2100"/>
              <a:buChar char="●"/>
            </a:pPr>
            <a:r>
              <a:rPr lang="en" sz="2100"/>
              <a:t>Code Updates for the Text summarisation and Article Summarisation by Sri Lakshmi Prasanna, Abhinandhan babu, Vignesh and Saam Prasanth Deeven.</a:t>
            </a:r>
            <a:endParaRPr sz="2100"/>
          </a:p>
          <a:p>
            <a:pPr indent="0" lvl="0" marL="457200" rtl="0" algn="l">
              <a:lnSpc>
                <a:spcPct val="80000"/>
              </a:lnSpc>
              <a:spcBef>
                <a:spcPts val="0"/>
              </a:spcBef>
              <a:spcAft>
                <a:spcPts val="0"/>
              </a:spcAft>
              <a:buSzPts val="770"/>
              <a:buNone/>
            </a:pPr>
            <a:r>
              <a:t/>
            </a:r>
            <a:endParaRPr sz="2100"/>
          </a:p>
          <a:p>
            <a:pPr indent="-361950" lvl="0" marL="457200" rtl="0" algn="l">
              <a:lnSpc>
                <a:spcPct val="80000"/>
              </a:lnSpc>
              <a:spcBef>
                <a:spcPts val="0"/>
              </a:spcBef>
              <a:spcAft>
                <a:spcPts val="0"/>
              </a:spcAft>
              <a:buSzPts val="2100"/>
              <a:buChar char="●"/>
            </a:pPr>
            <a:r>
              <a:rPr lang="en" sz="2100"/>
              <a:t>Test cases done by Sri Lakshmi Prasanna, Abhinandhan babu, Vignesh and Saam Prasanth Deeven.</a:t>
            </a:r>
            <a:endParaRPr sz="2100"/>
          </a:p>
        </p:txBody>
      </p:sp>
      <p:sp>
        <p:nvSpPr>
          <p:cNvPr id="116" name="Google Shape;116;p18"/>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311700" y="626875"/>
            <a:ext cx="85206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720"/>
              <a:t>Information relevant to the project collected by Sri Lakshmi Prasanna , Abhinandhan and Vignesh.</a:t>
            </a:r>
            <a:endParaRPr b="1" sz="2720"/>
          </a:p>
        </p:txBody>
      </p:sp>
      <p:sp>
        <p:nvSpPr>
          <p:cNvPr id="125" name="Google Shape;125;p19"/>
          <p:cNvSpPr txBox="1"/>
          <p:nvPr>
            <p:ph idx="1" type="subTitle"/>
          </p:nvPr>
        </p:nvSpPr>
        <p:spPr>
          <a:xfrm>
            <a:off x="311700" y="1709750"/>
            <a:ext cx="8520600" cy="3163200"/>
          </a:xfrm>
          <a:prstGeom prst="rect">
            <a:avLst/>
          </a:prstGeom>
        </p:spPr>
        <p:txBody>
          <a:bodyPr anchorCtr="0" anchor="t" bIns="91425" lIns="91425" spcFirstLastPara="1" rIns="91425" wrap="square" tIns="91425">
            <a:normAutofit fontScale="85000" lnSpcReduction="20000"/>
          </a:bodyPr>
          <a:lstStyle/>
          <a:p>
            <a:pPr indent="-379730" lvl="0" marL="457200" rtl="0" algn="l">
              <a:spcBef>
                <a:spcPts val="0"/>
              </a:spcBef>
              <a:spcAft>
                <a:spcPts val="0"/>
              </a:spcAft>
              <a:buSzPct val="100000"/>
              <a:buChar char="●"/>
            </a:pPr>
            <a:r>
              <a:rPr lang="en"/>
              <a:t>There are many ways to implement text summarization.</a:t>
            </a:r>
            <a:endParaRPr/>
          </a:p>
          <a:p>
            <a:pPr indent="-379730" lvl="0" marL="457200" rtl="0" algn="l">
              <a:spcBef>
                <a:spcPts val="0"/>
              </a:spcBef>
              <a:spcAft>
                <a:spcPts val="0"/>
              </a:spcAft>
              <a:buSzPct val="100000"/>
              <a:buChar char="●"/>
            </a:pPr>
            <a:r>
              <a:rPr lang="en"/>
              <a:t>Few approaches </a:t>
            </a:r>
            <a:r>
              <a:rPr lang="en"/>
              <a:t>for</a:t>
            </a:r>
            <a:r>
              <a:rPr lang="en"/>
              <a:t> this task are as follows.</a:t>
            </a:r>
            <a:endParaRPr/>
          </a:p>
          <a:p>
            <a:pPr indent="-379730" lvl="0" marL="457200" rtl="0" algn="l">
              <a:spcBef>
                <a:spcPts val="0"/>
              </a:spcBef>
              <a:spcAft>
                <a:spcPts val="0"/>
              </a:spcAft>
              <a:buSzPct val="100000"/>
              <a:buChar char="●"/>
            </a:pPr>
            <a:r>
              <a:rPr lang="en"/>
              <a:t>Text Summarization </a:t>
            </a:r>
            <a:r>
              <a:rPr lang="en"/>
              <a:t>using</a:t>
            </a:r>
            <a:r>
              <a:rPr lang="en"/>
              <a:t> Bert’s Google model, </a:t>
            </a:r>
            <a:endParaRPr/>
          </a:p>
          <a:p>
            <a:pPr indent="-379730" lvl="0" marL="457200" rtl="0" algn="l">
              <a:spcBef>
                <a:spcPts val="0"/>
              </a:spcBef>
              <a:spcAft>
                <a:spcPts val="0"/>
              </a:spcAft>
              <a:buSzPct val="100000"/>
              <a:buChar char="●"/>
            </a:pPr>
            <a:r>
              <a:rPr lang="en"/>
              <a:t>Text summarization using T5 transformer model, </a:t>
            </a:r>
            <a:endParaRPr/>
          </a:p>
          <a:p>
            <a:pPr indent="-379730" lvl="0" marL="457200" rtl="0" algn="l">
              <a:spcBef>
                <a:spcPts val="0"/>
              </a:spcBef>
              <a:spcAft>
                <a:spcPts val="0"/>
              </a:spcAft>
              <a:buSzPct val="100000"/>
              <a:buChar char="●"/>
            </a:pPr>
            <a:r>
              <a:rPr lang="en"/>
              <a:t>Text Summarisation in nlp using nltk library in Python, </a:t>
            </a:r>
            <a:endParaRPr/>
          </a:p>
          <a:p>
            <a:pPr indent="-379730" lvl="0" marL="457200" rtl="0" algn="l">
              <a:spcBef>
                <a:spcPts val="0"/>
              </a:spcBef>
              <a:spcAft>
                <a:spcPts val="0"/>
              </a:spcAft>
              <a:buSzPct val="100000"/>
              <a:buChar char="●"/>
            </a:pPr>
            <a:r>
              <a:rPr lang="en"/>
              <a:t>Text Summarization in NLP using spaCy.</a:t>
            </a:r>
            <a:endParaRPr/>
          </a:p>
          <a:p>
            <a:pPr indent="0" lvl="0" marL="457200" rtl="0" algn="l">
              <a:spcBef>
                <a:spcPts val="0"/>
              </a:spcBef>
              <a:spcAft>
                <a:spcPts val="0"/>
              </a:spcAft>
              <a:buNone/>
            </a:pPr>
            <a:r>
              <a:t/>
            </a:r>
            <a:endParaRPr/>
          </a:p>
          <a:p>
            <a:pPr indent="-379730" lvl="0" marL="457200" rtl="0" algn="l">
              <a:spcBef>
                <a:spcPts val="0"/>
              </a:spcBef>
              <a:spcAft>
                <a:spcPts val="0"/>
              </a:spcAft>
              <a:buSzPct val="100000"/>
              <a:buChar char="●"/>
            </a:pPr>
            <a:r>
              <a:rPr lang="en"/>
              <a:t>Each one of us has gone through this models, among the above mentioned methods we’ve </a:t>
            </a:r>
            <a:r>
              <a:rPr lang="en"/>
              <a:t>chosen</a:t>
            </a:r>
            <a:r>
              <a:rPr lang="en"/>
              <a:t> to do our project Text Summarisation using spaCy.</a:t>
            </a:r>
            <a:endParaRPr/>
          </a:p>
        </p:txBody>
      </p:sp>
      <p:sp>
        <p:nvSpPr>
          <p:cNvPr id="126" name="Google Shape;126;p19"/>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ctrTitle"/>
          </p:nvPr>
        </p:nvSpPr>
        <p:spPr>
          <a:xfrm>
            <a:off x="311700" y="812125"/>
            <a:ext cx="8520600" cy="879900"/>
          </a:xfrm>
          <a:prstGeom prst="rect">
            <a:avLst/>
          </a:prstGeom>
        </p:spPr>
        <p:txBody>
          <a:bodyPr anchorCtr="0" anchor="b" bIns="91425" lIns="91425" spcFirstLastPara="1" rIns="91425" wrap="square" tIns="91425">
            <a:noAutofit/>
          </a:bodyPr>
          <a:lstStyle/>
          <a:p>
            <a:pPr indent="0" lvl="0" marL="0" rtl="0" algn="l">
              <a:lnSpc>
                <a:spcPct val="80000"/>
              </a:lnSpc>
              <a:spcBef>
                <a:spcPts val="0"/>
              </a:spcBef>
              <a:spcAft>
                <a:spcPts val="0"/>
              </a:spcAft>
              <a:buNone/>
            </a:pPr>
            <a:r>
              <a:rPr b="1" lang="en" sz="2900"/>
              <a:t>   </a:t>
            </a:r>
            <a:r>
              <a:rPr b="1" lang="en" sz="2900"/>
              <a:t>Implementation idea for Text summarisation (Spacy and heapq) by Sri Lakshmi Prasanna.</a:t>
            </a:r>
            <a:endParaRPr b="1" sz="2900"/>
          </a:p>
        </p:txBody>
      </p:sp>
      <p:sp>
        <p:nvSpPr>
          <p:cNvPr id="135" name="Google Shape;135;p20"/>
          <p:cNvSpPr txBox="1"/>
          <p:nvPr>
            <p:ph idx="1" type="subTitle"/>
          </p:nvPr>
        </p:nvSpPr>
        <p:spPr>
          <a:xfrm>
            <a:off x="311700" y="2137200"/>
            <a:ext cx="8520600" cy="2108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Before going into the Implementation part, Let’s have a look at spaCy !!</a:t>
            </a:r>
            <a:endParaRPr sz="2100"/>
          </a:p>
          <a:p>
            <a:pPr indent="0" lvl="0" marL="457200" rtl="0" algn="l">
              <a:spcBef>
                <a:spcPts val="0"/>
              </a:spcBef>
              <a:spcAft>
                <a:spcPts val="0"/>
              </a:spcAft>
              <a:buNone/>
            </a:pPr>
            <a:r>
              <a:t/>
            </a:r>
            <a:endParaRPr sz="2100"/>
          </a:p>
          <a:p>
            <a:pPr indent="-361950" lvl="0" marL="457200" rtl="0" algn="l">
              <a:spcBef>
                <a:spcPts val="0"/>
              </a:spcBef>
              <a:spcAft>
                <a:spcPts val="0"/>
              </a:spcAft>
              <a:buSzPts val="2100"/>
              <a:buChar char="●"/>
            </a:pPr>
            <a:r>
              <a:rPr lang="en" sz="2100"/>
              <a:t>We will look into spaCy and it’s salient features in the next slide </a:t>
            </a:r>
            <a:endParaRPr sz="2100"/>
          </a:p>
        </p:txBody>
      </p:sp>
      <p:sp>
        <p:nvSpPr>
          <p:cNvPr id="136" name="Google Shape;136;p20"/>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ctrTitle"/>
          </p:nvPr>
        </p:nvSpPr>
        <p:spPr>
          <a:xfrm>
            <a:off x="254700" y="217400"/>
            <a:ext cx="8520600" cy="86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What is spaCy ?</a:t>
            </a:r>
            <a:endParaRPr b="1"/>
          </a:p>
        </p:txBody>
      </p:sp>
      <p:sp>
        <p:nvSpPr>
          <p:cNvPr id="145" name="Google Shape;145;p21"/>
          <p:cNvSpPr txBox="1"/>
          <p:nvPr>
            <p:ph idx="1" type="subTitle"/>
          </p:nvPr>
        </p:nvSpPr>
        <p:spPr>
          <a:xfrm>
            <a:off x="156725" y="1082900"/>
            <a:ext cx="8833800" cy="3846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spaCy is designed to help you do real work  to build real products, or gather real insights.</a:t>
            </a:r>
            <a:endParaRPr sz="2100"/>
          </a:p>
          <a:p>
            <a:pPr indent="-361950" lvl="0" marL="457200" rtl="0" algn="l">
              <a:spcBef>
                <a:spcPts val="0"/>
              </a:spcBef>
              <a:spcAft>
                <a:spcPts val="0"/>
              </a:spcAft>
              <a:buSzPts val="2100"/>
              <a:buChar char="●"/>
            </a:pPr>
            <a:r>
              <a:rPr lang="en" sz="2100"/>
              <a:t>The library respects your time, and tries to avoid wasting it.</a:t>
            </a:r>
            <a:endParaRPr sz="2100"/>
          </a:p>
          <a:p>
            <a:pPr indent="-361950" lvl="0" marL="457200" rtl="0" algn="l">
              <a:spcBef>
                <a:spcPts val="0"/>
              </a:spcBef>
              <a:spcAft>
                <a:spcPts val="0"/>
              </a:spcAft>
              <a:buSzPts val="2100"/>
              <a:buChar char="●"/>
            </a:pPr>
            <a:r>
              <a:rPr lang="en" sz="2100"/>
              <a:t>It's easy to install, and its API is simple and productive.</a:t>
            </a:r>
            <a:endParaRPr sz="2100"/>
          </a:p>
          <a:p>
            <a:pPr indent="-361950" lvl="0" marL="457200" rtl="0" algn="l">
              <a:spcBef>
                <a:spcPts val="0"/>
              </a:spcBef>
              <a:spcAft>
                <a:spcPts val="0"/>
              </a:spcAft>
              <a:buSzPts val="2100"/>
              <a:buChar char="●"/>
            </a:pPr>
            <a:r>
              <a:rPr lang="en" sz="2100"/>
              <a:t>spaCy excels at large-scale information extraction tasks.</a:t>
            </a:r>
            <a:endParaRPr sz="2100"/>
          </a:p>
          <a:p>
            <a:pPr indent="-361950" lvl="0" marL="457200" rtl="0" algn="l">
              <a:spcBef>
                <a:spcPts val="0"/>
              </a:spcBef>
              <a:spcAft>
                <a:spcPts val="0"/>
              </a:spcAft>
              <a:buSzPts val="2100"/>
              <a:buChar char="●"/>
            </a:pPr>
            <a:r>
              <a:rPr lang="en" sz="2100"/>
              <a:t>If your application needs to process entire web dumps, spaCy is the library you want to be using.</a:t>
            </a:r>
            <a:endParaRPr sz="2100"/>
          </a:p>
          <a:p>
            <a:pPr indent="-361950" lvl="0" marL="457200" rtl="0" algn="l">
              <a:spcBef>
                <a:spcPts val="0"/>
              </a:spcBef>
              <a:spcAft>
                <a:spcPts val="0"/>
              </a:spcAft>
              <a:buSzPts val="2100"/>
              <a:buChar char="●"/>
            </a:pPr>
            <a:r>
              <a:rPr lang="en" sz="2100"/>
              <a:t>Choose from a variety of plugins, integrate with your machine learning stack and build custom components and workflows.</a:t>
            </a:r>
            <a:endParaRPr sz="2100"/>
          </a:p>
        </p:txBody>
      </p:sp>
      <p:sp>
        <p:nvSpPr>
          <p:cNvPr id="146" name="Google Shape;146;p21"/>
          <p:cNvSpPr/>
          <p:nvPr/>
        </p:nvSpPr>
        <p:spPr>
          <a:xfrm rot="5400000">
            <a:off x="86300" y="16525"/>
            <a:ext cx="702300" cy="7518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rot="10800000">
            <a:off x="8164575" y="39925"/>
            <a:ext cx="914100" cy="7050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1"/>
          <p:cNvSpPr/>
          <p:nvPr/>
        </p:nvSpPr>
        <p:spPr>
          <a:xfrm>
            <a:off x="49325" y="4461100"/>
            <a:ext cx="751800" cy="6171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1"/>
          <p:cNvSpPr/>
          <p:nvPr/>
        </p:nvSpPr>
        <p:spPr>
          <a:xfrm rot="-5400000">
            <a:off x="8328701" y="4328350"/>
            <a:ext cx="751800" cy="747900"/>
          </a:xfrm>
          <a:prstGeom prst="rtTriangle">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