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a18e50144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a18e5014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fffea9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8fffea9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18e5014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a18e5014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a18e5014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a18e5014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a18e5014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a18e5014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a18e5014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a18e5014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a18e50144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a18e50144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a18e5014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a18e5014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a18e5014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a18e5014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a18e50144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a18e5014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a18e50144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a18e50144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buggyprogrammer.com/build-nlp-text-summarizer" TargetMode="External"/><Relationship Id="rId4" Type="http://schemas.openxmlformats.org/officeDocument/2006/relationships/hyperlink" Target="https://www.irjet.net/archives/V4/i8/IRJET-V4I8256.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01200" y="89820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a:t>
            </a:r>
            <a:r>
              <a:rPr b="1" lang="en" sz="3559"/>
              <a:t>NLP PROJECT</a:t>
            </a:r>
            <a:endParaRPr b="1" sz="3559"/>
          </a:p>
        </p:txBody>
      </p:sp>
      <p:sp>
        <p:nvSpPr>
          <p:cNvPr id="55" name="Google Shape;55;p13"/>
          <p:cNvSpPr txBox="1"/>
          <p:nvPr>
            <p:ph idx="1" type="subTitle"/>
          </p:nvPr>
        </p:nvSpPr>
        <p:spPr>
          <a:xfrm>
            <a:off x="1737500" y="1724550"/>
            <a:ext cx="5801700" cy="8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200">
                <a:solidFill>
                  <a:schemeClr val="dk1"/>
                </a:solidFill>
              </a:rPr>
              <a:t>Text Summarizer</a:t>
            </a:r>
            <a:endParaRPr b="1" sz="5200">
              <a:solidFill>
                <a:schemeClr val="dk1"/>
              </a:solidFill>
            </a:endParaRPr>
          </a:p>
        </p:txBody>
      </p:sp>
      <p:sp>
        <p:nvSpPr>
          <p:cNvPr id="56" name="Google Shape;56;p13"/>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2873550" y="3693200"/>
            <a:ext cx="4080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PIDAKALA ABHINANDAN BABU</a:t>
            </a:r>
            <a:endParaRPr b="1" sz="1600">
              <a:solidFill>
                <a:srgbClr val="FFFFFF"/>
              </a:solidFill>
            </a:endParaRPr>
          </a:p>
          <a:p>
            <a:pPr indent="0" lvl="0" marL="0" rtl="0" algn="l">
              <a:spcBef>
                <a:spcPts val="0"/>
              </a:spcBef>
              <a:spcAft>
                <a:spcPts val="0"/>
              </a:spcAft>
              <a:buNone/>
            </a:pPr>
            <a:r>
              <a:rPr b="1" lang="en" sz="1600">
                <a:solidFill>
                  <a:srgbClr val="FFFFFF"/>
                </a:solidFill>
              </a:rPr>
              <a:t>PREMA VIGNESH</a:t>
            </a:r>
            <a:endParaRPr b="1" sz="1600">
              <a:solidFill>
                <a:srgbClr val="FFFFFF"/>
              </a:solidFill>
            </a:endParaRPr>
          </a:p>
          <a:p>
            <a:pPr indent="0" lvl="0" marL="0" rtl="0" algn="l">
              <a:spcBef>
                <a:spcPts val="0"/>
              </a:spcBef>
              <a:spcAft>
                <a:spcPts val="0"/>
              </a:spcAft>
              <a:buNone/>
            </a:pPr>
            <a:r>
              <a:rPr b="1" lang="en" sz="1600">
                <a:solidFill>
                  <a:srgbClr val="FFFFFF"/>
                </a:solidFill>
              </a:rPr>
              <a:t>SAAM PRASANTH DEEVEN PEDAPALLI</a:t>
            </a:r>
            <a:endParaRPr b="1" sz="1600">
              <a:solidFill>
                <a:srgbClr val="FFFFFF"/>
              </a:solidFill>
            </a:endParaRPr>
          </a:p>
          <a:p>
            <a:pPr indent="0" lvl="0" marL="0" rtl="0" algn="l">
              <a:spcBef>
                <a:spcPts val="0"/>
              </a:spcBef>
              <a:spcAft>
                <a:spcPts val="0"/>
              </a:spcAft>
              <a:buNone/>
            </a:pPr>
            <a:r>
              <a:rPr b="1" lang="en" sz="1600">
                <a:solidFill>
                  <a:srgbClr val="FFFFFF"/>
                </a:solidFill>
              </a:rPr>
              <a:t>SRI LAKSHMI PRASANNA KONERU</a:t>
            </a:r>
            <a:endParaRPr b="1" sz="1600">
              <a:solidFill>
                <a:srgbClr val="FFFFFF"/>
              </a:solidFill>
            </a:endParaRPr>
          </a:p>
        </p:txBody>
      </p:sp>
      <p:sp>
        <p:nvSpPr>
          <p:cNvPr id="59" name="Google Shape;59;p13"/>
          <p:cNvSpPr txBox="1"/>
          <p:nvPr/>
        </p:nvSpPr>
        <p:spPr>
          <a:xfrm>
            <a:off x="2873550" y="3371950"/>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rPr>
              <a:t>GROUP NUMBER 07</a:t>
            </a:r>
            <a:endParaRPr b="1">
              <a:solidFill>
                <a:srgbClr val="FFFFFF"/>
              </a:solidFill>
            </a:endParaRPr>
          </a:p>
        </p:txBody>
      </p:sp>
      <p:sp>
        <p:nvSpPr>
          <p:cNvPr id="60" name="Google Shape;60;p13"/>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2957375" y="3050475"/>
            <a:ext cx="5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BY</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1112098" y="515875"/>
            <a:ext cx="7218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chemeClr val="dk1"/>
                </a:solidFill>
              </a:rPr>
              <a:t>Work plan as per course plan </a:t>
            </a:r>
            <a:endParaRPr b="1" sz="3100">
              <a:solidFill>
                <a:schemeClr val="dk1"/>
              </a:solidFill>
            </a:endParaRPr>
          </a:p>
        </p:txBody>
      </p:sp>
      <p:sp>
        <p:nvSpPr>
          <p:cNvPr id="182" name="Google Shape;182;p22"/>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85" name="Google Shape;185;p22"/>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86" name="Google Shape;186;p22"/>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89" name="Google Shape;189;p22"/>
          <p:cNvSpPr txBox="1"/>
          <p:nvPr/>
        </p:nvSpPr>
        <p:spPr>
          <a:xfrm>
            <a:off x="341150" y="1364600"/>
            <a:ext cx="85026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Project Task 1 (15%) </a:t>
            </a:r>
            <a:endParaRPr sz="1700">
              <a:solidFill>
                <a:schemeClr val="dk1"/>
              </a:solidFill>
            </a:endParaRPr>
          </a:p>
          <a:p>
            <a:pPr indent="0" lvl="0" marL="0" rtl="0" algn="l">
              <a:spcBef>
                <a:spcPts val="0"/>
              </a:spcBef>
              <a:spcAft>
                <a:spcPts val="0"/>
              </a:spcAft>
              <a:buNone/>
            </a:pPr>
            <a:r>
              <a:rPr lang="en" sz="1700">
                <a:solidFill>
                  <a:schemeClr val="dk1"/>
                </a:solidFill>
              </a:rPr>
              <a:t>a. Presentation 1(Over Google Classroom): </a:t>
            </a:r>
            <a:endParaRPr sz="1700">
              <a:solidFill>
                <a:schemeClr val="dk1"/>
              </a:solidFill>
            </a:endParaRPr>
          </a:p>
          <a:p>
            <a:pPr indent="0" lvl="0" marL="0" rtl="0" algn="l">
              <a:spcBef>
                <a:spcPts val="0"/>
              </a:spcBef>
              <a:spcAft>
                <a:spcPts val="0"/>
              </a:spcAft>
              <a:buNone/>
            </a:pPr>
            <a:r>
              <a:rPr lang="en" sz="1700">
                <a:solidFill>
                  <a:schemeClr val="dk1"/>
                </a:solidFill>
              </a:rPr>
              <a:t>Project Proposal/Literature Review (5%) (Aug Last week)</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b. Presentation 2:</a:t>
            </a:r>
            <a:endParaRPr sz="1700">
              <a:solidFill>
                <a:schemeClr val="dk1"/>
              </a:solidFill>
            </a:endParaRPr>
          </a:p>
          <a:p>
            <a:pPr indent="0" lvl="0" marL="0" rtl="0" algn="l">
              <a:spcBef>
                <a:spcPts val="0"/>
              </a:spcBef>
              <a:spcAft>
                <a:spcPts val="0"/>
              </a:spcAft>
              <a:buNone/>
            </a:pPr>
            <a:r>
              <a:rPr lang="en" sz="1700">
                <a:solidFill>
                  <a:schemeClr val="dk1"/>
                </a:solidFill>
              </a:rPr>
              <a:t>Midterm report (10%) (Sep 2nd Week/Oct 1st Week)</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Project Task 2 (25%) (Nov 2nd/3rd week) </a:t>
            </a:r>
            <a:endParaRPr sz="1700">
              <a:solidFill>
                <a:schemeClr val="dk1"/>
              </a:solidFill>
            </a:endParaRPr>
          </a:p>
          <a:p>
            <a:pPr indent="0" lvl="0" marL="0" rtl="0" algn="l">
              <a:spcBef>
                <a:spcPts val="0"/>
              </a:spcBef>
              <a:spcAft>
                <a:spcPts val="0"/>
              </a:spcAft>
              <a:buNone/>
            </a:pPr>
            <a:r>
              <a:rPr lang="en" sz="1700">
                <a:solidFill>
                  <a:schemeClr val="dk1"/>
                </a:solidFill>
              </a:rPr>
              <a:t>c. Project 2 implementation and presentation (17%)</a:t>
            </a:r>
            <a:endParaRPr sz="1700">
              <a:solidFill>
                <a:schemeClr val="dk1"/>
              </a:solidFill>
            </a:endParaRPr>
          </a:p>
          <a:p>
            <a:pPr indent="0" lvl="0" marL="0" rtl="0" algn="l">
              <a:spcBef>
                <a:spcPts val="0"/>
              </a:spcBef>
              <a:spcAft>
                <a:spcPts val="0"/>
              </a:spcAft>
              <a:buNone/>
            </a:pPr>
            <a:r>
              <a:rPr lang="en" sz="1700">
                <a:solidFill>
                  <a:schemeClr val="dk1"/>
                </a:solidFill>
              </a:rPr>
              <a:t>d. Term paper(min 8 page double column) (8%) </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ctrTitle"/>
          </p:nvPr>
        </p:nvSpPr>
        <p:spPr>
          <a:xfrm>
            <a:off x="1317400" y="26105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Our work plan </a:t>
            </a:r>
            <a:endParaRPr b="1" sz="3559"/>
          </a:p>
        </p:txBody>
      </p:sp>
      <p:sp>
        <p:nvSpPr>
          <p:cNvPr id="195" name="Google Shape;195;p23"/>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98" name="Google Shape;198;p23"/>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99" name="Google Shape;199;p23"/>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202" name="Google Shape;202;p23"/>
          <p:cNvSpPr txBox="1"/>
          <p:nvPr/>
        </p:nvSpPr>
        <p:spPr>
          <a:xfrm>
            <a:off x="2991650" y="1704750"/>
            <a:ext cx="2663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700">
              <a:solidFill>
                <a:schemeClr val="dk1"/>
              </a:solidFill>
            </a:endParaRPr>
          </a:p>
        </p:txBody>
      </p:sp>
      <p:sp>
        <p:nvSpPr>
          <p:cNvPr id="203" name="Google Shape;203;p23"/>
          <p:cNvSpPr txBox="1"/>
          <p:nvPr/>
        </p:nvSpPr>
        <p:spPr>
          <a:xfrm>
            <a:off x="254850" y="1054175"/>
            <a:ext cx="8665200" cy="38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Presentation 1 on August 31st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Proposal for the project among group. </a:t>
            </a:r>
            <a:endParaRPr>
              <a:solidFill>
                <a:schemeClr val="dk1"/>
              </a:solidFill>
            </a:endParaRPr>
          </a:p>
          <a:p>
            <a:pPr indent="0" lvl="0" marL="0" rtl="0" algn="l">
              <a:spcBef>
                <a:spcPts val="0"/>
              </a:spcBef>
              <a:spcAft>
                <a:spcPts val="0"/>
              </a:spcAft>
              <a:buNone/>
            </a:pPr>
            <a:r>
              <a:rPr lang="en">
                <a:solidFill>
                  <a:schemeClr val="dk1"/>
                </a:solidFill>
              </a:rPr>
              <a:t>Collecting </a:t>
            </a:r>
            <a:r>
              <a:rPr lang="en">
                <a:solidFill>
                  <a:schemeClr val="dk1"/>
                </a:solidFill>
              </a:rPr>
              <a:t>relevant</a:t>
            </a:r>
            <a:r>
              <a:rPr lang="en">
                <a:solidFill>
                  <a:schemeClr val="dk1"/>
                </a:solidFill>
              </a:rPr>
              <a:t> information about the proposed project. </a:t>
            </a:r>
            <a:endParaRPr>
              <a:solidFill>
                <a:schemeClr val="dk1"/>
              </a:solidFill>
            </a:endParaRPr>
          </a:p>
          <a:p>
            <a:pPr indent="0" lvl="0" marL="0" rtl="0" algn="l">
              <a:spcBef>
                <a:spcPts val="0"/>
              </a:spcBef>
              <a:spcAft>
                <a:spcPts val="0"/>
              </a:spcAft>
              <a:buNone/>
            </a:pPr>
            <a:r>
              <a:rPr lang="en">
                <a:solidFill>
                  <a:schemeClr val="dk1"/>
                </a:solidFill>
              </a:rPr>
              <a:t>Presenting entire project idea as a first review. In this every one of our team is Involved. </a:t>
            </a:r>
            <a:endParaRPr>
              <a:solidFill>
                <a:schemeClr val="dk1"/>
              </a:solidFill>
            </a:endParaRPr>
          </a:p>
          <a:p>
            <a:pPr indent="0" lvl="0" marL="0" rtl="0" algn="l">
              <a:spcBef>
                <a:spcPts val="0"/>
              </a:spcBef>
              <a:spcAft>
                <a:spcPts val="0"/>
              </a:spcAft>
              <a:buNone/>
            </a:pPr>
            <a:r>
              <a:rPr lang="en">
                <a:solidFill>
                  <a:schemeClr val="dk1"/>
                </a:solidFill>
              </a:rPr>
              <a:t>We should learn new topics that are relevant for this project.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a:t>
            </a:r>
            <a:r>
              <a:rPr lang="en">
                <a:solidFill>
                  <a:schemeClr val="dk1"/>
                </a:solidFill>
              </a:rPr>
              <a:t>Presentation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submit a midterm report for our project with relevant documents. </a:t>
            </a:r>
            <a:endParaRPr>
              <a:solidFill>
                <a:schemeClr val="dk1"/>
              </a:solidFill>
            </a:endParaRPr>
          </a:p>
          <a:p>
            <a:pPr indent="0" lvl="0" marL="0" rtl="0" algn="l">
              <a:spcBef>
                <a:spcPts val="0"/>
              </a:spcBef>
              <a:spcAft>
                <a:spcPts val="0"/>
              </a:spcAft>
              <a:buNone/>
            </a:pPr>
            <a:r>
              <a:rPr lang="en">
                <a:solidFill>
                  <a:schemeClr val="dk1"/>
                </a:solidFill>
              </a:rPr>
              <a:t>We will get a clear Information about project and number of ways to Implement this. </a:t>
            </a:r>
            <a:endParaRPr>
              <a:solidFill>
                <a:schemeClr val="dk1"/>
              </a:solidFill>
            </a:endParaRPr>
          </a:p>
          <a:p>
            <a:pPr indent="0" lvl="0" marL="0" rtl="0" algn="l">
              <a:spcBef>
                <a:spcPts val="0"/>
              </a:spcBef>
              <a:spcAft>
                <a:spcPts val="0"/>
              </a:spcAft>
              <a:buNone/>
            </a:pPr>
            <a:r>
              <a:rPr lang="en">
                <a:solidFill>
                  <a:schemeClr val="dk1"/>
                </a:solidFill>
              </a:rPr>
              <a:t>We will choose the best method for summarisation and Implement it as a trail run.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Presentation 3 (Final Review)</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submit the final project with proper documentation(Term Paper) and relevant slides and sources that we have used.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ctrTitle"/>
          </p:nvPr>
        </p:nvSpPr>
        <p:spPr>
          <a:xfrm>
            <a:off x="1363375" y="100245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a:t>
            </a:r>
            <a:endParaRPr b="1" sz="3559"/>
          </a:p>
        </p:txBody>
      </p:sp>
      <p:sp>
        <p:nvSpPr>
          <p:cNvPr id="209" name="Google Shape;209;p24"/>
          <p:cNvSpPr txBox="1"/>
          <p:nvPr/>
        </p:nvSpPr>
        <p:spPr>
          <a:xfrm>
            <a:off x="2340381" y="586950"/>
            <a:ext cx="542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
        <p:nvSpPr>
          <p:cNvPr id="210" name="Google Shape;210;p24"/>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213" name="Google Shape;213;p24"/>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214" name="Google Shape;214;p24"/>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217" name="Google Shape;217;p24"/>
          <p:cNvSpPr txBox="1"/>
          <p:nvPr/>
        </p:nvSpPr>
        <p:spPr>
          <a:xfrm>
            <a:off x="2991650" y="1704750"/>
            <a:ext cx="2663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dk1"/>
                </a:solidFill>
              </a:rPr>
              <a:t>Thank you </a:t>
            </a:r>
            <a:endParaRPr b="1" sz="3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1494375" y="44355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a:t>
            </a:r>
            <a:endParaRPr b="1" sz="3559"/>
          </a:p>
        </p:txBody>
      </p:sp>
      <p:sp>
        <p:nvSpPr>
          <p:cNvPr id="68" name="Google Shape;68;p14"/>
          <p:cNvSpPr txBox="1"/>
          <p:nvPr/>
        </p:nvSpPr>
        <p:spPr>
          <a:xfrm>
            <a:off x="2675050" y="220800"/>
            <a:ext cx="5422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Text Summarizer</a:t>
            </a:r>
            <a:endParaRPr sz="2800">
              <a:solidFill>
                <a:schemeClr val="dk1"/>
              </a:solidFill>
            </a:endParaRPr>
          </a:p>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
        <p:nvSpPr>
          <p:cNvPr id="69" name="Google Shape;69;p14"/>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72" name="Google Shape;72;p14"/>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73" name="Google Shape;73;p14"/>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76" name="Google Shape;76;p14"/>
          <p:cNvSpPr txBox="1"/>
          <p:nvPr/>
        </p:nvSpPr>
        <p:spPr>
          <a:xfrm>
            <a:off x="486550" y="996275"/>
            <a:ext cx="8074500" cy="3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chemeClr val="dk1"/>
                </a:solidFill>
              </a:rPr>
              <a:t>                                   </a:t>
            </a:r>
            <a:r>
              <a:rPr b="1" lang="en" sz="2200" u="sng">
                <a:solidFill>
                  <a:schemeClr val="dk1"/>
                </a:solidFill>
              </a:rPr>
              <a:t>Introduction</a:t>
            </a:r>
            <a:endParaRPr b="1" sz="2200" u="sng">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Language is the primary communication tool used by everyone in daily life as a means to convey information.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Predominantly information is stored in the form of text.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 the earlier days, the data is stored and made available in printed and handwritten documents. Currently, these are all digitized.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To retrieve the information, it is inevitable to depend on search engines to churn large volumes of documents to a specific user query which becomes a strenuous and time-consuming task.</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Search engines are using string matching algorithms with some statistical measures which short fall of semantic knowledge.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756150" y="845675"/>
            <a:ext cx="7631700" cy="30702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t/>
            </a:r>
            <a:endParaRPr sz="1900"/>
          </a:p>
          <a:p>
            <a:pPr indent="0" lvl="0" marL="0" rtl="0" algn="just">
              <a:lnSpc>
                <a:spcPct val="115000"/>
              </a:lnSpc>
              <a:spcBef>
                <a:spcPts val="1200"/>
              </a:spcBef>
              <a:spcAft>
                <a:spcPts val="0"/>
              </a:spcAft>
              <a:buNone/>
            </a:pPr>
            <a:r>
              <a:t/>
            </a:r>
            <a:endParaRPr sz="1900"/>
          </a:p>
          <a:p>
            <a:pPr indent="0" lvl="0" marL="0" rtl="0" algn="just">
              <a:lnSpc>
                <a:spcPct val="115000"/>
              </a:lnSpc>
              <a:spcBef>
                <a:spcPts val="1200"/>
              </a:spcBef>
              <a:spcAft>
                <a:spcPts val="0"/>
              </a:spcAft>
              <a:buNone/>
            </a:pPr>
            <a:r>
              <a:t/>
            </a:r>
            <a:endParaRPr sz="1900"/>
          </a:p>
          <a:p>
            <a:pPr indent="0" lvl="0" marL="0" rtl="0" algn="just">
              <a:lnSpc>
                <a:spcPct val="115000"/>
              </a:lnSpc>
              <a:spcBef>
                <a:spcPts val="1200"/>
              </a:spcBef>
              <a:spcAft>
                <a:spcPts val="0"/>
              </a:spcAft>
              <a:buNone/>
            </a:pPr>
            <a:r>
              <a:rPr lang="en" sz="1900"/>
              <a:t>                            </a:t>
            </a:r>
            <a:r>
              <a:rPr b="1" lang="en" sz="1900"/>
              <a:t>                 </a:t>
            </a:r>
            <a:r>
              <a:rPr b="1" lang="en" sz="2400" u="sng"/>
              <a:t>Cont….</a:t>
            </a:r>
            <a:endParaRPr b="1" sz="2400" u="sng"/>
          </a:p>
          <a:p>
            <a:pPr indent="-349250" lvl="0" marL="457200" rtl="0" algn="just">
              <a:lnSpc>
                <a:spcPct val="115000"/>
              </a:lnSpc>
              <a:spcBef>
                <a:spcPts val="1200"/>
              </a:spcBef>
              <a:spcAft>
                <a:spcPts val="0"/>
              </a:spcAft>
              <a:buSzPts val="1900"/>
              <a:buChar char="●"/>
            </a:pPr>
            <a:r>
              <a:rPr lang="en" sz="1900"/>
              <a:t>To overcome the hurdle, contextual summarization and intelligent search engines needed to be formatted.</a:t>
            </a:r>
            <a:endParaRPr sz="1900"/>
          </a:p>
          <a:p>
            <a:pPr indent="-349250" lvl="0" marL="457200" rtl="0" algn="just">
              <a:lnSpc>
                <a:spcPct val="115000"/>
              </a:lnSpc>
              <a:spcBef>
                <a:spcPts val="0"/>
              </a:spcBef>
              <a:spcAft>
                <a:spcPts val="0"/>
              </a:spcAft>
              <a:buSzPts val="1900"/>
              <a:buChar char="●"/>
            </a:pPr>
            <a:r>
              <a:rPr lang="en" sz="1900"/>
              <a:t>Searching the document with the document's context instead of word matching enhances document retrieval productivity.</a:t>
            </a:r>
            <a:endParaRPr sz="1900"/>
          </a:p>
          <a:p>
            <a:pPr indent="-349250" lvl="0" marL="457200" rtl="0" algn="just">
              <a:lnSpc>
                <a:spcPct val="115000"/>
              </a:lnSpc>
              <a:spcBef>
                <a:spcPts val="0"/>
              </a:spcBef>
              <a:spcAft>
                <a:spcPts val="0"/>
              </a:spcAft>
              <a:buSzPts val="1900"/>
              <a:buChar char="●"/>
            </a:pPr>
            <a:r>
              <a:rPr lang="en" sz="1900"/>
              <a:t>The information from the large documents is made available to these search engines at the semantic level in a succinct form.</a:t>
            </a:r>
            <a:endParaRPr sz="1900"/>
          </a:p>
          <a:p>
            <a:pPr indent="-349250" lvl="0" marL="457200" rtl="0" algn="just">
              <a:lnSpc>
                <a:spcPct val="115000"/>
              </a:lnSpc>
              <a:spcBef>
                <a:spcPts val="0"/>
              </a:spcBef>
              <a:spcAft>
                <a:spcPts val="0"/>
              </a:spcAft>
              <a:buSzPts val="1900"/>
              <a:buChar char="●"/>
            </a:pPr>
            <a:r>
              <a:rPr lang="en" sz="1900"/>
              <a:t>Text searching and summarization are two indispensable technologies that complement each other.</a:t>
            </a:r>
            <a:endParaRPr/>
          </a:p>
        </p:txBody>
      </p:sp>
      <p:sp>
        <p:nvSpPr>
          <p:cNvPr id="82" name="Google Shape;82;p15"/>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85" name="Google Shape;85;p15"/>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86" name="Google Shape;86;p15"/>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2340381" y="586950"/>
            <a:ext cx="542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
        <p:nvSpPr>
          <p:cNvPr id="94" name="Google Shape;94;p16"/>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97" name="Google Shape;97;p16"/>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98" name="Google Shape;98;p16"/>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01" name="Google Shape;101;p16"/>
          <p:cNvSpPr txBox="1"/>
          <p:nvPr/>
        </p:nvSpPr>
        <p:spPr>
          <a:xfrm>
            <a:off x="461950" y="744925"/>
            <a:ext cx="8101800" cy="34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                                                    </a:t>
            </a:r>
            <a:r>
              <a:rPr b="1" lang="en" sz="2500">
                <a:solidFill>
                  <a:schemeClr val="dk1"/>
                </a:solidFill>
              </a:rPr>
              <a:t>Motivation</a:t>
            </a:r>
            <a:r>
              <a:rPr b="1" lang="en" sz="2500">
                <a:solidFill>
                  <a:schemeClr val="dk1"/>
                </a:solidFill>
                <a:highlight>
                  <a:schemeClr val="lt1"/>
                </a:highlight>
              </a:rPr>
              <a:t> </a:t>
            </a:r>
            <a:endParaRPr b="1" sz="2500">
              <a:solidFill>
                <a:schemeClr val="dk1"/>
              </a:solidFill>
              <a:highlight>
                <a:schemeClr val="lt1"/>
              </a:highlight>
            </a:endParaRPr>
          </a:p>
          <a:p>
            <a:pPr indent="0" lvl="0" marL="0" rtl="0" algn="l">
              <a:lnSpc>
                <a:spcPct val="115000"/>
              </a:lnSpc>
              <a:spcBef>
                <a:spcPts val="1200"/>
              </a:spcBef>
              <a:spcAft>
                <a:spcPts val="1200"/>
              </a:spcAft>
              <a:buNone/>
            </a:pPr>
            <a:r>
              <a:rPr lang="en" sz="1900">
                <a:solidFill>
                  <a:schemeClr val="dk1"/>
                </a:solidFill>
                <a:highlight>
                  <a:schemeClr val="lt1"/>
                </a:highlight>
              </a:rPr>
              <a:t>NLP text summarizer is one of the cool applications of NLP (Natural Language Processing), which shortens the long document into a shorter one while retaining all important information from the document. Nowadays, Short news is popular everywhere because people can get the important information in very short time, hence this saves time for the people. </a:t>
            </a:r>
            <a:r>
              <a:rPr lang="en" sz="1900">
                <a:solidFill>
                  <a:schemeClr val="dk1"/>
                </a:solidFill>
              </a:rPr>
              <a:t>Abstractive summarization methods aim at producing summary by interpreting the text using advanced natural language techniques in order to generate a new shorter text.  </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ctrTitle"/>
          </p:nvPr>
        </p:nvSpPr>
        <p:spPr>
          <a:xfrm>
            <a:off x="1363375" y="100245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a:t>
            </a:r>
            <a:endParaRPr b="1" sz="3559"/>
          </a:p>
        </p:txBody>
      </p:sp>
      <p:sp>
        <p:nvSpPr>
          <p:cNvPr id="107" name="Google Shape;107;p17"/>
          <p:cNvSpPr txBox="1"/>
          <p:nvPr/>
        </p:nvSpPr>
        <p:spPr>
          <a:xfrm>
            <a:off x="2191250" y="447950"/>
            <a:ext cx="41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rPr>
              <a:t>Why Text Summarization ?</a:t>
            </a:r>
            <a:endParaRPr b="1" sz="2400">
              <a:solidFill>
                <a:schemeClr val="dk1"/>
              </a:solidFill>
            </a:endParaRPr>
          </a:p>
        </p:txBody>
      </p:sp>
      <p:sp>
        <p:nvSpPr>
          <p:cNvPr id="108" name="Google Shape;108;p17"/>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11" name="Google Shape;111;p17"/>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12" name="Google Shape;112;p17"/>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15" name="Google Shape;115;p17"/>
          <p:cNvSpPr txBox="1"/>
          <p:nvPr/>
        </p:nvSpPr>
        <p:spPr>
          <a:xfrm>
            <a:off x="266450" y="1158450"/>
            <a:ext cx="86187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Summarisation reduces reading time.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When </a:t>
            </a:r>
            <a:r>
              <a:rPr lang="en" sz="1800">
                <a:solidFill>
                  <a:schemeClr val="dk1"/>
                </a:solidFill>
              </a:rPr>
              <a:t>researching documents, summaries make the selection process easier.</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Automatic summarization improves the effectiveness of indexing.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Automatic summarization algorithm are less biased than human summarizers.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Personalized summaries are useful in question-answering systems as they provide personalized Information.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Using automatic or semi automatic summarisation systems enable commercial abstract services to Increase the number of text documents they are able to process.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2340381" y="586950"/>
            <a:ext cx="542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
        <p:nvSpPr>
          <p:cNvPr id="121" name="Google Shape;121;p18"/>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24" name="Google Shape;124;p18"/>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25" name="Google Shape;125;p18"/>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28" name="Google Shape;128;p18"/>
          <p:cNvSpPr txBox="1"/>
          <p:nvPr/>
        </p:nvSpPr>
        <p:spPr>
          <a:xfrm>
            <a:off x="1989900" y="259500"/>
            <a:ext cx="525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What</a:t>
            </a:r>
            <a:r>
              <a:rPr b="1" lang="en" sz="2800">
                <a:solidFill>
                  <a:schemeClr val="dk1"/>
                </a:solidFill>
              </a:rPr>
              <a:t> is Text Summarisation ?</a:t>
            </a:r>
            <a:endParaRPr/>
          </a:p>
        </p:txBody>
      </p:sp>
      <p:sp>
        <p:nvSpPr>
          <p:cNvPr id="129" name="Google Shape;129;p18"/>
          <p:cNvSpPr txBox="1"/>
          <p:nvPr/>
        </p:nvSpPr>
        <p:spPr>
          <a:xfrm>
            <a:off x="418950" y="1131700"/>
            <a:ext cx="83061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Text summarization is the process of creating a short, coherent, and fluent summary of a longer text document and involves the outlining of the text’s major points.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Text identification, interpretation, summary generation, and analysis of the generated summary are some of the key challenges faced in the process of text summarization.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critical tasks in extraction-based summarization are identifying key phrases in the document and using them to discover relevant information to be included in the summary.</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ctrTitle"/>
          </p:nvPr>
        </p:nvSpPr>
        <p:spPr>
          <a:xfrm>
            <a:off x="1712613" y="615600"/>
            <a:ext cx="5552700" cy="7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620"/>
              <a:t>Categories of text summarisation</a:t>
            </a:r>
            <a:endParaRPr/>
          </a:p>
        </p:txBody>
      </p:sp>
      <p:sp>
        <p:nvSpPr>
          <p:cNvPr id="135" name="Google Shape;135;p19"/>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38" name="Google Shape;138;p19"/>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39" name="Google Shape;139;p19"/>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42" name="Google Shape;142;p19"/>
          <p:cNvSpPr txBox="1"/>
          <p:nvPr/>
        </p:nvSpPr>
        <p:spPr>
          <a:xfrm>
            <a:off x="671900" y="1436475"/>
            <a:ext cx="3975000" cy="332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rPr>
              <a:t>Extractive Summarization:</a:t>
            </a:r>
            <a:r>
              <a:rPr lang="en" sz="1800">
                <a:solidFill>
                  <a:schemeClr val="dk1"/>
                </a:solidFill>
              </a:rPr>
              <a:t> </a:t>
            </a:r>
            <a:endParaRPr sz="18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These methods rely on extracting several parts, such as phrases and sentences, from a piece of text and stack them together to create a summary.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Therefore, identifying the right sentences for summarization is of utmost importance in an extractive method.</a:t>
            </a:r>
            <a:endParaRPr sz="1300"/>
          </a:p>
        </p:txBody>
      </p:sp>
      <p:sp>
        <p:nvSpPr>
          <p:cNvPr id="143" name="Google Shape;143;p19"/>
          <p:cNvSpPr txBox="1"/>
          <p:nvPr/>
        </p:nvSpPr>
        <p:spPr>
          <a:xfrm>
            <a:off x="5197575" y="1436463"/>
            <a:ext cx="3371100" cy="27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rPr>
              <a:t>Abstractive Summarization: </a:t>
            </a:r>
            <a:endParaRPr b="1" sz="18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These methods use advanced NLP techniques to generate an entirely new summary.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Some parts of this summary may not even appear in the original text.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1363375" y="100245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a:t>
            </a:r>
            <a:endParaRPr b="1" sz="3559"/>
          </a:p>
        </p:txBody>
      </p:sp>
      <p:sp>
        <p:nvSpPr>
          <p:cNvPr id="149" name="Google Shape;149;p20"/>
          <p:cNvSpPr txBox="1"/>
          <p:nvPr/>
        </p:nvSpPr>
        <p:spPr>
          <a:xfrm>
            <a:off x="570000" y="417450"/>
            <a:ext cx="795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rPr>
              <a:t>        State of the art work on Text Summarizer</a:t>
            </a:r>
            <a:endParaRPr b="1" sz="2600">
              <a:solidFill>
                <a:schemeClr val="dk1"/>
              </a:solidFill>
            </a:endParaRPr>
          </a:p>
        </p:txBody>
      </p:sp>
      <p:sp>
        <p:nvSpPr>
          <p:cNvPr id="150" name="Google Shape;150;p20"/>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53" name="Google Shape;153;p20"/>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54" name="Google Shape;154;p20"/>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57" name="Google Shape;157;p20"/>
          <p:cNvSpPr txBox="1"/>
          <p:nvPr/>
        </p:nvSpPr>
        <p:spPr>
          <a:xfrm>
            <a:off x="266450" y="1262700"/>
            <a:ext cx="84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8" name="Google Shape;158;p20"/>
          <p:cNvSpPr txBox="1"/>
          <p:nvPr/>
        </p:nvSpPr>
        <p:spPr>
          <a:xfrm>
            <a:off x="348900" y="1077350"/>
            <a:ext cx="8398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u="sng">
                <a:solidFill>
                  <a:schemeClr val="hlink"/>
                </a:solidFill>
                <a:hlinkClick r:id="rId3"/>
              </a:rPr>
              <a:t>https://buggyprogrammer.com/build-nlp-text-summarizer</a:t>
            </a:r>
            <a:endParaRPr>
              <a:solidFill>
                <a:schemeClr val="dk1"/>
              </a:solidFill>
            </a:endParaRPr>
          </a:p>
        </p:txBody>
      </p:sp>
      <p:sp>
        <p:nvSpPr>
          <p:cNvPr id="159" name="Google Shape;159;p20"/>
          <p:cNvSpPr txBox="1"/>
          <p:nvPr/>
        </p:nvSpPr>
        <p:spPr>
          <a:xfrm>
            <a:off x="509725" y="1563900"/>
            <a:ext cx="8132400" cy="129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    This Blog consists of “How To Build A Basic NLP Text Summarizer ”. In this,the basic    Information and steps for Implementing Text summarization is available. Because of this  Blog we got an Idea upon Text Summarizer.</a:t>
            </a:r>
            <a:endParaRPr sz="1600">
              <a:solidFill>
                <a:schemeClr val="dk1"/>
              </a:solidFill>
            </a:endParaRPr>
          </a:p>
          <a:p>
            <a:pPr indent="0" lvl="0" marL="0" rtl="0" algn="l">
              <a:spcBef>
                <a:spcPts val="0"/>
              </a:spcBef>
              <a:spcAft>
                <a:spcPts val="0"/>
              </a:spcAft>
              <a:buNone/>
            </a:pPr>
            <a:r>
              <a:t/>
            </a:r>
            <a:endParaRPr sz="1700">
              <a:solidFill>
                <a:schemeClr val="dk1"/>
              </a:solidFill>
            </a:endParaRPr>
          </a:p>
        </p:txBody>
      </p:sp>
      <p:sp>
        <p:nvSpPr>
          <p:cNvPr id="160" name="Google Shape;160;p20"/>
          <p:cNvSpPr txBox="1"/>
          <p:nvPr/>
        </p:nvSpPr>
        <p:spPr>
          <a:xfrm>
            <a:off x="341875" y="2701875"/>
            <a:ext cx="84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a:t>
            </a:r>
            <a:r>
              <a:rPr lang="en" u="sng">
                <a:solidFill>
                  <a:schemeClr val="hlink"/>
                </a:solidFill>
                <a:hlinkClick r:id="rId4"/>
              </a:rPr>
              <a:t>https://www.irjet.net/archives/V4/i8/IRJET-V4I8256.pdf</a:t>
            </a:r>
            <a:endParaRPr>
              <a:solidFill>
                <a:schemeClr val="dk1"/>
              </a:solidFill>
            </a:endParaRPr>
          </a:p>
        </p:txBody>
      </p:sp>
      <p:sp>
        <p:nvSpPr>
          <p:cNvPr id="161" name="Google Shape;161;p20"/>
          <p:cNvSpPr txBox="1"/>
          <p:nvPr/>
        </p:nvSpPr>
        <p:spPr>
          <a:xfrm>
            <a:off x="348900" y="3291400"/>
            <a:ext cx="8594400" cy="116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chemeClr val="dk1"/>
                </a:solidFill>
              </a:rPr>
              <a:t>Above two links are the references for our Project. We are </a:t>
            </a:r>
            <a:r>
              <a:rPr lang="en" sz="1600">
                <a:solidFill>
                  <a:schemeClr val="dk1"/>
                </a:solidFill>
              </a:rPr>
              <a:t>Implementing our project (Text Summarizer) using NLP techniques at the Semantic level and Machine Learning concepts in development processes and NLP techniques like Lexical semantics and Selectional Restrictions and Word Sense Disambiguation.</a:t>
            </a:r>
            <a:r>
              <a:rPr lang="en" sz="1600">
                <a:solidFill>
                  <a:schemeClr val="dk1"/>
                </a:solidFill>
              </a:rPr>
              <a:t> </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ctrTitle"/>
          </p:nvPr>
        </p:nvSpPr>
        <p:spPr>
          <a:xfrm>
            <a:off x="1363375" y="1002450"/>
            <a:ext cx="62685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59"/>
              <a:t>   </a:t>
            </a:r>
            <a:endParaRPr b="1" sz="3559"/>
          </a:p>
        </p:txBody>
      </p:sp>
      <p:sp>
        <p:nvSpPr>
          <p:cNvPr id="167" name="Google Shape;167;p21"/>
          <p:cNvSpPr txBox="1"/>
          <p:nvPr/>
        </p:nvSpPr>
        <p:spPr>
          <a:xfrm>
            <a:off x="2340381" y="586950"/>
            <a:ext cx="542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
        <p:nvSpPr>
          <p:cNvPr id="168" name="Google Shape;168;p21"/>
          <p:cNvSpPr/>
          <p:nvPr/>
        </p:nvSpPr>
        <p:spPr>
          <a:xfrm>
            <a:off x="49325" y="4461100"/>
            <a:ext cx="751800" cy="6171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rot="5400000">
            <a:off x="86300" y="16525"/>
            <a:ext cx="702300" cy="751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txBox="1"/>
          <p:nvPr/>
        </p:nvSpPr>
        <p:spPr>
          <a:xfrm>
            <a:off x="5397675" y="3915925"/>
            <a:ext cx="36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71" name="Google Shape;171;p21"/>
          <p:cNvSpPr txBox="1"/>
          <p:nvPr/>
        </p:nvSpPr>
        <p:spPr>
          <a:xfrm>
            <a:off x="6160150" y="351572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FFFF"/>
              </a:solidFill>
            </a:endParaRPr>
          </a:p>
        </p:txBody>
      </p:sp>
      <p:sp>
        <p:nvSpPr>
          <p:cNvPr id="172" name="Google Shape;172;p21"/>
          <p:cNvSpPr/>
          <p:nvPr/>
        </p:nvSpPr>
        <p:spPr>
          <a:xfrm rot="10800000">
            <a:off x="8164575" y="39925"/>
            <a:ext cx="914100" cy="705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rot="-5400000">
            <a:off x="8328701" y="4328350"/>
            <a:ext cx="751800" cy="747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txBox="1"/>
          <p:nvPr/>
        </p:nvSpPr>
        <p:spPr>
          <a:xfrm>
            <a:off x="6671800" y="3239750"/>
            <a:ext cx="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75" name="Google Shape;175;p21"/>
          <p:cNvSpPr txBox="1"/>
          <p:nvPr/>
        </p:nvSpPr>
        <p:spPr>
          <a:xfrm>
            <a:off x="497475" y="271350"/>
            <a:ext cx="813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How are we going to Implement </a:t>
            </a:r>
            <a:r>
              <a:rPr b="1" lang="en" sz="2800">
                <a:solidFill>
                  <a:schemeClr val="dk1"/>
                </a:solidFill>
              </a:rPr>
              <a:t>this project ?</a:t>
            </a:r>
            <a:endParaRPr/>
          </a:p>
        </p:txBody>
      </p:sp>
      <p:sp>
        <p:nvSpPr>
          <p:cNvPr id="176" name="Google Shape;176;p21"/>
          <p:cNvSpPr txBox="1"/>
          <p:nvPr/>
        </p:nvSpPr>
        <p:spPr>
          <a:xfrm>
            <a:off x="442200" y="1376125"/>
            <a:ext cx="82596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The text summarizer implementation utilizes NLP techniques at the Semantic level and Machine Learning concepts in development processes.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NLP techniques like Lexical semantics and Selectional Restrictions, Word Sense Disambiguation are used to understand and generate the text.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will also use Tokenization process.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Clustering techniques (Density-based clustering) for "Formation of Sentence clusters concerning Tense Forms".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Tense is used to retain original document tense in summarized text.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