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erriweather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6213f66e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6213f66e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6213f66e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6213f66e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6213f66eb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6213f66eb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6213f66e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6213f66e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6213f66eb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6213f66eb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6213f66eb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6213f66eb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5f62ee00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05f62ee00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5f62ee00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5f62ee00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5f62ee00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5f62ee00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6213f66e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6213f66e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6213f66e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6213f66e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6213f66e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6213f66e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6213f66e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6213f66e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6213f66e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6213f66e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6213f66e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6213f66e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6213f66e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6213f66e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6213f66e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6213f66e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saamprasanthdeevan.p19@iiits.in" TargetMode="External"/><Relationship Id="rId4" Type="http://schemas.openxmlformats.org/officeDocument/2006/relationships/hyperlink" Target="mailto:abhinandanbabu.p19@iiits.in" TargetMode="External"/><Relationship Id="rId5" Type="http://schemas.openxmlformats.org/officeDocument/2006/relationships/hyperlink" Target="mailto:prema.g19@iiits.in" TargetMode="External"/><Relationship Id="rId6" Type="http://schemas.openxmlformats.org/officeDocument/2006/relationships/hyperlink" Target="mailto:srilakshmiprasanna.k19@iiits.i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5400000">
            <a:off x="86300" y="16525"/>
            <a:ext cx="702300" cy="7518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/>
          <p:nvPr/>
        </p:nvSpPr>
        <p:spPr>
          <a:xfrm rot="10800000">
            <a:off x="8164575" y="39925"/>
            <a:ext cx="914100" cy="7050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49325" y="4461100"/>
            <a:ext cx="751800" cy="6171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7" name="Google Shape;57;p13"/>
          <p:cNvSpPr/>
          <p:nvPr/>
        </p:nvSpPr>
        <p:spPr>
          <a:xfrm rot="-5400000">
            <a:off x="8328701" y="4328350"/>
            <a:ext cx="751800" cy="7479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11700" y="1579025"/>
            <a:ext cx="8520600" cy="133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 u="sng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i="1" sz="269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b="1" lang="en" sz="6000" u="sng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TEXT SUMMARIZER </a:t>
            </a:r>
            <a:endParaRPr b="1" sz="798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417825" y="3145075"/>
            <a:ext cx="40323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9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Final </a:t>
            </a:r>
            <a:r>
              <a:rPr lang="en" sz="319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Review</a:t>
            </a:r>
            <a:endParaRPr sz="319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0" name="Google Shape;60;p13"/>
          <p:cNvSpPr/>
          <p:nvPr/>
        </p:nvSpPr>
        <p:spPr>
          <a:xfrm rot="5400000">
            <a:off x="86300" y="16525"/>
            <a:ext cx="702300" cy="7518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1" name="Google Shape;61;p13"/>
          <p:cNvSpPr/>
          <p:nvPr/>
        </p:nvSpPr>
        <p:spPr>
          <a:xfrm rot="10800000">
            <a:off x="8164575" y="39925"/>
            <a:ext cx="914100" cy="7050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49325" y="4461100"/>
            <a:ext cx="751800" cy="6171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3" name="Google Shape;63;p13"/>
          <p:cNvSpPr/>
          <p:nvPr/>
        </p:nvSpPr>
        <p:spPr>
          <a:xfrm rot="-5400000">
            <a:off x="8328701" y="4328350"/>
            <a:ext cx="751800" cy="7479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2417825" y="879025"/>
            <a:ext cx="40323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9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NLP PROJECT </a:t>
            </a:r>
            <a:endParaRPr sz="319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2417825" y="3965825"/>
            <a:ext cx="4032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9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By </a:t>
            </a:r>
            <a:endParaRPr sz="279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9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Group - 07</a:t>
            </a:r>
            <a:endParaRPr sz="279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311700" y="265925"/>
            <a:ext cx="85206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Merriweather"/>
                <a:ea typeface="Merriweather"/>
                <a:cs typeface="Merriweather"/>
                <a:sym typeface="Merriweather"/>
              </a:rPr>
              <a:t>Tokenization of words </a:t>
            </a:r>
            <a:endParaRPr b="1" sz="302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11700" y="968225"/>
            <a:ext cx="8520600" cy="41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Tokenization is essentially splitting a phrase, sentence, paragraph, or an entire text document into smaller units, such as individual words or terms.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Each of these smaller units are called tokens.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We have used the Split function for this process. </a:t>
            </a:r>
            <a:endParaRPr sz="15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In this process we are replacing the punctuation marks with a space in a split function, so that each sentence/ paragraphs/entire document splits into single words/Tokens. </a:t>
            </a:r>
            <a:endParaRPr sz="15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These tokens help in understanding the</a:t>
            </a:r>
            <a:endParaRPr sz="15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context or developing the model for the NLP. </a:t>
            </a:r>
            <a:endParaRPr sz="15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The tokenization helps in interpreting the</a:t>
            </a:r>
            <a:endParaRPr sz="15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 meaning of the text by analyzing the sequence of the words. </a:t>
            </a:r>
            <a:endParaRPr sz="15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500"/>
              <a:buFont typeface="Merriweather"/>
              <a:buChar char="●"/>
            </a:pPr>
            <a:r>
              <a:rPr lang="en" sz="15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Tokenization can be done to either separate words or   sentences.</a:t>
            </a:r>
            <a:endParaRPr sz="15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8" name="Google Shape;168;p22"/>
          <p:cNvSpPr/>
          <p:nvPr/>
        </p:nvSpPr>
        <p:spPr>
          <a:xfrm rot="5400000">
            <a:off x="86300" y="16525"/>
            <a:ext cx="702300" cy="7518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2"/>
          <p:cNvSpPr/>
          <p:nvPr/>
        </p:nvSpPr>
        <p:spPr>
          <a:xfrm rot="10800000">
            <a:off x="8164575" y="39925"/>
            <a:ext cx="914100" cy="7050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49325" y="4461100"/>
            <a:ext cx="751800" cy="6171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2"/>
          <p:cNvSpPr/>
          <p:nvPr/>
        </p:nvSpPr>
        <p:spPr>
          <a:xfrm rot="-5400000">
            <a:off x="8328701" y="4328350"/>
            <a:ext cx="751800" cy="7479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125" y="3094825"/>
            <a:ext cx="3827175" cy="12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Merriweather"/>
                <a:ea typeface="Merriweather"/>
                <a:cs typeface="Merriweather"/>
                <a:sym typeface="Merriweather"/>
              </a:rPr>
              <a:t>Finding Absolute frequency of occurrence </a:t>
            </a:r>
            <a:endParaRPr b="1" sz="2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311700" y="1191425"/>
            <a:ext cx="8520600" cy="3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Creating a dictionary for the word frequencies. </a:t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Taking the data from the text, we calculate the term frequency of words.</a:t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we will not calculate the term frequencies for the Stopwords and  Punctuation marks.</a:t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If any word is  introduced for the first time then the frequency of that word will be 1. </a:t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If the word is being occured for the second time then it will be incremented by one.</a:t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9" name="Google Shape;179;p23"/>
          <p:cNvSpPr/>
          <p:nvPr/>
        </p:nvSpPr>
        <p:spPr>
          <a:xfrm rot="5400000">
            <a:off x="86300" y="16525"/>
            <a:ext cx="702300" cy="7518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"/>
          <p:cNvSpPr/>
          <p:nvPr/>
        </p:nvSpPr>
        <p:spPr>
          <a:xfrm rot="10800000">
            <a:off x="8164575" y="39925"/>
            <a:ext cx="914100" cy="7050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49325" y="4461100"/>
            <a:ext cx="751800" cy="6171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3"/>
          <p:cNvSpPr/>
          <p:nvPr/>
        </p:nvSpPr>
        <p:spPr>
          <a:xfrm rot="-5400000">
            <a:off x="8328701" y="4328350"/>
            <a:ext cx="751800" cy="7479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8925" y="3750225"/>
            <a:ext cx="4830825" cy="132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Calculating Normalized Frequency 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311700" y="1167025"/>
            <a:ext cx="864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(i) Maximum Frequency </a:t>
            </a:r>
            <a:endParaRPr b="1" i="1"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Obtaining the word with highest </a:t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frequency</a:t>
            </a:r>
            <a:r>
              <a:rPr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 from the word Frequency.</a:t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                                       </a:t>
            </a:r>
            <a:r>
              <a:rPr b="1" i="1" lang="en" sz="1600">
                <a:latin typeface="Merriweather"/>
                <a:ea typeface="Merriweather"/>
                <a:cs typeface="Merriweather"/>
                <a:sym typeface="Merriweather"/>
              </a:rPr>
              <a:t>(ii) Normalized frequency                                         </a:t>
            </a:r>
            <a:endParaRPr b="1" i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We will divide each word frequency with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maximum frequency, this is to bring the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normalized frequency.</a:t>
            </a:r>
            <a:endParaRPr sz="21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0" name="Google Shape;190;p24"/>
          <p:cNvSpPr/>
          <p:nvPr/>
        </p:nvSpPr>
        <p:spPr>
          <a:xfrm rot="5400000">
            <a:off x="86300" y="16525"/>
            <a:ext cx="702300" cy="7518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4"/>
          <p:cNvSpPr/>
          <p:nvPr/>
        </p:nvSpPr>
        <p:spPr>
          <a:xfrm rot="10800000">
            <a:off x="8164575" y="39925"/>
            <a:ext cx="914100" cy="7050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49325" y="4461100"/>
            <a:ext cx="751800" cy="6171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4"/>
          <p:cNvSpPr/>
          <p:nvPr/>
        </p:nvSpPr>
        <p:spPr>
          <a:xfrm rot="-5400000">
            <a:off x="8328701" y="4328350"/>
            <a:ext cx="751800" cy="7479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775" y="1310225"/>
            <a:ext cx="4127775" cy="105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 rotWithShape="1">
          <a:blip r:embed="rId4">
            <a:alphaModFix/>
          </a:blip>
          <a:srcRect b="0" l="0" r="0" t="6032"/>
          <a:stretch/>
        </p:blipFill>
        <p:spPr>
          <a:xfrm>
            <a:off x="444225" y="3057462"/>
            <a:ext cx="4127775" cy="119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Sentence </a:t>
            </a:r>
            <a:r>
              <a:rPr b="1" lang="en" sz="3020"/>
              <a:t>Tokenization</a:t>
            </a:r>
            <a:r>
              <a:rPr b="1" lang="en" sz="3020"/>
              <a:t> </a:t>
            </a:r>
            <a:endParaRPr b="1" sz="3020"/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61550" y="744925"/>
            <a:ext cx="9016800" cy="42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700"/>
              <a:buFont typeface="Merriweather"/>
              <a:buChar char="●"/>
            </a:pPr>
            <a:r>
              <a:rPr lang="en" sz="17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Sentence tokenization is the process of splitting text into individual sentences. </a:t>
            </a:r>
            <a:endParaRPr sz="17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700"/>
              <a:buFont typeface="Merriweather"/>
              <a:buChar char="●"/>
            </a:pPr>
            <a:r>
              <a:rPr lang="en" sz="17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These tokenizers work by separating </a:t>
            </a:r>
            <a:r>
              <a:rPr lang="en" sz="17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the</a:t>
            </a:r>
            <a:r>
              <a:rPr lang="en" sz="17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 words using punctuation and spaces. </a:t>
            </a:r>
            <a:endParaRPr sz="17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700"/>
              <a:buFont typeface="Merriweather"/>
              <a:buChar char="●"/>
            </a:pPr>
            <a:r>
              <a:rPr lang="en" sz="17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These tokens help in understanding the context or developing the model for the NLP.</a:t>
            </a:r>
            <a:endParaRPr sz="17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700"/>
              <a:buFont typeface="Merriweather"/>
              <a:buChar char="●"/>
            </a:pPr>
            <a:r>
              <a:rPr lang="en" sz="17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The tokenization helps in interpreting the meaning of the text by analyzing the sequence of the words.</a:t>
            </a:r>
            <a:endParaRPr i="1" sz="15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2" name="Google Shape;202;p25"/>
          <p:cNvSpPr/>
          <p:nvPr/>
        </p:nvSpPr>
        <p:spPr>
          <a:xfrm rot="5400000">
            <a:off x="86300" y="16525"/>
            <a:ext cx="702300" cy="7518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5"/>
          <p:cNvSpPr/>
          <p:nvPr/>
        </p:nvSpPr>
        <p:spPr>
          <a:xfrm rot="10800000">
            <a:off x="8164575" y="39925"/>
            <a:ext cx="914100" cy="7050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49325" y="4461100"/>
            <a:ext cx="751800" cy="6171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5"/>
          <p:cNvSpPr/>
          <p:nvPr/>
        </p:nvSpPr>
        <p:spPr>
          <a:xfrm rot="-5400000">
            <a:off x="8328701" y="4328350"/>
            <a:ext cx="751800" cy="7479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25"/>
          <p:cNvPicPr preferRelativeResize="0"/>
          <p:nvPr/>
        </p:nvPicPr>
        <p:blipFill rotWithShape="1">
          <a:blip r:embed="rId3">
            <a:alphaModFix/>
          </a:blip>
          <a:srcRect b="0" l="0" r="3818" t="0"/>
          <a:stretch/>
        </p:blipFill>
        <p:spPr>
          <a:xfrm>
            <a:off x="1153700" y="3303350"/>
            <a:ext cx="6605125" cy="14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311700" y="445025"/>
            <a:ext cx="85206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>
                <a:latin typeface="Merriweather"/>
                <a:ea typeface="Merriweather"/>
                <a:cs typeface="Merriweather"/>
                <a:sym typeface="Merriweather"/>
              </a:rPr>
              <a:t>Sentence Score 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311700" y="1511075"/>
            <a:ext cx="8520600" cy="30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We calculated the sentence scores by adding up the  normalized word frequencies of the words  present in  the sentence after ignoring the  stopwords.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/>
          <p:nvPr/>
        </p:nvSpPr>
        <p:spPr>
          <a:xfrm rot="5400000">
            <a:off x="86300" y="16525"/>
            <a:ext cx="702300" cy="7518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6"/>
          <p:cNvSpPr/>
          <p:nvPr/>
        </p:nvSpPr>
        <p:spPr>
          <a:xfrm rot="10800000">
            <a:off x="8164575" y="39925"/>
            <a:ext cx="914100" cy="7050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6"/>
          <p:cNvSpPr/>
          <p:nvPr/>
        </p:nvSpPr>
        <p:spPr>
          <a:xfrm>
            <a:off x="49325" y="4461100"/>
            <a:ext cx="751800" cy="6171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6"/>
          <p:cNvSpPr/>
          <p:nvPr/>
        </p:nvSpPr>
        <p:spPr>
          <a:xfrm rot="-5400000">
            <a:off x="8328701" y="4328350"/>
            <a:ext cx="751800" cy="7479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150" y="2571750"/>
            <a:ext cx="4271675" cy="135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311700" y="265925"/>
            <a:ext cx="85206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>
                <a:latin typeface="Merriweather"/>
                <a:ea typeface="Merriweather"/>
                <a:cs typeface="Merriweather"/>
                <a:sym typeface="Merriweather"/>
              </a:rPr>
              <a:t>Summarization</a:t>
            </a:r>
            <a:endParaRPr b="1" sz="3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0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427925" y="1443075"/>
            <a:ext cx="4890000" cy="24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700"/>
              <a:buFont typeface="Merriweather"/>
              <a:buChar char="●"/>
            </a:pPr>
            <a:r>
              <a:rPr lang="en" sz="17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We are generating the summary by initializing it  with the first sentence. </a:t>
            </a:r>
            <a:endParaRPr sz="17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700"/>
              <a:buFont typeface="Merriweather"/>
              <a:buChar char="●"/>
            </a:pPr>
            <a:r>
              <a:rPr lang="en" sz="17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We are adding the sentences with high sentence scores to the summary and finally adding the last sentence to the summary.</a:t>
            </a:r>
            <a:endParaRPr sz="17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4" name="Google Shape;224;p27"/>
          <p:cNvSpPr/>
          <p:nvPr/>
        </p:nvSpPr>
        <p:spPr>
          <a:xfrm rot="5400000">
            <a:off x="86300" y="16525"/>
            <a:ext cx="702300" cy="7518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7"/>
          <p:cNvSpPr/>
          <p:nvPr/>
        </p:nvSpPr>
        <p:spPr>
          <a:xfrm rot="10800000">
            <a:off x="8164575" y="39925"/>
            <a:ext cx="914100" cy="7050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7"/>
          <p:cNvSpPr/>
          <p:nvPr/>
        </p:nvSpPr>
        <p:spPr>
          <a:xfrm>
            <a:off x="49325" y="4461100"/>
            <a:ext cx="751800" cy="6171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7"/>
          <p:cNvSpPr/>
          <p:nvPr/>
        </p:nvSpPr>
        <p:spPr>
          <a:xfrm rot="-5400000">
            <a:off x="8328701" y="4328350"/>
            <a:ext cx="751800" cy="7479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775" y="950350"/>
            <a:ext cx="3117125" cy="38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erriweather"/>
                <a:ea typeface="Merriweather"/>
                <a:cs typeface="Merriweather"/>
                <a:sym typeface="Merriweather"/>
              </a:rPr>
              <a:t>Output </a:t>
            </a:r>
            <a:endParaRPr b="1"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Here there are 1629 total words in a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Document, after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the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summarisation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process the length of the Summary is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403 words. The Length of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summarization can be changed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by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changing the summary lines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required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.       </a:t>
            </a:r>
            <a:r>
              <a:rPr lang="en"/>
              <a:t>                                      </a:t>
            </a:r>
            <a:endParaRPr/>
          </a:p>
        </p:txBody>
      </p:sp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900" y="1381075"/>
            <a:ext cx="4199475" cy="208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Merriweather"/>
                <a:ea typeface="Merriweather"/>
                <a:cs typeface="Merriweather"/>
                <a:sym typeface="Merriweather"/>
              </a:rPr>
              <a:t>Conclusion </a:t>
            </a:r>
            <a:endParaRPr b="1" sz="302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1" name="Google Shape;241;p29"/>
          <p:cNvSpPr txBox="1"/>
          <p:nvPr>
            <p:ph idx="1" type="body"/>
          </p:nvPr>
        </p:nvSpPr>
        <p:spPr>
          <a:xfrm>
            <a:off x="311700" y="886300"/>
            <a:ext cx="8520600" cy="41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Text Summarization Saves Time:</a:t>
            </a:r>
            <a:endParaRPr b="1" i="1"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By generating automatic summaries, text summarization helps content editors save time and effort, which otherwise is invested in creating summaries of articles manually.</a:t>
            </a:r>
            <a:endParaRPr sz="15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Text Summarization gives Instant Response:</a:t>
            </a:r>
            <a:endParaRPr b="1" i="1"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It reduces the user’s effort involved in extracting the relevant information. With automatic text summarization, the user can summarise an article in just a few seconds by using the software, thereby decreasing their reading time.</a:t>
            </a:r>
            <a:endParaRPr sz="15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Future work: </a:t>
            </a:r>
            <a:endParaRPr i="1"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We will implement Abstractive Summarisation and update code. We will also look to   update the code.</a:t>
            </a:r>
            <a:endParaRPr sz="15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2" name="Google Shape;242;p29"/>
          <p:cNvSpPr/>
          <p:nvPr/>
        </p:nvSpPr>
        <p:spPr>
          <a:xfrm rot="5400000">
            <a:off x="86300" y="16525"/>
            <a:ext cx="702300" cy="7518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9"/>
          <p:cNvSpPr/>
          <p:nvPr/>
        </p:nvSpPr>
        <p:spPr>
          <a:xfrm rot="10800000">
            <a:off x="8164575" y="39925"/>
            <a:ext cx="914100" cy="7050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9"/>
          <p:cNvSpPr/>
          <p:nvPr/>
        </p:nvSpPr>
        <p:spPr>
          <a:xfrm rot="-5400000">
            <a:off x="8328701" y="4328350"/>
            <a:ext cx="751800" cy="7479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9"/>
          <p:cNvSpPr/>
          <p:nvPr/>
        </p:nvSpPr>
        <p:spPr>
          <a:xfrm>
            <a:off x="49325" y="4461100"/>
            <a:ext cx="751800" cy="6171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311700" y="1089725"/>
            <a:ext cx="8520600" cy="21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700">
                <a:solidFill>
                  <a:schemeClr val="dk1"/>
                </a:solidFill>
              </a:rPr>
              <a:t>Thank you </a:t>
            </a:r>
            <a:endParaRPr sz="3900">
              <a:solidFill>
                <a:schemeClr val="dk1"/>
              </a:solidFill>
            </a:endParaRPr>
          </a:p>
        </p:txBody>
      </p:sp>
      <p:sp>
        <p:nvSpPr>
          <p:cNvPr id="251" name="Google Shape;251;p30"/>
          <p:cNvSpPr/>
          <p:nvPr/>
        </p:nvSpPr>
        <p:spPr>
          <a:xfrm rot="10800000">
            <a:off x="8164575" y="39925"/>
            <a:ext cx="914100" cy="7050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0"/>
          <p:cNvSpPr/>
          <p:nvPr/>
        </p:nvSpPr>
        <p:spPr>
          <a:xfrm rot="5400000">
            <a:off x="86300" y="16525"/>
            <a:ext cx="702300" cy="7518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0"/>
          <p:cNvSpPr/>
          <p:nvPr/>
        </p:nvSpPr>
        <p:spPr>
          <a:xfrm>
            <a:off x="49325" y="4461100"/>
            <a:ext cx="751800" cy="6171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0"/>
          <p:cNvSpPr/>
          <p:nvPr/>
        </p:nvSpPr>
        <p:spPr>
          <a:xfrm rot="-5400000">
            <a:off x="8328701" y="4328350"/>
            <a:ext cx="751800" cy="7479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445025"/>
            <a:ext cx="85206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latin typeface="Merriweather"/>
                <a:ea typeface="Merriweather"/>
                <a:cs typeface="Merriweather"/>
                <a:sym typeface="Merriweather"/>
              </a:rPr>
              <a:t>Group Number 07</a:t>
            </a:r>
            <a:endParaRPr b="1" sz="5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188550" y="1390500"/>
            <a:ext cx="8766900" cy="3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latin typeface="Merriweather"/>
                <a:ea typeface="Merriweather"/>
                <a:cs typeface="Merriweather"/>
                <a:sym typeface="Merriweather"/>
              </a:rPr>
              <a:t>SAAM PRASANTH DEEVEN PEDAPALLI</a:t>
            </a:r>
            <a:endParaRPr b="1" i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latin typeface="Merriweather"/>
                <a:ea typeface="Merriweather"/>
                <a:cs typeface="Merriweather"/>
                <a:sym typeface="Merriweather"/>
              </a:rPr>
              <a:t>(S20190010136  -  </a:t>
            </a:r>
            <a:r>
              <a:rPr i="1" lang="en" sz="1700" u="sng"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saamprasanthdeevan.p19@iiits.in</a:t>
            </a:r>
            <a:r>
              <a:rPr i="1" lang="en" sz="1700"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i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latin typeface="Merriweather"/>
                <a:ea typeface="Merriweather"/>
                <a:cs typeface="Merriweather"/>
                <a:sym typeface="Merriweather"/>
              </a:rPr>
              <a:t>PIDAKALA ABHINANDAN BABU</a:t>
            </a:r>
            <a:endParaRPr b="1" i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latin typeface="Merriweather"/>
                <a:ea typeface="Merriweather"/>
                <a:cs typeface="Merriweather"/>
                <a:sym typeface="Merriweather"/>
              </a:rPr>
              <a:t>(S20190010140  -  </a:t>
            </a:r>
            <a:r>
              <a:rPr i="1" lang="en" sz="1700" u="sng">
                <a:latin typeface="Merriweather"/>
                <a:ea typeface="Merriweather"/>
                <a:cs typeface="Merriweather"/>
                <a:sym typeface="Merriweather"/>
                <a:hlinkClick r:id="rId4"/>
              </a:rPr>
              <a:t>abhinandanbabu.p19@iiits.in</a:t>
            </a:r>
            <a:r>
              <a:rPr i="1" lang="en" sz="1700"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i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latin typeface="Merriweather"/>
                <a:ea typeface="Merriweather"/>
                <a:cs typeface="Merriweather"/>
                <a:sym typeface="Merriweather"/>
              </a:rPr>
              <a:t>PREMA VIGNESH  </a:t>
            </a:r>
            <a:endParaRPr b="1" i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latin typeface="Merriweather"/>
                <a:ea typeface="Merriweather"/>
                <a:cs typeface="Merriweather"/>
                <a:sym typeface="Merriweather"/>
              </a:rPr>
              <a:t>(S20190010143 -  </a:t>
            </a:r>
            <a:r>
              <a:rPr i="1" lang="en" sz="1700" u="sng">
                <a:latin typeface="Merriweather"/>
                <a:ea typeface="Merriweather"/>
                <a:cs typeface="Merriweather"/>
                <a:sym typeface="Merriweather"/>
                <a:hlinkClick r:id="rId5"/>
              </a:rPr>
              <a:t>prema.g19@iiits.in</a:t>
            </a:r>
            <a:r>
              <a:rPr i="1" lang="en" sz="1700"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i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latin typeface="Merriweather"/>
                <a:ea typeface="Merriweather"/>
                <a:cs typeface="Merriweather"/>
                <a:sym typeface="Merriweather"/>
              </a:rPr>
              <a:t>SRI LAKSHMI PRASANNA KONERU</a:t>
            </a:r>
            <a:endParaRPr b="1" i="1"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latin typeface="Merriweather"/>
                <a:ea typeface="Merriweather"/>
                <a:cs typeface="Merriweather"/>
                <a:sym typeface="Merriweather"/>
              </a:rPr>
              <a:t>(S20190010168  -  </a:t>
            </a:r>
            <a:r>
              <a:rPr i="1" lang="en" sz="1700" u="sng">
                <a:latin typeface="Merriweather"/>
                <a:ea typeface="Merriweather"/>
                <a:cs typeface="Merriweather"/>
                <a:sym typeface="Merriweather"/>
                <a:hlinkClick r:id="rId6"/>
              </a:rPr>
              <a:t>srilakshmiprasanna.k19@iiits.in</a:t>
            </a:r>
            <a:r>
              <a:rPr i="1" lang="en" sz="1700"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2" name="Google Shape;72;p14"/>
          <p:cNvSpPr/>
          <p:nvPr/>
        </p:nvSpPr>
        <p:spPr>
          <a:xfrm rot="5400000">
            <a:off x="86300" y="16525"/>
            <a:ext cx="702300" cy="7518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3" name="Google Shape;73;p14"/>
          <p:cNvSpPr/>
          <p:nvPr/>
        </p:nvSpPr>
        <p:spPr>
          <a:xfrm rot="10800000">
            <a:off x="8164575" y="39925"/>
            <a:ext cx="914100" cy="7050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49325" y="4461100"/>
            <a:ext cx="751800" cy="6171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5" name="Google Shape;75;p14"/>
          <p:cNvSpPr/>
          <p:nvPr/>
        </p:nvSpPr>
        <p:spPr>
          <a:xfrm rot="-5400000">
            <a:off x="8328701" y="4328350"/>
            <a:ext cx="751800" cy="7479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 rot="5400000">
            <a:off x="86300" y="16525"/>
            <a:ext cx="702300" cy="7518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1" name="Google Shape;81;p15"/>
          <p:cNvSpPr/>
          <p:nvPr/>
        </p:nvSpPr>
        <p:spPr>
          <a:xfrm rot="10800000">
            <a:off x="8164575" y="39925"/>
            <a:ext cx="914100" cy="7050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49325" y="4461100"/>
            <a:ext cx="751800" cy="6171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3" name="Google Shape;83;p15"/>
          <p:cNvSpPr/>
          <p:nvPr/>
        </p:nvSpPr>
        <p:spPr>
          <a:xfrm rot="-5400000">
            <a:off x="8328701" y="4328350"/>
            <a:ext cx="751800" cy="7479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269825" y="259500"/>
            <a:ext cx="85206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Motivation</a:t>
            </a:r>
            <a:endParaRPr b="1" sz="52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380375" y="1322200"/>
            <a:ext cx="8604300" cy="3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ADADAD"/>
              </a:buClr>
              <a:buSzPts val="2000"/>
              <a:buFont typeface="Merriweather"/>
              <a:buChar char="●"/>
            </a:pPr>
            <a:r>
              <a:rPr lang="en" sz="2000">
                <a:solidFill>
                  <a:srgbClr val="ADADAD"/>
                </a:solidFill>
                <a:highlight>
                  <a:srgbClr val="212121"/>
                </a:highlight>
                <a:latin typeface="Merriweather"/>
                <a:ea typeface="Merriweather"/>
                <a:cs typeface="Merriweather"/>
                <a:sym typeface="Merriweather"/>
              </a:rPr>
              <a:t>NLP text summarizer is one of the cool applications of NLP (Natural Language Processing), which shortens the long document into a shorter one while retaining all important information from the document.</a:t>
            </a:r>
            <a:endParaRPr sz="2000">
              <a:solidFill>
                <a:srgbClr val="ADADAD"/>
              </a:solidFill>
              <a:highlight>
                <a:srgbClr val="21212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000"/>
              <a:buFont typeface="Merriweather"/>
              <a:buChar char="●"/>
            </a:pPr>
            <a:r>
              <a:rPr lang="en" sz="2000">
                <a:solidFill>
                  <a:srgbClr val="ADADAD"/>
                </a:solidFill>
                <a:highlight>
                  <a:srgbClr val="212121"/>
                </a:highlight>
                <a:latin typeface="Merriweather"/>
                <a:ea typeface="Merriweather"/>
                <a:cs typeface="Merriweather"/>
                <a:sym typeface="Merriweather"/>
              </a:rPr>
              <a:t>Nowadays, Short news is popular everywhere because people can get the important information in very short time, hence this saves time for the people.</a:t>
            </a:r>
            <a:endParaRPr sz="2000">
              <a:solidFill>
                <a:srgbClr val="ADADAD"/>
              </a:solidFill>
              <a:highlight>
                <a:srgbClr val="21212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000"/>
              <a:buFont typeface="Merriweather"/>
              <a:buChar char="●"/>
            </a:pPr>
            <a:r>
              <a:rPr lang="en" sz="20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Abstractive summarization methods aim at producing summary by interpreting the text using advanced natural language techniques in order to generate a new shorter text.  </a:t>
            </a:r>
            <a:endParaRPr sz="20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6" name="Google Shape;86;p15"/>
          <p:cNvSpPr/>
          <p:nvPr/>
        </p:nvSpPr>
        <p:spPr>
          <a:xfrm rot="5400000">
            <a:off x="86300" y="16525"/>
            <a:ext cx="702300" cy="7518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7" name="Google Shape;87;p15"/>
          <p:cNvSpPr/>
          <p:nvPr/>
        </p:nvSpPr>
        <p:spPr>
          <a:xfrm rot="10800000">
            <a:off x="8164575" y="39925"/>
            <a:ext cx="914100" cy="7050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49325" y="4461100"/>
            <a:ext cx="751800" cy="6171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9" name="Google Shape;89;p15"/>
          <p:cNvSpPr/>
          <p:nvPr/>
        </p:nvSpPr>
        <p:spPr>
          <a:xfrm rot="-5400000">
            <a:off x="8328701" y="4328350"/>
            <a:ext cx="751800" cy="7479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541425" y="645750"/>
            <a:ext cx="79077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59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   Our work plan for 1st Review </a:t>
            </a:r>
            <a:endParaRPr b="1" sz="3559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49325" y="4461100"/>
            <a:ext cx="751800" cy="6171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6" name="Google Shape;96;p16"/>
          <p:cNvSpPr/>
          <p:nvPr/>
        </p:nvSpPr>
        <p:spPr>
          <a:xfrm rot="5400000">
            <a:off x="86300" y="16525"/>
            <a:ext cx="702300" cy="7518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5397675" y="3915925"/>
            <a:ext cx="36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6160150" y="3515725"/>
            <a:ext cx="19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9" name="Google Shape;99;p16"/>
          <p:cNvSpPr/>
          <p:nvPr/>
        </p:nvSpPr>
        <p:spPr>
          <a:xfrm rot="10800000">
            <a:off x="8164575" y="39925"/>
            <a:ext cx="914100" cy="7050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0" name="Google Shape;100;p16"/>
          <p:cNvSpPr/>
          <p:nvPr/>
        </p:nvSpPr>
        <p:spPr>
          <a:xfrm rot="-5400000">
            <a:off x="8328701" y="4328350"/>
            <a:ext cx="751800" cy="7479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6671800" y="3239750"/>
            <a:ext cx="9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2991650" y="1704750"/>
            <a:ext cx="26637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1" i="0" sz="3700" u="none" cap="none" strike="noStrike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327700" y="1547500"/>
            <a:ext cx="8649300" cy="3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21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2100" u="none" cap="none" strike="noStrike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For Presentation 1 on August 31st (</a:t>
            </a:r>
            <a:r>
              <a:rPr b="1" lang="en" sz="21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COMPLETED</a:t>
            </a:r>
            <a:r>
              <a:rPr i="0" lang="en" sz="2100" u="none" cap="none" strike="noStrike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i="0" sz="2100" u="none" cap="none" strike="noStrike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100"/>
              <a:buFont typeface="Merriweather"/>
              <a:buChar char="●"/>
            </a:pPr>
            <a:r>
              <a:rPr i="0" lang="en" sz="2100" u="none" cap="none" strike="noStrike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Proposal for the project among group. </a:t>
            </a:r>
            <a:endParaRPr i="0" sz="2100" u="none" cap="none" strike="noStrike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100"/>
              <a:buFont typeface="Merriweather"/>
              <a:buChar char="●"/>
            </a:pPr>
            <a:r>
              <a:rPr i="0" lang="en" sz="2100" u="none" cap="none" strike="noStrike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Collecting relevant information about the proposed project. </a:t>
            </a:r>
            <a:endParaRPr i="0" sz="2100" u="none" cap="none" strike="noStrike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100"/>
              <a:buFont typeface="Merriweather"/>
              <a:buChar char="●"/>
            </a:pPr>
            <a:r>
              <a:rPr i="0" lang="en" sz="2100" u="none" cap="none" strike="noStrike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Presenting entire project idea as a first review. In this every one of our team is Involved. </a:t>
            </a:r>
            <a:endParaRPr i="0" sz="2100" u="none" cap="none" strike="noStrike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100"/>
              <a:buFont typeface="Merriweather"/>
              <a:buChar char="●"/>
            </a:pPr>
            <a:r>
              <a:rPr i="0" lang="en" sz="2100" u="none" cap="none" strike="noStrike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We should learn new topics that are relevant for this project.</a:t>
            </a:r>
            <a:endParaRPr i="0" sz="2100" u="none" cap="none" strike="noStrike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2100" u="none" cap="none" strike="noStrike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100" u="none" cap="none" strike="noStrike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2100" u="none" cap="none" strike="noStrike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2100" u="none" cap="none" strike="noStrike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2100" u="none" cap="none" strike="noStrike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/>
        </p:nvSpPr>
        <p:spPr>
          <a:xfrm>
            <a:off x="683900" y="674250"/>
            <a:ext cx="79077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59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   Our work plan for 2nd Review </a:t>
            </a:r>
            <a:endParaRPr b="1" sz="3559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49325" y="4461100"/>
            <a:ext cx="751800" cy="6171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0" name="Google Shape;110;p17"/>
          <p:cNvSpPr/>
          <p:nvPr/>
        </p:nvSpPr>
        <p:spPr>
          <a:xfrm rot="5400000">
            <a:off x="86300" y="16525"/>
            <a:ext cx="702300" cy="7518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397675" y="3915925"/>
            <a:ext cx="36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6160150" y="3515725"/>
            <a:ext cx="19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3" name="Google Shape;113;p17"/>
          <p:cNvSpPr/>
          <p:nvPr/>
        </p:nvSpPr>
        <p:spPr>
          <a:xfrm rot="10800000">
            <a:off x="8164575" y="39925"/>
            <a:ext cx="914100" cy="7050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4" name="Google Shape;114;p17"/>
          <p:cNvSpPr/>
          <p:nvPr/>
        </p:nvSpPr>
        <p:spPr>
          <a:xfrm rot="-5400000">
            <a:off x="8328701" y="4328350"/>
            <a:ext cx="751800" cy="7479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6671800" y="3239750"/>
            <a:ext cx="9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2991650" y="1704750"/>
            <a:ext cx="26637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1" i="0" sz="3700" u="none" cap="none" strike="noStrike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247350" y="1485225"/>
            <a:ext cx="8649300" cy="25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1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For </a:t>
            </a:r>
            <a:r>
              <a:rPr b="1" lang="en" sz="21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Presentation 2 ( Completed )</a:t>
            </a:r>
            <a:endParaRPr b="1" sz="21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100"/>
              <a:buFont typeface="Merriweather"/>
              <a:buChar char="●"/>
            </a:pPr>
            <a:r>
              <a:rPr lang="en" sz="21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We will submit a midterm report for our project with relevant documents. </a:t>
            </a:r>
            <a:endParaRPr sz="21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100"/>
              <a:buFont typeface="Merriweather"/>
              <a:buChar char="●"/>
            </a:pPr>
            <a:r>
              <a:rPr lang="en" sz="21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We will get a clear Information about project and number of ways to Implement this. </a:t>
            </a:r>
            <a:endParaRPr sz="21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100"/>
              <a:buFont typeface="Merriweather"/>
              <a:buChar char="●"/>
            </a:pPr>
            <a:r>
              <a:rPr lang="en" sz="21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We will choose the best method for summarisation and Implement it as a trail run.</a:t>
            </a:r>
            <a:endParaRPr sz="21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-94375"/>
            <a:ext cx="85206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latin typeface="Merriweather"/>
                <a:ea typeface="Merriweather"/>
                <a:cs typeface="Merriweather"/>
                <a:sym typeface="Merriweather"/>
              </a:rPr>
              <a:t>Contribution  </a:t>
            </a:r>
            <a:endParaRPr b="1" sz="5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11700" y="744925"/>
            <a:ext cx="4076100" cy="43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Sri Lakshmi Prasanna Koneru</a:t>
            </a:r>
            <a:endParaRPr b="1" sz="1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Information collection 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Code for Implementing Word Tokenization 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Code for Implementing Sentence Tokenization.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Code for generating Text summary.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Abhinandhan babu</a:t>
            </a:r>
            <a:endParaRPr b="1" sz="1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Information collection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Creating Stopwords.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702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Code for length of text and summary.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50"/>
              <a:buFont typeface="Merriweather"/>
              <a:buChar char="●"/>
            </a:pPr>
            <a:r>
              <a:rPr lang="en" sz="1550">
                <a:latin typeface="Merriweather"/>
                <a:ea typeface="Merriweather"/>
                <a:cs typeface="Merriweather"/>
                <a:sym typeface="Merriweather"/>
              </a:rPr>
              <a:t>Updating codes and Test Cases </a:t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4" name="Google Shape;124;p18"/>
          <p:cNvSpPr/>
          <p:nvPr/>
        </p:nvSpPr>
        <p:spPr>
          <a:xfrm rot="5400000">
            <a:off x="86300" y="16525"/>
            <a:ext cx="702300" cy="7518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5" name="Google Shape;125;p18"/>
          <p:cNvSpPr/>
          <p:nvPr/>
        </p:nvSpPr>
        <p:spPr>
          <a:xfrm rot="10800000">
            <a:off x="8164575" y="39925"/>
            <a:ext cx="914100" cy="7050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49325" y="4461100"/>
            <a:ext cx="751800" cy="6171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7" name="Google Shape;127;p18"/>
          <p:cNvSpPr/>
          <p:nvPr/>
        </p:nvSpPr>
        <p:spPr>
          <a:xfrm rot="-5400000">
            <a:off x="8328701" y="4328350"/>
            <a:ext cx="751800" cy="7479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4655100" y="741175"/>
            <a:ext cx="4324200" cy="43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b="1" lang="en" sz="17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Saam Prasanth Deeven Pedapalli</a:t>
            </a:r>
            <a:endParaRPr b="1" sz="17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33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50"/>
              <a:buFont typeface="Merriweather"/>
              <a:buChar char="●"/>
            </a:pPr>
            <a:r>
              <a:rPr lang="en" sz="1650">
                <a:latin typeface="Merriweather"/>
                <a:ea typeface="Merriweather"/>
                <a:cs typeface="Merriweather"/>
                <a:sym typeface="Merriweather"/>
              </a:rPr>
              <a:t>Information collection</a:t>
            </a:r>
            <a:endParaRPr sz="16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33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50"/>
              <a:buFont typeface="Merriweather"/>
              <a:buChar char="●"/>
            </a:pPr>
            <a:r>
              <a:rPr lang="en" sz="1650">
                <a:latin typeface="Merriweather"/>
                <a:ea typeface="Merriweather"/>
                <a:cs typeface="Merriweather"/>
                <a:sym typeface="Merriweather"/>
              </a:rPr>
              <a:t>Code for </a:t>
            </a:r>
            <a:r>
              <a:rPr lang="en" sz="1650">
                <a:latin typeface="Merriweather"/>
                <a:ea typeface="Merriweather"/>
                <a:cs typeface="Merriweather"/>
                <a:sym typeface="Merriweather"/>
              </a:rPr>
              <a:t>Implementing Absolute </a:t>
            </a:r>
            <a:r>
              <a:rPr lang="en" sz="1650">
                <a:latin typeface="Merriweather"/>
                <a:ea typeface="Merriweather"/>
                <a:cs typeface="Merriweather"/>
                <a:sym typeface="Merriweather"/>
              </a:rPr>
              <a:t>Word Frequency</a:t>
            </a:r>
            <a:endParaRPr sz="16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33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50"/>
              <a:buFont typeface="Merriweather"/>
              <a:buChar char="●"/>
            </a:pPr>
            <a:r>
              <a:rPr lang="en" sz="1650">
                <a:latin typeface="Merriweather"/>
                <a:ea typeface="Merriweather"/>
                <a:cs typeface="Merriweather"/>
                <a:sym typeface="Merriweather"/>
              </a:rPr>
              <a:t>Code for Implementing  Normalized </a:t>
            </a:r>
            <a:r>
              <a:rPr lang="en" sz="1650">
                <a:latin typeface="Merriweather"/>
                <a:ea typeface="Merriweather"/>
                <a:cs typeface="Merriweather"/>
                <a:sym typeface="Merriweather"/>
              </a:rPr>
              <a:t>frequencies.</a:t>
            </a:r>
            <a:endParaRPr sz="16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33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50"/>
              <a:buFont typeface="Merriweather"/>
              <a:buChar char="●"/>
            </a:pPr>
            <a:r>
              <a:rPr lang="en" sz="1650">
                <a:latin typeface="Merriweather"/>
                <a:ea typeface="Merriweather"/>
                <a:cs typeface="Merriweather"/>
                <a:sym typeface="Merriweather"/>
              </a:rPr>
              <a:t>Code for generating text summary.</a:t>
            </a:r>
            <a:endParaRPr sz="16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t/>
            </a:r>
            <a:endParaRPr sz="16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t/>
            </a:r>
            <a:endParaRPr b="1" sz="17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b="1" lang="en" sz="17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Prema Vignesh </a:t>
            </a:r>
            <a:endParaRPr b="1" sz="17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33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50"/>
              <a:buFont typeface="Merriweather"/>
              <a:buChar char="●"/>
            </a:pPr>
            <a:r>
              <a:rPr lang="en" sz="1650">
                <a:latin typeface="Merriweather"/>
                <a:ea typeface="Merriweather"/>
                <a:cs typeface="Merriweather"/>
                <a:sym typeface="Merriweather"/>
              </a:rPr>
              <a:t>Information collection </a:t>
            </a:r>
            <a:endParaRPr sz="16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33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50"/>
              <a:buFont typeface="Merriweather"/>
              <a:buChar char="●"/>
            </a:pPr>
            <a:r>
              <a:rPr lang="en" sz="1650">
                <a:latin typeface="Merriweather"/>
                <a:ea typeface="Merriweather"/>
                <a:cs typeface="Merriweather"/>
                <a:sym typeface="Merriweather"/>
              </a:rPr>
              <a:t>Implementing Sentence Scores.</a:t>
            </a:r>
            <a:endParaRPr sz="16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33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50"/>
              <a:buFont typeface="Merriweather"/>
              <a:buChar char="●"/>
            </a:pPr>
            <a:r>
              <a:rPr lang="en" sz="1650">
                <a:latin typeface="Merriweather"/>
                <a:ea typeface="Merriweather"/>
                <a:cs typeface="Merriweather"/>
                <a:sym typeface="Merriweather"/>
              </a:rPr>
              <a:t>Test Cases</a:t>
            </a:r>
            <a:endParaRPr sz="165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t/>
            </a:r>
            <a:endParaRPr sz="165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/>
        </p:nvSpPr>
        <p:spPr>
          <a:xfrm>
            <a:off x="540300" y="3875"/>
            <a:ext cx="85206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2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Information relevant to the project collected by Sri Lakshmi Prasanna , Saam Prasanth Deeven, Abhinandhan Babu and Vignesh.</a:t>
            </a:r>
            <a:endParaRPr b="1" sz="202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311700" y="1351250"/>
            <a:ext cx="8520600" cy="3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Font typeface="Merriweather"/>
              <a:buChar char="●"/>
            </a:pPr>
            <a:r>
              <a:rPr lang="en" sz="28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There are many ways to implement text summarization.</a:t>
            </a:r>
            <a:endParaRPr sz="28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Font typeface="Merriweather"/>
              <a:buChar char="●"/>
            </a:pPr>
            <a:r>
              <a:rPr lang="en" sz="28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Few approaches for this task are as follows.</a:t>
            </a:r>
            <a:endParaRPr sz="28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Font typeface="Merriweather"/>
              <a:buChar char="●"/>
            </a:pPr>
            <a:r>
              <a:rPr lang="en" sz="28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Text Summarization using Bert’s Google model. </a:t>
            </a:r>
            <a:endParaRPr sz="28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Font typeface="Merriweather"/>
              <a:buChar char="●"/>
            </a:pPr>
            <a:r>
              <a:rPr lang="en" sz="28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Text summarization using T5 transformer model. </a:t>
            </a:r>
            <a:endParaRPr sz="28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Font typeface="Merriweather"/>
              <a:buChar char="●"/>
            </a:pPr>
            <a:r>
              <a:rPr lang="en" sz="28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Text Summarisation in nlp using nltk library in Python. </a:t>
            </a:r>
            <a:endParaRPr sz="28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Font typeface="Merriweather"/>
              <a:buChar char="●"/>
            </a:pPr>
            <a:r>
              <a:rPr lang="en" sz="28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Text Summarization in NLP using spaCy.</a:t>
            </a:r>
            <a:endParaRPr sz="28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ct val="100000"/>
              <a:buFont typeface="Merriweather"/>
              <a:buChar char="●"/>
            </a:pPr>
            <a:r>
              <a:rPr lang="en" sz="28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We have decided to Implement Text Summarisation by our own process </a:t>
            </a:r>
            <a:r>
              <a:rPr lang="en" sz="28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using python and without using any libraries.</a:t>
            </a:r>
            <a:endParaRPr sz="28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5" name="Google Shape;135;p19"/>
          <p:cNvSpPr/>
          <p:nvPr/>
        </p:nvSpPr>
        <p:spPr>
          <a:xfrm rot="5400000">
            <a:off x="86300" y="16525"/>
            <a:ext cx="702300" cy="7518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6" name="Google Shape;136;p19"/>
          <p:cNvSpPr/>
          <p:nvPr/>
        </p:nvSpPr>
        <p:spPr>
          <a:xfrm rot="10800000">
            <a:off x="8164575" y="39925"/>
            <a:ext cx="914100" cy="7050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49325" y="4461100"/>
            <a:ext cx="751800" cy="6171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8" name="Google Shape;138;p19"/>
          <p:cNvSpPr/>
          <p:nvPr/>
        </p:nvSpPr>
        <p:spPr>
          <a:xfrm rot="-5400000">
            <a:off x="8328701" y="4328350"/>
            <a:ext cx="751800" cy="7479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311700" y="113525"/>
            <a:ext cx="85206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erriweather"/>
                <a:ea typeface="Merriweather"/>
                <a:cs typeface="Merriweather"/>
                <a:sym typeface="Merriweather"/>
              </a:rPr>
              <a:t>Proposed Approach</a:t>
            </a:r>
            <a:endParaRPr b="1" sz="3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130775" y="857250"/>
            <a:ext cx="8947800" cy="42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 Text Summarisation “with” using NLP techniques and “without” using any Machine learning and Deep learning  Libraries. </a:t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2743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Working Architecture of our project:</a:t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Font typeface="Merriweather"/>
              <a:buAutoNum type="arabicPeriod"/>
            </a:pPr>
            <a:r>
              <a:rPr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Giving Text Input.</a:t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Font typeface="Merriweather"/>
              <a:buAutoNum type="arabicPeriod"/>
            </a:pPr>
            <a:r>
              <a:rPr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Creating Stopwords.</a:t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Font typeface="Merriweather"/>
              <a:buAutoNum type="arabicPeriod"/>
            </a:pPr>
            <a:r>
              <a:rPr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Tokenizing the words. </a:t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Font typeface="Merriweather"/>
              <a:buAutoNum type="arabicPeriod"/>
            </a:pPr>
            <a:r>
              <a:rPr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Find absolute frequency of occurrence.</a:t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Font typeface="Merriweather"/>
              <a:buAutoNum type="arabicPeriod"/>
            </a:pPr>
            <a:r>
              <a:rPr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Calculating Normalized frequencies</a:t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Font typeface="Merriweather"/>
              <a:buAutoNum type="arabicPeriod"/>
            </a:pPr>
            <a:r>
              <a:rPr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Tokenizing the Sentence.</a:t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Font typeface="Merriweather"/>
              <a:buAutoNum type="arabicPeriod"/>
            </a:pPr>
            <a:r>
              <a:rPr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Sentence Score.</a:t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Font typeface="Merriweather"/>
              <a:buAutoNum type="arabicPeriod"/>
            </a:pPr>
            <a:r>
              <a:rPr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Summarizing the Text.</a:t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5" name="Google Shape;145;p20"/>
          <p:cNvSpPr/>
          <p:nvPr/>
        </p:nvSpPr>
        <p:spPr>
          <a:xfrm rot="5400000">
            <a:off x="86300" y="16525"/>
            <a:ext cx="702300" cy="7518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6" name="Google Shape;146;p20"/>
          <p:cNvSpPr/>
          <p:nvPr/>
        </p:nvSpPr>
        <p:spPr>
          <a:xfrm rot="10800000">
            <a:off x="8164575" y="39925"/>
            <a:ext cx="914100" cy="7050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49325" y="4461100"/>
            <a:ext cx="751800" cy="6171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8" name="Google Shape;148;p20"/>
          <p:cNvSpPr/>
          <p:nvPr/>
        </p:nvSpPr>
        <p:spPr>
          <a:xfrm rot="-5400000">
            <a:off x="8328701" y="4328350"/>
            <a:ext cx="751800" cy="7479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Merriweather"/>
                <a:ea typeface="Merriweather"/>
                <a:cs typeface="Merriweather"/>
                <a:sym typeface="Merriweather"/>
              </a:rPr>
              <a:t>Giving Text Input </a:t>
            </a:r>
            <a:endParaRPr b="1" sz="302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311700" y="619075"/>
            <a:ext cx="85206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Font typeface="Merriweather"/>
              <a:buChar char="●"/>
            </a:pPr>
            <a:r>
              <a:rPr i="1"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In our project the user can enter the data in text format without any limitations like number of words or sentences.</a:t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5" name="Google Shape;155;p21"/>
          <p:cNvSpPr/>
          <p:nvPr/>
        </p:nvSpPr>
        <p:spPr>
          <a:xfrm rot="5400000">
            <a:off x="86300" y="16525"/>
            <a:ext cx="702300" cy="7518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6" name="Google Shape;156;p21"/>
          <p:cNvSpPr/>
          <p:nvPr/>
        </p:nvSpPr>
        <p:spPr>
          <a:xfrm rot="10800000">
            <a:off x="8164575" y="39925"/>
            <a:ext cx="914100" cy="7050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49325" y="4461100"/>
            <a:ext cx="751800" cy="6171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8" name="Google Shape;158;p21"/>
          <p:cNvSpPr/>
          <p:nvPr/>
        </p:nvSpPr>
        <p:spPr>
          <a:xfrm rot="-5400000">
            <a:off x="8328701" y="4328350"/>
            <a:ext cx="751800" cy="747900"/>
          </a:xfrm>
          <a:prstGeom prst="rtTriangl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9" name="Google Shape;159;p21"/>
          <p:cNvSpPr txBox="1"/>
          <p:nvPr>
            <p:ph type="title"/>
          </p:nvPr>
        </p:nvSpPr>
        <p:spPr>
          <a:xfrm>
            <a:off x="235500" y="151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erriweather"/>
                <a:ea typeface="Merriweather"/>
                <a:cs typeface="Merriweather"/>
                <a:sym typeface="Merriweather"/>
              </a:rPr>
              <a:t>Creating Stopwords</a:t>
            </a:r>
            <a:endParaRPr b="1"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464100" y="2020275"/>
            <a:ext cx="8520600" cy="30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Stop words are function (filler) words, which are words with little or no meaning that help form a sentence. </a:t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These words do not have much role in  retrieving information or getting to know which sentence is more important. </a:t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We ignore these stopwords so that </a:t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we can get to know how important </a:t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DADAD"/>
                </a:solidFill>
                <a:latin typeface="Merriweather"/>
                <a:ea typeface="Merriweather"/>
                <a:cs typeface="Merriweather"/>
                <a:sym typeface="Merriweather"/>
              </a:rPr>
              <a:t>a sentence really is.</a:t>
            </a:r>
            <a:endParaRPr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ADADAD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3">
            <a:alphaModFix/>
          </a:blip>
          <a:srcRect b="0" l="8684" r="0" t="0"/>
          <a:stretch/>
        </p:blipFill>
        <p:spPr>
          <a:xfrm>
            <a:off x="4578900" y="3490250"/>
            <a:ext cx="4412700" cy="14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