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0"/>
    <p:restoredTop sz="94763"/>
  </p:normalViewPr>
  <p:slideViewPr>
    <p:cSldViewPr snapToGrid="0" snapToObjects="1">
      <p:cViewPr varScale="1">
        <p:scale>
          <a:sx n="133" d="100"/>
          <a:sy n="133" d="100"/>
        </p:scale>
        <p:origin x="13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D282-002C-F9E9-6D2B-49118CC2D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05F1D-81DC-2800-F2A4-CF99D5B29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1AA42-89DB-2327-7075-D6EA4ABB4A31}"/>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5" name="Footer Placeholder 4">
            <a:extLst>
              <a:ext uri="{FF2B5EF4-FFF2-40B4-BE49-F238E27FC236}">
                <a16:creationId xmlns:a16="http://schemas.microsoft.com/office/drawing/2014/main" id="{F5888664-98FF-F16F-7238-6E37A813E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8FB38-2BE3-8A61-2C26-B6A00A39B440}"/>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219137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7743-D6DB-443C-6FF3-3A31CF6039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A07456-D191-119D-8D67-A9D1A7012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DA75F-5BA2-9B10-B8F6-32BBD6638F12}"/>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5" name="Footer Placeholder 4">
            <a:extLst>
              <a:ext uri="{FF2B5EF4-FFF2-40B4-BE49-F238E27FC236}">
                <a16:creationId xmlns:a16="http://schemas.microsoft.com/office/drawing/2014/main" id="{882AEC97-F75D-B8E7-E38C-EF4C43C12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1ABFE-C42E-227A-7AAD-72C75DE00E2F}"/>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13118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F46CB-9B78-1361-62C0-7D7CA8840D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39F38E-A9DB-F231-CF80-A6A07D783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653D4-9758-79C7-133F-1E51F82F892A}"/>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5" name="Footer Placeholder 4">
            <a:extLst>
              <a:ext uri="{FF2B5EF4-FFF2-40B4-BE49-F238E27FC236}">
                <a16:creationId xmlns:a16="http://schemas.microsoft.com/office/drawing/2014/main" id="{D263FBFE-F2B3-ED0E-FE17-0481C0495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6DE42-6BB0-7C62-34FA-AA284AE93DF2}"/>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419302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9DB2-234C-19FC-3ED6-43C2E94B5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148E2-9A21-490C-B0D7-D29EA06B6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9F6DD-F825-01C9-C03E-954C1FC4006D}"/>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5" name="Footer Placeholder 4">
            <a:extLst>
              <a:ext uri="{FF2B5EF4-FFF2-40B4-BE49-F238E27FC236}">
                <a16:creationId xmlns:a16="http://schemas.microsoft.com/office/drawing/2014/main" id="{8EBCAB0D-5438-091E-77A3-02E9F81D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96270-603E-3AFB-E07F-B1D6CAF94667}"/>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144087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BAB1-14FF-B37A-0DF9-7AA310221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39BCBA-57BE-A902-280E-2D0C74A47A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CA4CA-2022-8671-B342-3D65CD299C04}"/>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5" name="Footer Placeholder 4">
            <a:extLst>
              <a:ext uri="{FF2B5EF4-FFF2-40B4-BE49-F238E27FC236}">
                <a16:creationId xmlns:a16="http://schemas.microsoft.com/office/drawing/2014/main" id="{A5446EF8-75AE-8301-5133-7BCC0E5A2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65A71-2338-350C-9A7D-26CC7CF91EC5}"/>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272225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07CC-F3A8-7CBF-1A32-FAC43A9ED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23EE0-6929-E617-0383-EEBB7C2B63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E54D16-DEDD-F7F4-9E57-DC91CF851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007AC6-7E7C-55D6-F023-CD18A3025A19}"/>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6" name="Footer Placeholder 5">
            <a:extLst>
              <a:ext uri="{FF2B5EF4-FFF2-40B4-BE49-F238E27FC236}">
                <a16:creationId xmlns:a16="http://schemas.microsoft.com/office/drawing/2014/main" id="{8D948A48-D0A4-1737-1997-BA906EE79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EBE9D-16F8-B7B8-A5CF-D248142D70F7}"/>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337217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AB06-3E69-4CE6-164C-9960D32E44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E8C473-7972-A83F-A707-B6B0B88F4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D2FF1-8233-3BBF-739B-490AE4C7F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4107E-8E17-FC44-5B4C-DECA40734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57DF43-1E59-EA52-0A0B-EEDD78C01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E731B-D507-7518-719E-CB2A7DCAABED}"/>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8" name="Footer Placeholder 7">
            <a:extLst>
              <a:ext uri="{FF2B5EF4-FFF2-40B4-BE49-F238E27FC236}">
                <a16:creationId xmlns:a16="http://schemas.microsoft.com/office/drawing/2014/main" id="{1D87577C-8B94-AC94-BFFD-140EAFCEBA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55B556-75E8-33C3-5E9E-CA22F6B529ED}"/>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302237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14B3-7CB6-1F61-6C06-E745C11F36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34CD70-50CC-AFCF-BB35-395FFEC7E3F4}"/>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4" name="Footer Placeholder 3">
            <a:extLst>
              <a:ext uri="{FF2B5EF4-FFF2-40B4-BE49-F238E27FC236}">
                <a16:creationId xmlns:a16="http://schemas.microsoft.com/office/drawing/2014/main" id="{9D34DAC9-B2FD-FC06-7454-4772DB8820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C025E-650D-47B1-9DB1-2CC60487AD25}"/>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41499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C802B-302B-2C35-2E6C-7EC80A790004}"/>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3" name="Footer Placeholder 2">
            <a:extLst>
              <a:ext uri="{FF2B5EF4-FFF2-40B4-BE49-F238E27FC236}">
                <a16:creationId xmlns:a16="http://schemas.microsoft.com/office/drawing/2014/main" id="{CCF48791-219F-C999-D27C-A792645205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23E72C-DAA4-8584-4BD6-FE7C586BE06D}"/>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386217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E4A0-707C-1768-D51B-CAE47FE60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B69BB9-85FC-2C14-CA83-B159317A3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40FDA-C433-C1BD-A2AD-35B27B364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03223-BBF4-533D-0675-D1A43AAD8C9C}"/>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6" name="Footer Placeholder 5">
            <a:extLst>
              <a:ext uri="{FF2B5EF4-FFF2-40B4-BE49-F238E27FC236}">
                <a16:creationId xmlns:a16="http://schemas.microsoft.com/office/drawing/2014/main" id="{5FB9931B-F213-D774-6391-A3E6C7661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A8B2D-0B8E-4ECA-C36C-5512032829BA}"/>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59086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736-2B03-F0F7-2784-463F17794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9655E4-C991-C341-941F-AC3789854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BF904F-C48A-9A70-0E54-E933144B6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34291-D21C-907B-304B-45840494B760}"/>
              </a:ext>
            </a:extLst>
          </p:cNvPr>
          <p:cNvSpPr>
            <a:spLocks noGrp="1"/>
          </p:cNvSpPr>
          <p:nvPr>
            <p:ph type="dt" sz="half" idx="10"/>
          </p:nvPr>
        </p:nvSpPr>
        <p:spPr/>
        <p:txBody>
          <a:bodyPr/>
          <a:lstStyle/>
          <a:p>
            <a:fld id="{364B4AAF-5327-E447-8739-CE0ECBA33C0A}" type="datetimeFigureOut">
              <a:rPr lang="en-US" smtClean="0"/>
              <a:t>10/1/23</a:t>
            </a:fld>
            <a:endParaRPr lang="en-US"/>
          </a:p>
        </p:txBody>
      </p:sp>
      <p:sp>
        <p:nvSpPr>
          <p:cNvPr id="6" name="Footer Placeholder 5">
            <a:extLst>
              <a:ext uri="{FF2B5EF4-FFF2-40B4-BE49-F238E27FC236}">
                <a16:creationId xmlns:a16="http://schemas.microsoft.com/office/drawing/2014/main" id="{F65702BC-DD7A-4135-B33A-C506D406F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71444-A2FD-5D54-EE11-3308317B4995}"/>
              </a:ext>
            </a:extLst>
          </p:cNvPr>
          <p:cNvSpPr>
            <a:spLocks noGrp="1"/>
          </p:cNvSpPr>
          <p:nvPr>
            <p:ph type="sldNum" sz="quarter" idx="12"/>
          </p:nvPr>
        </p:nvSpPr>
        <p:spPr/>
        <p:txBody>
          <a:bodyPr/>
          <a:lstStyle/>
          <a:p>
            <a:fld id="{BD4D07E4-D9AD-ED49-92F6-E6167FD2BF5B}" type="slidenum">
              <a:rPr lang="en-US" smtClean="0"/>
              <a:t>‹#›</a:t>
            </a:fld>
            <a:endParaRPr lang="en-US"/>
          </a:p>
        </p:txBody>
      </p:sp>
    </p:spTree>
    <p:extLst>
      <p:ext uri="{BB962C8B-B14F-4D97-AF65-F5344CB8AC3E}">
        <p14:creationId xmlns:p14="http://schemas.microsoft.com/office/powerpoint/2010/main" val="264854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
              <a:schemeClr val="accent1">
                <a:lumMod val="0"/>
                <a:lumOff val="100000"/>
              </a:schemeClr>
            </a:gs>
            <a:gs pos="81000">
              <a:schemeClr val="accent1">
                <a:lumMod val="45000"/>
                <a:lumOff val="55000"/>
              </a:schemeClr>
            </a:gs>
            <a:gs pos="66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A5EBF-4B4C-58BF-F41F-8683A43E0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BC12F1-7696-43ED-854C-06189220D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AD4F9-BC67-ED0F-20C7-38B24EA44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B4AAF-5327-E447-8739-CE0ECBA33C0A}" type="datetimeFigureOut">
              <a:rPr lang="en-US" smtClean="0"/>
              <a:t>10/1/23</a:t>
            </a:fld>
            <a:endParaRPr lang="en-US"/>
          </a:p>
        </p:txBody>
      </p:sp>
      <p:sp>
        <p:nvSpPr>
          <p:cNvPr id="5" name="Footer Placeholder 4">
            <a:extLst>
              <a:ext uri="{FF2B5EF4-FFF2-40B4-BE49-F238E27FC236}">
                <a16:creationId xmlns:a16="http://schemas.microsoft.com/office/drawing/2014/main" id="{B166E713-9674-F6BB-1822-48B8A26B2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EDC3C0-3E06-93E2-AC58-BE1C752B4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07E4-D9AD-ED49-92F6-E6167FD2BF5B}" type="slidenum">
              <a:rPr lang="en-US" smtClean="0"/>
              <a:t>‹#›</a:t>
            </a:fld>
            <a:endParaRPr lang="en-US"/>
          </a:p>
        </p:txBody>
      </p:sp>
    </p:spTree>
    <p:extLst>
      <p:ext uri="{BB962C8B-B14F-4D97-AF65-F5344CB8AC3E}">
        <p14:creationId xmlns:p14="http://schemas.microsoft.com/office/powerpoint/2010/main" val="16144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numpy.org/doc/stable/user/whatisnumpy.html" TargetMode="External"/><Relationship Id="rId2" Type="http://schemas.openxmlformats.org/officeDocument/2006/relationships/hyperlink" Target="https://pandas.pydata.org/docs/getting_started/overview.html" TargetMode="External"/><Relationship Id="rId1" Type="http://schemas.openxmlformats.org/officeDocument/2006/relationships/slideLayout" Target="../slideLayouts/slideLayout2.xml"/><Relationship Id="rId5" Type="http://schemas.openxmlformats.org/officeDocument/2006/relationships/hyperlink" Target="https://seaborn.pydata.org/" TargetMode="External"/><Relationship Id="rId4" Type="http://schemas.openxmlformats.org/officeDocument/2006/relationships/hyperlink" Target="https://matplotlib.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661D-AA07-E7DF-E333-586BA3637218}"/>
              </a:ext>
            </a:extLst>
          </p:cNvPr>
          <p:cNvSpPr>
            <a:spLocks noGrp="1"/>
          </p:cNvSpPr>
          <p:nvPr>
            <p:ph type="ctrTitle"/>
          </p:nvPr>
        </p:nvSpPr>
        <p:spPr/>
        <p:txBody>
          <a:bodyPr/>
          <a:lstStyle/>
          <a:p>
            <a:r>
              <a:rPr lang="en-US" dirty="0"/>
              <a:t>Exploratory Data Analysis</a:t>
            </a:r>
          </a:p>
        </p:txBody>
      </p:sp>
      <p:sp>
        <p:nvSpPr>
          <p:cNvPr id="3" name="Subtitle 2">
            <a:extLst>
              <a:ext uri="{FF2B5EF4-FFF2-40B4-BE49-F238E27FC236}">
                <a16:creationId xmlns:a16="http://schemas.microsoft.com/office/drawing/2014/main" id="{DBE5C681-C4CD-9B92-C7B8-A30418CD3BE8}"/>
              </a:ext>
            </a:extLst>
          </p:cNvPr>
          <p:cNvSpPr>
            <a:spLocks noGrp="1"/>
          </p:cNvSpPr>
          <p:nvPr>
            <p:ph type="subTitle" idx="1"/>
          </p:nvPr>
        </p:nvSpPr>
        <p:spPr/>
        <p:txBody>
          <a:bodyPr/>
          <a:lstStyle/>
          <a:p>
            <a:r>
              <a:rPr lang="en-US" dirty="0"/>
              <a:t>Project completed as part of post graduate program in Artificial Intelligence and Machine Learning, UT Texas Austin </a:t>
            </a:r>
          </a:p>
        </p:txBody>
      </p:sp>
    </p:spTree>
    <p:extLst>
      <p:ext uri="{BB962C8B-B14F-4D97-AF65-F5344CB8AC3E}">
        <p14:creationId xmlns:p14="http://schemas.microsoft.com/office/powerpoint/2010/main" val="99841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97D3-CDC7-6292-758C-C92E3450A45F}"/>
              </a:ext>
            </a:extLst>
          </p:cNvPr>
          <p:cNvSpPr>
            <a:spLocks noGrp="1"/>
          </p:cNvSpPr>
          <p:nvPr>
            <p:ph type="title"/>
          </p:nvPr>
        </p:nvSpPr>
        <p:spPr/>
        <p:txBody>
          <a:bodyPr/>
          <a:lstStyle/>
          <a:p>
            <a:r>
              <a:rPr lang="en-US" dirty="0"/>
              <a:t>Descriptive statistics on categorical variables</a:t>
            </a:r>
          </a:p>
        </p:txBody>
      </p:sp>
      <p:pic>
        <p:nvPicPr>
          <p:cNvPr id="4" name="Picture 3">
            <a:extLst>
              <a:ext uri="{FF2B5EF4-FFF2-40B4-BE49-F238E27FC236}">
                <a16:creationId xmlns:a16="http://schemas.microsoft.com/office/drawing/2014/main" id="{77E03B9C-CB8A-FCC0-4F8E-15252355F865}"/>
              </a:ext>
            </a:extLst>
          </p:cNvPr>
          <p:cNvPicPr>
            <a:picLocks noChangeAspect="1"/>
          </p:cNvPicPr>
          <p:nvPr/>
        </p:nvPicPr>
        <p:blipFill>
          <a:blip r:embed="rId2"/>
          <a:stretch>
            <a:fillRect/>
          </a:stretch>
        </p:blipFill>
        <p:spPr>
          <a:xfrm>
            <a:off x="838200" y="1690688"/>
            <a:ext cx="10312400" cy="2959100"/>
          </a:xfrm>
          <a:prstGeom prst="rect">
            <a:avLst/>
          </a:prstGeom>
        </p:spPr>
      </p:pic>
      <p:sp>
        <p:nvSpPr>
          <p:cNvPr id="5" name="TextBox 4">
            <a:extLst>
              <a:ext uri="{FF2B5EF4-FFF2-40B4-BE49-F238E27FC236}">
                <a16:creationId xmlns:a16="http://schemas.microsoft.com/office/drawing/2014/main" id="{B6DF6358-0D5E-69A2-D147-00FB3B8F279F}"/>
              </a:ext>
            </a:extLst>
          </p:cNvPr>
          <p:cNvSpPr txBox="1"/>
          <p:nvPr/>
        </p:nvSpPr>
        <p:spPr>
          <a:xfrm>
            <a:off x="1020278" y="5149516"/>
            <a:ext cx="10333522" cy="646331"/>
          </a:xfrm>
          <a:prstGeom prst="rect">
            <a:avLst/>
          </a:prstGeom>
          <a:noFill/>
        </p:spPr>
        <p:txBody>
          <a:bodyPr wrap="square" rtlCol="0">
            <a:spAutoFit/>
          </a:bodyPr>
          <a:lstStyle/>
          <a:p>
            <a:r>
              <a:rPr lang="en-US" dirty="0"/>
              <a:t>Among the 180 customers, 104 customers were male and 76 were female. Hence, we can conclude that more male customers bought treadmills as compared to the females in the given dataset. </a:t>
            </a:r>
          </a:p>
        </p:txBody>
      </p:sp>
    </p:spTree>
    <p:extLst>
      <p:ext uri="{BB962C8B-B14F-4D97-AF65-F5344CB8AC3E}">
        <p14:creationId xmlns:p14="http://schemas.microsoft.com/office/powerpoint/2010/main" val="147994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D1CE-AA96-6B8D-88D5-5DE129F01C0D}"/>
              </a:ext>
            </a:extLst>
          </p:cNvPr>
          <p:cNvSpPr>
            <a:spLocks noGrp="1"/>
          </p:cNvSpPr>
          <p:nvPr>
            <p:ph type="title"/>
          </p:nvPr>
        </p:nvSpPr>
        <p:spPr/>
        <p:txBody>
          <a:bodyPr/>
          <a:lstStyle/>
          <a:p>
            <a:r>
              <a:rPr lang="en-US" dirty="0"/>
              <a:t>Descriptive statistics on categorical variables</a:t>
            </a:r>
          </a:p>
        </p:txBody>
      </p:sp>
      <p:pic>
        <p:nvPicPr>
          <p:cNvPr id="4" name="Picture 3">
            <a:extLst>
              <a:ext uri="{FF2B5EF4-FFF2-40B4-BE49-F238E27FC236}">
                <a16:creationId xmlns:a16="http://schemas.microsoft.com/office/drawing/2014/main" id="{8A938EEE-F29C-3473-0C2D-68AD6D5219C3}"/>
              </a:ext>
            </a:extLst>
          </p:cNvPr>
          <p:cNvPicPr>
            <a:picLocks noChangeAspect="1"/>
          </p:cNvPicPr>
          <p:nvPr/>
        </p:nvPicPr>
        <p:blipFill>
          <a:blip r:embed="rId2"/>
          <a:stretch>
            <a:fillRect/>
          </a:stretch>
        </p:blipFill>
        <p:spPr>
          <a:xfrm>
            <a:off x="279400" y="2000250"/>
            <a:ext cx="11633200" cy="2857500"/>
          </a:xfrm>
          <a:prstGeom prst="rect">
            <a:avLst/>
          </a:prstGeom>
        </p:spPr>
      </p:pic>
      <p:sp>
        <p:nvSpPr>
          <p:cNvPr id="5" name="TextBox 4">
            <a:extLst>
              <a:ext uri="{FF2B5EF4-FFF2-40B4-BE49-F238E27FC236}">
                <a16:creationId xmlns:a16="http://schemas.microsoft.com/office/drawing/2014/main" id="{77A3C668-0FE4-605E-7330-F75B4524D1CD}"/>
              </a:ext>
            </a:extLst>
          </p:cNvPr>
          <p:cNvSpPr txBox="1"/>
          <p:nvPr/>
        </p:nvSpPr>
        <p:spPr>
          <a:xfrm>
            <a:off x="529389" y="5293895"/>
            <a:ext cx="10824411" cy="646331"/>
          </a:xfrm>
          <a:prstGeom prst="rect">
            <a:avLst/>
          </a:prstGeom>
          <a:noFill/>
        </p:spPr>
        <p:txBody>
          <a:bodyPr wrap="square" rtlCol="0">
            <a:spAutoFit/>
          </a:bodyPr>
          <a:lstStyle/>
          <a:p>
            <a:r>
              <a:rPr lang="en-US" dirty="0"/>
              <a:t>Among the 180 customers, 107 customers had a partner, while 73 were single. Thus, more partnered customers bought treadmills as compared to single customers in the given dataset. </a:t>
            </a:r>
          </a:p>
        </p:txBody>
      </p:sp>
    </p:spTree>
    <p:extLst>
      <p:ext uri="{BB962C8B-B14F-4D97-AF65-F5344CB8AC3E}">
        <p14:creationId xmlns:p14="http://schemas.microsoft.com/office/powerpoint/2010/main" val="398107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4A4F-F51E-2252-8063-D81F36CDC790}"/>
              </a:ext>
            </a:extLst>
          </p:cNvPr>
          <p:cNvSpPr>
            <a:spLocks noGrp="1"/>
          </p:cNvSpPr>
          <p:nvPr>
            <p:ph type="title"/>
          </p:nvPr>
        </p:nvSpPr>
        <p:spPr/>
        <p:txBody>
          <a:bodyPr/>
          <a:lstStyle/>
          <a:p>
            <a:r>
              <a:rPr lang="en-US" dirty="0"/>
              <a:t>Descriptive statistics on categorical variables</a:t>
            </a:r>
          </a:p>
        </p:txBody>
      </p:sp>
      <p:pic>
        <p:nvPicPr>
          <p:cNvPr id="4" name="Picture 3">
            <a:extLst>
              <a:ext uri="{FF2B5EF4-FFF2-40B4-BE49-F238E27FC236}">
                <a16:creationId xmlns:a16="http://schemas.microsoft.com/office/drawing/2014/main" id="{6746546F-F438-8A3E-C6A5-641D73F20C1F}"/>
              </a:ext>
            </a:extLst>
          </p:cNvPr>
          <p:cNvPicPr>
            <a:picLocks noChangeAspect="1"/>
          </p:cNvPicPr>
          <p:nvPr/>
        </p:nvPicPr>
        <p:blipFill>
          <a:blip r:embed="rId2"/>
          <a:stretch>
            <a:fillRect/>
          </a:stretch>
        </p:blipFill>
        <p:spPr>
          <a:xfrm>
            <a:off x="666750" y="1511300"/>
            <a:ext cx="10858500" cy="3835400"/>
          </a:xfrm>
          <a:prstGeom prst="rect">
            <a:avLst/>
          </a:prstGeom>
        </p:spPr>
      </p:pic>
      <p:sp>
        <p:nvSpPr>
          <p:cNvPr id="5" name="TextBox 4">
            <a:extLst>
              <a:ext uri="{FF2B5EF4-FFF2-40B4-BE49-F238E27FC236}">
                <a16:creationId xmlns:a16="http://schemas.microsoft.com/office/drawing/2014/main" id="{CC72BAEA-6072-E0DF-C192-24731C0B8E8C}"/>
              </a:ext>
            </a:extLst>
          </p:cNvPr>
          <p:cNvSpPr txBox="1"/>
          <p:nvPr/>
        </p:nvSpPr>
        <p:spPr>
          <a:xfrm>
            <a:off x="654518" y="5467149"/>
            <a:ext cx="10895798" cy="923330"/>
          </a:xfrm>
          <a:prstGeom prst="rect">
            <a:avLst/>
          </a:prstGeom>
          <a:noFill/>
        </p:spPr>
        <p:txBody>
          <a:bodyPr wrap="square" rtlCol="0">
            <a:spAutoFit/>
          </a:bodyPr>
          <a:lstStyle/>
          <a:p>
            <a:r>
              <a:rPr lang="en-US" dirty="0"/>
              <a:t>Among the 180 customers, 97 customers rated themselves as being in the middle of the fitness scale which had a range of 1 (poor shape) and 5 (excellent shape). So the people who rated themselves fairly fit on a scale of 1-5 were the biggest chunk of customers who bought treadmills. </a:t>
            </a:r>
          </a:p>
        </p:txBody>
      </p:sp>
    </p:spTree>
    <p:extLst>
      <p:ext uri="{BB962C8B-B14F-4D97-AF65-F5344CB8AC3E}">
        <p14:creationId xmlns:p14="http://schemas.microsoft.com/office/powerpoint/2010/main" val="320046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ECC6-67E7-D74A-9A45-21D0539A97E6}"/>
              </a:ext>
            </a:extLst>
          </p:cNvPr>
          <p:cNvSpPr>
            <a:spLocks noGrp="1"/>
          </p:cNvSpPr>
          <p:nvPr>
            <p:ph type="title"/>
          </p:nvPr>
        </p:nvSpPr>
        <p:spPr>
          <a:xfrm>
            <a:off x="741948" y="55020"/>
            <a:ext cx="10515600" cy="1325563"/>
          </a:xfrm>
        </p:spPr>
        <p:txBody>
          <a:bodyPr/>
          <a:lstStyle/>
          <a:p>
            <a:r>
              <a:rPr lang="en-US" dirty="0"/>
              <a:t>Univariate analysis for the dataset </a:t>
            </a:r>
          </a:p>
        </p:txBody>
      </p:sp>
      <p:pic>
        <p:nvPicPr>
          <p:cNvPr id="4" name="Picture 3">
            <a:extLst>
              <a:ext uri="{FF2B5EF4-FFF2-40B4-BE49-F238E27FC236}">
                <a16:creationId xmlns:a16="http://schemas.microsoft.com/office/drawing/2014/main" id="{85B65995-EAB8-7726-0F27-62E1868936A9}"/>
              </a:ext>
            </a:extLst>
          </p:cNvPr>
          <p:cNvPicPr>
            <a:picLocks noChangeAspect="1"/>
          </p:cNvPicPr>
          <p:nvPr/>
        </p:nvPicPr>
        <p:blipFill>
          <a:blip r:embed="rId2"/>
          <a:stretch>
            <a:fillRect/>
          </a:stretch>
        </p:blipFill>
        <p:spPr>
          <a:xfrm>
            <a:off x="400578" y="1145407"/>
            <a:ext cx="6079710" cy="5351646"/>
          </a:xfrm>
          <a:prstGeom prst="rect">
            <a:avLst/>
          </a:prstGeom>
        </p:spPr>
      </p:pic>
      <p:sp>
        <p:nvSpPr>
          <p:cNvPr id="5" name="TextBox 4">
            <a:extLst>
              <a:ext uri="{FF2B5EF4-FFF2-40B4-BE49-F238E27FC236}">
                <a16:creationId xmlns:a16="http://schemas.microsoft.com/office/drawing/2014/main" id="{AD0317BB-6292-5B47-88F6-933483B4ABDD}"/>
              </a:ext>
            </a:extLst>
          </p:cNvPr>
          <p:cNvSpPr txBox="1"/>
          <p:nvPr/>
        </p:nvSpPr>
        <p:spPr>
          <a:xfrm>
            <a:off x="7045693" y="1277883"/>
            <a:ext cx="4552749" cy="2031325"/>
          </a:xfrm>
          <a:prstGeom prst="rect">
            <a:avLst/>
          </a:prstGeom>
          <a:noFill/>
        </p:spPr>
        <p:txBody>
          <a:bodyPr wrap="square" rtlCol="0">
            <a:spAutoFit/>
          </a:bodyPr>
          <a:lstStyle/>
          <a:p>
            <a:r>
              <a:rPr lang="en-US" dirty="0"/>
              <a:t>The mean and median are different for the frequency distribution for the age of the customer. The distribution is </a:t>
            </a:r>
            <a:r>
              <a:rPr lang="en-US" dirty="0">
                <a:solidFill>
                  <a:srgbClr val="FF0000"/>
                </a:solidFill>
              </a:rPr>
              <a:t>slightly skewed to the right </a:t>
            </a:r>
            <a:r>
              <a:rPr lang="en-US" dirty="0"/>
              <a:t>(positive skew). The tail is to the right, so </a:t>
            </a:r>
            <a:r>
              <a:rPr lang="en-US" dirty="0">
                <a:solidFill>
                  <a:srgbClr val="FF0000"/>
                </a:solidFill>
              </a:rPr>
              <a:t>less number of middle aged/older customers bought the treadmill products </a:t>
            </a:r>
            <a:r>
              <a:rPr lang="en-US" dirty="0"/>
              <a:t>as compared to younger people. </a:t>
            </a:r>
          </a:p>
        </p:txBody>
      </p:sp>
      <p:sp>
        <p:nvSpPr>
          <p:cNvPr id="6" name="TextBox 5">
            <a:extLst>
              <a:ext uri="{FF2B5EF4-FFF2-40B4-BE49-F238E27FC236}">
                <a16:creationId xmlns:a16="http://schemas.microsoft.com/office/drawing/2014/main" id="{E1115C1B-397A-6063-B80E-36793595C4E7}"/>
              </a:ext>
            </a:extLst>
          </p:cNvPr>
          <p:cNvSpPr txBox="1"/>
          <p:nvPr/>
        </p:nvSpPr>
        <p:spPr>
          <a:xfrm>
            <a:off x="7045693" y="3498064"/>
            <a:ext cx="4119612" cy="646331"/>
          </a:xfrm>
          <a:prstGeom prst="rect">
            <a:avLst/>
          </a:prstGeom>
          <a:noFill/>
        </p:spPr>
        <p:txBody>
          <a:bodyPr wrap="square" rtlCol="0">
            <a:spAutoFit/>
          </a:bodyPr>
          <a:lstStyle/>
          <a:p>
            <a:r>
              <a:rPr lang="en-US" dirty="0"/>
              <a:t>A large number of customers were around 25 years old. </a:t>
            </a:r>
          </a:p>
        </p:txBody>
      </p:sp>
      <p:sp>
        <p:nvSpPr>
          <p:cNvPr id="7" name="TextBox 6">
            <a:extLst>
              <a:ext uri="{FF2B5EF4-FFF2-40B4-BE49-F238E27FC236}">
                <a16:creationId xmlns:a16="http://schemas.microsoft.com/office/drawing/2014/main" id="{2A7AC046-F08F-9482-CE59-709E970D14C6}"/>
              </a:ext>
            </a:extLst>
          </p:cNvPr>
          <p:cNvSpPr txBox="1"/>
          <p:nvPr/>
        </p:nvSpPr>
        <p:spPr>
          <a:xfrm>
            <a:off x="7045693" y="4333251"/>
            <a:ext cx="3503596" cy="646331"/>
          </a:xfrm>
          <a:prstGeom prst="rect">
            <a:avLst/>
          </a:prstGeom>
          <a:noFill/>
        </p:spPr>
        <p:txBody>
          <a:bodyPr wrap="square" rtlCol="0">
            <a:spAutoFit/>
          </a:bodyPr>
          <a:lstStyle/>
          <a:p>
            <a:r>
              <a:rPr lang="en-US" dirty="0"/>
              <a:t>Distribution of age for males and females were fairly similar. </a:t>
            </a:r>
          </a:p>
        </p:txBody>
      </p:sp>
      <p:sp>
        <p:nvSpPr>
          <p:cNvPr id="8" name="TextBox 7">
            <a:extLst>
              <a:ext uri="{FF2B5EF4-FFF2-40B4-BE49-F238E27FC236}">
                <a16:creationId xmlns:a16="http://schemas.microsoft.com/office/drawing/2014/main" id="{12F153F1-0073-465A-2ED3-D8CB2659078C}"/>
              </a:ext>
            </a:extLst>
          </p:cNvPr>
          <p:cNvSpPr txBox="1"/>
          <p:nvPr/>
        </p:nvSpPr>
        <p:spPr>
          <a:xfrm>
            <a:off x="7040880" y="5168438"/>
            <a:ext cx="4042610" cy="1477328"/>
          </a:xfrm>
          <a:prstGeom prst="rect">
            <a:avLst/>
          </a:prstGeom>
          <a:noFill/>
        </p:spPr>
        <p:txBody>
          <a:bodyPr wrap="square" rtlCol="0">
            <a:spAutoFit/>
          </a:bodyPr>
          <a:lstStyle/>
          <a:p>
            <a:r>
              <a:rPr lang="en-US" dirty="0"/>
              <a:t>One outlier present for age among the female customers (female who was aged 50 was outside the whiskers of the box plot, so the data point can be considered an outlier. </a:t>
            </a:r>
          </a:p>
        </p:txBody>
      </p:sp>
    </p:spTree>
    <p:extLst>
      <p:ext uri="{BB962C8B-B14F-4D97-AF65-F5344CB8AC3E}">
        <p14:creationId xmlns:p14="http://schemas.microsoft.com/office/powerpoint/2010/main" val="66967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3EE5-CDC7-6B05-6110-90B3830BF4F7}"/>
              </a:ext>
            </a:extLst>
          </p:cNvPr>
          <p:cNvSpPr>
            <a:spLocks noGrp="1"/>
          </p:cNvSpPr>
          <p:nvPr>
            <p:ph type="title"/>
          </p:nvPr>
        </p:nvSpPr>
        <p:spPr/>
        <p:txBody>
          <a:bodyPr/>
          <a:lstStyle/>
          <a:p>
            <a:r>
              <a:rPr lang="en-US" dirty="0"/>
              <a:t>Univariate analysis for the dataset </a:t>
            </a:r>
          </a:p>
        </p:txBody>
      </p:sp>
      <p:pic>
        <p:nvPicPr>
          <p:cNvPr id="4" name="Picture 3">
            <a:extLst>
              <a:ext uri="{FF2B5EF4-FFF2-40B4-BE49-F238E27FC236}">
                <a16:creationId xmlns:a16="http://schemas.microsoft.com/office/drawing/2014/main" id="{C0B3F2C1-88AE-B908-B8D5-4A8A1C1E8322}"/>
              </a:ext>
            </a:extLst>
          </p:cNvPr>
          <p:cNvPicPr>
            <a:picLocks noChangeAspect="1"/>
          </p:cNvPicPr>
          <p:nvPr/>
        </p:nvPicPr>
        <p:blipFill>
          <a:blip r:embed="rId2"/>
          <a:stretch>
            <a:fillRect/>
          </a:stretch>
        </p:blipFill>
        <p:spPr>
          <a:xfrm>
            <a:off x="465622" y="1374942"/>
            <a:ext cx="5562600" cy="3530600"/>
          </a:xfrm>
          <a:prstGeom prst="rect">
            <a:avLst/>
          </a:prstGeom>
        </p:spPr>
      </p:pic>
      <p:sp>
        <p:nvSpPr>
          <p:cNvPr id="6" name="TextBox 5">
            <a:extLst>
              <a:ext uri="{FF2B5EF4-FFF2-40B4-BE49-F238E27FC236}">
                <a16:creationId xmlns:a16="http://schemas.microsoft.com/office/drawing/2014/main" id="{BB6232A3-8F64-68C2-377C-CA68B8EA7F6C}"/>
              </a:ext>
            </a:extLst>
          </p:cNvPr>
          <p:cNvSpPr txBox="1"/>
          <p:nvPr/>
        </p:nvSpPr>
        <p:spPr>
          <a:xfrm>
            <a:off x="693019" y="5496025"/>
            <a:ext cx="10915048" cy="646331"/>
          </a:xfrm>
          <a:prstGeom prst="rect">
            <a:avLst/>
          </a:prstGeom>
          <a:noFill/>
        </p:spPr>
        <p:txBody>
          <a:bodyPr wrap="square" rtlCol="0">
            <a:spAutoFit/>
          </a:bodyPr>
          <a:lstStyle/>
          <a:p>
            <a:r>
              <a:rPr lang="en-US" dirty="0"/>
              <a:t>Data is right skewed for the above variables. As income increases, the count goes lower. The same goes for miles variable. </a:t>
            </a:r>
          </a:p>
        </p:txBody>
      </p:sp>
      <p:pic>
        <p:nvPicPr>
          <p:cNvPr id="7" name="Picture 6">
            <a:extLst>
              <a:ext uri="{FF2B5EF4-FFF2-40B4-BE49-F238E27FC236}">
                <a16:creationId xmlns:a16="http://schemas.microsoft.com/office/drawing/2014/main" id="{7264DABD-85ED-EF66-D60E-36CF4D69E89E}"/>
              </a:ext>
            </a:extLst>
          </p:cNvPr>
          <p:cNvPicPr>
            <a:picLocks noChangeAspect="1"/>
          </p:cNvPicPr>
          <p:nvPr/>
        </p:nvPicPr>
        <p:blipFill>
          <a:blip r:embed="rId3"/>
          <a:stretch>
            <a:fillRect/>
          </a:stretch>
        </p:blipFill>
        <p:spPr>
          <a:xfrm>
            <a:off x="6400800" y="1374942"/>
            <a:ext cx="5469944" cy="3530600"/>
          </a:xfrm>
          <a:prstGeom prst="rect">
            <a:avLst/>
          </a:prstGeom>
        </p:spPr>
      </p:pic>
    </p:spTree>
    <p:extLst>
      <p:ext uri="{BB962C8B-B14F-4D97-AF65-F5344CB8AC3E}">
        <p14:creationId xmlns:p14="http://schemas.microsoft.com/office/powerpoint/2010/main" val="94813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C06D-2176-BCBB-570F-9E6E751379E1}"/>
              </a:ext>
            </a:extLst>
          </p:cNvPr>
          <p:cNvSpPr>
            <a:spLocks noGrp="1"/>
          </p:cNvSpPr>
          <p:nvPr>
            <p:ph type="title"/>
          </p:nvPr>
        </p:nvSpPr>
        <p:spPr/>
        <p:txBody>
          <a:bodyPr/>
          <a:lstStyle/>
          <a:p>
            <a:r>
              <a:rPr lang="en-US" dirty="0"/>
              <a:t>Bivariate analysis</a:t>
            </a:r>
          </a:p>
        </p:txBody>
      </p:sp>
      <p:pic>
        <p:nvPicPr>
          <p:cNvPr id="4" name="Picture 3">
            <a:extLst>
              <a:ext uri="{FF2B5EF4-FFF2-40B4-BE49-F238E27FC236}">
                <a16:creationId xmlns:a16="http://schemas.microsoft.com/office/drawing/2014/main" id="{65A5AEF3-9D6B-95CB-DC57-338605A12F8B}"/>
              </a:ext>
            </a:extLst>
          </p:cNvPr>
          <p:cNvPicPr>
            <a:picLocks noChangeAspect="1"/>
          </p:cNvPicPr>
          <p:nvPr/>
        </p:nvPicPr>
        <p:blipFill>
          <a:blip r:embed="rId2"/>
          <a:stretch>
            <a:fillRect/>
          </a:stretch>
        </p:blipFill>
        <p:spPr>
          <a:xfrm>
            <a:off x="532664" y="1507758"/>
            <a:ext cx="8547100" cy="723900"/>
          </a:xfrm>
          <a:prstGeom prst="rect">
            <a:avLst/>
          </a:prstGeom>
        </p:spPr>
      </p:pic>
      <p:pic>
        <p:nvPicPr>
          <p:cNvPr id="5" name="Picture 4">
            <a:extLst>
              <a:ext uri="{FF2B5EF4-FFF2-40B4-BE49-F238E27FC236}">
                <a16:creationId xmlns:a16="http://schemas.microsoft.com/office/drawing/2014/main" id="{36D7EF64-8F1B-1D22-BC6B-AF95170B4AE1}"/>
              </a:ext>
            </a:extLst>
          </p:cNvPr>
          <p:cNvPicPr>
            <a:picLocks noChangeAspect="1"/>
          </p:cNvPicPr>
          <p:nvPr/>
        </p:nvPicPr>
        <p:blipFill>
          <a:blip r:embed="rId3"/>
          <a:stretch>
            <a:fillRect/>
          </a:stretch>
        </p:blipFill>
        <p:spPr>
          <a:xfrm>
            <a:off x="633262" y="2440673"/>
            <a:ext cx="4586380" cy="3960127"/>
          </a:xfrm>
          <a:prstGeom prst="rect">
            <a:avLst/>
          </a:prstGeom>
        </p:spPr>
      </p:pic>
      <p:sp>
        <p:nvSpPr>
          <p:cNvPr id="6" name="TextBox 5">
            <a:extLst>
              <a:ext uri="{FF2B5EF4-FFF2-40B4-BE49-F238E27FC236}">
                <a16:creationId xmlns:a16="http://schemas.microsoft.com/office/drawing/2014/main" id="{E5E3C970-FBD8-65FE-B52D-E2ABC5C458C4}"/>
              </a:ext>
            </a:extLst>
          </p:cNvPr>
          <p:cNvSpPr txBox="1"/>
          <p:nvPr/>
        </p:nvSpPr>
        <p:spPr>
          <a:xfrm>
            <a:off x="5746282" y="3657599"/>
            <a:ext cx="4331368" cy="1200329"/>
          </a:xfrm>
          <a:prstGeom prst="rect">
            <a:avLst/>
          </a:prstGeom>
          <a:noFill/>
        </p:spPr>
        <p:txBody>
          <a:bodyPr wrap="square" rtlCol="0">
            <a:spAutoFit/>
          </a:bodyPr>
          <a:lstStyle/>
          <a:p>
            <a:r>
              <a:rPr lang="en-US" dirty="0"/>
              <a:t>In the </a:t>
            </a:r>
            <a:r>
              <a:rPr lang="en-US" dirty="0" err="1"/>
              <a:t>jointplot</a:t>
            </a:r>
            <a:r>
              <a:rPr lang="en-US" dirty="0"/>
              <a:t>, we can see that most of the customers are clustered around the young ages, and mostly under 70,000 dollars on the income side. </a:t>
            </a:r>
          </a:p>
        </p:txBody>
      </p:sp>
    </p:spTree>
    <p:extLst>
      <p:ext uri="{BB962C8B-B14F-4D97-AF65-F5344CB8AC3E}">
        <p14:creationId xmlns:p14="http://schemas.microsoft.com/office/powerpoint/2010/main" val="405290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4606-9939-68AC-62AF-745688263379}"/>
              </a:ext>
            </a:extLst>
          </p:cNvPr>
          <p:cNvSpPr>
            <a:spLocks noGrp="1"/>
          </p:cNvSpPr>
          <p:nvPr>
            <p:ph type="title"/>
          </p:nvPr>
        </p:nvSpPr>
        <p:spPr/>
        <p:txBody>
          <a:bodyPr/>
          <a:lstStyle/>
          <a:p>
            <a:r>
              <a:rPr lang="en-US" dirty="0"/>
              <a:t>Bivariate analysis</a:t>
            </a:r>
          </a:p>
        </p:txBody>
      </p:sp>
      <p:pic>
        <p:nvPicPr>
          <p:cNvPr id="4" name="Picture 3">
            <a:extLst>
              <a:ext uri="{FF2B5EF4-FFF2-40B4-BE49-F238E27FC236}">
                <a16:creationId xmlns:a16="http://schemas.microsoft.com/office/drawing/2014/main" id="{4390FBBE-CB75-FB46-C416-CEEF04EA0882}"/>
              </a:ext>
            </a:extLst>
          </p:cNvPr>
          <p:cNvPicPr>
            <a:picLocks noChangeAspect="1"/>
          </p:cNvPicPr>
          <p:nvPr/>
        </p:nvPicPr>
        <p:blipFill>
          <a:blip r:embed="rId2"/>
          <a:stretch>
            <a:fillRect/>
          </a:stretch>
        </p:blipFill>
        <p:spPr>
          <a:xfrm>
            <a:off x="838200" y="1421531"/>
            <a:ext cx="7289800" cy="800100"/>
          </a:xfrm>
          <a:prstGeom prst="rect">
            <a:avLst/>
          </a:prstGeom>
        </p:spPr>
      </p:pic>
      <p:pic>
        <p:nvPicPr>
          <p:cNvPr id="5" name="Picture 4">
            <a:extLst>
              <a:ext uri="{FF2B5EF4-FFF2-40B4-BE49-F238E27FC236}">
                <a16:creationId xmlns:a16="http://schemas.microsoft.com/office/drawing/2014/main" id="{D5D24F2E-09F8-D44E-1823-AD1A37CE3620}"/>
              </a:ext>
            </a:extLst>
          </p:cNvPr>
          <p:cNvPicPr>
            <a:picLocks noChangeAspect="1"/>
          </p:cNvPicPr>
          <p:nvPr/>
        </p:nvPicPr>
        <p:blipFill>
          <a:blip r:embed="rId3"/>
          <a:stretch>
            <a:fillRect/>
          </a:stretch>
        </p:blipFill>
        <p:spPr>
          <a:xfrm>
            <a:off x="838200" y="2346292"/>
            <a:ext cx="5461000" cy="3378200"/>
          </a:xfrm>
          <a:prstGeom prst="rect">
            <a:avLst/>
          </a:prstGeom>
        </p:spPr>
      </p:pic>
      <p:sp>
        <p:nvSpPr>
          <p:cNvPr id="6" name="TextBox 5">
            <a:extLst>
              <a:ext uri="{FF2B5EF4-FFF2-40B4-BE49-F238E27FC236}">
                <a16:creationId xmlns:a16="http://schemas.microsoft.com/office/drawing/2014/main" id="{E6008038-7DB0-81FB-7D25-02335F0137CB}"/>
              </a:ext>
            </a:extLst>
          </p:cNvPr>
          <p:cNvSpPr txBox="1"/>
          <p:nvPr/>
        </p:nvSpPr>
        <p:spPr>
          <a:xfrm>
            <a:off x="6728059" y="2579571"/>
            <a:ext cx="3946358" cy="1754326"/>
          </a:xfrm>
          <a:prstGeom prst="rect">
            <a:avLst/>
          </a:prstGeom>
          <a:noFill/>
        </p:spPr>
        <p:txBody>
          <a:bodyPr wrap="square" rtlCol="0">
            <a:spAutoFit/>
          </a:bodyPr>
          <a:lstStyle/>
          <a:p>
            <a:r>
              <a:rPr lang="en-US" dirty="0"/>
              <a:t>Fitness versus Miles was fairly straightforward relationship.</a:t>
            </a:r>
          </a:p>
          <a:p>
            <a:r>
              <a:rPr lang="en-US" dirty="0"/>
              <a:t>The higher people rated themselves on the fitness scale, the more the number of miles customers expected to walk/run each week. </a:t>
            </a:r>
          </a:p>
        </p:txBody>
      </p:sp>
    </p:spTree>
    <p:extLst>
      <p:ext uri="{BB962C8B-B14F-4D97-AF65-F5344CB8AC3E}">
        <p14:creationId xmlns:p14="http://schemas.microsoft.com/office/powerpoint/2010/main" val="232336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9D1F-6B2D-D202-72B2-2C18E7D01468}"/>
              </a:ext>
            </a:extLst>
          </p:cNvPr>
          <p:cNvSpPr>
            <a:spLocks noGrp="1"/>
          </p:cNvSpPr>
          <p:nvPr>
            <p:ph type="title"/>
          </p:nvPr>
        </p:nvSpPr>
        <p:spPr/>
        <p:txBody>
          <a:bodyPr/>
          <a:lstStyle/>
          <a:p>
            <a:r>
              <a:rPr lang="en-US" dirty="0"/>
              <a:t>Bivariate analysis</a:t>
            </a:r>
          </a:p>
        </p:txBody>
      </p:sp>
      <p:pic>
        <p:nvPicPr>
          <p:cNvPr id="4" name="Picture 3">
            <a:extLst>
              <a:ext uri="{FF2B5EF4-FFF2-40B4-BE49-F238E27FC236}">
                <a16:creationId xmlns:a16="http://schemas.microsoft.com/office/drawing/2014/main" id="{E1C1EE14-F843-5FE9-5003-8BACD00EB09C}"/>
              </a:ext>
            </a:extLst>
          </p:cNvPr>
          <p:cNvPicPr>
            <a:picLocks noChangeAspect="1"/>
          </p:cNvPicPr>
          <p:nvPr/>
        </p:nvPicPr>
        <p:blipFill>
          <a:blip r:embed="rId2"/>
          <a:stretch>
            <a:fillRect/>
          </a:stretch>
        </p:blipFill>
        <p:spPr>
          <a:xfrm>
            <a:off x="838200" y="1948782"/>
            <a:ext cx="5384800" cy="3441700"/>
          </a:xfrm>
          <a:prstGeom prst="rect">
            <a:avLst/>
          </a:prstGeom>
        </p:spPr>
      </p:pic>
      <p:sp>
        <p:nvSpPr>
          <p:cNvPr id="5" name="TextBox 4">
            <a:extLst>
              <a:ext uri="{FF2B5EF4-FFF2-40B4-BE49-F238E27FC236}">
                <a16:creationId xmlns:a16="http://schemas.microsoft.com/office/drawing/2014/main" id="{72BBDEFF-C7EE-85BA-3F9A-ED8D3171A367}"/>
              </a:ext>
            </a:extLst>
          </p:cNvPr>
          <p:cNvSpPr txBox="1"/>
          <p:nvPr/>
        </p:nvSpPr>
        <p:spPr>
          <a:xfrm>
            <a:off x="6728059" y="2473692"/>
            <a:ext cx="4119613" cy="1754326"/>
          </a:xfrm>
          <a:prstGeom prst="rect">
            <a:avLst/>
          </a:prstGeom>
          <a:noFill/>
        </p:spPr>
        <p:txBody>
          <a:bodyPr wrap="square" rtlCol="0">
            <a:spAutoFit/>
          </a:bodyPr>
          <a:lstStyle/>
          <a:p>
            <a:r>
              <a:rPr lang="en-US" dirty="0"/>
              <a:t>Fitness versus Usage had a similar straightforward relationship. The higher the people rated themselves on the fitness scale, the more number of times the customers expected to use the treadmills. </a:t>
            </a:r>
          </a:p>
        </p:txBody>
      </p:sp>
    </p:spTree>
    <p:extLst>
      <p:ext uri="{BB962C8B-B14F-4D97-AF65-F5344CB8AC3E}">
        <p14:creationId xmlns:p14="http://schemas.microsoft.com/office/powerpoint/2010/main" val="34130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05C0-D63C-4840-1692-8A00443A9855}"/>
              </a:ext>
            </a:extLst>
          </p:cNvPr>
          <p:cNvSpPr>
            <a:spLocks noGrp="1"/>
          </p:cNvSpPr>
          <p:nvPr>
            <p:ph type="title"/>
          </p:nvPr>
        </p:nvSpPr>
        <p:spPr/>
        <p:txBody>
          <a:bodyPr/>
          <a:lstStyle/>
          <a:p>
            <a:r>
              <a:rPr lang="en-US" dirty="0"/>
              <a:t>Analysis using both numerical and categorical variables</a:t>
            </a:r>
          </a:p>
        </p:txBody>
      </p:sp>
      <p:pic>
        <p:nvPicPr>
          <p:cNvPr id="4" name="Picture 3">
            <a:extLst>
              <a:ext uri="{FF2B5EF4-FFF2-40B4-BE49-F238E27FC236}">
                <a16:creationId xmlns:a16="http://schemas.microsoft.com/office/drawing/2014/main" id="{D5A48908-70FE-1106-E97A-15E6CBC49589}"/>
              </a:ext>
            </a:extLst>
          </p:cNvPr>
          <p:cNvPicPr>
            <a:picLocks noChangeAspect="1"/>
          </p:cNvPicPr>
          <p:nvPr/>
        </p:nvPicPr>
        <p:blipFill>
          <a:blip r:embed="rId2"/>
          <a:stretch>
            <a:fillRect/>
          </a:stretch>
        </p:blipFill>
        <p:spPr>
          <a:xfrm>
            <a:off x="1828800" y="1594117"/>
            <a:ext cx="8534400" cy="1282700"/>
          </a:xfrm>
          <a:prstGeom prst="rect">
            <a:avLst/>
          </a:prstGeom>
        </p:spPr>
      </p:pic>
      <p:pic>
        <p:nvPicPr>
          <p:cNvPr id="5" name="Picture 4">
            <a:extLst>
              <a:ext uri="{FF2B5EF4-FFF2-40B4-BE49-F238E27FC236}">
                <a16:creationId xmlns:a16="http://schemas.microsoft.com/office/drawing/2014/main" id="{D95D2B92-703F-B075-5397-75694E9A2C70}"/>
              </a:ext>
            </a:extLst>
          </p:cNvPr>
          <p:cNvPicPr>
            <a:picLocks noChangeAspect="1"/>
          </p:cNvPicPr>
          <p:nvPr/>
        </p:nvPicPr>
        <p:blipFill>
          <a:blip r:embed="rId3"/>
          <a:stretch>
            <a:fillRect/>
          </a:stretch>
        </p:blipFill>
        <p:spPr>
          <a:xfrm>
            <a:off x="476730" y="3012707"/>
            <a:ext cx="2862470" cy="3657601"/>
          </a:xfrm>
          <a:prstGeom prst="rect">
            <a:avLst/>
          </a:prstGeom>
        </p:spPr>
      </p:pic>
      <p:sp>
        <p:nvSpPr>
          <p:cNvPr id="6" name="TextBox 5">
            <a:extLst>
              <a:ext uri="{FF2B5EF4-FFF2-40B4-BE49-F238E27FC236}">
                <a16:creationId xmlns:a16="http://schemas.microsoft.com/office/drawing/2014/main" id="{F352266D-7471-A8EA-357A-20EE99B0E9D0}"/>
              </a:ext>
            </a:extLst>
          </p:cNvPr>
          <p:cNvSpPr txBox="1"/>
          <p:nvPr/>
        </p:nvSpPr>
        <p:spPr>
          <a:xfrm>
            <a:off x="3647975" y="3157086"/>
            <a:ext cx="7705825" cy="1477328"/>
          </a:xfrm>
          <a:prstGeom prst="rect">
            <a:avLst/>
          </a:prstGeom>
          <a:noFill/>
        </p:spPr>
        <p:txBody>
          <a:bodyPr wrap="square" rtlCol="0">
            <a:spAutoFit/>
          </a:bodyPr>
          <a:lstStyle/>
          <a:p>
            <a:r>
              <a:rPr lang="en-US" dirty="0"/>
              <a:t>For Fitness versus Age and categorized by Gender in the first plot on the left, we can see that females above 30 </a:t>
            </a:r>
            <a:r>
              <a:rPr lang="en-US" dirty="0" err="1"/>
              <a:t>yrs</a:t>
            </a:r>
            <a:r>
              <a:rPr lang="en-US" dirty="0"/>
              <a:t> happened to rate themselves low on the fitness scale, while males above age of 30 did not. There is similar disagreement towards the other end of the fitness scale. However, both makes and females around the mean and median age had a similar self-rating on the fitness scale. </a:t>
            </a:r>
          </a:p>
        </p:txBody>
      </p:sp>
      <p:sp>
        <p:nvSpPr>
          <p:cNvPr id="7" name="TextBox 6">
            <a:extLst>
              <a:ext uri="{FF2B5EF4-FFF2-40B4-BE49-F238E27FC236}">
                <a16:creationId xmlns:a16="http://schemas.microsoft.com/office/drawing/2014/main" id="{C836B875-725F-31DB-3C2A-43CD24B7282E}"/>
              </a:ext>
            </a:extLst>
          </p:cNvPr>
          <p:cNvSpPr txBox="1"/>
          <p:nvPr/>
        </p:nvSpPr>
        <p:spPr>
          <a:xfrm>
            <a:off x="3763478" y="4995512"/>
            <a:ext cx="7363326" cy="923330"/>
          </a:xfrm>
          <a:prstGeom prst="rect">
            <a:avLst/>
          </a:prstGeom>
          <a:noFill/>
        </p:spPr>
        <p:txBody>
          <a:bodyPr wrap="square" rtlCol="0">
            <a:spAutoFit/>
          </a:bodyPr>
          <a:lstStyle/>
          <a:p>
            <a:r>
              <a:rPr lang="en-US" dirty="0"/>
              <a:t>For Fitness versus Income, and categorized by Gender in the second plot on the left – both males and females with higher incomes rated themselves more fit. </a:t>
            </a:r>
          </a:p>
        </p:txBody>
      </p:sp>
    </p:spTree>
    <p:extLst>
      <p:ext uri="{BB962C8B-B14F-4D97-AF65-F5344CB8AC3E}">
        <p14:creationId xmlns:p14="http://schemas.microsoft.com/office/powerpoint/2010/main" val="332030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32DC-80CD-A4B4-C9FB-73E369955020}"/>
              </a:ext>
            </a:extLst>
          </p:cNvPr>
          <p:cNvSpPr>
            <a:spLocks noGrp="1"/>
          </p:cNvSpPr>
          <p:nvPr>
            <p:ph type="title"/>
          </p:nvPr>
        </p:nvSpPr>
        <p:spPr/>
        <p:txBody>
          <a:bodyPr/>
          <a:lstStyle/>
          <a:p>
            <a:r>
              <a:rPr lang="en-US" dirty="0"/>
              <a:t>Analysis using both numerical and categorical variables</a:t>
            </a:r>
          </a:p>
        </p:txBody>
      </p:sp>
      <p:pic>
        <p:nvPicPr>
          <p:cNvPr id="4" name="Picture 3">
            <a:extLst>
              <a:ext uri="{FF2B5EF4-FFF2-40B4-BE49-F238E27FC236}">
                <a16:creationId xmlns:a16="http://schemas.microsoft.com/office/drawing/2014/main" id="{6F89DFF3-59C7-5C21-0C98-F594F5EB370C}"/>
              </a:ext>
            </a:extLst>
          </p:cNvPr>
          <p:cNvPicPr>
            <a:picLocks noChangeAspect="1"/>
          </p:cNvPicPr>
          <p:nvPr/>
        </p:nvPicPr>
        <p:blipFill>
          <a:blip r:embed="rId2"/>
          <a:stretch>
            <a:fillRect/>
          </a:stretch>
        </p:blipFill>
        <p:spPr>
          <a:xfrm>
            <a:off x="1397000" y="1690688"/>
            <a:ext cx="9398000" cy="774700"/>
          </a:xfrm>
          <a:prstGeom prst="rect">
            <a:avLst/>
          </a:prstGeom>
        </p:spPr>
      </p:pic>
      <p:pic>
        <p:nvPicPr>
          <p:cNvPr id="5" name="Picture 4">
            <a:extLst>
              <a:ext uri="{FF2B5EF4-FFF2-40B4-BE49-F238E27FC236}">
                <a16:creationId xmlns:a16="http://schemas.microsoft.com/office/drawing/2014/main" id="{44E72284-C340-6BB5-E332-C1B98E3CA59C}"/>
              </a:ext>
            </a:extLst>
          </p:cNvPr>
          <p:cNvPicPr>
            <a:picLocks noChangeAspect="1"/>
          </p:cNvPicPr>
          <p:nvPr/>
        </p:nvPicPr>
        <p:blipFill>
          <a:blip r:embed="rId3"/>
          <a:stretch>
            <a:fillRect/>
          </a:stretch>
        </p:blipFill>
        <p:spPr>
          <a:xfrm>
            <a:off x="720557" y="2840254"/>
            <a:ext cx="5842000" cy="3352800"/>
          </a:xfrm>
          <a:prstGeom prst="rect">
            <a:avLst/>
          </a:prstGeom>
        </p:spPr>
      </p:pic>
      <p:sp>
        <p:nvSpPr>
          <p:cNvPr id="6" name="TextBox 5">
            <a:extLst>
              <a:ext uri="{FF2B5EF4-FFF2-40B4-BE49-F238E27FC236}">
                <a16:creationId xmlns:a16="http://schemas.microsoft.com/office/drawing/2014/main" id="{AB2D0476-CB88-798B-EBD1-E5AFE4133308}"/>
              </a:ext>
            </a:extLst>
          </p:cNvPr>
          <p:cNvSpPr txBox="1"/>
          <p:nvPr/>
        </p:nvSpPr>
        <p:spPr>
          <a:xfrm>
            <a:off x="7055318" y="4054989"/>
            <a:ext cx="3878981" cy="923330"/>
          </a:xfrm>
          <a:prstGeom prst="rect">
            <a:avLst/>
          </a:prstGeom>
          <a:noFill/>
        </p:spPr>
        <p:txBody>
          <a:bodyPr wrap="square" rtlCol="0">
            <a:spAutoFit/>
          </a:bodyPr>
          <a:lstStyle/>
          <a:p>
            <a:r>
              <a:rPr lang="en-US" dirty="0"/>
              <a:t>Majority of the customers who bought the two products TM195 and TM498 products were below 70,000 dollars. </a:t>
            </a:r>
          </a:p>
        </p:txBody>
      </p:sp>
    </p:spTree>
    <p:extLst>
      <p:ext uri="{BB962C8B-B14F-4D97-AF65-F5344CB8AC3E}">
        <p14:creationId xmlns:p14="http://schemas.microsoft.com/office/powerpoint/2010/main" val="244975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A52361-750E-3E5A-DF80-13A7F337A0B8}"/>
              </a:ext>
            </a:extLst>
          </p:cNvPr>
          <p:cNvSpPr txBox="1"/>
          <p:nvPr/>
        </p:nvSpPr>
        <p:spPr>
          <a:xfrm>
            <a:off x="1083365" y="844826"/>
            <a:ext cx="9899374" cy="4308872"/>
          </a:xfrm>
          <a:prstGeom prst="rect">
            <a:avLst/>
          </a:prstGeom>
          <a:noFill/>
        </p:spPr>
        <p:txBody>
          <a:bodyPr wrap="square" rtlCol="0">
            <a:spAutoFit/>
          </a:bodyPr>
          <a:lstStyle/>
          <a:p>
            <a:r>
              <a:rPr lang="en-US" sz="3600" u="sng" dirty="0"/>
              <a:t>Introduction and objectives</a:t>
            </a:r>
          </a:p>
          <a:p>
            <a:endParaRPr lang="en-US" sz="2800" u="sng" dirty="0"/>
          </a:p>
          <a:p>
            <a:endParaRPr lang="en-US" dirty="0"/>
          </a:p>
          <a:p>
            <a:r>
              <a:rPr lang="en-US" sz="2400" dirty="0"/>
              <a:t>The data set consists of 3 types of treadmills from a retail store. </a:t>
            </a:r>
          </a:p>
          <a:p>
            <a:r>
              <a:rPr lang="en-US" sz="2400" dirty="0"/>
              <a:t>The store is called Cardio Good Fitness.</a:t>
            </a:r>
          </a:p>
          <a:p>
            <a:endParaRPr lang="en-US" sz="2400" dirty="0"/>
          </a:p>
          <a:p>
            <a:endParaRPr lang="en-US" sz="2400" dirty="0"/>
          </a:p>
          <a:p>
            <a:r>
              <a:rPr lang="en-US" sz="2400" dirty="0"/>
              <a:t>The aim of the exploratory data analysis is to </a:t>
            </a:r>
          </a:p>
          <a:p>
            <a:pPr marL="457200" indent="-457200">
              <a:buAutoNum type="alphaLcParenBoth"/>
            </a:pPr>
            <a:r>
              <a:rPr lang="en-US" sz="2400" dirty="0"/>
              <a:t>make a </a:t>
            </a:r>
            <a:r>
              <a:rPr lang="en-US" sz="2400" dirty="0">
                <a:solidFill>
                  <a:srgbClr val="FF0000"/>
                </a:solidFill>
              </a:rPr>
              <a:t>customer profile </a:t>
            </a:r>
            <a:r>
              <a:rPr lang="en-US" sz="2400" dirty="0"/>
              <a:t>for the products using descriptive statistics, univariate and multivariate analysis </a:t>
            </a:r>
          </a:p>
          <a:p>
            <a:pPr marL="457200" indent="-457200">
              <a:buAutoNum type="alphaLcParenBoth"/>
            </a:pPr>
            <a:r>
              <a:rPr lang="en-US" sz="2400" dirty="0"/>
              <a:t>and generate a set of </a:t>
            </a:r>
            <a:r>
              <a:rPr lang="en-US" sz="2400" dirty="0">
                <a:solidFill>
                  <a:srgbClr val="FF0000"/>
                </a:solidFill>
              </a:rPr>
              <a:t>insights</a:t>
            </a:r>
            <a:r>
              <a:rPr lang="en-US" sz="2400" dirty="0"/>
              <a:t> and </a:t>
            </a:r>
            <a:r>
              <a:rPr lang="en-US" sz="2400" dirty="0">
                <a:solidFill>
                  <a:srgbClr val="FF0000"/>
                </a:solidFill>
              </a:rPr>
              <a:t>recommendations</a:t>
            </a:r>
            <a:r>
              <a:rPr lang="en-US" sz="2400" dirty="0"/>
              <a:t> for the company. </a:t>
            </a:r>
          </a:p>
        </p:txBody>
      </p:sp>
    </p:spTree>
    <p:extLst>
      <p:ext uri="{BB962C8B-B14F-4D97-AF65-F5344CB8AC3E}">
        <p14:creationId xmlns:p14="http://schemas.microsoft.com/office/powerpoint/2010/main" val="307414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250C-8445-BD19-1996-7F6EE562E0E5}"/>
              </a:ext>
            </a:extLst>
          </p:cNvPr>
          <p:cNvSpPr>
            <a:spLocks noGrp="1"/>
          </p:cNvSpPr>
          <p:nvPr>
            <p:ph type="title"/>
          </p:nvPr>
        </p:nvSpPr>
        <p:spPr>
          <a:xfrm>
            <a:off x="105878" y="163169"/>
            <a:ext cx="11848699" cy="905236"/>
          </a:xfrm>
        </p:spPr>
        <p:txBody>
          <a:bodyPr>
            <a:normAutofit/>
          </a:bodyPr>
          <a:lstStyle/>
          <a:p>
            <a:r>
              <a:rPr lang="en-US" sz="4000" dirty="0"/>
              <a:t>Analysis using both numerical and categorical variables</a:t>
            </a:r>
          </a:p>
        </p:txBody>
      </p:sp>
      <p:pic>
        <p:nvPicPr>
          <p:cNvPr id="4" name="Picture 3">
            <a:extLst>
              <a:ext uri="{FF2B5EF4-FFF2-40B4-BE49-F238E27FC236}">
                <a16:creationId xmlns:a16="http://schemas.microsoft.com/office/drawing/2014/main" id="{DA52035D-A61B-A24A-7345-E957BCEFF01F}"/>
              </a:ext>
            </a:extLst>
          </p:cNvPr>
          <p:cNvPicPr>
            <a:picLocks noChangeAspect="1"/>
          </p:cNvPicPr>
          <p:nvPr/>
        </p:nvPicPr>
        <p:blipFill>
          <a:blip r:embed="rId2"/>
          <a:stretch>
            <a:fillRect/>
          </a:stretch>
        </p:blipFill>
        <p:spPr>
          <a:xfrm>
            <a:off x="2639327" y="829717"/>
            <a:ext cx="6781800" cy="1117600"/>
          </a:xfrm>
          <a:prstGeom prst="rect">
            <a:avLst/>
          </a:prstGeom>
        </p:spPr>
      </p:pic>
      <p:pic>
        <p:nvPicPr>
          <p:cNvPr id="5" name="Picture 4">
            <a:extLst>
              <a:ext uri="{FF2B5EF4-FFF2-40B4-BE49-F238E27FC236}">
                <a16:creationId xmlns:a16="http://schemas.microsoft.com/office/drawing/2014/main" id="{9363F5C9-EAF7-F9FF-9533-D7A82CF09150}"/>
              </a:ext>
            </a:extLst>
          </p:cNvPr>
          <p:cNvPicPr>
            <a:picLocks noChangeAspect="1"/>
          </p:cNvPicPr>
          <p:nvPr/>
        </p:nvPicPr>
        <p:blipFill>
          <a:blip r:embed="rId3"/>
          <a:stretch>
            <a:fillRect/>
          </a:stretch>
        </p:blipFill>
        <p:spPr>
          <a:xfrm>
            <a:off x="0" y="1947317"/>
            <a:ext cx="11848699" cy="3375366"/>
          </a:xfrm>
          <a:prstGeom prst="rect">
            <a:avLst/>
          </a:prstGeom>
        </p:spPr>
      </p:pic>
      <p:sp>
        <p:nvSpPr>
          <p:cNvPr id="7" name="TextBox 6">
            <a:extLst>
              <a:ext uri="{FF2B5EF4-FFF2-40B4-BE49-F238E27FC236}">
                <a16:creationId xmlns:a16="http://schemas.microsoft.com/office/drawing/2014/main" id="{0CB61F78-EF22-DE04-FED2-1DDB62CB8A7B}"/>
              </a:ext>
            </a:extLst>
          </p:cNvPr>
          <p:cNvSpPr txBox="1"/>
          <p:nvPr/>
        </p:nvSpPr>
        <p:spPr>
          <a:xfrm>
            <a:off x="279132" y="5380672"/>
            <a:ext cx="11097928" cy="1477328"/>
          </a:xfrm>
          <a:prstGeom prst="rect">
            <a:avLst/>
          </a:prstGeom>
          <a:noFill/>
        </p:spPr>
        <p:txBody>
          <a:bodyPr wrap="square" rtlCol="0">
            <a:spAutoFit/>
          </a:bodyPr>
          <a:lstStyle/>
          <a:p>
            <a:r>
              <a:rPr lang="en-US" dirty="0"/>
              <a:t>People who rated themselves above average on the fitness scale (fitness scale &gt; 3) were the customers who bought product TM798. </a:t>
            </a:r>
          </a:p>
          <a:p>
            <a:r>
              <a:rPr lang="en-US" dirty="0"/>
              <a:t>Also, the # of females who bought TM798 and who rated themselves rated 5 on the fitness scale vastly outnumbered the males. </a:t>
            </a:r>
          </a:p>
          <a:p>
            <a:r>
              <a:rPr lang="en-US" dirty="0"/>
              <a:t>There were no instances of customers who rated themselves 1 or 2 on the fitness scale who bought a single TM798. </a:t>
            </a:r>
          </a:p>
        </p:txBody>
      </p:sp>
    </p:spTree>
    <p:extLst>
      <p:ext uri="{BB962C8B-B14F-4D97-AF65-F5344CB8AC3E}">
        <p14:creationId xmlns:p14="http://schemas.microsoft.com/office/powerpoint/2010/main" val="202400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7E26-63AE-BB8D-165F-D4EC80F971F1}"/>
              </a:ext>
            </a:extLst>
          </p:cNvPr>
          <p:cNvSpPr>
            <a:spLocks noGrp="1"/>
          </p:cNvSpPr>
          <p:nvPr>
            <p:ph type="title"/>
          </p:nvPr>
        </p:nvSpPr>
        <p:spPr>
          <a:xfrm>
            <a:off x="205339" y="85992"/>
            <a:ext cx="11781322" cy="1325563"/>
          </a:xfrm>
        </p:spPr>
        <p:txBody>
          <a:bodyPr>
            <a:normAutofit/>
          </a:bodyPr>
          <a:lstStyle/>
          <a:p>
            <a:r>
              <a:rPr lang="en-US" sz="4000" dirty="0"/>
              <a:t>Analysis using both numerical and categorical variables</a:t>
            </a:r>
          </a:p>
        </p:txBody>
      </p:sp>
      <p:pic>
        <p:nvPicPr>
          <p:cNvPr id="4" name="Picture 3">
            <a:extLst>
              <a:ext uri="{FF2B5EF4-FFF2-40B4-BE49-F238E27FC236}">
                <a16:creationId xmlns:a16="http://schemas.microsoft.com/office/drawing/2014/main" id="{A60CFB8E-8B3B-8871-A54D-84758CD478B1}"/>
              </a:ext>
            </a:extLst>
          </p:cNvPr>
          <p:cNvPicPr>
            <a:picLocks noChangeAspect="1"/>
          </p:cNvPicPr>
          <p:nvPr/>
        </p:nvPicPr>
        <p:blipFill>
          <a:blip r:embed="rId2"/>
          <a:stretch>
            <a:fillRect/>
          </a:stretch>
        </p:blipFill>
        <p:spPr>
          <a:xfrm>
            <a:off x="2051050" y="1056974"/>
            <a:ext cx="8089900" cy="1028700"/>
          </a:xfrm>
          <a:prstGeom prst="rect">
            <a:avLst/>
          </a:prstGeom>
        </p:spPr>
      </p:pic>
      <p:pic>
        <p:nvPicPr>
          <p:cNvPr id="5" name="Picture 4">
            <a:extLst>
              <a:ext uri="{FF2B5EF4-FFF2-40B4-BE49-F238E27FC236}">
                <a16:creationId xmlns:a16="http://schemas.microsoft.com/office/drawing/2014/main" id="{6F6871A6-2B5D-42B4-FF99-F727E0D89D14}"/>
              </a:ext>
            </a:extLst>
          </p:cNvPr>
          <p:cNvPicPr>
            <a:picLocks noChangeAspect="1"/>
          </p:cNvPicPr>
          <p:nvPr/>
        </p:nvPicPr>
        <p:blipFill>
          <a:blip r:embed="rId3"/>
          <a:stretch>
            <a:fillRect/>
          </a:stretch>
        </p:blipFill>
        <p:spPr>
          <a:xfrm>
            <a:off x="510740" y="2382537"/>
            <a:ext cx="6819900" cy="4013200"/>
          </a:xfrm>
          <a:prstGeom prst="rect">
            <a:avLst/>
          </a:prstGeom>
        </p:spPr>
      </p:pic>
      <p:sp>
        <p:nvSpPr>
          <p:cNvPr id="6" name="TextBox 5">
            <a:extLst>
              <a:ext uri="{FF2B5EF4-FFF2-40B4-BE49-F238E27FC236}">
                <a16:creationId xmlns:a16="http://schemas.microsoft.com/office/drawing/2014/main" id="{C5D2DC81-EE89-34E2-5092-144D8B1B0C85}"/>
              </a:ext>
            </a:extLst>
          </p:cNvPr>
          <p:cNvSpPr txBox="1"/>
          <p:nvPr/>
        </p:nvSpPr>
        <p:spPr>
          <a:xfrm>
            <a:off x="7661710" y="2935705"/>
            <a:ext cx="3522846" cy="2585323"/>
          </a:xfrm>
          <a:prstGeom prst="rect">
            <a:avLst/>
          </a:prstGeom>
          <a:noFill/>
        </p:spPr>
        <p:txBody>
          <a:bodyPr wrap="square" rtlCol="0">
            <a:spAutoFit/>
          </a:bodyPr>
          <a:lstStyle/>
          <a:p>
            <a:r>
              <a:rPr lang="en-US" dirty="0"/>
              <a:t>Female customers who had a partner preferred product TM195 over the other two products TM498 and TM798. </a:t>
            </a:r>
          </a:p>
          <a:p>
            <a:endParaRPr lang="en-US" dirty="0"/>
          </a:p>
          <a:p>
            <a:r>
              <a:rPr lang="en-US" dirty="0"/>
              <a:t>Male single customers who preferred product TM195 over the other two products TM498 and TM798. </a:t>
            </a:r>
          </a:p>
        </p:txBody>
      </p:sp>
    </p:spTree>
    <p:extLst>
      <p:ext uri="{BB962C8B-B14F-4D97-AF65-F5344CB8AC3E}">
        <p14:creationId xmlns:p14="http://schemas.microsoft.com/office/powerpoint/2010/main" val="118593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C312-1273-D2EE-1A9E-56E6A88B4400}"/>
              </a:ext>
            </a:extLst>
          </p:cNvPr>
          <p:cNvSpPr>
            <a:spLocks noGrp="1"/>
          </p:cNvSpPr>
          <p:nvPr>
            <p:ph type="title"/>
          </p:nvPr>
        </p:nvSpPr>
        <p:spPr>
          <a:xfrm>
            <a:off x="190901" y="95617"/>
            <a:ext cx="11810197" cy="1325563"/>
          </a:xfrm>
        </p:spPr>
        <p:txBody>
          <a:bodyPr>
            <a:normAutofit/>
          </a:bodyPr>
          <a:lstStyle/>
          <a:p>
            <a:r>
              <a:rPr lang="en-US" sz="4000" dirty="0"/>
              <a:t>Analysis with both numerical and categorical variables </a:t>
            </a:r>
          </a:p>
        </p:txBody>
      </p:sp>
      <p:pic>
        <p:nvPicPr>
          <p:cNvPr id="4" name="Picture 3">
            <a:extLst>
              <a:ext uri="{FF2B5EF4-FFF2-40B4-BE49-F238E27FC236}">
                <a16:creationId xmlns:a16="http://schemas.microsoft.com/office/drawing/2014/main" id="{89721DAE-852B-B61C-0953-3E2D56B8135C}"/>
              </a:ext>
            </a:extLst>
          </p:cNvPr>
          <p:cNvPicPr>
            <a:picLocks noChangeAspect="1"/>
          </p:cNvPicPr>
          <p:nvPr/>
        </p:nvPicPr>
        <p:blipFill>
          <a:blip r:embed="rId2"/>
          <a:stretch>
            <a:fillRect/>
          </a:stretch>
        </p:blipFill>
        <p:spPr>
          <a:xfrm>
            <a:off x="67377" y="1048205"/>
            <a:ext cx="11810197" cy="722590"/>
          </a:xfrm>
          <a:prstGeom prst="rect">
            <a:avLst/>
          </a:prstGeom>
        </p:spPr>
      </p:pic>
      <p:pic>
        <p:nvPicPr>
          <p:cNvPr id="5" name="Picture 4">
            <a:extLst>
              <a:ext uri="{FF2B5EF4-FFF2-40B4-BE49-F238E27FC236}">
                <a16:creationId xmlns:a16="http://schemas.microsoft.com/office/drawing/2014/main" id="{26D58597-EB66-2E16-2F5B-7082CBEB3546}"/>
              </a:ext>
            </a:extLst>
          </p:cNvPr>
          <p:cNvPicPr>
            <a:picLocks noChangeAspect="1"/>
          </p:cNvPicPr>
          <p:nvPr/>
        </p:nvPicPr>
        <p:blipFill>
          <a:blip r:embed="rId3"/>
          <a:stretch>
            <a:fillRect/>
          </a:stretch>
        </p:blipFill>
        <p:spPr>
          <a:xfrm>
            <a:off x="447776" y="2190295"/>
            <a:ext cx="5829300" cy="3619500"/>
          </a:xfrm>
          <a:prstGeom prst="rect">
            <a:avLst/>
          </a:prstGeom>
        </p:spPr>
      </p:pic>
      <p:sp>
        <p:nvSpPr>
          <p:cNvPr id="6" name="TextBox 5">
            <a:extLst>
              <a:ext uri="{FF2B5EF4-FFF2-40B4-BE49-F238E27FC236}">
                <a16:creationId xmlns:a16="http://schemas.microsoft.com/office/drawing/2014/main" id="{085AAE8E-E650-51B0-7C40-74B32AE463B4}"/>
              </a:ext>
            </a:extLst>
          </p:cNvPr>
          <p:cNvSpPr txBox="1"/>
          <p:nvPr/>
        </p:nvSpPr>
        <p:spPr>
          <a:xfrm>
            <a:off x="6651057" y="3003490"/>
            <a:ext cx="4706754" cy="2031325"/>
          </a:xfrm>
          <a:prstGeom prst="rect">
            <a:avLst/>
          </a:prstGeom>
          <a:noFill/>
        </p:spPr>
        <p:txBody>
          <a:bodyPr wrap="square" rtlCol="0">
            <a:spAutoFit/>
          </a:bodyPr>
          <a:lstStyle/>
          <a:p>
            <a:r>
              <a:rPr lang="en-US" dirty="0"/>
              <a:t>Male and female </a:t>
            </a:r>
            <a:r>
              <a:rPr lang="en-US" dirty="0" err="1"/>
              <a:t>custoemrs</a:t>
            </a:r>
            <a:r>
              <a:rPr lang="en-US" dirty="0"/>
              <a:t> who had higher incomes preferred product TM798. </a:t>
            </a:r>
          </a:p>
          <a:p>
            <a:endParaRPr lang="en-US" dirty="0"/>
          </a:p>
          <a:p>
            <a:r>
              <a:rPr lang="en-US" dirty="0"/>
              <a:t>The difference in the median income of the male customers who bought TM798 as compared to the other two products was approximately 30,000 dollars. </a:t>
            </a:r>
          </a:p>
        </p:txBody>
      </p:sp>
    </p:spTree>
    <p:extLst>
      <p:ext uri="{BB962C8B-B14F-4D97-AF65-F5344CB8AC3E}">
        <p14:creationId xmlns:p14="http://schemas.microsoft.com/office/powerpoint/2010/main" val="2586257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2872-5D99-FADF-F8EF-2DAA9C835788}"/>
              </a:ext>
            </a:extLst>
          </p:cNvPr>
          <p:cNvSpPr>
            <a:spLocks noGrp="1"/>
          </p:cNvSpPr>
          <p:nvPr>
            <p:ph type="title"/>
          </p:nvPr>
        </p:nvSpPr>
        <p:spPr/>
        <p:txBody>
          <a:bodyPr/>
          <a:lstStyle/>
          <a:p>
            <a:r>
              <a:rPr lang="en-US" dirty="0"/>
              <a:t>Category plot</a:t>
            </a:r>
          </a:p>
        </p:txBody>
      </p:sp>
      <p:pic>
        <p:nvPicPr>
          <p:cNvPr id="4" name="Picture 3">
            <a:extLst>
              <a:ext uri="{FF2B5EF4-FFF2-40B4-BE49-F238E27FC236}">
                <a16:creationId xmlns:a16="http://schemas.microsoft.com/office/drawing/2014/main" id="{FF4BA414-9967-974D-2F0B-D0C357362F78}"/>
              </a:ext>
            </a:extLst>
          </p:cNvPr>
          <p:cNvPicPr>
            <a:picLocks noChangeAspect="1"/>
          </p:cNvPicPr>
          <p:nvPr/>
        </p:nvPicPr>
        <p:blipFill>
          <a:blip r:embed="rId2"/>
          <a:stretch>
            <a:fillRect/>
          </a:stretch>
        </p:blipFill>
        <p:spPr>
          <a:xfrm>
            <a:off x="0" y="1363932"/>
            <a:ext cx="12192000" cy="884518"/>
          </a:xfrm>
          <a:prstGeom prst="rect">
            <a:avLst/>
          </a:prstGeom>
        </p:spPr>
      </p:pic>
      <p:pic>
        <p:nvPicPr>
          <p:cNvPr id="5" name="Picture 4">
            <a:extLst>
              <a:ext uri="{FF2B5EF4-FFF2-40B4-BE49-F238E27FC236}">
                <a16:creationId xmlns:a16="http://schemas.microsoft.com/office/drawing/2014/main" id="{F2CB7236-5C57-0F89-294D-C4257756ACDC}"/>
              </a:ext>
            </a:extLst>
          </p:cNvPr>
          <p:cNvPicPr>
            <a:picLocks noChangeAspect="1"/>
          </p:cNvPicPr>
          <p:nvPr/>
        </p:nvPicPr>
        <p:blipFill>
          <a:blip r:embed="rId3"/>
          <a:stretch>
            <a:fillRect/>
          </a:stretch>
        </p:blipFill>
        <p:spPr>
          <a:xfrm>
            <a:off x="0" y="2376019"/>
            <a:ext cx="12192000" cy="2279217"/>
          </a:xfrm>
          <a:prstGeom prst="rect">
            <a:avLst/>
          </a:prstGeom>
        </p:spPr>
      </p:pic>
      <p:sp>
        <p:nvSpPr>
          <p:cNvPr id="6" name="TextBox 5">
            <a:extLst>
              <a:ext uri="{FF2B5EF4-FFF2-40B4-BE49-F238E27FC236}">
                <a16:creationId xmlns:a16="http://schemas.microsoft.com/office/drawing/2014/main" id="{B199DCD8-746C-EEF8-77E6-68B5D9D267BA}"/>
              </a:ext>
            </a:extLst>
          </p:cNvPr>
          <p:cNvSpPr txBox="1"/>
          <p:nvPr/>
        </p:nvSpPr>
        <p:spPr>
          <a:xfrm>
            <a:off x="1023486" y="5494068"/>
            <a:ext cx="10145028" cy="369332"/>
          </a:xfrm>
          <a:prstGeom prst="rect">
            <a:avLst/>
          </a:prstGeom>
          <a:noFill/>
        </p:spPr>
        <p:txBody>
          <a:bodyPr wrap="square" rtlCol="0">
            <a:spAutoFit/>
          </a:bodyPr>
          <a:lstStyle/>
          <a:p>
            <a:r>
              <a:rPr lang="en-US" dirty="0"/>
              <a:t>For customers who had education more than 18 years, the only product they bought was the TM798. </a:t>
            </a:r>
          </a:p>
        </p:txBody>
      </p:sp>
    </p:spTree>
    <p:extLst>
      <p:ext uri="{BB962C8B-B14F-4D97-AF65-F5344CB8AC3E}">
        <p14:creationId xmlns:p14="http://schemas.microsoft.com/office/powerpoint/2010/main" val="368898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A226-61F0-39A6-C7EE-7BFD8C256A9B}"/>
              </a:ext>
            </a:extLst>
          </p:cNvPr>
          <p:cNvSpPr>
            <a:spLocks noGrp="1"/>
          </p:cNvSpPr>
          <p:nvPr>
            <p:ph type="title"/>
          </p:nvPr>
        </p:nvSpPr>
        <p:spPr>
          <a:xfrm>
            <a:off x="250257" y="365125"/>
            <a:ext cx="11752446" cy="1325563"/>
          </a:xfrm>
        </p:spPr>
        <p:txBody>
          <a:bodyPr>
            <a:normAutofit/>
          </a:bodyPr>
          <a:lstStyle/>
          <a:p>
            <a:r>
              <a:rPr lang="en-US" sz="4000" dirty="0"/>
              <a:t>Correlation analysis among the continuous variables </a:t>
            </a:r>
          </a:p>
        </p:txBody>
      </p:sp>
      <p:pic>
        <p:nvPicPr>
          <p:cNvPr id="4" name="Picture 3">
            <a:extLst>
              <a:ext uri="{FF2B5EF4-FFF2-40B4-BE49-F238E27FC236}">
                <a16:creationId xmlns:a16="http://schemas.microsoft.com/office/drawing/2014/main" id="{4960A716-F00A-E020-5E2C-7EBFFA30EF9A}"/>
              </a:ext>
            </a:extLst>
          </p:cNvPr>
          <p:cNvPicPr>
            <a:picLocks noChangeAspect="1"/>
          </p:cNvPicPr>
          <p:nvPr/>
        </p:nvPicPr>
        <p:blipFill>
          <a:blip r:embed="rId2"/>
          <a:stretch>
            <a:fillRect/>
          </a:stretch>
        </p:blipFill>
        <p:spPr>
          <a:xfrm>
            <a:off x="1689100" y="1296988"/>
            <a:ext cx="8813800" cy="787400"/>
          </a:xfrm>
          <a:prstGeom prst="rect">
            <a:avLst/>
          </a:prstGeom>
        </p:spPr>
      </p:pic>
      <p:pic>
        <p:nvPicPr>
          <p:cNvPr id="5" name="Picture 4">
            <a:extLst>
              <a:ext uri="{FF2B5EF4-FFF2-40B4-BE49-F238E27FC236}">
                <a16:creationId xmlns:a16="http://schemas.microsoft.com/office/drawing/2014/main" id="{BBCA739B-5E51-5285-2FA5-B739E832E1DD}"/>
              </a:ext>
            </a:extLst>
          </p:cNvPr>
          <p:cNvPicPr>
            <a:picLocks noChangeAspect="1"/>
          </p:cNvPicPr>
          <p:nvPr/>
        </p:nvPicPr>
        <p:blipFill>
          <a:blip r:embed="rId3"/>
          <a:stretch>
            <a:fillRect/>
          </a:stretch>
        </p:blipFill>
        <p:spPr>
          <a:xfrm>
            <a:off x="538480" y="2529372"/>
            <a:ext cx="5588000" cy="3416300"/>
          </a:xfrm>
          <a:prstGeom prst="rect">
            <a:avLst/>
          </a:prstGeom>
        </p:spPr>
      </p:pic>
      <p:sp>
        <p:nvSpPr>
          <p:cNvPr id="6" name="TextBox 5">
            <a:extLst>
              <a:ext uri="{FF2B5EF4-FFF2-40B4-BE49-F238E27FC236}">
                <a16:creationId xmlns:a16="http://schemas.microsoft.com/office/drawing/2014/main" id="{08870806-E80A-3566-1158-D752AE4F8A26}"/>
              </a:ext>
            </a:extLst>
          </p:cNvPr>
          <p:cNvSpPr txBox="1"/>
          <p:nvPr/>
        </p:nvSpPr>
        <p:spPr>
          <a:xfrm>
            <a:off x="6728059" y="3243714"/>
            <a:ext cx="4119613" cy="1754326"/>
          </a:xfrm>
          <a:prstGeom prst="rect">
            <a:avLst/>
          </a:prstGeom>
          <a:noFill/>
        </p:spPr>
        <p:txBody>
          <a:bodyPr wrap="square" rtlCol="0">
            <a:spAutoFit/>
          </a:bodyPr>
          <a:lstStyle/>
          <a:p>
            <a:r>
              <a:rPr lang="en-US" dirty="0"/>
              <a:t>There is some observed correlation between fitness and miles the customers expect to walk/run every week (0.79). Also, there is a correlation relationship between the fitness and usage, and income and education. </a:t>
            </a:r>
          </a:p>
        </p:txBody>
      </p:sp>
    </p:spTree>
    <p:extLst>
      <p:ext uri="{BB962C8B-B14F-4D97-AF65-F5344CB8AC3E}">
        <p14:creationId xmlns:p14="http://schemas.microsoft.com/office/powerpoint/2010/main" val="780227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55DD13-E5D3-7AA6-1AB1-4721199F523B}"/>
              </a:ext>
            </a:extLst>
          </p:cNvPr>
          <p:cNvPicPr>
            <a:picLocks noChangeAspect="1"/>
          </p:cNvPicPr>
          <p:nvPr/>
        </p:nvPicPr>
        <p:blipFill>
          <a:blip r:embed="rId2"/>
          <a:stretch>
            <a:fillRect/>
          </a:stretch>
        </p:blipFill>
        <p:spPr>
          <a:xfrm>
            <a:off x="615081" y="458202"/>
            <a:ext cx="7747000" cy="647700"/>
          </a:xfrm>
          <a:prstGeom prst="rect">
            <a:avLst/>
          </a:prstGeom>
        </p:spPr>
      </p:pic>
      <p:pic>
        <p:nvPicPr>
          <p:cNvPr id="5" name="Picture 4">
            <a:extLst>
              <a:ext uri="{FF2B5EF4-FFF2-40B4-BE49-F238E27FC236}">
                <a16:creationId xmlns:a16="http://schemas.microsoft.com/office/drawing/2014/main" id="{B7E017B1-D823-2ED6-AF30-0C0731587ECD}"/>
              </a:ext>
            </a:extLst>
          </p:cNvPr>
          <p:cNvPicPr>
            <a:picLocks noChangeAspect="1"/>
          </p:cNvPicPr>
          <p:nvPr/>
        </p:nvPicPr>
        <p:blipFill>
          <a:blip r:embed="rId3"/>
          <a:stretch>
            <a:fillRect/>
          </a:stretch>
        </p:blipFill>
        <p:spPr>
          <a:xfrm>
            <a:off x="615081" y="1846179"/>
            <a:ext cx="5435600" cy="3454400"/>
          </a:xfrm>
          <a:prstGeom prst="rect">
            <a:avLst/>
          </a:prstGeom>
        </p:spPr>
      </p:pic>
      <p:sp>
        <p:nvSpPr>
          <p:cNvPr id="6" name="TextBox 5">
            <a:extLst>
              <a:ext uri="{FF2B5EF4-FFF2-40B4-BE49-F238E27FC236}">
                <a16:creationId xmlns:a16="http://schemas.microsoft.com/office/drawing/2014/main" id="{9C9050F2-F455-41ED-392E-3062AE983879}"/>
              </a:ext>
            </a:extLst>
          </p:cNvPr>
          <p:cNvSpPr txBox="1"/>
          <p:nvPr/>
        </p:nvSpPr>
        <p:spPr>
          <a:xfrm>
            <a:off x="6497053" y="2635451"/>
            <a:ext cx="4456497" cy="2031325"/>
          </a:xfrm>
          <a:prstGeom prst="rect">
            <a:avLst/>
          </a:prstGeom>
          <a:noFill/>
        </p:spPr>
        <p:txBody>
          <a:bodyPr wrap="square" rtlCol="0">
            <a:spAutoFit/>
          </a:bodyPr>
          <a:lstStyle/>
          <a:p>
            <a:r>
              <a:rPr lang="en-US" dirty="0"/>
              <a:t>For product TM195, the count of male and female customers is the same. For product TM498, the count of male and female customers was similar. </a:t>
            </a:r>
          </a:p>
          <a:p>
            <a:r>
              <a:rPr lang="en-US" dirty="0"/>
              <a:t>For TM798, the count of male customers was much higher than the count of female customers. </a:t>
            </a:r>
          </a:p>
        </p:txBody>
      </p:sp>
    </p:spTree>
    <p:extLst>
      <p:ext uri="{BB962C8B-B14F-4D97-AF65-F5344CB8AC3E}">
        <p14:creationId xmlns:p14="http://schemas.microsoft.com/office/powerpoint/2010/main" val="199373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A0D7-F73F-4171-FF8F-C1CE2AC35CF8}"/>
              </a:ext>
            </a:extLst>
          </p:cNvPr>
          <p:cNvSpPr>
            <a:spLocks noGrp="1"/>
          </p:cNvSpPr>
          <p:nvPr>
            <p:ph type="title"/>
          </p:nvPr>
        </p:nvSpPr>
        <p:spPr/>
        <p:txBody>
          <a:bodyPr/>
          <a:lstStyle/>
          <a:p>
            <a:r>
              <a:rPr lang="en-US" dirty="0"/>
              <a:t>References/Citations</a:t>
            </a:r>
          </a:p>
        </p:txBody>
      </p:sp>
      <p:sp>
        <p:nvSpPr>
          <p:cNvPr id="3" name="Content Placeholder 2">
            <a:extLst>
              <a:ext uri="{FF2B5EF4-FFF2-40B4-BE49-F238E27FC236}">
                <a16:creationId xmlns:a16="http://schemas.microsoft.com/office/drawing/2014/main" id="{8B64087D-6B46-07D8-7690-813AE8BBBD6D}"/>
              </a:ext>
            </a:extLst>
          </p:cNvPr>
          <p:cNvSpPr>
            <a:spLocks noGrp="1"/>
          </p:cNvSpPr>
          <p:nvPr>
            <p:ph idx="1"/>
          </p:nvPr>
        </p:nvSpPr>
        <p:spPr/>
        <p:txBody>
          <a:bodyPr/>
          <a:lstStyle/>
          <a:p>
            <a:r>
              <a:rPr lang="en-US" dirty="0">
                <a:hlinkClick r:id="rId2"/>
              </a:rPr>
              <a:t>https://pandas.pydata.org/docs/getting_started/overview.html</a:t>
            </a:r>
            <a:endParaRPr lang="en-US" dirty="0"/>
          </a:p>
          <a:p>
            <a:r>
              <a:rPr lang="en-US" dirty="0">
                <a:hlinkClick r:id="rId3"/>
              </a:rPr>
              <a:t>https://numpy.org/doc/stable/user/whatisnumpy.html</a:t>
            </a:r>
            <a:endParaRPr lang="en-US" dirty="0"/>
          </a:p>
          <a:p>
            <a:r>
              <a:rPr lang="en-US" dirty="0">
                <a:hlinkClick r:id="rId4"/>
              </a:rPr>
              <a:t>https://matplotlib.org/</a:t>
            </a:r>
            <a:endParaRPr lang="en-US" dirty="0"/>
          </a:p>
          <a:p>
            <a:r>
              <a:rPr lang="en-US" dirty="0">
                <a:hlinkClick r:id="rId5"/>
              </a:rPr>
              <a:t>https://seaborn.pydata.org/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88279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9AA5-9828-49C1-E6DA-89B253974EBF}"/>
              </a:ext>
            </a:extLst>
          </p:cNvPr>
          <p:cNvSpPr>
            <a:spLocks noGrp="1"/>
          </p:cNvSpPr>
          <p:nvPr>
            <p:ph type="title"/>
          </p:nvPr>
        </p:nvSpPr>
        <p:spPr/>
        <p:txBody>
          <a:bodyPr/>
          <a:lstStyle/>
          <a:p>
            <a:r>
              <a:rPr lang="en-US" dirty="0"/>
              <a:t>The data consists of:</a:t>
            </a:r>
          </a:p>
        </p:txBody>
      </p:sp>
      <p:sp>
        <p:nvSpPr>
          <p:cNvPr id="3" name="Content Placeholder 2">
            <a:extLst>
              <a:ext uri="{FF2B5EF4-FFF2-40B4-BE49-F238E27FC236}">
                <a16:creationId xmlns:a16="http://schemas.microsoft.com/office/drawing/2014/main" id="{8841F1EE-6CA6-BF64-D8AB-9A785EACD889}"/>
              </a:ext>
            </a:extLst>
          </p:cNvPr>
          <p:cNvSpPr>
            <a:spLocks noGrp="1"/>
          </p:cNvSpPr>
          <p:nvPr>
            <p:ph idx="1"/>
          </p:nvPr>
        </p:nvSpPr>
        <p:spPr/>
        <p:txBody>
          <a:bodyPr>
            <a:normAutofit fontScale="92500" lnSpcReduction="20000"/>
          </a:bodyPr>
          <a:lstStyle/>
          <a:p>
            <a:r>
              <a:rPr lang="en-US" dirty="0"/>
              <a:t>Product bought by the customers – TM195, TM498 and TM798</a:t>
            </a:r>
          </a:p>
          <a:p>
            <a:r>
              <a:rPr lang="en-US" dirty="0"/>
              <a:t>Age – in years</a:t>
            </a:r>
          </a:p>
          <a:p>
            <a:r>
              <a:rPr lang="en-US" dirty="0"/>
              <a:t>Gender</a:t>
            </a:r>
          </a:p>
          <a:p>
            <a:r>
              <a:rPr lang="en-US" dirty="0"/>
              <a:t>Education – in no. of years, of the customer</a:t>
            </a:r>
          </a:p>
          <a:p>
            <a:r>
              <a:rPr lang="en-US" dirty="0"/>
              <a:t>Relationship status – of the customer</a:t>
            </a:r>
          </a:p>
          <a:p>
            <a:r>
              <a:rPr lang="en-US" dirty="0"/>
              <a:t>Usage – Average number of times the customer wants to use the treadmill every week</a:t>
            </a:r>
          </a:p>
          <a:p>
            <a:r>
              <a:rPr lang="en-US" dirty="0"/>
              <a:t>Fitness – a self rated fitness score of the customer (5 –very fit, 1 – very unfit)</a:t>
            </a:r>
          </a:p>
          <a:p>
            <a:r>
              <a:rPr lang="en-US" dirty="0"/>
              <a:t>Income – of the customer</a:t>
            </a:r>
          </a:p>
          <a:p>
            <a:r>
              <a:rPr lang="en-US" dirty="0"/>
              <a:t>Miles – number of miles the customer expects to run</a:t>
            </a:r>
          </a:p>
        </p:txBody>
      </p:sp>
    </p:spTree>
    <p:extLst>
      <p:ext uri="{BB962C8B-B14F-4D97-AF65-F5344CB8AC3E}">
        <p14:creationId xmlns:p14="http://schemas.microsoft.com/office/powerpoint/2010/main" val="225159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31B9-7AE3-93FC-2BBD-CF722A775EC2}"/>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A481D56D-7187-42AA-E077-B4E23261A55E}"/>
              </a:ext>
            </a:extLst>
          </p:cNvPr>
          <p:cNvSpPr>
            <a:spLocks noGrp="1"/>
          </p:cNvSpPr>
          <p:nvPr>
            <p:ph idx="1"/>
          </p:nvPr>
        </p:nvSpPr>
        <p:spPr/>
        <p:txBody>
          <a:bodyPr/>
          <a:lstStyle/>
          <a:p>
            <a:r>
              <a:rPr lang="en-US" dirty="0"/>
              <a:t>Loading and importing packages</a:t>
            </a:r>
          </a:p>
          <a:p>
            <a:r>
              <a:rPr lang="en-US" dirty="0"/>
              <a:t>Loading dataset</a:t>
            </a:r>
          </a:p>
          <a:p>
            <a:r>
              <a:rPr lang="en-US" dirty="0"/>
              <a:t>Previewing dataset</a:t>
            </a:r>
          </a:p>
          <a:p>
            <a:r>
              <a:rPr lang="en-US" dirty="0"/>
              <a:t>Checking columns, shape, datatypes, missing values</a:t>
            </a:r>
          </a:p>
          <a:p>
            <a:r>
              <a:rPr lang="en-US" dirty="0"/>
              <a:t>Descriptive statistics for the dataset</a:t>
            </a:r>
          </a:p>
          <a:p>
            <a:r>
              <a:rPr lang="en-US" dirty="0"/>
              <a:t>Univariate, bivariate and multivariate analysis for the dataset </a:t>
            </a:r>
          </a:p>
          <a:p>
            <a:r>
              <a:rPr lang="en-US" dirty="0"/>
              <a:t>Insights gained from the analysis</a:t>
            </a:r>
          </a:p>
          <a:p>
            <a:r>
              <a:rPr lang="en-US" dirty="0"/>
              <a:t>Recommendations based on the analysis</a:t>
            </a:r>
          </a:p>
        </p:txBody>
      </p:sp>
    </p:spTree>
    <p:extLst>
      <p:ext uri="{BB962C8B-B14F-4D97-AF65-F5344CB8AC3E}">
        <p14:creationId xmlns:p14="http://schemas.microsoft.com/office/powerpoint/2010/main" val="181999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4D93-2C37-9D56-964A-11B8CE66BA6A}"/>
              </a:ext>
            </a:extLst>
          </p:cNvPr>
          <p:cNvSpPr>
            <a:spLocks noGrp="1"/>
          </p:cNvSpPr>
          <p:nvPr>
            <p:ph type="title"/>
          </p:nvPr>
        </p:nvSpPr>
        <p:spPr/>
        <p:txBody>
          <a:bodyPr/>
          <a:lstStyle/>
          <a:p>
            <a:r>
              <a:rPr lang="en-US" dirty="0"/>
              <a:t>Loading and importing packages</a:t>
            </a:r>
          </a:p>
        </p:txBody>
      </p:sp>
      <p:pic>
        <p:nvPicPr>
          <p:cNvPr id="4" name="Content Placeholder 3">
            <a:extLst>
              <a:ext uri="{FF2B5EF4-FFF2-40B4-BE49-F238E27FC236}">
                <a16:creationId xmlns:a16="http://schemas.microsoft.com/office/drawing/2014/main" id="{30552F22-49DB-F40C-F781-D0B8F4BE26EC}"/>
              </a:ext>
            </a:extLst>
          </p:cNvPr>
          <p:cNvPicPr>
            <a:picLocks noGrp="1" noChangeAspect="1"/>
          </p:cNvPicPr>
          <p:nvPr>
            <p:ph idx="1"/>
          </p:nvPr>
        </p:nvPicPr>
        <p:blipFill>
          <a:blip r:embed="rId2"/>
          <a:stretch>
            <a:fillRect/>
          </a:stretch>
        </p:blipFill>
        <p:spPr>
          <a:xfrm>
            <a:off x="2223971" y="1482482"/>
            <a:ext cx="7416800" cy="2400300"/>
          </a:xfrm>
          <a:prstGeom prst="rect">
            <a:avLst/>
          </a:prstGeom>
        </p:spPr>
      </p:pic>
      <p:sp>
        <p:nvSpPr>
          <p:cNvPr id="6" name="TextBox 5">
            <a:extLst>
              <a:ext uri="{FF2B5EF4-FFF2-40B4-BE49-F238E27FC236}">
                <a16:creationId xmlns:a16="http://schemas.microsoft.com/office/drawing/2014/main" id="{8EEA4332-BA84-58E4-C7B0-7DF46A60BD5C}"/>
              </a:ext>
            </a:extLst>
          </p:cNvPr>
          <p:cNvSpPr txBox="1"/>
          <p:nvPr/>
        </p:nvSpPr>
        <p:spPr>
          <a:xfrm>
            <a:off x="635267" y="4283242"/>
            <a:ext cx="10843418" cy="2031325"/>
          </a:xfrm>
          <a:prstGeom prst="rect">
            <a:avLst/>
          </a:prstGeom>
          <a:noFill/>
        </p:spPr>
        <p:txBody>
          <a:bodyPr wrap="none" rtlCol="0">
            <a:spAutoFit/>
          </a:bodyPr>
          <a:lstStyle/>
          <a:p>
            <a:r>
              <a:rPr lang="en-US" u="sng" dirty="0" err="1"/>
              <a:t>Numpy</a:t>
            </a:r>
            <a:r>
              <a:rPr lang="en-US" u="sng" dirty="0"/>
              <a:t> </a:t>
            </a:r>
            <a:r>
              <a:rPr lang="en-US" dirty="0"/>
              <a:t>– python library, scientific computing – has a multidimensional array object, derived objects like matrices, </a:t>
            </a:r>
          </a:p>
          <a:p>
            <a:r>
              <a:rPr lang="en-US" dirty="0"/>
              <a:t>Operations such as sorting, logical operations, linear algebra, statistical operations </a:t>
            </a:r>
            <a:r>
              <a:rPr lang="en-US" dirty="0" err="1"/>
              <a:t>etc</a:t>
            </a:r>
            <a:endParaRPr lang="en-US" dirty="0"/>
          </a:p>
          <a:p>
            <a:r>
              <a:rPr lang="en-US" u="sng" dirty="0"/>
              <a:t>Pandas</a:t>
            </a:r>
            <a:r>
              <a:rPr lang="en-US" dirty="0"/>
              <a:t> – python package – data structures (series, </a:t>
            </a:r>
            <a:r>
              <a:rPr lang="en-US" dirty="0" err="1"/>
              <a:t>dataframe</a:t>
            </a:r>
            <a:r>
              <a:rPr lang="en-US" dirty="0"/>
              <a:t>) designed to work with relational or labeled data</a:t>
            </a:r>
          </a:p>
          <a:p>
            <a:r>
              <a:rPr lang="en-US" u="sng" dirty="0"/>
              <a:t>Matplotlib</a:t>
            </a:r>
            <a:r>
              <a:rPr lang="en-US" dirty="0"/>
              <a:t> – python library – creating static and interactive visualizations in python</a:t>
            </a:r>
          </a:p>
          <a:p>
            <a:r>
              <a:rPr lang="en-US" u="sng" dirty="0"/>
              <a:t>Seaborn</a:t>
            </a:r>
            <a:r>
              <a:rPr lang="en-US" dirty="0"/>
              <a:t> – visualization library built on top of matplotlib </a:t>
            </a:r>
          </a:p>
          <a:p>
            <a:endParaRPr lang="en-US" dirty="0"/>
          </a:p>
          <a:p>
            <a:endParaRPr lang="en-US" dirty="0"/>
          </a:p>
        </p:txBody>
      </p:sp>
    </p:spTree>
    <p:extLst>
      <p:ext uri="{BB962C8B-B14F-4D97-AF65-F5344CB8AC3E}">
        <p14:creationId xmlns:p14="http://schemas.microsoft.com/office/powerpoint/2010/main" val="207014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0995-7D78-7242-6F38-C7EEDD5F9E23}"/>
              </a:ext>
            </a:extLst>
          </p:cNvPr>
          <p:cNvSpPr>
            <a:spLocks noGrp="1"/>
          </p:cNvSpPr>
          <p:nvPr>
            <p:ph type="title"/>
          </p:nvPr>
        </p:nvSpPr>
        <p:spPr>
          <a:xfrm>
            <a:off x="838200" y="134119"/>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F7D8FE16-371C-D557-D699-41F58A5D2F45}"/>
              </a:ext>
            </a:extLst>
          </p:cNvPr>
          <p:cNvSpPr>
            <a:spLocks noGrp="1"/>
          </p:cNvSpPr>
          <p:nvPr>
            <p:ph idx="1"/>
          </p:nvPr>
        </p:nvSpPr>
        <p:spPr>
          <a:xfrm>
            <a:off x="699550" y="1166704"/>
            <a:ext cx="10515600" cy="4351338"/>
          </a:xfrm>
        </p:spPr>
        <p:txBody>
          <a:bodyPr/>
          <a:lstStyle/>
          <a:p>
            <a:r>
              <a:rPr lang="en-US" dirty="0"/>
              <a:t>Original dataset is in a CSV file</a:t>
            </a:r>
          </a:p>
          <a:p>
            <a:r>
              <a:rPr lang="en-US" dirty="0"/>
              <a:t>We import the dataset into a pandas </a:t>
            </a:r>
            <a:r>
              <a:rPr lang="en-US" dirty="0" err="1"/>
              <a:t>dataframe</a:t>
            </a:r>
            <a:endParaRPr lang="en-US" dirty="0"/>
          </a:p>
        </p:txBody>
      </p:sp>
      <p:pic>
        <p:nvPicPr>
          <p:cNvPr id="4" name="Picture 3">
            <a:extLst>
              <a:ext uri="{FF2B5EF4-FFF2-40B4-BE49-F238E27FC236}">
                <a16:creationId xmlns:a16="http://schemas.microsoft.com/office/drawing/2014/main" id="{D3F75A53-4895-4865-D607-14CAE68DB291}"/>
              </a:ext>
            </a:extLst>
          </p:cNvPr>
          <p:cNvPicPr>
            <a:picLocks noChangeAspect="1"/>
          </p:cNvPicPr>
          <p:nvPr/>
        </p:nvPicPr>
        <p:blipFill>
          <a:blip r:embed="rId2"/>
          <a:stretch>
            <a:fillRect/>
          </a:stretch>
        </p:blipFill>
        <p:spPr>
          <a:xfrm>
            <a:off x="838200" y="2080411"/>
            <a:ext cx="10045700" cy="850900"/>
          </a:xfrm>
          <a:prstGeom prst="rect">
            <a:avLst/>
          </a:prstGeom>
        </p:spPr>
      </p:pic>
      <p:pic>
        <p:nvPicPr>
          <p:cNvPr id="5" name="Picture 4">
            <a:extLst>
              <a:ext uri="{FF2B5EF4-FFF2-40B4-BE49-F238E27FC236}">
                <a16:creationId xmlns:a16="http://schemas.microsoft.com/office/drawing/2014/main" id="{212EC879-A172-9462-497A-72DC433B66EC}"/>
              </a:ext>
            </a:extLst>
          </p:cNvPr>
          <p:cNvPicPr>
            <a:picLocks noChangeAspect="1"/>
          </p:cNvPicPr>
          <p:nvPr/>
        </p:nvPicPr>
        <p:blipFill rotWithShape="1">
          <a:blip r:embed="rId3"/>
          <a:srcRect r="1697" b="15767"/>
          <a:stretch/>
        </p:blipFill>
        <p:spPr>
          <a:xfrm>
            <a:off x="881121" y="3166842"/>
            <a:ext cx="4979929" cy="3125933"/>
          </a:xfrm>
          <a:prstGeom prst="rect">
            <a:avLst/>
          </a:prstGeom>
        </p:spPr>
      </p:pic>
      <p:sp>
        <p:nvSpPr>
          <p:cNvPr id="7" name="TextBox 6">
            <a:extLst>
              <a:ext uri="{FF2B5EF4-FFF2-40B4-BE49-F238E27FC236}">
                <a16:creationId xmlns:a16="http://schemas.microsoft.com/office/drawing/2014/main" id="{5A557F4B-0EF8-09D8-CE80-9D8E7262DD90}"/>
              </a:ext>
            </a:extLst>
          </p:cNvPr>
          <p:cNvSpPr txBox="1"/>
          <p:nvPr/>
        </p:nvSpPr>
        <p:spPr>
          <a:xfrm>
            <a:off x="6670307" y="3342373"/>
            <a:ext cx="3975234" cy="1754326"/>
          </a:xfrm>
          <a:prstGeom prst="rect">
            <a:avLst/>
          </a:prstGeom>
          <a:noFill/>
        </p:spPr>
        <p:txBody>
          <a:bodyPr wrap="square" rtlCol="0">
            <a:spAutoFit/>
          </a:bodyPr>
          <a:lstStyle/>
          <a:p>
            <a:r>
              <a:rPr lang="en-US" dirty="0"/>
              <a:t>There are 180 rows and 9 columns in the data</a:t>
            </a:r>
          </a:p>
          <a:p>
            <a:endParaRPr lang="en-US" dirty="0"/>
          </a:p>
          <a:p>
            <a:r>
              <a:rPr lang="en-US" dirty="0"/>
              <a:t>Quick glance tells us that the data has categorical values as well as continuous values. </a:t>
            </a:r>
          </a:p>
        </p:txBody>
      </p:sp>
    </p:spTree>
    <p:extLst>
      <p:ext uri="{BB962C8B-B14F-4D97-AF65-F5344CB8AC3E}">
        <p14:creationId xmlns:p14="http://schemas.microsoft.com/office/powerpoint/2010/main" val="36967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A611-A2F6-938E-B0D9-490CFBAEACFE}"/>
              </a:ext>
            </a:extLst>
          </p:cNvPr>
          <p:cNvSpPr>
            <a:spLocks noGrp="1"/>
          </p:cNvSpPr>
          <p:nvPr>
            <p:ph type="title"/>
          </p:nvPr>
        </p:nvSpPr>
        <p:spPr/>
        <p:txBody>
          <a:bodyPr/>
          <a:lstStyle/>
          <a:p>
            <a:r>
              <a:rPr lang="en-US" dirty="0"/>
              <a:t>Preview of the dataset</a:t>
            </a:r>
          </a:p>
        </p:txBody>
      </p:sp>
      <p:pic>
        <p:nvPicPr>
          <p:cNvPr id="4" name="Picture 3">
            <a:extLst>
              <a:ext uri="{FF2B5EF4-FFF2-40B4-BE49-F238E27FC236}">
                <a16:creationId xmlns:a16="http://schemas.microsoft.com/office/drawing/2014/main" id="{BBCA0831-DC86-ABC8-A721-3BBA06986013}"/>
              </a:ext>
            </a:extLst>
          </p:cNvPr>
          <p:cNvPicPr>
            <a:picLocks noChangeAspect="1"/>
          </p:cNvPicPr>
          <p:nvPr/>
        </p:nvPicPr>
        <p:blipFill>
          <a:blip r:embed="rId2"/>
          <a:stretch>
            <a:fillRect/>
          </a:stretch>
        </p:blipFill>
        <p:spPr>
          <a:xfrm>
            <a:off x="539549" y="1479884"/>
            <a:ext cx="7107990" cy="4920916"/>
          </a:xfrm>
          <a:prstGeom prst="rect">
            <a:avLst/>
          </a:prstGeom>
        </p:spPr>
      </p:pic>
      <p:sp>
        <p:nvSpPr>
          <p:cNvPr id="5" name="TextBox 4">
            <a:extLst>
              <a:ext uri="{FF2B5EF4-FFF2-40B4-BE49-F238E27FC236}">
                <a16:creationId xmlns:a16="http://schemas.microsoft.com/office/drawing/2014/main" id="{A4B0B5E1-42D7-DFD4-A7D8-B77EBF7F5A6C}"/>
              </a:ext>
            </a:extLst>
          </p:cNvPr>
          <p:cNvSpPr txBox="1"/>
          <p:nvPr/>
        </p:nvSpPr>
        <p:spPr>
          <a:xfrm>
            <a:off x="8168105" y="1848050"/>
            <a:ext cx="3484346" cy="3693319"/>
          </a:xfrm>
          <a:prstGeom prst="rect">
            <a:avLst/>
          </a:prstGeom>
          <a:noFill/>
        </p:spPr>
        <p:txBody>
          <a:bodyPr wrap="square" rtlCol="0">
            <a:spAutoFit/>
          </a:bodyPr>
          <a:lstStyle/>
          <a:p>
            <a:r>
              <a:rPr lang="en-US" dirty="0"/>
              <a:t>There are 9 columns in the data set. </a:t>
            </a:r>
          </a:p>
          <a:p>
            <a:r>
              <a:rPr lang="en-US" dirty="0"/>
              <a:t>Data has product name, and the data  about the customers who bought them.</a:t>
            </a:r>
          </a:p>
          <a:p>
            <a:r>
              <a:rPr lang="en-US" dirty="0"/>
              <a:t>The customer data that is provided</a:t>
            </a:r>
          </a:p>
          <a:p>
            <a:r>
              <a:rPr lang="en-US" dirty="0"/>
              <a:t>Is about their age, gender, education, relationship status, and how much they  expect to the use the treadmill. </a:t>
            </a:r>
          </a:p>
          <a:p>
            <a:r>
              <a:rPr lang="en-US" dirty="0"/>
              <a:t>In addition, the data also has fitness, income and miles that the customers expect to run. </a:t>
            </a:r>
          </a:p>
        </p:txBody>
      </p:sp>
    </p:spTree>
    <p:extLst>
      <p:ext uri="{BB962C8B-B14F-4D97-AF65-F5344CB8AC3E}">
        <p14:creationId xmlns:p14="http://schemas.microsoft.com/office/powerpoint/2010/main" val="21913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C8B3-4E59-66B3-6232-84CD1C73B128}"/>
              </a:ext>
            </a:extLst>
          </p:cNvPr>
          <p:cNvSpPr>
            <a:spLocks noGrp="1"/>
          </p:cNvSpPr>
          <p:nvPr>
            <p:ph type="title"/>
          </p:nvPr>
        </p:nvSpPr>
        <p:spPr>
          <a:xfrm>
            <a:off x="838200" y="200931"/>
            <a:ext cx="10515600" cy="1325563"/>
          </a:xfrm>
        </p:spPr>
        <p:txBody>
          <a:bodyPr/>
          <a:lstStyle/>
          <a:p>
            <a:r>
              <a:rPr lang="en-US" dirty="0"/>
              <a:t>Descriptive statistics for the dataset</a:t>
            </a:r>
          </a:p>
        </p:txBody>
      </p:sp>
      <p:pic>
        <p:nvPicPr>
          <p:cNvPr id="4" name="Picture 3">
            <a:extLst>
              <a:ext uri="{FF2B5EF4-FFF2-40B4-BE49-F238E27FC236}">
                <a16:creationId xmlns:a16="http://schemas.microsoft.com/office/drawing/2014/main" id="{E8B1266C-A5E9-D48A-F192-E51CEBCE0602}"/>
              </a:ext>
            </a:extLst>
          </p:cNvPr>
          <p:cNvPicPr>
            <a:picLocks noChangeAspect="1"/>
          </p:cNvPicPr>
          <p:nvPr/>
        </p:nvPicPr>
        <p:blipFill>
          <a:blip r:embed="rId2"/>
          <a:stretch>
            <a:fillRect/>
          </a:stretch>
        </p:blipFill>
        <p:spPr>
          <a:xfrm>
            <a:off x="623036" y="1396799"/>
            <a:ext cx="5667678" cy="2838316"/>
          </a:xfrm>
          <a:prstGeom prst="rect">
            <a:avLst/>
          </a:prstGeom>
        </p:spPr>
      </p:pic>
      <p:sp>
        <p:nvSpPr>
          <p:cNvPr id="5" name="TextBox 4">
            <a:extLst>
              <a:ext uri="{FF2B5EF4-FFF2-40B4-BE49-F238E27FC236}">
                <a16:creationId xmlns:a16="http://schemas.microsoft.com/office/drawing/2014/main" id="{CA38D2C6-A11A-7C77-DB0A-DB3AC1E372A7}"/>
              </a:ext>
            </a:extLst>
          </p:cNvPr>
          <p:cNvSpPr txBox="1"/>
          <p:nvPr/>
        </p:nvSpPr>
        <p:spPr>
          <a:xfrm>
            <a:off x="6569945" y="2687862"/>
            <a:ext cx="4523873" cy="646331"/>
          </a:xfrm>
          <a:prstGeom prst="rect">
            <a:avLst/>
          </a:prstGeom>
          <a:noFill/>
        </p:spPr>
        <p:txBody>
          <a:bodyPr wrap="square" rtlCol="0">
            <a:spAutoFit/>
          </a:bodyPr>
          <a:lstStyle/>
          <a:p>
            <a:r>
              <a:rPr lang="en-US" dirty="0"/>
              <a:t>Continuous variables – age, education, usage, fitness, income, miles</a:t>
            </a:r>
          </a:p>
        </p:txBody>
      </p:sp>
      <p:sp>
        <p:nvSpPr>
          <p:cNvPr id="6" name="TextBox 5">
            <a:extLst>
              <a:ext uri="{FF2B5EF4-FFF2-40B4-BE49-F238E27FC236}">
                <a16:creationId xmlns:a16="http://schemas.microsoft.com/office/drawing/2014/main" id="{B7E93463-6D63-A669-261D-DF8F4449A69E}"/>
              </a:ext>
            </a:extLst>
          </p:cNvPr>
          <p:cNvSpPr txBox="1"/>
          <p:nvPr/>
        </p:nvSpPr>
        <p:spPr>
          <a:xfrm>
            <a:off x="401654" y="4272677"/>
            <a:ext cx="7885697" cy="2585323"/>
          </a:xfrm>
          <a:prstGeom prst="rect">
            <a:avLst/>
          </a:prstGeom>
          <a:noFill/>
        </p:spPr>
        <p:txBody>
          <a:bodyPr wrap="square" rtlCol="0">
            <a:spAutoFit/>
          </a:bodyPr>
          <a:lstStyle/>
          <a:p>
            <a:r>
              <a:rPr lang="en-US" dirty="0"/>
              <a:t>The </a:t>
            </a:r>
            <a:r>
              <a:rPr lang="en-US" dirty="0">
                <a:solidFill>
                  <a:srgbClr val="FF0000"/>
                </a:solidFill>
              </a:rPr>
              <a:t>age</a:t>
            </a:r>
            <a:r>
              <a:rPr lang="en-US" dirty="0"/>
              <a:t> range for the 180 customers was </a:t>
            </a:r>
            <a:r>
              <a:rPr lang="en-US" dirty="0">
                <a:solidFill>
                  <a:srgbClr val="FF0000"/>
                </a:solidFill>
              </a:rPr>
              <a:t>18 to 50 years </a:t>
            </a:r>
            <a:r>
              <a:rPr lang="en-US" dirty="0"/>
              <a:t>for the 3 treadmill products</a:t>
            </a:r>
          </a:p>
          <a:p>
            <a:r>
              <a:rPr lang="en-US" dirty="0"/>
              <a:t>The mean age for the customer was 28.7 years and median age was 26 years</a:t>
            </a:r>
          </a:p>
          <a:p>
            <a:r>
              <a:rPr lang="en-US" dirty="0"/>
              <a:t>The inter-quartile range for the age was approximately 9 years (75% - 25%)</a:t>
            </a:r>
          </a:p>
          <a:p>
            <a:r>
              <a:rPr lang="en-US" dirty="0"/>
              <a:t>75% of the customers were below the age of 33 years</a:t>
            </a:r>
          </a:p>
          <a:p>
            <a:r>
              <a:rPr lang="en-US" dirty="0"/>
              <a:t>The income range for the 180 customers was ~ 29k to 104k. </a:t>
            </a:r>
          </a:p>
          <a:p>
            <a:r>
              <a:rPr lang="en-US" dirty="0"/>
              <a:t>The mean income was ~53,719 dollars, median income was 50,596 dollars. </a:t>
            </a:r>
          </a:p>
          <a:p>
            <a:r>
              <a:rPr lang="en-US" dirty="0"/>
              <a:t>The mean and median usage (expected) was ~ 3 times per week</a:t>
            </a:r>
          </a:p>
          <a:p>
            <a:r>
              <a:rPr lang="en-US" dirty="0"/>
              <a:t>Overall, the 180 customers rated themselves a 3.3 on the fitness scale. </a:t>
            </a:r>
          </a:p>
        </p:txBody>
      </p:sp>
      <p:sp>
        <p:nvSpPr>
          <p:cNvPr id="7" name="TextBox 6">
            <a:extLst>
              <a:ext uri="{FF2B5EF4-FFF2-40B4-BE49-F238E27FC236}">
                <a16:creationId xmlns:a16="http://schemas.microsoft.com/office/drawing/2014/main" id="{6CF034E4-B05C-6CF9-9260-CB03211542F0}"/>
              </a:ext>
            </a:extLst>
          </p:cNvPr>
          <p:cNvSpPr txBox="1"/>
          <p:nvPr/>
        </p:nvSpPr>
        <p:spPr>
          <a:xfrm>
            <a:off x="8517756" y="4331367"/>
            <a:ext cx="3031958" cy="2031325"/>
          </a:xfrm>
          <a:prstGeom prst="rect">
            <a:avLst/>
          </a:prstGeom>
          <a:noFill/>
        </p:spPr>
        <p:txBody>
          <a:bodyPr wrap="square" rtlCol="0">
            <a:spAutoFit/>
          </a:bodyPr>
          <a:lstStyle/>
          <a:p>
            <a:r>
              <a:rPr lang="en-US" dirty="0"/>
              <a:t>The average miles they expected to use the treadmill was 103 miles. The units are not given for this column, but it can be interpreted to be per month ( assuming a person walks 3 miles a day)</a:t>
            </a:r>
          </a:p>
        </p:txBody>
      </p:sp>
      <p:cxnSp>
        <p:nvCxnSpPr>
          <p:cNvPr id="9" name="Straight Connector 8">
            <a:extLst>
              <a:ext uri="{FF2B5EF4-FFF2-40B4-BE49-F238E27FC236}">
                <a16:creationId xmlns:a16="http://schemas.microsoft.com/office/drawing/2014/main" id="{5D3F78A6-0771-3A6D-FDB1-700336E1FF5F}"/>
              </a:ext>
            </a:extLst>
          </p:cNvPr>
          <p:cNvCxnSpPr/>
          <p:nvPr/>
        </p:nvCxnSpPr>
        <p:spPr>
          <a:xfrm>
            <a:off x="7969718" y="4129238"/>
            <a:ext cx="0" cy="25314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55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5C64-45B9-6994-49E3-0793917F52EA}"/>
              </a:ext>
            </a:extLst>
          </p:cNvPr>
          <p:cNvSpPr>
            <a:spLocks noGrp="1"/>
          </p:cNvSpPr>
          <p:nvPr>
            <p:ph type="title"/>
          </p:nvPr>
        </p:nvSpPr>
        <p:spPr/>
        <p:txBody>
          <a:bodyPr/>
          <a:lstStyle/>
          <a:p>
            <a:r>
              <a:rPr lang="en-US" dirty="0"/>
              <a:t>Descriptive statistics on categorical variables</a:t>
            </a:r>
          </a:p>
        </p:txBody>
      </p:sp>
      <p:pic>
        <p:nvPicPr>
          <p:cNvPr id="4" name="Picture 3">
            <a:extLst>
              <a:ext uri="{FF2B5EF4-FFF2-40B4-BE49-F238E27FC236}">
                <a16:creationId xmlns:a16="http://schemas.microsoft.com/office/drawing/2014/main" id="{9598F5B8-18D5-F1CD-747F-7DB0097C559B}"/>
              </a:ext>
            </a:extLst>
          </p:cNvPr>
          <p:cNvPicPr>
            <a:picLocks noChangeAspect="1"/>
          </p:cNvPicPr>
          <p:nvPr/>
        </p:nvPicPr>
        <p:blipFill>
          <a:blip r:embed="rId2"/>
          <a:stretch>
            <a:fillRect/>
          </a:stretch>
        </p:blipFill>
        <p:spPr>
          <a:xfrm>
            <a:off x="838200" y="1690688"/>
            <a:ext cx="10528300" cy="3035300"/>
          </a:xfrm>
          <a:prstGeom prst="rect">
            <a:avLst/>
          </a:prstGeom>
        </p:spPr>
      </p:pic>
      <p:sp>
        <p:nvSpPr>
          <p:cNvPr id="5" name="TextBox 4">
            <a:extLst>
              <a:ext uri="{FF2B5EF4-FFF2-40B4-BE49-F238E27FC236}">
                <a16:creationId xmlns:a16="http://schemas.microsoft.com/office/drawing/2014/main" id="{B628E03A-75D8-B563-62FE-D7C7F418C23E}"/>
              </a:ext>
            </a:extLst>
          </p:cNvPr>
          <p:cNvSpPr txBox="1"/>
          <p:nvPr/>
        </p:nvSpPr>
        <p:spPr>
          <a:xfrm>
            <a:off x="3388093" y="5053263"/>
            <a:ext cx="4490204" cy="369332"/>
          </a:xfrm>
          <a:prstGeom prst="rect">
            <a:avLst/>
          </a:prstGeom>
          <a:noFill/>
        </p:spPr>
        <p:txBody>
          <a:bodyPr wrap="none" rtlCol="0">
            <a:spAutoFit/>
          </a:bodyPr>
          <a:lstStyle/>
          <a:p>
            <a:r>
              <a:rPr lang="en-US" dirty="0"/>
              <a:t>TM195 product was sold the most (80 items). </a:t>
            </a:r>
          </a:p>
        </p:txBody>
      </p:sp>
    </p:spTree>
    <p:extLst>
      <p:ext uri="{BB962C8B-B14F-4D97-AF65-F5344CB8AC3E}">
        <p14:creationId xmlns:p14="http://schemas.microsoft.com/office/powerpoint/2010/main" val="184599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3546</TotalTime>
  <Words>1454</Words>
  <Application>Microsoft Macintosh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Exploratory Data Analysis</vt:lpstr>
      <vt:lpstr>PowerPoint Presentation</vt:lpstr>
      <vt:lpstr>The data consists of:</vt:lpstr>
      <vt:lpstr>Exploratory Data Analysis (EDA)</vt:lpstr>
      <vt:lpstr>Loading and importing packages</vt:lpstr>
      <vt:lpstr>The dataset</vt:lpstr>
      <vt:lpstr>Preview of the dataset</vt:lpstr>
      <vt:lpstr>Descriptive statistics for the dataset</vt:lpstr>
      <vt:lpstr>Descriptive statistics on categorical variables</vt:lpstr>
      <vt:lpstr>Descriptive statistics on categorical variables</vt:lpstr>
      <vt:lpstr>Descriptive statistics on categorical variables</vt:lpstr>
      <vt:lpstr>Descriptive statistics on categorical variables</vt:lpstr>
      <vt:lpstr>Univariate analysis for the dataset </vt:lpstr>
      <vt:lpstr>Univariate analysis for the dataset </vt:lpstr>
      <vt:lpstr>Bivariate analysis</vt:lpstr>
      <vt:lpstr>Bivariate analysis</vt:lpstr>
      <vt:lpstr>Bivariate analysis</vt:lpstr>
      <vt:lpstr>Analysis using both numerical and categorical variables</vt:lpstr>
      <vt:lpstr>Analysis using both numerical and categorical variables</vt:lpstr>
      <vt:lpstr>Analysis using both numerical and categorical variables</vt:lpstr>
      <vt:lpstr>Analysis using both numerical and categorical variables</vt:lpstr>
      <vt:lpstr>Analysis with both numerical and categorical variables </vt:lpstr>
      <vt:lpstr>Category plot</vt:lpstr>
      <vt:lpstr>Correlation analysis among the continuous variables </vt:lpstr>
      <vt:lpstr>PowerPoint Presentation</vt:lpstr>
      <vt:lpstr>References/Citations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deepti vikram</dc:creator>
  <cp:lastModifiedBy>deepti vikram</cp:lastModifiedBy>
  <cp:revision>18</cp:revision>
  <dcterms:created xsi:type="dcterms:W3CDTF">2022-11-23T22:37:13Z</dcterms:created>
  <dcterms:modified xsi:type="dcterms:W3CDTF">2023-10-03T10:42:52Z</dcterms:modified>
</cp:coreProperties>
</file>