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Big Shoulders Display Bold" charset="1" panose="00000000000000000000"/>
      <p:regular r:id="rId29"/>
    </p:embeddedFont>
    <p:embeddedFont>
      <p:font typeface="TAN Headline" charset="1" panose="00000000000000000000"/>
      <p:regular r:id="rId30"/>
    </p:embeddedFont>
    <p:embeddedFont>
      <p:font typeface="Comic Sans Bold" charset="1" panose="03000902030302020204"/>
      <p:regular r:id="rId31"/>
    </p:embeddedFont>
    <p:embeddedFont>
      <p:font typeface="Comic Sans" charset="1" panose="03000702030302020204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989" r="-7501" b="-47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2513" y="2910096"/>
            <a:ext cx="5991744" cy="4628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2"/>
              </a:lnSpc>
            </a:pPr>
            <a:r>
              <a:rPr lang="en-US" sz="9002" b="true">
                <a:solidFill>
                  <a:srgbClr val="FAEA82"/>
                </a:solidFill>
                <a:latin typeface="Big Shoulders Display Bold"/>
                <a:ea typeface="Big Shoulders Display Bold"/>
                <a:cs typeface="Big Shoulders Display Bold"/>
                <a:sym typeface="Big Shoulders Display Bold"/>
              </a:rPr>
              <a:t>CAREER TRENDS EXPLORER AND PERSONALIZED JOB MATCHING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9217013"/>
            <a:ext cx="12494031" cy="1069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true">
                <a:solidFill>
                  <a:srgbClr val="FAEA82"/>
                </a:solidFill>
                <a:latin typeface="Big Shoulders Display Bold"/>
                <a:ea typeface="Big Shoulders Display Bold"/>
                <a:cs typeface="Big Shoulders Display Bold"/>
                <a:sym typeface="Big Shoulders Display Bold"/>
              </a:rPr>
              <a:t>BY: - DEEWANKAR SHARMA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677224"/>
            <a:ext cx="15824501" cy="3584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METHODOLOGY: </a:t>
            </a:r>
            <a:r>
              <a:rPr lang="en-US" sz="380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ANALYZED GROWTH RATES OF JOB POSTINGS BY CATEGORY OVER TIME.</a:t>
            </a: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 </a:t>
            </a:r>
          </a:p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Findings:</a:t>
            </a:r>
          </a:p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TOP 10 EMERGING JOB CATEGORIES VISUALIZED WITH GROWTH TRENDS.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085850"/>
            <a:ext cx="16689659" cy="1894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69"/>
              </a:lnSpc>
            </a:pPr>
            <a:r>
              <a:rPr lang="en-US" sz="6699" spc="-133">
                <a:solidFill>
                  <a:srgbClr val="E73223"/>
                </a:solidFill>
                <a:latin typeface="TAN Headline"/>
                <a:ea typeface="TAN Headline"/>
                <a:cs typeface="TAN Headline"/>
                <a:sym typeface="TAN Headline"/>
              </a:rPr>
              <a:t>TASK 2: EMERGING JOB CATEGORIES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472946"/>
            <a:ext cx="18288000" cy="11457392"/>
          </a:xfrm>
          <a:custGeom>
            <a:avLst/>
            <a:gdLst/>
            <a:ahLst/>
            <a:cxnLst/>
            <a:rect r="r" b="b" t="t" l="l"/>
            <a:pathLst>
              <a:path h="11457392" w="18288000">
                <a:moveTo>
                  <a:pt x="0" y="0"/>
                </a:moveTo>
                <a:lnTo>
                  <a:pt x="18288000" y="0"/>
                </a:lnTo>
                <a:lnTo>
                  <a:pt x="18288000" y="11457392"/>
                </a:lnTo>
                <a:lnTo>
                  <a:pt x="0" y="11457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 l="0" t="-70754" r="0" b="-85191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2946"/>
            <a:ext cx="18288000" cy="11457392"/>
          </a:xfrm>
          <a:custGeom>
            <a:avLst/>
            <a:gdLst/>
            <a:ahLst/>
            <a:cxnLst/>
            <a:rect r="r" b="b" t="t" l="l"/>
            <a:pathLst>
              <a:path h="11457392" w="18288000">
                <a:moveTo>
                  <a:pt x="0" y="0"/>
                </a:moveTo>
                <a:lnTo>
                  <a:pt x="18288000" y="0"/>
                </a:lnTo>
                <a:lnTo>
                  <a:pt x="18288000" y="11457392"/>
                </a:lnTo>
                <a:lnTo>
                  <a:pt x="0" y="11457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 l="0" t="-70754" r="0" b="-8519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51108" y="442442"/>
            <a:ext cx="14585783" cy="9626617"/>
          </a:xfrm>
          <a:custGeom>
            <a:avLst/>
            <a:gdLst/>
            <a:ahLst/>
            <a:cxnLst/>
            <a:rect r="r" b="b" t="t" l="l"/>
            <a:pathLst>
              <a:path h="9626617" w="14585783">
                <a:moveTo>
                  <a:pt x="0" y="0"/>
                </a:moveTo>
                <a:lnTo>
                  <a:pt x="14585784" y="0"/>
                </a:lnTo>
                <a:lnTo>
                  <a:pt x="14585784" y="9626617"/>
                </a:lnTo>
                <a:lnTo>
                  <a:pt x="0" y="96266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2946"/>
            <a:ext cx="18288000" cy="11457392"/>
          </a:xfrm>
          <a:custGeom>
            <a:avLst/>
            <a:gdLst/>
            <a:ahLst/>
            <a:cxnLst/>
            <a:rect r="r" b="b" t="t" l="l"/>
            <a:pathLst>
              <a:path h="11457392" w="18288000">
                <a:moveTo>
                  <a:pt x="0" y="0"/>
                </a:moveTo>
                <a:lnTo>
                  <a:pt x="18288000" y="0"/>
                </a:lnTo>
                <a:lnTo>
                  <a:pt x="18288000" y="11457392"/>
                </a:lnTo>
                <a:lnTo>
                  <a:pt x="0" y="11457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 l="0" t="-70754" r="0" b="-8519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37233" y="396750"/>
            <a:ext cx="14613534" cy="9718000"/>
          </a:xfrm>
          <a:custGeom>
            <a:avLst/>
            <a:gdLst/>
            <a:ahLst/>
            <a:cxnLst/>
            <a:rect r="r" b="b" t="t" l="l"/>
            <a:pathLst>
              <a:path h="9718000" w="14613534">
                <a:moveTo>
                  <a:pt x="0" y="0"/>
                </a:moveTo>
                <a:lnTo>
                  <a:pt x="14613534" y="0"/>
                </a:lnTo>
                <a:lnTo>
                  <a:pt x="14613534" y="9718000"/>
                </a:lnTo>
                <a:lnTo>
                  <a:pt x="0" y="971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570559"/>
            <a:ext cx="18288000" cy="2054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0"/>
              </a:lnSpc>
            </a:pPr>
            <a:r>
              <a:rPr lang="en-US" sz="7300" spc="-146">
                <a:solidFill>
                  <a:srgbClr val="4D2D67"/>
                </a:solidFill>
                <a:latin typeface="TAN Headline"/>
                <a:ea typeface="TAN Headline"/>
                <a:cs typeface="TAN Headline"/>
                <a:sym typeface="TAN Headline"/>
              </a:rPr>
              <a:t>FORECASTING HIGH-DEMAND ROLES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31750" y="2778506"/>
            <a:ext cx="15824501" cy="5755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APPROACH: </a:t>
            </a:r>
            <a:r>
              <a:rPr lang="en-US" sz="380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Applied ARIMA modeling to forecast job postings for the next 12 months.</a:t>
            </a:r>
          </a:p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</a:p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Results: </a:t>
            </a:r>
            <a:r>
              <a:rPr lang="en-US" sz="380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Predicted growth trends for high-demand roles with RMSE evaluation.</a:t>
            </a:r>
          </a:p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</a:p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Visualization:</a:t>
            </a:r>
            <a:r>
              <a:rPr lang="en-US" sz="380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Line chart showcasing historical data and forecasted trends.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472946"/>
            <a:ext cx="18288000" cy="11457392"/>
          </a:xfrm>
          <a:custGeom>
            <a:avLst/>
            <a:gdLst/>
            <a:ahLst/>
            <a:cxnLst/>
            <a:rect r="r" b="b" t="t" l="l"/>
            <a:pathLst>
              <a:path h="11457392" w="18288000">
                <a:moveTo>
                  <a:pt x="0" y="0"/>
                </a:moveTo>
                <a:lnTo>
                  <a:pt x="18288000" y="0"/>
                </a:lnTo>
                <a:lnTo>
                  <a:pt x="18288000" y="11457392"/>
                </a:lnTo>
                <a:lnTo>
                  <a:pt x="0" y="11457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 l="0" t="-70754" r="0" b="-85191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2946"/>
            <a:ext cx="18288000" cy="11457392"/>
          </a:xfrm>
          <a:custGeom>
            <a:avLst/>
            <a:gdLst/>
            <a:ahLst/>
            <a:cxnLst/>
            <a:rect r="r" b="b" t="t" l="l"/>
            <a:pathLst>
              <a:path h="11457392" w="18288000">
                <a:moveTo>
                  <a:pt x="0" y="0"/>
                </a:moveTo>
                <a:lnTo>
                  <a:pt x="18288000" y="0"/>
                </a:lnTo>
                <a:lnTo>
                  <a:pt x="18288000" y="11457392"/>
                </a:lnTo>
                <a:lnTo>
                  <a:pt x="0" y="11457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 l="0" t="-70754" r="0" b="-8519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22548" y="244245"/>
            <a:ext cx="16642903" cy="9798509"/>
          </a:xfrm>
          <a:custGeom>
            <a:avLst/>
            <a:gdLst/>
            <a:ahLst/>
            <a:cxnLst/>
            <a:rect r="r" b="b" t="t" l="l"/>
            <a:pathLst>
              <a:path h="9798509" w="16642903">
                <a:moveTo>
                  <a:pt x="0" y="0"/>
                </a:moveTo>
                <a:lnTo>
                  <a:pt x="16642904" y="0"/>
                </a:lnTo>
                <a:lnTo>
                  <a:pt x="16642904" y="9798510"/>
                </a:lnTo>
                <a:lnTo>
                  <a:pt x="0" y="97985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570559"/>
            <a:ext cx="18288000" cy="2054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0"/>
              </a:lnSpc>
            </a:pPr>
            <a:r>
              <a:rPr lang="en-US" sz="7300" spc="-146">
                <a:solidFill>
                  <a:srgbClr val="4D2D67"/>
                </a:solidFill>
                <a:latin typeface="TAN Headline"/>
                <a:ea typeface="TAN Headline"/>
                <a:cs typeface="TAN Headline"/>
                <a:sym typeface="TAN Headline"/>
              </a:rPr>
              <a:t>COMPARATIVE SALARY ANALYSIS BY REGION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31750" y="2778506"/>
            <a:ext cx="15824501" cy="6479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APPROACH: </a:t>
            </a:r>
            <a:r>
              <a:rPr lang="en-US" sz="380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Analyzed average salary (budget) by region using grouped data.</a:t>
            </a:r>
          </a:p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</a:p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Findings: </a:t>
            </a:r>
            <a:r>
              <a:rPr lang="en-US" sz="380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Variations in salary patterns across regions, with a choropleth map for interactive visualization.</a:t>
            </a:r>
          </a:p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</a:p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Visualization: </a:t>
            </a:r>
            <a:r>
              <a:rPr lang="en-US" sz="380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Bar chart comparing regional salary differences.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472946"/>
            <a:ext cx="18288000" cy="11457392"/>
          </a:xfrm>
          <a:custGeom>
            <a:avLst/>
            <a:gdLst/>
            <a:ahLst/>
            <a:cxnLst/>
            <a:rect r="r" b="b" t="t" l="l"/>
            <a:pathLst>
              <a:path h="11457392" w="18288000">
                <a:moveTo>
                  <a:pt x="0" y="0"/>
                </a:moveTo>
                <a:lnTo>
                  <a:pt x="18288000" y="0"/>
                </a:lnTo>
                <a:lnTo>
                  <a:pt x="18288000" y="11457392"/>
                </a:lnTo>
                <a:lnTo>
                  <a:pt x="0" y="11457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 l="0" t="-70754" r="0" b="-85191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2946"/>
            <a:ext cx="18288000" cy="11457392"/>
          </a:xfrm>
          <a:custGeom>
            <a:avLst/>
            <a:gdLst/>
            <a:ahLst/>
            <a:cxnLst/>
            <a:rect r="r" b="b" t="t" l="l"/>
            <a:pathLst>
              <a:path h="11457392" w="18288000">
                <a:moveTo>
                  <a:pt x="0" y="0"/>
                </a:moveTo>
                <a:lnTo>
                  <a:pt x="18288000" y="0"/>
                </a:lnTo>
                <a:lnTo>
                  <a:pt x="18288000" y="11457392"/>
                </a:lnTo>
                <a:lnTo>
                  <a:pt x="0" y="11457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 l="0" t="-70754" r="0" b="-8519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3842" y="489037"/>
            <a:ext cx="17100315" cy="9533426"/>
          </a:xfrm>
          <a:custGeom>
            <a:avLst/>
            <a:gdLst/>
            <a:ahLst/>
            <a:cxnLst/>
            <a:rect r="r" b="b" t="t" l="l"/>
            <a:pathLst>
              <a:path h="9533426" w="17100315">
                <a:moveTo>
                  <a:pt x="0" y="0"/>
                </a:moveTo>
                <a:lnTo>
                  <a:pt x="17100316" y="0"/>
                </a:lnTo>
                <a:lnTo>
                  <a:pt x="17100316" y="9533426"/>
                </a:lnTo>
                <a:lnTo>
                  <a:pt x="0" y="95334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2946"/>
            <a:ext cx="18288000" cy="11457392"/>
          </a:xfrm>
          <a:custGeom>
            <a:avLst/>
            <a:gdLst/>
            <a:ahLst/>
            <a:cxnLst/>
            <a:rect r="r" b="b" t="t" l="l"/>
            <a:pathLst>
              <a:path h="11457392" w="18288000">
                <a:moveTo>
                  <a:pt x="0" y="0"/>
                </a:moveTo>
                <a:lnTo>
                  <a:pt x="18288000" y="0"/>
                </a:lnTo>
                <a:lnTo>
                  <a:pt x="18288000" y="11457392"/>
                </a:lnTo>
                <a:lnTo>
                  <a:pt x="0" y="11457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 l="0" t="-70754" r="0" b="-8519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0646" y="391404"/>
            <a:ext cx="15206708" cy="9504193"/>
          </a:xfrm>
          <a:custGeom>
            <a:avLst/>
            <a:gdLst/>
            <a:ahLst/>
            <a:cxnLst/>
            <a:rect r="r" b="b" t="t" l="l"/>
            <a:pathLst>
              <a:path h="9504193" w="15206708">
                <a:moveTo>
                  <a:pt x="0" y="0"/>
                </a:moveTo>
                <a:lnTo>
                  <a:pt x="15206708" y="0"/>
                </a:lnTo>
                <a:lnTo>
                  <a:pt x="15206708" y="9504192"/>
                </a:lnTo>
                <a:lnTo>
                  <a:pt x="0" y="95041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570559"/>
            <a:ext cx="18288000" cy="2054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0"/>
              </a:lnSpc>
            </a:pPr>
            <a:r>
              <a:rPr lang="en-US" sz="7300" spc="-146">
                <a:solidFill>
                  <a:srgbClr val="4D2D67"/>
                </a:solidFill>
                <a:latin typeface="TAN Headline"/>
                <a:ea typeface="TAN Headline"/>
                <a:cs typeface="TAN Headline"/>
                <a:sym typeface="TAN Headline"/>
              </a:rPr>
              <a:t>PERSONALIZED JOB RECOMMENDATION SYSTEM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31750" y="2778506"/>
            <a:ext cx="15824501" cy="720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METHODOLOGY: </a:t>
            </a:r>
            <a:r>
              <a:rPr lang="en-US" sz="380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Built using TF-IDF for text features and cosine similarity. Integrated normalized salary as a scoring factor.</a:t>
            </a:r>
          </a:p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</a:p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User Interaction: </a:t>
            </a:r>
            <a:r>
              <a:rPr lang="en-US" sz="380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Input preferences for title, region, and budget to get tailored recommendations.</a:t>
            </a:r>
          </a:p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</a:p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Output: </a:t>
            </a:r>
            <a:r>
              <a:rPr lang="en-US" sz="380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Displayed recommendations as a table in a Streamlit dashboard.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472946"/>
            <a:ext cx="18288000" cy="11457392"/>
          </a:xfrm>
          <a:custGeom>
            <a:avLst/>
            <a:gdLst/>
            <a:ahLst/>
            <a:cxnLst/>
            <a:rect r="r" b="b" t="t" l="l"/>
            <a:pathLst>
              <a:path h="11457392" w="18288000">
                <a:moveTo>
                  <a:pt x="0" y="0"/>
                </a:moveTo>
                <a:lnTo>
                  <a:pt x="18288000" y="0"/>
                </a:lnTo>
                <a:lnTo>
                  <a:pt x="18288000" y="11457392"/>
                </a:lnTo>
                <a:lnTo>
                  <a:pt x="0" y="11457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 l="0" t="-70754" r="0" b="-85191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570559"/>
            <a:ext cx="18288000" cy="2054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0"/>
              </a:lnSpc>
            </a:pPr>
            <a:r>
              <a:rPr lang="en-US" sz="7300" spc="-146">
                <a:solidFill>
                  <a:srgbClr val="4D2D67"/>
                </a:solidFill>
                <a:latin typeface="TAN Headline"/>
                <a:ea typeface="TAN Headline"/>
                <a:cs typeface="TAN Headline"/>
                <a:sym typeface="TAN Headline"/>
              </a:rPr>
              <a:t>MONITORING WORKFORCE DYNAMICS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31750" y="2778506"/>
            <a:ext cx="15824501" cy="5755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MONTHLY INSIGHTS: </a:t>
            </a:r>
            <a:r>
              <a:rPr lang="en-US" sz="380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Analyzed job category trends over time.</a:t>
            </a:r>
          </a:p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</a:p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Remote Work Analysis: </a:t>
            </a:r>
            <a:r>
              <a:rPr lang="en-US" sz="380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Filtered remote job postings and tracked their growth over time.</a:t>
            </a:r>
          </a:p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</a:p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Visualization: </a:t>
            </a:r>
            <a:r>
              <a:rPr lang="en-US" sz="380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Line chart showing remote job trends.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472946"/>
            <a:ext cx="18288000" cy="11457392"/>
          </a:xfrm>
          <a:custGeom>
            <a:avLst/>
            <a:gdLst/>
            <a:ahLst/>
            <a:cxnLst/>
            <a:rect r="r" b="b" t="t" l="l"/>
            <a:pathLst>
              <a:path h="11457392" w="18288000">
                <a:moveTo>
                  <a:pt x="0" y="0"/>
                </a:moveTo>
                <a:lnTo>
                  <a:pt x="18288000" y="0"/>
                </a:lnTo>
                <a:lnTo>
                  <a:pt x="18288000" y="11457392"/>
                </a:lnTo>
                <a:lnTo>
                  <a:pt x="0" y="11457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 l="0" t="-70754" r="0" b="-85191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24135"/>
            <a:ext cx="18288000" cy="12498660"/>
          </a:xfrm>
          <a:custGeom>
            <a:avLst/>
            <a:gdLst/>
            <a:ahLst/>
            <a:cxnLst/>
            <a:rect r="r" b="b" t="t" l="l"/>
            <a:pathLst>
              <a:path h="12498660" w="18288000">
                <a:moveTo>
                  <a:pt x="0" y="0"/>
                </a:moveTo>
                <a:lnTo>
                  <a:pt x="18288000" y="0"/>
                </a:lnTo>
                <a:lnTo>
                  <a:pt x="18288000" y="12498660"/>
                </a:lnTo>
                <a:lnTo>
                  <a:pt x="0" y="12498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 l="0" t="-60143" r="0" b="-7396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365125"/>
            <a:ext cx="18288000" cy="142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sz="9999" spc="-199">
                <a:solidFill>
                  <a:srgbClr val="4D2D67"/>
                </a:solidFill>
                <a:latin typeface="TAN Headline"/>
                <a:ea typeface="TAN Headline"/>
                <a:cs typeface="TAN Headline"/>
                <a:sym typeface="TAN Headline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046837"/>
            <a:ext cx="16098523" cy="358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38"/>
              </a:lnSpc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TO DESIGN A COMPREHENSIVE JOB MARKET ANALYSIS DASHBOARD AND A PERSONALIZED JOB RECOMMENDATION ENGINE, UTILIZING MACHINE LEARNING AND VISUALIZATION TECHNIQUES.</a:t>
            </a:r>
          </a:p>
          <a:p>
            <a:pPr algn="just">
              <a:lnSpc>
                <a:spcPts val="5738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-5763262" y="2199747"/>
            <a:ext cx="18288000" cy="961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69"/>
              </a:lnSpc>
            </a:pPr>
            <a:r>
              <a:rPr lang="en-US" sz="6699" spc="-133">
                <a:solidFill>
                  <a:srgbClr val="E73223"/>
                </a:solidFill>
                <a:latin typeface="TAN Headline"/>
                <a:ea typeface="TAN Headline"/>
                <a:cs typeface="TAN Headline"/>
                <a:sym typeface="TAN Headline"/>
              </a:rPr>
              <a:t>OBJECTIVE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4434408" y="6688180"/>
            <a:ext cx="18288000" cy="961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69"/>
              </a:lnSpc>
            </a:pPr>
            <a:r>
              <a:rPr lang="en-US" sz="6699" spc="-133">
                <a:solidFill>
                  <a:srgbClr val="E73223"/>
                </a:solidFill>
                <a:latin typeface="TAN Headline"/>
                <a:ea typeface="TAN Headline"/>
                <a:cs typeface="TAN Headline"/>
                <a:sym typeface="TAN Headline"/>
              </a:rPr>
              <a:t>KEY HIGHLIGHTS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94739" y="7887695"/>
            <a:ext cx="16098523" cy="1412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0427" indent="-410214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PREDICTIVE ANALYTICS</a:t>
            </a:r>
          </a:p>
          <a:p>
            <a:pPr algn="just" marL="820427" indent="-410214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Workforce insights</a:t>
            </a:r>
          </a:p>
        </p:txBody>
      </p:sp>
    </p:spTree>
  </p:cSld>
  <p:clrMapOvr>
    <a:masterClrMapping/>
  </p:clrMapOvr>
  <p:transition spd="slow">
    <p:push dir="l"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570559"/>
            <a:ext cx="18288000" cy="2054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0"/>
              </a:lnSpc>
            </a:pPr>
            <a:r>
              <a:rPr lang="en-US" sz="7300" spc="-146">
                <a:solidFill>
                  <a:srgbClr val="4D2D67"/>
                </a:solidFill>
                <a:latin typeface="TAN Headline"/>
                <a:ea typeface="TAN Headline"/>
                <a:cs typeface="TAN Headline"/>
                <a:sym typeface="TAN Headline"/>
              </a:rPr>
              <a:t>PREDICTING FUTURE WORKFORCE TRENDS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31750" y="2778506"/>
            <a:ext cx="15824501" cy="3584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METHODOLOGY: </a:t>
            </a:r>
            <a:r>
              <a:rPr lang="en-US" sz="380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Used linear regression to predict high-growth roles for the next 12 months.</a:t>
            </a:r>
          </a:p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</a:p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Results: </a:t>
            </a:r>
            <a:r>
              <a:rPr lang="en-US" sz="380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Visualization of predicted roles with growth rates by category.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472946"/>
            <a:ext cx="18288000" cy="11457392"/>
          </a:xfrm>
          <a:custGeom>
            <a:avLst/>
            <a:gdLst/>
            <a:ahLst/>
            <a:cxnLst/>
            <a:rect r="r" b="b" t="t" l="l"/>
            <a:pathLst>
              <a:path h="11457392" w="18288000">
                <a:moveTo>
                  <a:pt x="0" y="0"/>
                </a:moveTo>
                <a:lnTo>
                  <a:pt x="18288000" y="0"/>
                </a:lnTo>
                <a:lnTo>
                  <a:pt x="18288000" y="11457392"/>
                </a:lnTo>
                <a:lnTo>
                  <a:pt x="0" y="11457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 l="0" t="-70754" r="0" b="-85191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548954"/>
            <a:ext cx="18288000" cy="1035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0"/>
              </a:lnSpc>
            </a:pPr>
            <a:r>
              <a:rPr lang="en-US" sz="7300" spc="-146">
                <a:solidFill>
                  <a:srgbClr val="4D2D67"/>
                </a:solidFill>
                <a:latin typeface="TAN Headline"/>
                <a:ea typeface="TAN Headline"/>
                <a:cs typeface="TAN Headline"/>
                <a:sym typeface="TAN Headline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542125"/>
            <a:ext cx="15824501" cy="5031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38"/>
              </a:lnSpc>
            </a:pPr>
          </a:p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Identified high-demand skills and emerging job categories.</a:t>
            </a:r>
          </a:p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Forecasted workforce trends and salary patterns.</a:t>
            </a:r>
          </a:p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Built a personalized recommendation engine for job seekers.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168415"/>
            <a:ext cx="18288000" cy="961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69"/>
              </a:lnSpc>
            </a:pPr>
            <a:r>
              <a:rPr lang="en-US" sz="6699" spc="-133">
                <a:solidFill>
                  <a:srgbClr val="E73223"/>
                </a:solidFill>
                <a:latin typeface="TAN Headline"/>
                <a:ea typeface="TAN Headline"/>
                <a:cs typeface="TAN Headline"/>
                <a:sym typeface="TAN Headline"/>
              </a:rPr>
              <a:t>KEY TAKEAWAYS: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-472946"/>
            <a:ext cx="18288000" cy="11457392"/>
          </a:xfrm>
          <a:custGeom>
            <a:avLst/>
            <a:gdLst/>
            <a:ahLst/>
            <a:cxnLst/>
            <a:rect r="r" b="b" t="t" l="l"/>
            <a:pathLst>
              <a:path h="11457392" w="18288000">
                <a:moveTo>
                  <a:pt x="0" y="0"/>
                </a:moveTo>
                <a:lnTo>
                  <a:pt x="18288000" y="0"/>
                </a:lnTo>
                <a:lnTo>
                  <a:pt x="18288000" y="11457392"/>
                </a:lnTo>
                <a:lnTo>
                  <a:pt x="0" y="11457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 l="0" t="-70754" r="0" b="-85191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542125"/>
            <a:ext cx="15824501" cy="2860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EMPOWERS JOB SEEKERS TO ALIGN THEIR SKILLS WITH MARKET DEMAND.</a:t>
            </a:r>
          </a:p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Provides recruiters with data-driven insights for strategic hiring.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085850"/>
            <a:ext cx="18288000" cy="961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69"/>
              </a:lnSpc>
            </a:pPr>
            <a:r>
              <a:rPr lang="en-US" sz="6699" spc="-133">
                <a:solidFill>
                  <a:srgbClr val="E73223"/>
                </a:solidFill>
                <a:latin typeface="TAN Headline"/>
                <a:ea typeface="TAN Headline"/>
                <a:cs typeface="TAN Headline"/>
                <a:sym typeface="TAN Headline"/>
              </a:rPr>
              <a:t>IMPACT: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472946"/>
            <a:ext cx="18288000" cy="11457392"/>
          </a:xfrm>
          <a:custGeom>
            <a:avLst/>
            <a:gdLst/>
            <a:ahLst/>
            <a:cxnLst/>
            <a:rect r="r" b="b" t="t" l="l"/>
            <a:pathLst>
              <a:path h="11457392" w="18288000">
                <a:moveTo>
                  <a:pt x="0" y="0"/>
                </a:moveTo>
                <a:lnTo>
                  <a:pt x="18288000" y="0"/>
                </a:lnTo>
                <a:lnTo>
                  <a:pt x="18288000" y="11457392"/>
                </a:lnTo>
                <a:lnTo>
                  <a:pt x="0" y="11457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 l="0" t="-70754" r="0" b="-85191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387940" y="0"/>
            <a:ext cx="20527518" cy="10287000"/>
          </a:xfrm>
          <a:custGeom>
            <a:avLst/>
            <a:gdLst/>
            <a:ahLst/>
            <a:cxnLst/>
            <a:rect r="r" b="b" t="t" l="l"/>
            <a:pathLst>
              <a:path h="10287000" w="20527518">
                <a:moveTo>
                  <a:pt x="20527518" y="0"/>
                </a:moveTo>
                <a:lnTo>
                  <a:pt x="0" y="0"/>
                </a:lnTo>
                <a:lnTo>
                  <a:pt x="0" y="10287000"/>
                </a:lnTo>
                <a:lnTo>
                  <a:pt x="20527518" y="10287000"/>
                </a:lnTo>
                <a:lnTo>
                  <a:pt x="20527518" y="0"/>
                </a:lnTo>
                <a:close/>
              </a:path>
            </a:pathLst>
          </a:custGeom>
          <a:blipFill>
            <a:blip r:embed="rId2"/>
            <a:stretch>
              <a:fillRect l="-385" t="-5906" r="0" b="-590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80509" y="1973985"/>
            <a:ext cx="6759068" cy="5584824"/>
          </a:xfrm>
          <a:custGeom>
            <a:avLst/>
            <a:gdLst/>
            <a:ahLst/>
            <a:cxnLst/>
            <a:rect r="r" b="b" t="t" l="l"/>
            <a:pathLst>
              <a:path h="5584824" w="6759068">
                <a:moveTo>
                  <a:pt x="0" y="0"/>
                </a:moveTo>
                <a:lnTo>
                  <a:pt x="6759069" y="0"/>
                </a:lnTo>
                <a:lnTo>
                  <a:pt x="6759069" y="5584823"/>
                </a:lnTo>
                <a:lnTo>
                  <a:pt x="0" y="55848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24135"/>
            <a:ext cx="18288000" cy="12498660"/>
          </a:xfrm>
          <a:custGeom>
            <a:avLst/>
            <a:gdLst/>
            <a:ahLst/>
            <a:cxnLst/>
            <a:rect r="r" b="b" t="t" l="l"/>
            <a:pathLst>
              <a:path h="12498660" w="18288000">
                <a:moveTo>
                  <a:pt x="0" y="0"/>
                </a:moveTo>
                <a:lnTo>
                  <a:pt x="18288000" y="0"/>
                </a:lnTo>
                <a:lnTo>
                  <a:pt x="18288000" y="12498660"/>
                </a:lnTo>
                <a:lnTo>
                  <a:pt x="0" y="12498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 l="0" t="-60143" r="0" b="-7396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046837"/>
            <a:ext cx="16098523" cy="358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0427" indent="-410214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WHAT ARE THE HIGH-DEMAND ROLES IN THE MARKET?</a:t>
            </a:r>
          </a:p>
          <a:p>
            <a:pPr algn="just" marL="820427" indent="-410214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How are salaries distributed across regions?</a:t>
            </a:r>
          </a:p>
          <a:p>
            <a:pPr algn="just" marL="820427" indent="-410214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What are the emerging job categories?</a:t>
            </a:r>
          </a:p>
          <a:p>
            <a:pPr algn="l" marL="820427" indent="-410214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How can job seekers receive tailored recommendations?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57561" y="1085850"/>
            <a:ext cx="18288000" cy="961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69"/>
              </a:lnSpc>
            </a:pPr>
            <a:r>
              <a:rPr lang="en-US" sz="6699" spc="-133">
                <a:solidFill>
                  <a:srgbClr val="E73223"/>
                </a:solidFill>
                <a:latin typeface="TAN Headline"/>
                <a:ea typeface="TAN Headline"/>
                <a:cs typeface="TAN Headline"/>
                <a:sym typeface="TAN Headline"/>
              </a:rPr>
              <a:t>KEY QUESTIONS ADDRESSED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4211" y="0"/>
            <a:ext cx="18762211" cy="11449248"/>
          </a:xfrm>
          <a:custGeom>
            <a:avLst/>
            <a:gdLst/>
            <a:ahLst/>
            <a:cxnLst/>
            <a:rect r="r" b="b" t="t" l="l"/>
            <a:pathLst>
              <a:path h="11449248" w="18762211">
                <a:moveTo>
                  <a:pt x="0" y="0"/>
                </a:moveTo>
                <a:lnTo>
                  <a:pt x="18762211" y="0"/>
                </a:lnTo>
                <a:lnTo>
                  <a:pt x="18762211" y="11449248"/>
                </a:lnTo>
                <a:lnTo>
                  <a:pt x="0" y="11449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 l="0" t="-75020" r="0" b="-8717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548954"/>
            <a:ext cx="18288000" cy="1035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0"/>
              </a:lnSpc>
            </a:pPr>
            <a:r>
              <a:rPr lang="en-US" sz="7300" spc="-146">
                <a:solidFill>
                  <a:srgbClr val="4D2D67"/>
                </a:solidFill>
                <a:latin typeface="TAN Headline"/>
                <a:ea typeface="TAN Headline"/>
                <a:cs typeface="TAN Headline"/>
                <a:sym typeface="TAN Headline"/>
              </a:rPr>
              <a:t>SITUATIONAL 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007106"/>
            <a:ext cx="16230600" cy="2136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38"/>
              </a:lnSpc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THE JOB MARKET IS DYNAMIC AND INFLUENCED BY TECHNOLOGICAL DISRUPTIONS AND CHANGING WORK PREFERENCES (E.G., REMOTE JOBS)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070496"/>
            <a:ext cx="18288000" cy="961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69"/>
              </a:lnSpc>
            </a:pPr>
            <a:r>
              <a:rPr lang="en-US" sz="6699" spc="-133">
                <a:solidFill>
                  <a:srgbClr val="E73223"/>
                </a:solidFill>
                <a:latin typeface="TAN Headline"/>
                <a:ea typeface="TAN Headline"/>
                <a:cs typeface="TAN Headline"/>
                <a:sym typeface="TAN Headline"/>
              </a:rPr>
              <a:t>CURRENT SCENARIO: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968380"/>
            <a:ext cx="18288000" cy="961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69"/>
              </a:lnSpc>
            </a:pPr>
            <a:r>
              <a:rPr lang="en-US" sz="6699" spc="-133">
                <a:solidFill>
                  <a:srgbClr val="E73223"/>
                </a:solidFill>
                <a:latin typeface="TAN Headline"/>
                <a:ea typeface="TAN Headline"/>
                <a:cs typeface="TAN Headline"/>
                <a:sym typeface="TAN Headline"/>
              </a:rPr>
              <a:t>SOLUTION: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121906"/>
            <a:ext cx="16230600" cy="2136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38"/>
              </a:lnSpc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A DATA-DRIVEN PLATFORM THAT COMBINES HISTORICAL AND LIVE JOB POSTINGS TO PROVIDE ACTIONABLE INSIGHTS FOR JOB SEEKERS AND RECRUITERS.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2946"/>
            <a:ext cx="18288000" cy="11457392"/>
          </a:xfrm>
          <a:custGeom>
            <a:avLst/>
            <a:gdLst/>
            <a:ahLst/>
            <a:cxnLst/>
            <a:rect r="r" b="b" t="t" l="l"/>
            <a:pathLst>
              <a:path h="11457392" w="18288000">
                <a:moveTo>
                  <a:pt x="0" y="0"/>
                </a:moveTo>
                <a:lnTo>
                  <a:pt x="18288000" y="0"/>
                </a:lnTo>
                <a:lnTo>
                  <a:pt x="18288000" y="11457392"/>
                </a:lnTo>
                <a:lnTo>
                  <a:pt x="0" y="11457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 l="0" t="-70754" r="0" b="-8519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548954"/>
            <a:ext cx="18288000" cy="1035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0"/>
              </a:lnSpc>
            </a:pPr>
            <a:r>
              <a:rPr lang="en-US" sz="7300" spc="-146">
                <a:solidFill>
                  <a:srgbClr val="4D2D67"/>
                </a:solidFill>
                <a:latin typeface="TAN Headline"/>
                <a:ea typeface="TAN Headline"/>
                <a:cs typeface="TAN Headline"/>
                <a:sym typeface="TAN Headline"/>
              </a:rPr>
              <a:t>DATA 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917586"/>
            <a:ext cx="15824501" cy="2860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COLLECTED JOB POSTING DATA FROM FEBRUARY 2024 TO MARCH 2024.</a:t>
            </a:r>
          </a:p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Key columns: title, link, published_date, hourly_low, hourly_high, budget, country.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070496"/>
            <a:ext cx="18288000" cy="961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69"/>
              </a:lnSpc>
            </a:pPr>
            <a:r>
              <a:rPr lang="en-US" sz="6699" spc="-133">
                <a:solidFill>
                  <a:srgbClr val="E73223"/>
                </a:solidFill>
                <a:latin typeface="TAN Headline"/>
                <a:ea typeface="TAN Headline"/>
                <a:cs typeface="TAN Headline"/>
                <a:sym typeface="TAN Headline"/>
              </a:rPr>
              <a:t>DATASET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139949"/>
            <a:ext cx="18288000" cy="961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69"/>
              </a:lnSpc>
            </a:pPr>
            <a:r>
              <a:rPr lang="en-US" sz="6699" spc="-133">
                <a:solidFill>
                  <a:srgbClr val="E73223"/>
                </a:solidFill>
                <a:latin typeface="TAN Headline"/>
                <a:ea typeface="TAN Headline"/>
                <a:cs typeface="TAN Headline"/>
                <a:sym typeface="TAN Headline"/>
              </a:rPr>
              <a:t>INITIAL INSIGHTS: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291957"/>
            <a:ext cx="15824501" cy="2860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SIGNIFICANT MISSING VALUES IN HOURLY_LOW, HOURLY_HIGH, AND BUDGET.</a:t>
            </a:r>
          </a:p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Outliers detected in budget and hourly rate columns.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2946"/>
            <a:ext cx="18288000" cy="11457392"/>
          </a:xfrm>
          <a:custGeom>
            <a:avLst/>
            <a:gdLst/>
            <a:ahLst/>
            <a:cxnLst/>
            <a:rect r="r" b="b" t="t" l="l"/>
            <a:pathLst>
              <a:path h="11457392" w="18288000">
                <a:moveTo>
                  <a:pt x="0" y="0"/>
                </a:moveTo>
                <a:lnTo>
                  <a:pt x="18288000" y="0"/>
                </a:lnTo>
                <a:lnTo>
                  <a:pt x="18288000" y="11457392"/>
                </a:lnTo>
                <a:lnTo>
                  <a:pt x="0" y="11457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 l="0" t="-70754" r="0" b="-8519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024" y="265669"/>
            <a:ext cx="11301259" cy="3291492"/>
          </a:xfrm>
          <a:custGeom>
            <a:avLst/>
            <a:gdLst/>
            <a:ahLst/>
            <a:cxnLst/>
            <a:rect r="r" b="b" t="t" l="l"/>
            <a:pathLst>
              <a:path h="3291492" w="11301259">
                <a:moveTo>
                  <a:pt x="0" y="0"/>
                </a:moveTo>
                <a:lnTo>
                  <a:pt x="11301259" y="0"/>
                </a:lnTo>
                <a:lnTo>
                  <a:pt x="11301259" y="3291491"/>
                </a:lnTo>
                <a:lnTo>
                  <a:pt x="0" y="32914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1285" y="3767397"/>
            <a:ext cx="11301259" cy="6088553"/>
          </a:xfrm>
          <a:custGeom>
            <a:avLst/>
            <a:gdLst/>
            <a:ahLst/>
            <a:cxnLst/>
            <a:rect r="r" b="b" t="t" l="l"/>
            <a:pathLst>
              <a:path h="6088553" w="11301259">
                <a:moveTo>
                  <a:pt x="0" y="0"/>
                </a:moveTo>
                <a:lnTo>
                  <a:pt x="11301259" y="0"/>
                </a:lnTo>
                <a:lnTo>
                  <a:pt x="11301259" y="6088553"/>
                </a:lnTo>
                <a:lnTo>
                  <a:pt x="0" y="60885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562544" y="2702323"/>
            <a:ext cx="6573138" cy="3370181"/>
          </a:xfrm>
          <a:custGeom>
            <a:avLst/>
            <a:gdLst/>
            <a:ahLst/>
            <a:cxnLst/>
            <a:rect r="r" b="b" t="t" l="l"/>
            <a:pathLst>
              <a:path h="3370181" w="6573138">
                <a:moveTo>
                  <a:pt x="0" y="0"/>
                </a:moveTo>
                <a:lnTo>
                  <a:pt x="6573138" y="0"/>
                </a:lnTo>
                <a:lnTo>
                  <a:pt x="6573138" y="3370181"/>
                </a:lnTo>
                <a:lnTo>
                  <a:pt x="0" y="33701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03050" y="467749"/>
            <a:ext cx="18288000" cy="2054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0"/>
              </a:lnSpc>
            </a:pPr>
            <a:r>
              <a:rPr lang="en-US" sz="7300" spc="-146">
                <a:solidFill>
                  <a:srgbClr val="4D2D67"/>
                </a:solidFill>
                <a:latin typeface="TAN Headline"/>
                <a:ea typeface="TAN Headline"/>
                <a:cs typeface="TAN Headline"/>
                <a:sym typeface="TAN Headline"/>
              </a:rPr>
              <a:t>DATA CLEANING &amp; PREPROCESSING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893113"/>
            <a:ext cx="15824501" cy="2860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MISSING CATEGORICAL VALUES FILLED WITH 'UNKNOWN'.</a:t>
            </a:r>
          </a:p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Numerical columns imputed with median values.</a:t>
            </a:r>
          </a:p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Converted published_date to datetime format.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720848"/>
            <a:ext cx="18288000" cy="961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69"/>
              </a:lnSpc>
            </a:pPr>
            <a:r>
              <a:rPr lang="en-US" sz="6699" spc="-133">
                <a:solidFill>
                  <a:srgbClr val="E73223"/>
                </a:solidFill>
                <a:latin typeface="TAN Headline"/>
                <a:ea typeface="TAN Headline"/>
                <a:cs typeface="TAN Headline"/>
                <a:sym typeface="TAN Headline"/>
              </a:rPr>
              <a:t>STEPS TAKEN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135733"/>
            <a:ext cx="18288000" cy="961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69"/>
              </a:lnSpc>
            </a:pPr>
            <a:r>
              <a:rPr lang="en-US" sz="6699" spc="-133">
                <a:solidFill>
                  <a:srgbClr val="E73223"/>
                </a:solidFill>
                <a:latin typeface="TAN Headline"/>
                <a:ea typeface="TAN Headline"/>
                <a:cs typeface="TAN Headline"/>
                <a:sym typeface="TAN Headline"/>
              </a:rPr>
              <a:t>OUTCOME: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253794"/>
            <a:ext cx="15824501" cy="1412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CLEANED DATASET READY FOR ANALYSIS WITH CONSISTENT FORMATTING AND REDUCED NULL VALUES.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0" y="-472946"/>
            <a:ext cx="18288000" cy="11457392"/>
          </a:xfrm>
          <a:custGeom>
            <a:avLst/>
            <a:gdLst/>
            <a:ahLst/>
            <a:cxnLst/>
            <a:rect r="r" b="b" t="t" l="l"/>
            <a:pathLst>
              <a:path h="11457392" w="18288000">
                <a:moveTo>
                  <a:pt x="0" y="0"/>
                </a:moveTo>
                <a:lnTo>
                  <a:pt x="18288000" y="0"/>
                </a:lnTo>
                <a:lnTo>
                  <a:pt x="18288000" y="11457392"/>
                </a:lnTo>
                <a:lnTo>
                  <a:pt x="0" y="11457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 l="0" t="-70754" r="0" b="-85191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03050" y="548954"/>
            <a:ext cx="18288000" cy="1035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0"/>
              </a:lnSpc>
            </a:pPr>
            <a:r>
              <a:rPr lang="en-US" sz="7300" spc="-146">
                <a:solidFill>
                  <a:srgbClr val="4D2D67"/>
                </a:solidFill>
                <a:latin typeface="TAN Headline"/>
                <a:ea typeface="TAN Headline"/>
                <a:cs typeface="TAN Headline"/>
                <a:sym typeface="TAN Headline"/>
              </a:rPr>
              <a:t>INSIGHTS &amp; ANALYTICS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31750" y="5029200"/>
            <a:ext cx="15824501" cy="3584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METHODOLOGY: </a:t>
            </a:r>
            <a:r>
              <a:rPr lang="en-US" sz="380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TOKENIZED JOB TITLES USING COUNTVECTORIZER AND APPLIED TRUNCATED SVD.</a:t>
            </a:r>
          </a:p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b="true" sz="3800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Findings:</a:t>
            </a:r>
          </a:p>
          <a:p>
            <a:pPr algn="just" marL="820421" indent="-410210" lvl="1">
              <a:lnSpc>
                <a:spcPts val="5738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Identified top keywords highlighting high-demand skills.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45228"/>
            <a:ext cx="18288000" cy="1894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69"/>
              </a:lnSpc>
            </a:pPr>
            <a:r>
              <a:rPr lang="en-US" sz="6699" spc="-133">
                <a:solidFill>
                  <a:srgbClr val="E73223"/>
                </a:solidFill>
                <a:latin typeface="TAN Headline"/>
                <a:ea typeface="TAN Headline"/>
                <a:cs typeface="TAN Headline"/>
                <a:sym typeface="TAN Headline"/>
              </a:rPr>
              <a:t>TASK 1: TOP KEYWORDS IN JOB TITLES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-472946"/>
            <a:ext cx="18288000" cy="11457392"/>
          </a:xfrm>
          <a:custGeom>
            <a:avLst/>
            <a:gdLst/>
            <a:ahLst/>
            <a:cxnLst/>
            <a:rect r="r" b="b" t="t" l="l"/>
            <a:pathLst>
              <a:path h="11457392" w="18288000">
                <a:moveTo>
                  <a:pt x="0" y="0"/>
                </a:moveTo>
                <a:lnTo>
                  <a:pt x="18288000" y="0"/>
                </a:lnTo>
                <a:lnTo>
                  <a:pt x="18288000" y="11457392"/>
                </a:lnTo>
                <a:lnTo>
                  <a:pt x="0" y="11457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 l="0" t="-70754" r="0" b="-85191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2946"/>
            <a:ext cx="18288000" cy="11457392"/>
          </a:xfrm>
          <a:custGeom>
            <a:avLst/>
            <a:gdLst/>
            <a:ahLst/>
            <a:cxnLst/>
            <a:rect r="r" b="b" t="t" l="l"/>
            <a:pathLst>
              <a:path h="11457392" w="18288000">
                <a:moveTo>
                  <a:pt x="0" y="0"/>
                </a:moveTo>
                <a:lnTo>
                  <a:pt x="18288000" y="0"/>
                </a:lnTo>
                <a:lnTo>
                  <a:pt x="18288000" y="11457392"/>
                </a:lnTo>
                <a:lnTo>
                  <a:pt x="0" y="11457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</a:blip>
            <a:stretch>
              <a:fillRect l="0" t="-70754" r="0" b="-8519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9680" y="376016"/>
            <a:ext cx="16909620" cy="9596209"/>
          </a:xfrm>
          <a:custGeom>
            <a:avLst/>
            <a:gdLst/>
            <a:ahLst/>
            <a:cxnLst/>
            <a:rect r="r" b="b" t="t" l="l"/>
            <a:pathLst>
              <a:path h="9596209" w="16909620">
                <a:moveTo>
                  <a:pt x="0" y="0"/>
                </a:moveTo>
                <a:lnTo>
                  <a:pt x="16909620" y="0"/>
                </a:lnTo>
                <a:lnTo>
                  <a:pt x="16909620" y="9596209"/>
                </a:lnTo>
                <a:lnTo>
                  <a:pt x="0" y="95962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DAGY-6YzjZY</dc:identifier>
  <dcterms:modified xsi:type="dcterms:W3CDTF">2011-08-01T06:04:30Z</dcterms:modified>
  <cp:revision>1</cp:revision>
  <dc:title>Disaster Tweet Classification</dc:title>
</cp:coreProperties>
</file>