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Extra Bold" charset="1" panose="020B0906030804020204"/>
      <p:regular r:id="rId10"/>
    </p:embeddedFont>
    <p:embeddedFont>
      <p:font typeface="Open Sans Extra Bold Italics" charset="1" panose="020B0906030804020204"/>
      <p:regular r:id="rId11"/>
    </p:embeddedFont>
    <p:embeddedFont>
      <p:font typeface="Montserrat" charset="1" panose="00000500000000000000"/>
      <p:regular r:id="rId12"/>
    </p:embeddedFont>
    <p:embeddedFont>
      <p:font typeface="Montserrat Bold" charset="1" panose="00000800000000000000"/>
      <p:regular r:id="rId13"/>
    </p:embeddedFont>
    <p:embeddedFont>
      <p:font typeface="Montserrat Italics" charset="1" panose="00000500000000000000"/>
      <p:regular r:id="rId14"/>
    </p:embeddedFont>
    <p:embeddedFont>
      <p:font typeface="Montserrat Bold Italics" charset="1" panose="00000800000000000000"/>
      <p:regular r:id="rId15"/>
    </p:embeddedFont>
    <p:embeddedFont>
      <p:font typeface="Montserrat Thin" charset="1" panose="00000300000000000000"/>
      <p:regular r:id="rId16"/>
    </p:embeddedFont>
    <p:embeddedFont>
      <p:font typeface="Montserrat Thin Italics" charset="1" panose="00000300000000000000"/>
      <p:regular r:id="rId17"/>
    </p:embeddedFont>
    <p:embeddedFont>
      <p:font typeface="Montserrat Extra-Light" charset="1" panose="00000300000000000000"/>
      <p:regular r:id="rId18"/>
    </p:embeddedFont>
    <p:embeddedFont>
      <p:font typeface="Montserrat Extra-Light Italics" charset="1" panose="00000300000000000000"/>
      <p:regular r:id="rId19"/>
    </p:embeddedFont>
    <p:embeddedFont>
      <p:font typeface="Montserrat Light" charset="1" panose="00000400000000000000"/>
      <p:regular r:id="rId20"/>
    </p:embeddedFont>
    <p:embeddedFont>
      <p:font typeface="Montserrat Light Italics" charset="1" panose="00000400000000000000"/>
      <p:regular r:id="rId21"/>
    </p:embeddedFont>
    <p:embeddedFont>
      <p:font typeface="Montserrat Medium" charset="1" panose="00000600000000000000"/>
      <p:regular r:id="rId22"/>
    </p:embeddedFont>
    <p:embeddedFont>
      <p:font typeface="Montserrat Medium Italics" charset="1" panose="00000600000000000000"/>
      <p:regular r:id="rId23"/>
    </p:embeddedFont>
    <p:embeddedFont>
      <p:font typeface="Montserrat Semi-Bold" charset="1" panose="00000700000000000000"/>
      <p:regular r:id="rId24"/>
    </p:embeddedFont>
    <p:embeddedFont>
      <p:font typeface="Montserrat Semi-Bold Italics" charset="1" panose="00000700000000000000"/>
      <p:regular r:id="rId25"/>
    </p:embeddedFont>
    <p:embeddedFont>
      <p:font typeface="Montserrat Ultra-Bold" charset="1" panose="00000900000000000000"/>
      <p:regular r:id="rId26"/>
    </p:embeddedFont>
    <p:embeddedFont>
      <p:font typeface="Montserrat Ultra-Bold Italics" charset="1" panose="00000900000000000000"/>
      <p:regular r:id="rId27"/>
    </p:embeddedFont>
    <p:embeddedFont>
      <p:font typeface="Montserrat Heavy" charset="1" panose="00000A00000000000000"/>
      <p:regular r:id="rId28"/>
    </p:embeddedFont>
    <p:embeddedFont>
      <p:font typeface="Montserrat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45" Target="slides/slide16.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16142" y="-1782900"/>
            <a:ext cx="8703174" cy="8703174"/>
          </a:xfrm>
          <a:custGeom>
            <a:avLst/>
            <a:gdLst/>
            <a:ahLst/>
            <a:cxnLst/>
            <a:rect r="r" b="b" t="t" l="l"/>
            <a:pathLst>
              <a:path h="8703174" w="8703174">
                <a:moveTo>
                  <a:pt x="0" y="0"/>
                </a:moveTo>
                <a:lnTo>
                  <a:pt x="8703175" y="0"/>
                </a:lnTo>
                <a:lnTo>
                  <a:pt x="8703175" y="8703175"/>
                </a:lnTo>
                <a:lnTo>
                  <a:pt x="0" y="870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0826" y="555126"/>
            <a:ext cx="8703174" cy="8703174"/>
          </a:xfrm>
          <a:custGeom>
            <a:avLst/>
            <a:gdLst/>
            <a:ahLst/>
            <a:cxnLst/>
            <a:rect r="r" b="b" t="t" l="l"/>
            <a:pathLst>
              <a:path h="8703174" w="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259935" y="424523"/>
            <a:ext cx="9768130" cy="9768130"/>
          </a:xfrm>
          <a:custGeom>
            <a:avLst/>
            <a:gdLst/>
            <a:ahLst/>
            <a:cxnLst/>
            <a:rect r="r" b="b" t="t" l="l"/>
            <a:pathLst>
              <a:path h="9768130" w="9768130">
                <a:moveTo>
                  <a:pt x="0" y="0"/>
                </a:moveTo>
                <a:lnTo>
                  <a:pt x="9768130" y="0"/>
                </a:lnTo>
                <a:lnTo>
                  <a:pt x="9768130" y="9768130"/>
                </a:lnTo>
                <a:lnTo>
                  <a:pt x="0" y="97681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181150" y="8277866"/>
            <a:ext cx="7078150" cy="980434"/>
            <a:chOff x="0" y="0"/>
            <a:chExt cx="1864204" cy="258221"/>
          </a:xfrm>
        </p:grpSpPr>
        <p:sp>
          <p:nvSpPr>
            <p:cNvPr name="Freeform 6" id="6"/>
            <p:cNvSpPr/>
            <p:nvPr/>
          </p:nvSpPr>
          <p:spPr>
            <a:xfrm flipH="false" flipV="false" rot="0">
              <a:off x="0" y="0"/>
              <a:ext cx="1864204" cy="258221"/>
            </a:xfrm>
            <a:custGeom>
              <a:avLst/>
              <a:gdLst/>
              <a:ahLst/>
              <a:cxnLst/>
              <a:rect r="r" b="b" t="t" l="l"/>
              <a:pathLst>
                <a:path h="258221" w="1864204">
                  <a:moveTo>
                    <a:pt x="55783" y="0"/>
                  </a:moveTo>
                  <a:lnTo>
                    <a:pt x="1808421" y="0"/>
                  </a:lnTo>
                  <a:cubicBezTo>
                    <a:pt x="1823216" y="0"/>
                    <a:pt x="1837404" y="5877"/>
                    <a:pt x="1847866" y="16338"/>
                  </a:cubicBezTo>
                  <a:cubicBezTo>
                    <a:pt x="1858327" y="26800"/>
                    <a:pt x="1864204" y="40988"/>
                    <a:pt x="1864204" y="55783"/>
                  </a:cubicBezTo>
                  <a:lnTo>
                    <a:pt x="1864204" y="202439"/>
                  </a:lnTo>
                  <a:cubicBezTo>
                    <a:pt x="1864204" y="233247"/>
                    <a:pt x="1839229" y="258221"/>
                    <a:pt x="1808421" y="258221"/>
                  </a:cubicBezTo>
                  <a:lnTo>
                    <a:pt x="55783" y="258221"/>
                  </a:lnTo>
                  <a:cubicBezTo>
                    <a:pt x="24975" y="258221"/>
                    <a:pt x="0" y="233247"/>
                    <a:pt x="0" y="202439"/>
                  </a:cubicBezTo>
                  <a:lnTo>
                    <a:pt x="0" y="55783"/>
                  </a:lnTo>
                  <a:cubicBezTo>
                    <a:pt x="0" y="24975"/>
                    <a:pt x="24975" y="0"/>
                    <a:pt x="55783" y="0"/>
                  </a:cubicBezTo>
                  <a:close/>
                </a:path>
              </a:pathLst>
            </a:custGeom>
            <a:solidFill>
              <a:srgbClr val="000000">
                <a:alpha val="0"/>
              </a:srgbClr>
            </a:solidFill>
            <a:ln w="38100" cap="rnd">
              <a:solidFill>
                <a:srgbClr val="50E8D1"/>
              </a:solidFill>
              <a:prstDash val="solid"/>
              <a:round/>
            </a:ln>
          </p:spPr>
        </p:sp>
        <p:sp>
          <p:nvSpPr>
            <p:cNvPr name="TextBox 7" id="7"/>
            <p:cNvSpPr txBox="true"/>
            <p:nvPr/>
          </p:nvSpPr>
          <p:spPr>
            <a:xfrm>
              <a:off x="0" y="-38100"/>
              <a:ext cx="1864204" cy="29632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28700" y="1028700"/>
            <a:ext cx="10018260" cy="6190334"/>
            <a:chOff x="0" y="0"/>
            <a:chExt cx="2638554" cy="1630376"/>
          </a:xfrm>
        </p:grpSpPr>
        <p:sp>
          <p:nvSpPr>
            <p:cNvPr name="Freeform 9" id="9"/>
            <p:cNvSpPr/>
            <p:nvPr/>
          </p:nvSpPr>
          <p:spPr>
            <a:xfrm flipH="false" flipV="false" rot="0">
              <a:off x="0" y="0"/>
              <a:ext cx="2638554" cy="1630376"/>
            </a:xfrm>
            <a:custGeom>
              <a:avLst/>
              <a:gdLst/>
              <a:ahLst/>
              <a:cxnLst/>
              <a:rect r="r" b="b" t="t" l="l"/>
              <a:pathLst>
                <a:path h="1630376" w="2638554">
                  <a:moveTo>
                    <a:pt x="48685" y="0"/>
                  </a:moveTo>
                  <a:lnTo>
                    <a:pt x="2589869" y="0"/>
                  </a:lnTo>
                  <a:cubicBezTo>
                    <a:pt x="2616757" y="0"/>
                    <a:pt x="2638554" y="21797"/>
                    <a:pt x="2638554" y="48685"/>
                  </a:cubicBezTo>
                  <a:lnTo>
                    <a:pt x="2638554" y="1581691"/>
                  </a:lnTo>
                  <a:cubicBezTo>
                    <a:pt x="2638554" y="1608579"/>
                    <a:pt x="2616757" y="1630376"/>
                    <a:pt x="2589869" y="1630376"/>
                  </a:cubicBezTo>
                  <a:lnTo>
                    <a:pt x="48685" y="1630376"/>
                  </a:lnTo>
                  <a:cubicBezTo>
                    <a:pt x="21797" y="1630376"/>
                    <a:pt x="0" y="1608579"/>
                    <a:pt x="0" y="1581691"/>
                  </a:cubicBezTo>
                  <a:lnTo>
                    <a:pt x="0" y="48685"/>
                  </a:lnTo>
                  <a:cubicBezTo>
                    <a:pt x="0" y="21797"/>
                    <a:pt x="21797" y="0"/>
                    <a:pt x="48685" y="0"/>
                  </a:cubicBezTo>
                  <a:close/>
                </a:path>
              </a:pathLst>
            </a:custGeom>
            <a:solidFill>
              <a:srgbClr val="FFFFFF"/>
            </a:solidFill>
          </p:spPr>
        </p:sp>
        <p:sp>
          <p:nvSpPr>
            <p:cNvPr name="TextBox 10" id="10"/>
            <p:cNvSpPr txBox="true"/>
            <p:nvPr/>
          </p:nvSpPr>
          <p:spPr>
            <a:xfrm>
              <a:off x="0" y="-38100"/>
              <a:ext cx="2638554" cy="1668476"/>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2934694" y="2283184"/>
            <a:ext cx="3501321" cy="4114800"/>
          </a:xfrm>
          <a:custGeom>
            <a:avLst/>
            <a:gdLst/>
            <a:ahLst/>
            <a:cxnLst/>
            <a:rect r="r" b="b" t="t" l="l"/>
            <a:pathLst>
              <a:path h="4114800" w="3501321">
                <a:moveTo>
                  <a:pt x="0" y="0"/>
                </a:moveTo>
                <a:lnTo>
                  <a:pt x="3501320" y="0"/>
                </a:lnTo>
                <a:lnTo>
                  <a:pt x="350132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8960899" y="8277866"/>
            <a:ext cx="980434" cy="98043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50E8D1"/>
              </a:solid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3331919" y="8508469"/>
            <a:ext cx="3779718" cy="471603"/>
          </a:xfrm>
          <a:prstGeom prst="rect">
            <a:avLst/>
          </a:prstGeom>
        </p:spPr>
        <p:txBody>
          <a:bodyPr anchor="t" rtlCol="false" tIns="0" lIns="0" bIns="0" rIns="0">
            <a:spAutoFit/>
          </a:bodyPr>
          <a:lstStyle/>
          <a:p>
            <a:pPr algn="ctr">
              <a:lnSpc>
                <a:spcPts val="3931"/>
              </a:lnSpc>
            </a:pPr>
            <a:r>
              <a:rPr lang="en-US" sz="2807">
                <a:solidFill>
                  <a:srgbClr val="000000"/>
                </a:solidFill>
                <a:latin typeface="Montserrat"/>
              </a:rPr>
              <a:t>Deewankar Sharma</a:t>
            </a:r>
          </a:p>
        </p:txBody>
      </p:sp>
      <p:sp>
        <p:nvSpPr>
          <p:cNvPr name="TextBox 16" id="16"/>
          <p:cNvSpPr txBox="true"/>
          <p:nvPr/>
        </p:nvSpPr>
        <p:spPr>
          <a:xfrm rot="0">
            <a:off x="10763014" y="8537044"/>
            <a:ext cx="2716567" cy="471603"/>
          </a:xfrm>
          <a:prstGeom prst="rect">
            <a:avLst/>
          </a:prstGeom>
        </p:spPr>
        <p:txBody>
          <a:bodyPr anchor="t" rtlCol="false" tIns="0" lIns="0" bIns="0" rIns="0">
            <a:spAutoFit/>
          </a:bodyPr>
          <a:lstStyle/>
          <a:p>
            <a:pPr>
              <a:lnSpc>
                <a:spcPts val="3931"/>
              </a:lnSpc>
            </a:pPr>
            <a:r>
              <a:rPr lang="en-US" sz="2807">
                <a:solidFill>
                  <a:srgbClr val="000000"/>
                </a:solidFill>
                <a:latin typeface="Montserrat"/>
              </a:rPr>
              <a:t>Presentation</a:t>
            </a:r>
          </a:p>
        </p:txBody>
      </p:sp>
      <p:sp>
        <p:nvSpPr>
          <p:cNvPr name="TextBox 17" id="17"/>
          <p:cNvSpPr txBox="true"/>
          <p:nvPr/>
        </p:nvSpPr>
        <p:spPr>
          <a:xfrm rot="0">
            <a:off x="1644109" y="2416534"/>
            <a:ext cx="8537041" cy="2136224"/>
          </a:xfrm>
          <a:prstGeom prst="rect">
            <a:avLst/>
          </a:prstGeom>
        </p:spPr>
        <p:txBody>
          <a:bodyPr anchor="t" rtlCol="false" tIns="0" lIns="0" bIns="0" rIns="0">
            <a:spAutoFit/>
          </a:bodyPr>
          <a:lstStyle/>
          <a:p>
            <a:pPr>
              <a:lnSpc>
                <a:spcPts val="8304"/>
              </a:lnSpc>
            </a:pPr>
            <a:r>
              <a:rPr lang="en-US" sz="8062">
                <a:solidFill>
                  <a:srgbClr val="000000"/>
                </a:solidFill>
                <a:latin typeface="Montserrat"/>
              </a:rPr>
              <a:t>Data Wrangling and Analysis</a:t>
            </a:r>
          </a:p>
        </p:txBody>
      </p:sp>
      <p:sp>
        <p:nvSpPr>
          <p:cNvPr name="TextBox 18" id="18"/>
          <p:cNvSpPr txBox="true"/>
          <p:nvPr/>
        </p:nvSpPr>
        <p:spPr>
          <a:xfrm rot="0">
            <a:off x="2956007" y="4973388"/>
            <a:ext cx="7807007" cy="1151745"/>
          </a:xfrm>
          <a:prstGeom prst="rect">
            <a:avLst/>
          </a:prstGeom>
        </p:spPr>
        <p:txBody>
          <a:bodyPr anchor="t" rtlCol="false" tIns="0" lIns="0" bIns="0" rIns="0">
            <a:spAutoFit/>
          </a:bodyPr>
          <a:lstStyle/>
          <a:p>
            <a:pPr>
              <a:lnSpc>
                <a:spcPts val="4460"/>
              </a:lnSpc>
            </a:pPr>
            <a:r>
              <a:rPr lang="en-US" sz="4330">
                <a:solidFill>
                  <a:srgbClr val="000000"/>
                </a:solidFill>
                <a:latin typeface="Montserrat Extra-Light"/>
              </a:rPr>
              <a:t>Navigating Through Data Challenges to Gain Insights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4792413" y="4011511"/>
            <a:ext cx="8703174" cy="8703174"/>
          </a:xfrm>
          <a:custGeom>
            <a:avLst/>
            <a:gdLst/>
            <a:ahLst/>
            <a:cxnLst/>
            <a:rect r="r" b="b" t="t" l="l"/>
            <a:pathLst>
              <a:path h="8703174" w="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90912" y="5143500"/>
            <a:ext cx="4609246" cy="4114800"/>
          </a:xfrm>
          <a:custGeom>
            <a:avLst/>
            <a:gdLst/>
            <a:ahLst/>
            <a:cxnLst/>
            <a:rect r="r" b="b" t="t" l="l"/>
            <a:pathLst>
              <a:path h="4114800" w="4609246">
                <a:moveTo>
                  <a:pt x="0" y="0"/>
                </a:moveTo>
                <a:lnTo>
                  <a:pt x="4609247" y="0"/>
                </a:lnTo>
                <a:lnTo>
                  <a:pt x="4609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198697" y="2167929"/>
            <a:ext cx="5452344" cy="2093665"/>
            <a:chOff x="0" y="0"/>
            <a:chExt cx="1168691" cy="448770"/>
          </a:xfrm>
        </p:grpSpPr>
        <p:sp>
          <p:nvSpPr>
            <p:cNvPr name="Freeform 5" id="5"/>
            <p:cNvSpPr/>
            <p:nvPr/>
          </p:nvSpPr>
          <p:spPr>
            <a:xfrm flipH="false" flipV="false" rot="0">
              <a:off x="0" y="0"/>
              <a:ext cx="1168691" cy="448770"/>
            </a:xfrm>
            <a:custGeom>
              <a:avLst/>
              <a:gdLst/>
              <a:ahLst/>
              <a:cxnLst/>
              <a:rect r="r" b="b" t="t" l="l"/>
              <a:pathLst>
                <a:path h="448770" w="1168691">
                  <a:moveTo>
                    <a:pt x="141993" y="0"/>
                  </a:moveTo>
                  <a:lnTo>
                    <a:pt x="1026699" y="0"/>
                  </a:lnTo>
                  <a:cubicBezTo>
                    <a:pt x="1105119" y="0"/>
                    <a:pt x="1168691" y="63572"/>
                    <a:pt x="1168691" y="141993"/>
                  </a:cubicBezTo>
                  <a:lnTo>
                    <a:pt x="1168691" y="306777"/>
                  </a:lnTo>
                  <a:cubicBezTo>
                    <a:pt x="1168691" y="385198"/>
                    <a:pt x="1105119" y="448770"/>
                    <a:pt x="1026699" y="448770"/>
                  </a:cubicBezTo>
                  <a:lnTo>
                    <a:pt x="141993" y="448770"/>
                  </a:lnTo>
                  <a:cubicBezTo>
                    <a:pt x="63572" y="448770"/>
                    <a:pt x="0" y="385198"/>
                    <a:pt x="0" y="306777"/>
                  </a:cubicBezTo>
                  <a:lnTo>
                    <a:pt x="0" y="141993"/>
                  </a:lnTo>
                  <a:cubicBezTo>
                    <a:pt x="0" y="63572"/>
                    <a:pt x="63572" y="0"/>
                    <a:pt x="141993" y="0"/>
                  </a:cubicBezTo>
                  <a:close/>
                </a:path>
              </a:pathLst>
            </a:custGeom>
            <a:solidFill>
              <a:srgbClr val="50E8D1"/>
            </a:solidFill>
          </p:spPr>
        </p:sp>
        <p:sp>
          <p:nvSpPr>
            <p:cNvPr name="TextBox 6" id="6"/>
            <p:cNvSpPr txBox="true"/>
            <p:nvPr/>
          </p:nvSpPr>
          <p:spPr>
            <a:xfrm>
              <a:off x="0" y="-38100"/>
              <a:ext cx="1168691" cy="48687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1443861" y="-2105612"/>
            <a:ext cx="8703174" cy="8703174"/>
          </a:xfrm>
          <a:custGeom>
            <a:avLst/>
            <a:gdLst/>
            <a:ahLst/>
            <a:cxnLst/>
            <a:rect r="r" b="b" t="t" l="l"/>
            <a:pathLst>
              <a:path h="8703174" w="8703174">
                <a:moveTo>
                  <a:pt x="0" y="0"/>
                </a:moveTo>
                <a:lnTo>
                  <a:pt x="8703174" y="0"/>
                </a:lnTo>
                <a:lnTo>
                  <a:pt x="8703174" y="8703174"/>
                </a:lnTo>
                <a:lnTo>
                  <a:pt x="0" y="87031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935924" y="2167929"/>
            <a:ext cx="8703174" cy="8703174"/>
          </a:xfrm>
          <a:custGeom>
            <a:avLst/>
            <a:gdLst/>
            <a:ahLst/>
            <a:cxnLst/>
            <a:rect r="r" b="b" t="t" l="l"/>
            <a:pathLst>
              <a:path h="8703174" w="8703174">
                <a:moveTo>
                  <a:pt x="0" y="0"/>
                </a:moveTo>
                <a:lnTo>
                  <a:pt x="8703174" y="0"/>
                </a:lnTo>
                <a:lnTo>
                  <a:pt x="8703174" y="8703175"/>
                </a:lnTo>
                <a:lnTo>
                  <a:pt x="0" y="870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7532974" y="1028700"/>
            <a:ext cx="9726326" cy="8036526"/>
            <a:chOff x="0" y="0"/>
            <a:chExt cx="2561666" cy="2116616"/>
          </a:xfrm>
        </p:grpSpPr>
        <p:sp>
          <p:nvSpPr>
            <p:cNvPr name="Freeform 10" id="10"/>
            <p:cNvSpPr/>
            <p:nvPr/>
          </p:nvSpPr>
          <p:spPr>
            <a:xfrm flipH="false" flipV="false" rot="0">
              <a:off x="0" y="0"/>
              <a:ext cx="2561666" cy="2116616"/>
            </a:xfrm>
            <a:custGeom>
              <a:avLst/>
              <a:gdLst/>
              <a:ahLst/>
              <a:cxnLst/>
              <a:rect r="r" b="b" t="t" l="l"/>
              <a:pathLst>
                <a:path h="2116616" w="2561666">
                  <a:moveTo>
                    <a:pt x="40595" y="0"/>
                  </a:moveTo>
                  <a:lnTo>
                    <a:pt x="2521071" y="0"/>
                  </a:lnTo>
                  <a:cubicBezTo>
                    <a:pt x="2543491" y="0"/>
                    <a:pt x="2561666" y="18175"/>
                    <a:pt x="2561666" y="40595"/>
                  </a:cubicBezTo>
                  <a:lnTo>
                    <a:pt x="2561666" y="2076021"/>
                  </a:lnTo>
                  <a:cubicBezTo>
                    <a:pt x="2561666" y="2086787"/>
                    <a:pt x="2557389" y="2097113"/>
                    <a:pt x="2549776" y="2104726"/>
                  </a:cubicBezTo>
                  <a:cubicBezTo>
                    <a:pt x="2542163" y="2112339"/>
                    <a:pt x="2531838" y="2116616"/>
                    <a:pt x="2521071" y="2116616"/>
                  </a:cubicBezTo>
                  <a:lnTo>
                    <a:pt x="40595" y="2116616"/>
                  </a:lnTo>
                  <a:cubicBezTo>
                    <a:pt x="29828" y="2116616"/>
                    <a:pt x="19503" y="2112339"/>
                    <a:pt x="11890" y="2104726"/>
                  </a:cubicBezTo>
                  <a:cubicBezTo>
                    <a:pt x="4277" y="2097113"/>
                    <a:pt x="0" y="2086787"/>
                    <a:pt x="0" y="2076021"/>
                  </a:cubicBezTo>
                  <a:lnTo>
                    <a:pt x="0" y="40595"/>
                  </a:lnTo>
                  <a:cubicBezTo>
                    <a:pt x="0" y="29828"/>
                    <a:pt x="4277" y="19503"/>
                    <a:pt x="11890" y="11890"/>
                  </a:cubicBezTo>
                  <a:cubicBezTo>
                    <a:pt x="19503" y="4277"/>
                    <a:pt x="29828" y="0"/>
                    <a:pt x="40595" y="0"/>
                  </a:cubicBezTo>
                  <a:close/>
                </a:path>
              </a:pathLst>
            </a:custGeom>
            <a:solidFill>
              <a:srgbClr val="FFFFFF"/>
            </a:solidFill>
          </p:spPr>
        </p:sp>
        <p:sp>
          <p:nvSpPr>
            <p:cNvPr name="TextBox 11" id="11"/>
            <p:cNvSpPr txBox="true"/>
            <p:nvPr/>
          </p:nvSpPr>
          <p:spPr>
            <a:xfrm>
              <a:off x="0" y="-38100"/>
              <a:ext cx="2561666" cy="2154716"/>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7786457" y="1256122"/>
            <a:ext cx="9268581" cy="2031365"/>
          </a:xfrm>
          <a:prstGeom prst="rect">
            <a:avLst/>
          </a:prstGeom>
        </p:spPr>
        <p:txBody>
          <a:bodyPr anchor="t" rtlCol="false" tIns="0" lIns="0" bIns="0" rIns="0">
            <a:spAutoFit/>
          </a:bodyPr>
          <a:lstStyle/>
          <a:p>
            <a:pPr algn="just">
              <a:lnSpc>
                <a:spcPts val="4060"/>
              </a:lnSpc>
            </a:pPr>
            <a:r>
              <a:rPr lang="en-US" sz="2900">
                <a:solidFill>
                  <a:srgbClr val="000000"/>
                </a:solidFill>
                <a:latin typeface="Montserrat"/>
              </a:rPr>
              <a:t>Data cleaning is the process of preparing data for analysis by removing or modifying data that is incorrect, incomplete, irrelevant, duplicated, or improperly formatted.</a:t>
            </a:r>
          </a:p>
        </p:txBody>
      </p:sp>
      <p:sp>
        <p:nvSpPr>
          <p:cNvPr name="TextBox 13" id="13"/>
          <p:cNvSpPr txBox="true"/>
          <p:nvPr/>
        </p:nvSpPr>
        <p:spPr>
          <a:xfrm rot="0">
            <a:off x="2395847" y="2711885"/>
            <a:ext cx="3058045" cy="1043853"/>
          </a:xfrm>
          <a:prstGeom prst="rect">
            <a:avLst/>
          </a:prstGeom>
        </p:spPr>
        <p:txBody>
          <a:bodyPr anchor="t" rtlCol="false" tIns="0" lIns="0" bIns="0" rIns="0">
            <a:spAutoFit/>
          </a:bodyPr>
          <a:lstStyle/>
          <a:p>
            <a:pPr algn="ctr">
              <a:lnSpc>
                <a:spcPts val="4134"/>
              </a:lnSpc>
            </a:pPr>
            <a:r>
              <a:rPr lang="en-US" sz="3758">
                <a:solidFill>
                  <a:srgbClr val="000000"/>
                </a:solidFill>
                <a:latin typeface="Montserrat"/>
              </a:rPr>
              <a:t>Data Cleaning</a:t>
            </a:r>
          </a:p>
        </p:txBody>
      </p:sp>
      <p:sp>
        <p:nvSpPr>
          <p:cNvPr name="TextBox 14" id="14"/>
          <p:cNvSpPr txBox="true"/>
          <p:nvPr/>
        </p:nvSpPr>
        <p:spPr>
          <a:xfrm rot="0">
            <a:off x="7786457" y="3708113"/>
            <a:ext cx="9268581" cy="4603116"/>
          </a:xfrm>
          <a:prstGeom prst="rect">
            <a:avLst/>
          </a:prstGeom>
        </p:spPr>
        <p:txBody>
          <a:bodyPr anchor="t" rtlCol="false" tIns="0" lIns="0" bIns="0" rIns="0">
            <a:spAutoFit/>
          </a:bodyPr>
          <a:lstStyle/>
          <a:p>
            <a:pPr marL="626101" indent="-313050" lvl="1">
              <a:lnSpc>
                <a:spcPts val="4059"/>
              </a:lnSpc>
              <a:buFont typeface="Arial"/>
              <a:buChar char="•"/>
            </a:pPr>
            <a:r>
              <a:rPr lang="en-US" sz="2899">
                <a:solidFill>
                  <a:srgbClr val="000000"/>
                </a:solidFill>
                <a:latin typeface="Montserrat"/>
              </a:rPr>
              <a:t>Data cleaning is crucial for ensuring data quality and accuracy in analysis.</a:t>
            </a:r>
          </a:p>
          <a:p>
            <a:pPr>
              <a:lnSpc>
                <a:spcPts val="4059"/>
              </a:lnSpc>
            </a:pPr>
          </a:p>
          <a:p>
            <a:pPr marL="626101" indent="-313050" lvl="1">
              <a:lnSpc>
                <a:spcPts val="4059"/>
              </a:lnSpc>
              <a:buFont typeface="Arial"/>
              <a:buChar char="•"/>
            </a:pPr>
            <a:r>
              <a:rPr lang="en-US" sz="2899">
                <a:solidFill>
                  <a:srgbClr val="000000"/>
                </a:solidFill>
                <a:latin typeface="Montserrat"/>
              </a:rPr>
              <a:t>Techniques such as handling missing values, detecting and removing outliers, and transforming data are applied.</a:t>
            </a:r>
          </a:p>
          <a:p>
            <a:pPr>
              <a:lnSpc>
                <a:spcPts val="4059"/>
              </a:lnSpc>
            </a:pPr>
          </a:p>
          <a:p>
            <a:pPr marL="626101" indent="-313050" lvl="1">
              <a:lnSpc>
                <a:spcPts val="4059"/>
              </a:lnSpc>
              <a:buFont typeface="Arial"/>
              <a:buChar char="•"/>
            </a:pPr>
            <a:r>
              <a:rPr lang="en-US" sz="2899">
                <a:solidFill>
                  <a:srgbClr val="000000"/>
                </a:solidFill>
                <a:latin typeface="Montserrat"/>
              </a:rPr>
              <a:t>The goal is to prepare the data for analysis by addressing any inconsistencies or errors.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865908" y="1209824"/>
            <a:ext cx="15228862" cy="15228862"/>
          </a:xfrm>
          <a:custGeom>
            <a:avLst/>
            <a:gdLst/>
            <a:ahLst/>
            <a:cxnLst/>
            <a:rect r="r" b="b" t="t" l="l"/>
            <a:pathLst>
              <a:path h="15228862" w="15228862">
                <a:moveTo>
                  <a:pt x="0" y="0"/>
                </a:moveTo>
                <a:lnTo>
                  <a:pt x="15228863" y="0"/>
                </a:lnTo>
                <a:lnTo>
                  <a:pt x="15228863"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607342" y="244210"/>
            <a:ext cx="11073316" cy="9798580"/>
          </a:xfrm>
          <a:custGeom>
            <a:avLst/>
            <a:gdLst/>
            <a:ahLst/>
            <a:cxnLst/>
            <a:rect r="r" b="b" t="t" l="l"/>
            <a:pathLst>
              <a:path h="9798580" w="11073316">
                <a:moveTo>
                  <a:pt x="0" y="0"/>
                </a:moveTo>
                <a:lnTo>
                  <a:pt x="11073316" y="0"/>
                </a:lnTo>
                <a:lnTo>
                  <a:pt x="11073316" y="9798580"/>
                </a:lnTo>
                <a:lnTo>
                  <a:pt x="0" y="9798580"/>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615057" y="-8428575"/>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14431" y="496445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835842" y="1028700"/>
            <a:ext cx="8423458" cy="1413906"/>
            <a:chOff x="0" y="0"/>
            <a:chExt cx="1805539" cy="303066"/>
          </a:xfrm>
        </p:grpSpPr>
        <p:sp>
          <p:nvSpPr>
            <p:cNvPr name="Freeform 5" id="5"/>
            <p:cNvSpPr/>
            <p:nvPr/>
          </p:nvSpPr>
          <p:spPr>
            <a:xfrm flipH="false" flipV="false" rot="0">
              <a:off x="0" y="0"/>
              <a:ext cx="1805539" cy="303066"/>
            </a:xfrm>
            <a:custGeom>
              <a:avLst/>
              <a:gdLst/>
              <a:ahLst/>
              <a:cxnLst/>
              <a:rect r="r" b="b" t="t" l="l"/>
              <a:pathLst>
                <a:path h="303066" w="1805539">
                  <a:moveTo>
                    <a:pt x="91909" y="0"/>
                  </a:moveTo>
                  <a:lnTo>
                    <a:pt x="1713630" y="0"/>
                  </a:lnTo>
                  <a:cubicBezTo>
                    <a:pt x="1764390" y="0"/>
                    <a:pt x="1805539" y="41149"/>
                    <a:pt x="1805539" y="91909"/>
                  </a:cubicBezTo>
                  <a:lnTo>
                    <a:pt x="1805539" y="211157"/>
                  </a:lnTo>
                  <a:cubicBezTo>
                    <a:pt x="1805539" y="235533"/>
                    <a:pt x="1795856" y="258910"/>
                    <a:pt x="1778620" y="276146"/>
                  </a:cubicBezTo>
                  <a:cubicBezTo>
                    <a:pt x="1761383" y="293383"/>
                    <a:pt x="1738006" y="303066"/>
                    <a:pt x="1713630" y="303066"/>
                  </a:cubicBezTo>
                  <a:lnTo>
                    <a:pt x="91909" y="303066"/>
                  </a:lnTo>
                  <a:cubicBezTo>
                    <a:pt x="67533" y="303066"/>
                    <a:pt x="44156" y="293383"/>
                    <a:pt x="26920" y="276146"/>
                  </a:cubicBezTo>
                  <a:cubicBezTo>
                    <a:pt x="9683" y="258910"/>
                    <a:pt x="0" y="235533"/>
                    <a:pt x="0" y="211157"/>
                  </a:cubicBezTo>
                  <a:lnTo>
                    <a:pt x="0" y="91909"/>
                  </a:lnTo>
                  <a:cubicBezTo>
                    <a:pt x="0" y="67533"/>
                    <a:pt x="9683" y="44156"/>
                    <a:pt x="26920" y="26920"/>
                  </a:cubicBezTo>
                  <a:cubicBezTo>
                    <a:pt x="44156" y="9683"/>
                    <a:pt x="67533" y="0"/>
                    <a:pt x="91909" y="0"/>
                  </a:cubicBezTo>
                  <a:close/>
                </a:path>
              </a:pathLst>
            </a:custGeom>
            <a:solidFill>
              <a:srgbClr val="50E8D1"/>
            </a:solidFill>
          </p:spPr>
        </p:sp>
        <p:sp>
          <p:nvSpPr>
            <p:cNvPr name="TextBox 6" id="6"/>
            <p:cNvSpPr txBox="true"/>
            <p:nvPr/>
          </p:nvSpPr>
          <p:spPr>
            <a:xfrm>
              <a:off x="0" y="-38100"/>
              <a:ext cx="1805539" cy="341166"/>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2200911" y="4139020"/>
            <a:ext cx="4107319" cy="4114800"/>
          </a:xfrm>
          <a:custGeom>
            <a:avLst/>
            <a:gdLst/>
            <a:ahLst/>
            <a:cxnLst/>
            <a:rect r="r" b="b" t="t" l="l"/>
            <a:pathLst>
              <a:path h="4114800" w="4107319">
                <a:moveTo>
                  <a:pt x="0" y="0"/>
                </a:moveTo>
                <a:lnTo>
                  <a:pt x="4107319" y="0"/>
                </a:lnTo>
                <a:lnTo>
                  <a:pt x="410731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028700" y="2966772"/>
            <a:ext cx="13225871" cy="6291528"/>
            <a:chOff x="0" y="0"/>
            <a:chExt cx="3483357" cy="1657028"/>
          </a:xfrm>
        </p:grpSpPr>
        <p:sp>
          <p:nvSpPr>
            <p:cNvPr name="Freeform 9" id="9"/>
            <p:cNvSpPr/>
            <p:nvPr/>
          </p:nvSpPr>
          <p:spPr>
            <a:xfrm flipH="false" flipV="false" rot="0">
              <a:off x="0" y="0"/>
              <a:ext cx="3483357" cy="1657028"/>
            </a:xfrm>
            <a:custGeom>
              <a:avLst/>
              <a:gdLst/>
              <a:ahLst/>
              <a:cxnLst/>
              <a:rect r="r" b="b" t="t" l="l"/>
              <a:pathLst>
                <a:path h="1657028" w="3483357">
                  <a:moveTo>
                    <a:pt x="29853" y="0"/>
                  </a:moveTo>
                  <a:lnTo>
                    <a:pt x="3453503" y="0"/>
                  </a:lnTo>
                  <a:cubicBezTo>
                    <a:pt x="3469991" y="0"/>
                    <a:pt x="3483357" y="13366"/>
                    <a:pt x="3483357" y="29853"/>
                  </a:cubicBezTo>
                  <a:lnTo>
                    <a:pt x="3483357" y="1627175"/>
                  </a:lnTo>
                  <a:cubicBezTo>
                    <a:pt x="3483357" y="1635092"/>
                    <a:pt x="3480212" y="1642686"/>
                    <a:pt x="3474613" y="1648284"/>
                  </a:cubicBezTo>
                  <a:cubicBezTo>
                    <a:pt x="3469014" y="1653883"/>
                    <a:pt x="3461421" y="1657028"/>
                    <a:pt x="3453503" y="1657028"/>
                  </a:cubicBezTo>
                  <a:lnTo>
                    <a:pt x="29853" y="1657028"/>
                  </a:lnTo>
                  <a:cubicBezTo>
                    <a:pt x="21936" y="1657028"/>
                    <a:pt x="14342" y="1653883"/>
                    <a:pt x="8744" y="1648284"/>
                  </a:cubicBezTo>
                  <a:cubicBezTo>
                    <a:pt x="3145" y="1642686"/>
                    <a:pt x="0" y="1635092"/>
                    <a:pt x="0" y="1627175"/>
                  </a:cubicBezTo>
                  <a:lnTo>
                    <a:pt x="0" y="29853"/>
                  </a:lnTo>
                  <a:cubicBezTo>
                    <a:pt x="0" y="21936"/>
                    <a:pt x="3145" y="14342"/>
                    <a:pt x="8744" y="8744"/>
                  </a:cubicBezTo>
                  <a:cubicBezTo>
                    <a:pt x="14342" y="3145"/>
                    <a:pt x="21936" y="0"/>
                    <a:pt x="29853" y="0"/>
                  </a:cubicBezTo>
                  <a:close/>
                </a:path>
              </a:pathLst>
            </a:custGeom>
            <a:solidFill>
              <a:srgbClr val="FFFFFF"/>
            </a:solidFill>
          </p:spPr>
        </p:sp>
        <p:sp>
          <p:nvSpPr>
            <p:cNvPr name="TextBox 10" id="10"/>
            <p:cNvSpPr txBox="true"/>
            <p:nvPr/>
          </p:nvSpPr>
          <p:spPr>
            <a:xfrm>
              <a:off x="0" y="-38100"/>
              <a:ext cx="3483357" cy="169512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8835842" y="1365751"/>
            <a:ext cx="8423458" cy="663604"/>
          </a:xfrm>
          <a:prstGeom prst="rect">
            <a:avLst/>
          </a:prstGeom>
        </p:spPr>
        <p:txBody>
          <a:bodyPr anchor="t" rtlCol="false" tIns="0" lIns="0" bIns="0" rIns="0">
            <a:spAutoFit/>
          </a:bodyPr>
          <a:lstStyle/>
          <a:p>
            <a:pPr algn="ctr">
              <a:lnSpc>
                <a:spcPts val="5423"/>
              </a:lnSpc>
            </a:pPr>
            <a:r>
              <a:rPr lang="en-US" sz="3873">
                <a:solidFill>
                  <a:srgbClr val="000000"/>
                </a:solidFill>
                <a:latin typeface="Montserrat"/>
              </a:rPr>
              <a:t>Data Cleaning- Outlier Detection</a:t>
            </a:r>
          </a:p>
        </p:txBody>
      </p:sp>
      <p:sp>
        <p:nvSpPr>
          <p:cNvPr name="TextBox 12" id="12"/>
          <p:cNvSpPr txBox="true"/>
          <p:nvPr/>
        </p:nvSpPr>
        <p:spPr>
          <a:xfrm rot="0">
            <a:off x="1896976" y="3216437"/>
            <a:ext cx="11489319" cy="2349142"/>
          </a:xfrm>
          <a:prstGeom prst="rect">
            <a:avLst/>
          </a:prstGeom>
        </p:spPr>
        <p:txBody>
          <a:bodyPr anchor="t" rtlCol="false" tIns="0" lIns="0" bIns="0" rIns="0">
            <a:spAutoFit/>
          </a:bodyPr>
          <a:lstStyle/>
          <a:p>
            <a:pPr>
              <a:lnSpc>
                <a:spcPts val="3782"/>
              </a:lnSpc>
            </a:pPr>
            <a:r>
              <a:rPr lang="en-US" sz="2702">
                <a:solidFill>
                  <a:srgbClr val="000000"/>
                </a:solidFill>
                <a:latin typeface="Montserrat"/>
              </a:rPr>
              <a:t>Outliers are data points that deviate significantly from the average or expected pattern, and they can have a significant impact on statistical models and machine learning algorithms. Outliers can arise due to various reasons such as measurement errors, data entry mistakes, or even genuine extreme values in the data.</a:t>
            </a:r>
          </a:p>
        </p:txBody>
      </p:sp>
      <p:sp>
        <p:nvSpPr>
          <p:cNvPr name="TextBox 13" id="13"/>
          <p:cNvSpPr txBox="true"/>
          <p:nvPr/>
        </p:nvSpPr>
        <p:spPr>
          <a:xfrm rot="0">
            <a:off x="1896976" y="5868741"/>
            <a:ext cx="11489319" cy="931546"/>
          </a:xfrm>
          <a:prstGeom prst="rect">
            <a:avLst/>
          </a:prstGeom>
        </p:spPr>
        <p:txBody>
          <a:bodyPr anchor="t" rtlCol="false" tIns="0" lIns="0" bIns="0" rIns="0">
            <a:spAutoFit/>
          </a:bodyPr>
          <a:lstStyle/>
          <a:p>
            <a:pPr>
              <a:lnSpc>
                <a:spcPts val="3779"/>
              </a:lnSpc>
              <a:spcBef>
                <a:spcPct val="0"/>
              </a:spcBef>
            </a:pPr>
            <a:r>
              <a:rPr lang="en-US" sz="2699">
                <a:solidFill>
                  <a:srgbClr val="000000"/>
                </a:solidFill>
                <a:latin typeface="Montserrat"/>
              </a:rPr>
              <a:t>Boxplots have been used to display selected features to visually identify outliers</a:t>
            </a:r>
          </a:p>
        </p:txBody>
      </p:sp>
      <p:sp>
        <p:nvSpPr>
          <p:cNvPr name="TextBox 14" id="14"/>
          <p:cNvSpPr txBox="true"/>
          <p:nvPr/>
        </p:nvSpPr>
        <p:spPr>
          <a:xfrm rot="0">
            <a:off x="1896976" y="7105087"/>
            <a:ext cx="11489319" cy="931546"/>
          </a:xfrm>
          <a:prstGeom prst="rect">
            <a:avLst/>
          </a:prstGeom>
        </p:spPr>
        <p:txBody>
          <a:bodyPr anchor="t" rtlCol="false" tIns="0" lIns="0" bIns="0" rIns="0">
            <a:spAutoFit/>
          </a:bodyPr>
          <a:lstStyle/>
          <a:p>
            <a:pPr>
              <a:lnSpc>
                <a:spcPts val="3779"/>
              </a:lnSpc>
              <a:spcBef>
                <a:spcPct val="0"/>
              </a:spcBef>
            </a:pPr>
            <a:r>
              <a:rPr lang="en-US" sz="2699">
                <a:solidFill>
                  <a:srgbClr val="000000"/>
                </a:solidFill>
                <a:latin typeface="Montserrat"/>
              </a:rPr>
              <a:t>Interquartile Range (IQR) method is used for detecting outliers and removing them from the dataset to ensure robust analysis.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865908" y="1209824"/>
            <a:ext cx="15228862" cy="15228862"/>
          </a:xfrm>
          <a:custGeom>
            <a:avLst/>
            <a:gdLst/>
            <a:ahLst/>
            <a:cxnLst/>
            <a:rect r="r" b="b" t="t" l="l"/>
            <a:pathLst>
              <a:path h="15228862" w="15228862">
                <a:moveTo>
                  <a:pt x="0" y="0"/>
                </a:moveTo>
                <a:lnTo>
                  <a:pt x="15228863" y="0"/>
                </a:lnTo>
                <a:lnTo>
                  <a:pt x="15228863"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660524" y="259018"/>
            <a:ext cx="8966951" cy="9768964"/>
          </a:xfrm>
          <a:custGeom>
            <a:avLst/>
            <a:gdLst/>
            <a:ahLst/>
            <a:cxnLst/>
            <a:rect r="r" b="b" t="t" l="l"/>
            <a:pathLst>
              <a:path h="9768964" w="8966951">
                <a:moveTo>
                  <a:pt x="0" y="0"/>
                </a:moveTo>
                <a:lnTo>
                  <a:pt x="8966952" y="0"/>
                </a:lnTo>
                <a:lnTo>
                  <a:pt x="8966952" y="9768964"/>
                </a:lnTo>
                <a:lnTo>
                  <a:pt x="0" y="9768964"/>
                </a:lnTo>
                <a:lnTo>
                  <a:pt x="0" y="0"/>
                </a:lnTo>
                <a:close/>
              </a:path>
            </a:pathLst>
          </a:custGeom>
          <a:blipFill>
            <a:blip r:embed="rId4"/>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615057" y="-8428575"/>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14431" y="496445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9049017" y="807206"/>
            <a:ext cx="8423458" cy="1413906"/>
            <a:chOff x="0" y="0"/>
            <a:chExt cx="1805539" cy="303066"/>
          </a:xfrm>
        </p:grpSpPr>
        <p:sp>
          <p:nvSpPr>
            <p:cNvPr name="Freeform 5" id="5"/>
            <p:cNvSpPr/>
            <p:nvPr/>
          </p:nvSpPr>
          <p:spPr>
            <a:xfrm flipH="false" flipV="false" rot="0">
              <a:off x="0" y="0"/>
              <a:ext cx="1805539" cy="303066"/>
            </a:xfrm>
            <a:custGeom>
              <a:avLst/>
              <a:gdLst/>
              <a:ahLst/>
              <a:cxnLst/>
              <a:rect r="r" b="b" t="t" l="l"/>
              <a:pathLst>
                <a:path h="303066" w="1805539">
                  <a:moveTo>
                    <a:pt x="91909" y="0"/>
                  </a:moveTo>
                  <a:lnTo>
                    <a:pt x="1713630" y="0"/>
                  </a:lnTo>
                  <a:cubicBezTo>
                    <a:pt x="1764390" y="0"/>
                    <a:pt x="1805539" y="41149"/>
                    <a:pt x="1805539" y="91909"/>
                  </a:cubicBezTo>
                  <a:lnTo>
                    <a:pt x="1805539" y="211157"/>
                  </a:lnTo>
                  <a:cubicBezTo>
                    <a:pt x="1805539" y="235533"/>
                    <a:pt x="1795856" y="258910"/>
                    <a:pt x="1778620" y="276146"/>
                  </a:cubicBezTo>
                  <a:cubicBezTo>
                    <a:pt x="1761383" y="293383"/>
                    <a:pt x="1738006" y="303066"/>
                    <a:pt x="1713630" y="303066"/>
                  </a:cubicBezTo>
                  <a:lnTo>
                    <a:pt x="91909" y="303066"/>
                  </a:lnTo>
                  <a:cubicBezTo>
                    <a:pt x="67533" y="303066"/>
                    <a:pt x="44156" y="293383"/>
                    <a:pt x="26920" y="276146"/>
                  </a:cubicBezTo>
                  <a:cubicBezTo>
                    <a:pt x="9683" y="258910"/>
                    <a:pt x="0" y="235533"/>
                    <a:pt x="0" y="211157"/>
                  </a:cubicBezTo>
                  <a:lnTo>
                    <a:pt x="0" y="91909"/>
                  </a:lnTo>
                  <a:cubicBezTo>
                    <a:pt x="0" y="67533"/>
                    <a:pt x="9683" y="44156"/>
                    <a:pt x="26920" y="26920"/>
                  </a:cubicBezTo>
                  <a:cubicBezTo>
                    <a:pt x="44156" y="9683"/>
                    <a:pt x="67533" y="0"/>
                    <a:pt x="91909" y="0"/>
                  </a:cubicBezTo>
                  <a:close/>
                </a:path>
              </a:pathLst>
            </a:custGeom>
            <a:solidFill>
              <a:srgbClr val="50E8D1"/>
            </a:solidFill>
          </p:spPr>
        </p:sp>
        <p:sp>
          <p:nvSpPr>
            <p:cNvPr name="TextBox 6" id="6"/>
            <p:cNvSpPr txBox="true"/>
            <p:nvPr/>
          </p:nvSpPr>
          <p:spPr>
            <a:xfrm>
              <a:off x="0" y="-38100"/>
              <a:ext cx="1805539" cy="341166"/>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2200911" y="4139020"/>
            <a:ext cx="4107319" cy="4114800"/>
          </a:xfrm>
          <a:custGeom>
            <a:avLst/>
            <a:gdLst/>
            <a:ahLst/>
            <a:cxnLst/>
            <a:rect r="r" b="b" t="t" l="l"/>
            <a:pathLst>
              <a:path h="4114800" w="4107319">
                <a:moveTo>
                  <a:pt x="0" y="0"/>
                </a:moveTo>
                <a:lnTo>
                  <a:pt x="4107319" y="0"/>
                </a:lnTo>
                <a:lnTo>
                  <a:pt x="410731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8802912" y="3293721"/>
            <a:ext cx="9485088" cy="3341459"/>
            <a:chOff x="0" y="0"/>
            <a:chExt cx="2498130" cy="880055"/>
          </a:xfrm>
        </p:grpSpPr>
        <p:sp>
          <p:nvSpPr>
            <p:cNvPr name="Freeform 9" id="9"/>
            <p:cNvSpPr/>
            <p:nvPr/>
          </p:nvSpPr>
          <p:spPr>
            <a:xfrm flipH="false" flipV="false" rot="0">
              <a:off x="0" y="0"/>
              <a:ext cx="2498130" cy="880055"/>
            </a:xfrm>
            <a:custGeom>
              <a:avLst/>
              <a:gdLst/>
              <a:ahLst/>
              <a:cxnLst/>
              <a:rect r="r" b="b" t="t" l="l"/>
              <a:pathLst>
                <a:path h="880055" w="2498130">
                  <a:moveTo>
                    <a:pt x="41627" y="0"/>
                  </a:moveTo>
                  <a:lnTo>
                    <a:pt x="2456503" y="0"/>
                  </a:lnTo>
                  <a:cubicBezTo>
                    <a:pt x="2467543" y="0"/>
                    <a:pt x="2478131" y="4386"/>
                    <a:pt x="2485938" y="12192"/>
                  </a:cubicBezTo>
                  <a:cubicBezTo>
                    <a:pt x="2493744" y="19999"/>
                    <a:pt x="2498130" y="30587"/>
                    <a:pt x="2498130" y="41627"/>
                  </a:cubicBezTo>
                  <a:lnTo>
                    <a:pt x="2498130" y="838428"/>
                  </a:lnTo>
                  <a:cubicBezTo>
                    <a:pt x="2498130" y="849468"/>
                    <a:pt x="2493744" y="860056"/>
                    <a:pt x="2485938" y="867863"/>
                  </a:cubicBezTo>
                  <a:cubicBezTo>
                    <a:pt x="2478131" y="875669"/>
                    <a:pt x="2467543" y="880055"/>
                    <a:pt x="2456503" y="880055"/>
                  </a:cubicBezTo>
                  <a:lnTo>
                    <a:pt x="41627" y="880055"/>
                  </a:lnTo>
                  <a:cubicBezTo>
                    <a:pt x="18637" y="880055"/>
                    <a:pt x="0" y="861418"/>
                    <a:pt x="0" y="838428"/>
                  </a:cubicBezTo>
                  <a:lnTo>
                    <a:pt x="0" y="41627"/>
                  </a:lnTo>
                  <a:cubicBezTo>
                    <a:pt x="0" y="18637"/>
                    <a:pt x="18637" y="0"/>
                    <a:pt x="41627" y="0"/>
                  </a:cubicBezTo>
                  <a:close/>
                </a:path>
              </a:pathLst>
            </a:custGeom>
            <a:solidFill>
              <a:srgbClr val="FFFFFF"/>
            </a:solidFill>
          </p:spPr>
        </p:sp>
        <p:sp>
          <p:nvSpPr>
            <p:cNvPr name="TextBox 10" id="10"/>
            <p:cNvSpPr txBox="true"/>
            <p:nvPr/>
          </p:nvSpPr>
          <p:spPr>
            <a:xfrm>
              <a:off x="0" y="-38100"/>
              <a:ext cx="2498130" cy="91815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63593" y="969774"/>
            <a:ext cx="8772249" cy="8347452"/>
          </a:xfrm>
          <a:custGeom>
            <a:avLst/>
            <a:gdLst/>
            <a:ahLst/>
            <a:cxnLst/>
            <a:rect r="r" b="b" t="t" l="l"/>
            <a:pathLst>
              <a:path h="8347452" w="8772249">
                <a:moveTo>
                  <a:pt x="0" y="0"/>
                </a:moveTo>
                <a:lnTo>
                  <a:pt x="8772249" y="0"/>
                </a:lnTo>
                <a:lnTo>
                  <a:pt x="8772249" y="8347452"/>
                </a:lnTo>
                <a:lnTo>
                  <a:pt x="0" y="8347452"/>
                </a:lnTo>
                <a:lnTo>
                  <a:pt x="0" y="0"/>
                </a:lnTo>
                <a:close/>
              </a:path>
            </a:pathLst>
          </a:custGeom>
          <a:blipFill>
            <a:blip r:embed="rId8"/>
            <a:stretch>
              <a:fillRect l="0" t="0" r="-13872" b="0"/>
            </a:stretch>
          </a:blipFill>
        </p:spPr>
      </p:sp>
      <p:sp>
        <p:nvSpPr>
          <p:cNvPr name="TextBox 12" id="12"/>
          <p:cNvSpPr txBox="true"/>
          <p:nvPr/>
        </p:nvSpPr>
        <p:spPr>
          <a:xfrm rot="0">
            <a:off x="8802912" y="1144257"/>
            <a:ext cx="8423458" cy="663604"/>
          </a:xfrm>
          <a:prstGeom prst="rect">
            <a:avLst/>
          </a:prstGeom>
        </p:spPr>
        <p:txBody>
          <a:bodyPr anchor="t" rtlCol="false" tIns="0" lIns="0" bIns="0" rIns="0">
            <a:spAutoFit/>
          </a:bodyPr>
          <a:lstStyle/>
          <a:p>
            <a:pPr algn="ctr">
              <a:lnSpc>
                <a:spcPts val="5423"/>
              </a:lnSpc>
            </a:pPr>
            <a:r>
              <a:rPr lang="en-US" sz="3873">
                <a:solidFill>
                  <a:srgbClr val="000000"/>
                </a:solidFill>
                <a:latin typeface="Montserrat"/>
              </a:rPr>
              <a:t>Data Analysis</a:t>
            </a:r>
          </a:p>
        </p:txBody>
      </p:sp>
      <p:sp>
        <p:nvSpPr>
          <p:cNvPr name="TextBox 13" id="13"/>
          <p:cNvSpPr txBox="true"/>
          <p:nvPr/>
        </p:nvSpPr>
        <p:spPr>
          <a:xfrm rot="0">
            <a:off x="9282944" y="3549715"/>
            <a:ext cx="8676472" cy="2646681"/>
          </a:xfrm>
          <a:prstGeom prst="rect">
            <a:avLst/>
          </a:prstGeom>
        </p:spPr>
        <p:txBody>
          <a:bodyPr anchor="t" rtlCol="false" tIns="0" lIns="0" bIns="0" rIns="0">
            <a:spAutoFit/>
          </a:bodyPr>
          <a:lstStyle/>
          <a:p>
            <a:pPr>
              <a:lnSpc>
                <a:spcPts val="5319"/>
              </a:lnSpc>
              <a:spcBef>
                <a:spcPct val="0"/>
              </a:spcBef>
            </a:pPr>
            <a:r>
              <a:rPr lang="en-US" sz="3799">
                <a:solidFill>
                  <a:srgbClr val="000000"/>
                </a:solidFill>
                <a:latin typeface="Montserrat"/>
              </a:rPr>
              <a:t>Skewness and correlation analysis were performed to understand the distribution and relationships between variables in the dataset.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10013990" y="-7825478"/>
            <a:ext cx="15228862" cy="15228862"/>
          </a:xfrm>
          <a:custGeom>
            <a:avLst/>
            <a:gdLst/>
            <a:ahLst/>
            <a:cxnLst/>
            <a:rect r="r" b="b" t="t" l="l"/>
            <a:pathLst>
              <a:path h="15228862" w="15228862">
                <a:moveTo>
                  <a:pt x="0" y="0"/>
                </a:moveTo>
                <a:lnTo>
                  <a:pt x="15228862" y="0"/>
                </a:lnTo>
                <a:lnTo>
                  <a:pt x="15228862"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101481" y="3828159"/>
            <a:ext cx="15228862" cy="15228862"/>
          </a:xfrm>
          <a:custGeom>
            <a:avLst/>
            <a:gdLst/>
            <a:ahLst/>
            <a:cxnLst/>
            <a:rect r="r" b="b" t="t" l="l"/>
            <a:pathLst>
              <a:path h="15228862" w="15228862">
                <a:moveTo>
                  <a:pt x="0" y="0"/>
                </a:moveTo>
                <a:lnTo>
                  <a:pt x="15228862" y="0"/>
                </a:lnTo>
                <a:lnTo>
                  <a:pt x="15228862" y="15228863"/>
                </a:lnTo>
                <a:lnTo>
                  <a:pt x="0" y="152288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304050" y="831817"/>
            <a:ext cx="11324371" cy="8276242"/>
            <a:chOff x="0" y="0"/>
            <a:chExt cx="2982550" cy="2179751"/>
          </a:xfrm>
        </p:grpSpPr>
        <p:sp>
          <p:nvSpPr>
            <p:cNvPr name="Freeform 5" id="5"/>
            <p:cNvSpPr/>
            <p:nvPr/>
          </p:nvSpPr>
          <p:spPr>
            <a:xfrm flipH="false" flipV="false" rot="0">
              <a:off x="0" y="0"/>
              <a:ext cx="2982551" cy="2179751"/>
            </a:xfrm>
            <a:custGeom>
              <a:avLst/>
              <a:gdLst/>
              <a:ahLst/>
              <a:cxnLst/>
              <a:rect r="r" b="b" t="t" l="l"/>
              <a:pathLst>
                <a:path h="2179751" w="2982551">
                  <a:moveTo>
                    <a:pt x="34866" y="0"/>
                  </a:moveTo>
                  <a:lnTo>
                    <a:pt x="2947684" y="0"/>
                  </a:lnTo>
                  <a:cubicBezTo>
                    <a:pt x="2966940" y="0"/>
                    <a:pt x="2982551" y="15610"/>
                    <a:pt x="2982551" y="34866"/>
                  </a:cubicBezTo>
                  <a:lnTo>
                    <a:pt x="2982551" y="2144885"/>
                  </a:lnTo>
                  <a:cubicBezTo>
                    <a:pt x="2982551" y="2154132"/>
                    <a:pt x="2978877" y="2163000"/>
                    <a:pt x="2972339" y="2169539"/>
                  </a:cubicBezTo>
                  <a:cubicBezTo>
                    <a:pt x="2965800" y="2176078"/>
                    <a:pt x="2956931" y="2179751"/>
                    <a:pt x="2947684" y="2179751"/>
                  </a:cubicBezTo>
                  <a:lnTo>
                    <a:pt x="34866" y="2179751"/>
                  </a:lnTo>
                  <a:cubicBezTo>
                    <a:pt x="25619" y="2179751"/>
                    <a:pt x="16751" y="2176078"/>
                    <a:pt x="10212" y="2169539"/>
                  </a:cubicBezTo>
                  <a:cubicBezTo>
                    <a:pt x="3673" y="2163000"/>
                    <a:pt x="0" y="2154132"/>
                    <a:pt x="0" y="2144885"/>
                  </a:cubicBezTo>
                  <a:lnTo>
                    <a:pt x="0" y="34866"/>
                  </a:lnTo>
                  <a:cubicBezTo>
                    <a:pt x="0" y="25619"/>
                    <a:pt x="3673" y="16751"/>
                    <a:pt x="10212" y="10212"/>
                  </a:cubicBezTo>
                  <a:cubicBezTo>
                    <a:pt x="16751" y="3673"/>
                    <a:pt x="25619" y="0"/>
                    <a:pt x="34866" y="0"/>
                  </a:cubicBezTo>
                  <a:close/>
                </a:path>
              </a:pathLst>
            </a:custGeom>
            <a:solidFill>
              <a:srgbClr val="FFFFFF"/>
            </a:solidFill>
          </p:spPr>
        </p:sp>
        <p:sp>
          <p:nvSpPr>
            <p:cNvPr name="TextBox 6" id="6"/>
            <p:cNvSpPr txBox="true"/>
            <p:nvPr/>
          </p:nvSpPr>
          <p:spPr>
            <a:xfrm>
              <a:off x="0" y="-38100"/>
              <a:ext cx="2982550" cy="2217851"/>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849547" y="971550"/>
            <a:ext cx="10241719" cy="6913834"/>
          </a:xfrm>
          <a:prstGeom prst="rect">
            <a:avLst/>
          </a:prstGeom>
        </p:spPr>
        <p:txBody>
          <a:bodyPr anchor="t" rtlCol="false" tIns="0" lIns="0" bIns="0" rIns="0">
            <a:spAutoFit/>
          </a:bodyPr>
          <a:lstStyle/>
          <a:p>
            <a:pPr algn="just" marL="658886" indent="-329443" lvl="1">
              <a:lnSpc>
                <a:spcPts val="4272"/>
              </a:lnSpc>
              <a:buFont typeface="Arial"/>
              <a:buChar char="•"/>
            </a:pPr>
            <a:r>
              <a:rPr lang="en-US" sz="3051">
                <a:solidFill>
                  <a:srgbClr val="000000"/>
                </a:solidFill>
                <a:latin typeface="Montserrat"/>
              </a:rPr>
              <a:t>Th</a:t>
            </a:r>
            <a:r>
              <a:rPr lang="en-US" sz="3051">
                <a:solidFill>
                  <a:srgbClr val="000000"/>
                </a:solidFill>
                <a:latin typeface="Montserrat"/>
              </a:rPr>
              <a:t>e datasets were successfully cleaned and prepared for further analysis.</a:t>
            </a:r>
          </a:p>
          <a:p>
            <a:pPr algn="just" marL="658886" indent="-329443" lvl="1">
              <a:lnSpc>
                <a:spcPts val="4272"/>
              </a:lnSpc>
              <a:buFont typeface="Arial"/>
              <a:buChar char="•"/>
            </a:pPr>
            <a:r>
              <a:rPr lang="en-US" sz="3051">
                <a:solidFill>
                  <a:srgbClr val="000000"/>
                </a:solidFill>
                <a:latin typeface="Montserrat"/>
              </a:rPr>
              <a:t>Data wrangling techniques helped address ambiguities and inconsistencies in the datasets.</a:t>
            </a:r>
          </a:p>
          <a:p>
            <a:pPr algn="just" marL="658886" indent="-329443" lvl="1">
              <a:lnSpc>
                <a:spcPts val="4272"/>
              </a:lnSpc>
              <a:buFont typeface="Arial"/>
              <a:buChar char="•"/>
            </a:pPr>
            <a:r>
              <a:rPr lang="en-US" sz="3051">
                <a:solidFill>
                  <a:srgbClr val="000000"/>
                </a:solidFill>
                <a:latin typeface="Montserrat"/>
              </a:rPr>
              <a:t>Descriptive statistics provided insights into the dataset's characteristics, such as the distribution of temperature, humidity, and rental counts.</a:t>
            </a:r>
          </a:p>
          <a:p>
            <a:pPr algn="just" marL="658886" indent="-329443" lvl="1">
              <a:lnSpc>
                <a:spcPts val="4272"/>
              </a:lnSpc>
              <a:buFont typeface="Arial"/>
              <a:buChar char="•"/>
            </a:pPr>
            <a:r>
              <a:rPr lang="en-US" sz="3051">
                <a:solidFill>
                  <a:srgbClr val="000000"/>
                </a:solidFill>
                <a:latin typeface="Montserrat"/>
              </a:rPr>
              <a:t>Outliers were identified and removed to ensure the quality of the data.</a:t>
            </a:r>
          </a:p>
          <a:p>
            <a:pPr algn="just" marL="658886" indent="-329443" lvl="1">
              <a:lnSpc>
                <a:spcPts val="4272"/>
              </a:lnSpc>
              <a:buFont typeface="Arial"/>
              <a:buChar char="•"/>
            </a:pPr>
            <a:r>
              <a:rPr lang="en-US" sz="3051">
                <a:solidFill>
                  <a:srgbClr val="000000"/>
                </a:solidFill>
                <a:latin typeface="Montserrat"/>
              </a:rPr>
              <a:t>Skewness and correlation analysis provided additional insights into the dataset's distribution and relationships between variables.</a:t>
            </a:r>
          </a:p>
          <a:p>
            <a:pPr algn="just">
              <a:lnSpc>
                <a:spcPts val="4272"/>
              </a:lnSpc>
            </a:pPr>
          </a:p>
        </p:txBody>
      </p:sp>
      <p:sp>
        <p:nvSpPr>
          <p:cNvPr name="TextBox 8" id="8"/>
          <p:cNvSpPr txBox="true"/>
          <p:nvPr/>
        </p:nvSpPr>
        <p:spPr>
          <a:xfrm rot="0">
            <a:off x="1028700" y="4623527"/>
            <a:ext cx="4614155" cy="519973"/>
          </a:xfrm>
          <a:prstGeom prst="rect">
            <a:avLst/>
          </a:prstGeom>
        </p:spPr>
        <p:txBody>
          <a:bodyPr anchor="t" rtlCol="false" tIns="0" lIns="0" bIns="0" rIns="0">
            <a:spAutoFit/>
          </a:bodyPr>
          <a:lstStyle/>
          <a:p>
            <a:pPr>
              <a:lnSpc>
                <a:spcPts val="3984"/>
              </a:lnSpc>
            </a:pPr>
            <a:r>
              <a:rPr lang="en-US" sz="3795">
                <a:solidFill>
                  <a:srgbClr val="FF9405"/>
                </a:solidFill>
                <a:latin typeface="Montserrat"/>
              </a:rPr>
              <a:t>Conclusions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353326" y="2672569"/>
            <a:ext cx="15228862" cy="15228862"/>
          </a:xfrm>
          <a:custGeom>
            <a:avLst/>
            <a:gdLst/>
            <a:ahLst/>
            <a:cxnLst/>
            <a:rect r="r" b="b" t="t" l="l"/>
            <a:pathLst>
              <a:path h="15228862" w="15228862">
                <a:moveTo>
                  <a:pt x="0" y="0"/>
                </a:moveTo>
                <a:lnTo>
                  <a:pt x="15228863" y="0"/>
                </a:lnTo>
                <a:lnTo>
                  <a:pt x="15228863"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12615" y="-658573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261431" y="4053628"/>
            <a:ext cx="7765139" cy="2179743"/>
            <a:chOff x="0" y="0"/>
            <a:chExt cx="2045139" cy="574089"/>
          </a:xfrm>
        </p:grpSpPr>
        <p:sp>
          <p:nvSpPr>
            <p:cNvPr name="Freeform 5" id="5"/>
            <p:cNvSpPr/>
            <p:nvPr/>
          </p:nvSpPr>
          <p:spPr>
            <a:xfrm flipH="false" flipV="false" rot="0">
              <a:off x="0" y="0"/>
              <a:ext cx="2045139" cy="574089"/>
            </a:xfrm>
            <a:custGeom>
              <a:avLst/>
              <a:gdLst/>
              <a:ahLst/>
              <a:cxnLst/>
              <a:rect r="r" b="b" t="t" l="l"/>
              <a:pathLst>
                <a:path h="574089" w="2045139">
                  <a:moveTo>
                    <a:pt x="50848" y="0"/>
                  </a:moveTo>
                  <a:lnTo>
                    <a:pt x="1994292" y="0"/>
                  </a:lnTo>
                  <a:cubicBezTo>
                    <a:pt x="2022374" y="0"/>
                    <a:pt x="2045139" y="22765"/>
                    <a:pt x="2045139" y="50848"/>
                  </a:cubicBezTo>
                  <a:lnTo>
                    <a:pt x="2045139" y="523241"/>
                  </a:lnTo>
                  <a:cubicBezTo>
                    <a:pt x="2045139" y="551324"/>
                    <a:pt x="2022374" y="574089"/>
                    <a:pt x="1994292" y="574089"/>
                  </a:cubicBezTo>
                  <a:lnTo>
                    <a:pt x="50848" y="574089"/>
                  </a:lnTo>
                  <a:cubicBezTo>
                    <a:pt x="37362" y="574089"/>
                    <a:pt x="24429" y="568732"/>
                    <a:pt x="14893" y="559196"/>
                  </a:cubicBezTo>
                  <a:cubicBezTo>
                    <a:pt x="5357" y="549660"/>
                    <a:pt x="0" y="536727"/>
                    <a:pt x="0" y="523241"/>
                  </a:cubicBezTo>
                  <a:lnTo>
                    <a:pt x="0" y="50848"/>
                  </a:lnTo>
                  <a:cubicBezTo>
                    <a:pt x="0" y="22765"/>
                    <a:pt x="22765" y="0"/>
                    <a:pt x="50848" y="0"/>
                  </a:cubicBezTo>
                  <a:close/>
                </a:path>
              </a:pathLst>
            </a:custGeom>
            <a:solidFill>
              <a:srgbClr val="FFFFFF"/>
            </a:solidFill>
          </p:spPr>
        </p:sp>
        <p:sp>
          <p:nvSpPr>
            <p:cNvPr name="TextBox 6" id="6"/>
            <p:cNvSpPr txBox="true"/>
            <p:nvPr/>
          </p:nvSpPr>
          <p:spPr>
            <a:xfrm>
              <a:off x="0" y="-38100"/>
              <a:ext cx="2045139" cy="612189"/>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5683524" y="4559133"/>
            <a:ext cx="6920952" cy="1254458"/>
          </a:xfrm>
          <a:prstGeom prst="rect">
            <a:avLst/>
          </a:prstGeom>
        </p:spPr>
        <p:txBody>
          <a:bodyPr anchor="t" rtlCol="false" tIns="0" lIns="0" bIns="0" rIns="0">
            <a:spAutoFit/>
          </a:bodyPr>
          <a:lstStyle/>
          <a:p>
            <a:pPr algn="ctr">
              <a:lnSpc>
                <a:spcPts val="9774"/>
              </a:lnSpc>
            </a:pPr>
            <a:r>
              <a:rPr lang="en-US" sz="8805">
                <a:solidFill>
                  <a:srgbClr val="000000"/>
                </a:solidFill>
                <a:latin typeface="Montserrat"/>
              </a:rPr>
              <a:t>Thanks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3218775" y="-1477342"/>
            <a:ext cx="8703174" cy="8703174"/>
          </a:xfrm>
          <a:custGeom>
            <a:avLst/>
            <a:gdLst/>
            <a:ahLst/>
            <a:cxnLst/>
            <a:rect r="r" b="b" t="t" l="l"/>
            <a:pathLst>
              <a:path h="8703174" w="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73569" y="213264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261576" y="4202904"/>
            <a:ext cx="8525418" cy="3380662"/>
            <a:chOff x="0" y="0"/>
            <a:chExt cx="2245378" cy="890380"/>
          </a:xfrm>
        </p:grpSpPr>
        <p:sp>
          <p:nvSpPr>
            <p:cNvPr name="Freeform 5" id="5"/>
            <p:cNvSpPr/>
            <p:nvPr/>
          </p:nvSpPr>
          <p:spPr>
            <a:xfrm flipH="false" flipV="false" rot="0">
              <a:off x="0" y="0"/>
              <a:ext cx="2245378" cy="890380"/>
            </a:xfrm>
            <a:custGeom>
              <a:avLst/>
              <a:gdLst/>
              <a:ahLst/>
              <a:cxnLst/>
              <a:rect r="r" b="b" t="t" l="l"/>
              <a:pathLst>
                <a:path h="890380" w="2245378">
                  <a:moveTo>
                    <a:pt x="46313" y="0"/>
                  </a:moveTo>
                  <a:lnTo>
                    <a:pt x="2199065" y="0"/>
                  </a:lnTo>
                  <a:cubicBezTo>
                    <a:pt x="2211348" y="0"/>
                    <a:pt x="2223127" y="4879"/>
                    <a:pt x="2231813" y="13565"/>
                  </a:cubicBezTo>
                  <a:cubicBezTo>
                    <a:pt x="2240498" y="22250"/>
                    <a:pt x="2245378" y="34030"/>
                    <a:pt x="2245378" y="46313"/>
                  </a:cubicBezTo>
                  <a:lnTo>
                    <a:pt x="2245378" y="844067"/>
                  </a:lnTo>
                  <a:cubicBezTo>
                    <a:pt x="2245378" y="856350"/>
                    <a:pt x="2240498" y="868130"/>
                    <a:pt x="2231813" y="876815"/>
                  </a:cubicBezTo>
                  <a:cubicBezTo>
                    <a:pt x="2223127" y="885501"/>
                    <a:pt x="2211348" y="890380"/>
                    <a:pt x="2199065" y="890380"/>
                  </a:cubicBezTo>
                  <a:lnTo>
                    <a:pt x="46313" y="890380"/>
                  </a:lnTo>
                  <a:cubicBezTo>
                    <a:pt x="34030" y="890380"/>
                    <a:pt x="22250" y="885501"/>
                    <a:pt x="13565" y="876815"/>
                  </a:cubicBezTo>
                  <a:cubicBezTo>
                    <a:pt x="4879" y="868130"/>
                    <a:pt x="0" y="856350"/>
                    <a:pt x="0" y="844067"/>
                  </a:cubicBezTo>
                  <a:lnTo>
                    <a:pt x="0" y="46313"/>
                  </a:lnTo>
                  <a:cubicBezTo>
                    <a:pt x="0" y="34030"/>
                    <a:pt x="4879" y="22250"/>
                    <a:pt x="13565" y="13565"/>
                  </a:cubicBezTo>
                  <a:cubicBezTo>
                    <a:pt x="22250" y="4879"/>
                    <a:pt x="34030" y="0"/>
                    <a:pt x="46313" y="0"/>
                  </a:cubicBezTo>
                  <a:close/>
                </a:path>
              </a:pathLst>
            </a:custGeom>
            <a:solidFill>
              <a:srgbClr val="FFAA00"/>
            </a:solidFill>
          </p:spPr>
        </p:sp>
        <p:sp>
          <p:nvSpPr>
            <p:cNvPr name="TextBox 6" id="6"/>
            <p:cNvSpPr txBox="true"/>
            <p:nvPr/>
          </p:nvSpPr>
          <p:spPr>
            <a:xfrm>
              <a:off x="0" y="-38100"/>
              <a:ext cx="2245378" cy="92848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9135313" y="5611056"/>
            <a:ext cx="6777945" cy="602459"/>
          </a:xfrm>
          <a:prstGeom prst="rect">
            <a:avLst/>
          </a:prstGeom>
        </p:spPr>
        <p:txBody>
          <a:bodyPr anchor="t" rtlCol="false" tIns="0" lIns="0" bIns="0" rIns="0">
            <a:spAutoFit/>
          </a:bodyPr>
          <a:lstStyle/>
          <a:p>
            <a:pPr algn="ctr">
              <a:lnSpc>
                <a:spcPts val="4767"/>
              </a:lnSpc>
            </a:pPr>
            <a:r>
              <a:rPr lang="en-US" sz="4256">
                <a:solidFill>
                  <a:srgbClr val="FFFFFF"/>
                </a:solidFill>
                <a:latin typeface="Montserrat"/>
              </a:rPr>
              <a:t>Introduction</a:t>
            </a:r>
          </a:p>
        </p:txBody>
      </p:sp>
      <p:grpSp>
        <p:nvGrpSpPr>
          <p:cNvPr name="Group 8" id="8"/>
          <p:cNvGrpSpPr/>
          <p:nvPr/>
        </p:nvGrpSpPr>
        <p:grpSpPr>
          <a:xfrm rot="0">
            <a:off x="7220278" y="7225832"/>
            <a:ext cx="4233401" cy="1160116"/>
            <a:chOff x="0" y="0"/>
            <a:chExt cx="1114970" cy="305545"/>
          </a:xfrm>
        </p:grpSpPr>
        <p:sp>
          <p:nvSpPr>
            <p:cNvPr name="Freeform 9" id="9"/>
            <p:cNvSpPr/>
            <p:nvPr/>
          </p:nvSpPr>
          <p:spPr>
            <a:xfrm flipH="false" flipV="false" rot="0">
              <a:off x="0" y="0"/>
              <a:ext cx="1114970" cy="305545"/>
            </a:xfrm>
            <a:custGeom>
              <a:avLst/>
              <a:gdLst/>
              <a:ahLst/>
              <a:cxnLst/>
              <a:rect r="r" b="b" t="t" l="l"/>
              <a:pathLst>
                <a:path h="305545" w="1114970">
                  <a:moveTo>
                    <a:pt x="152772" y="0"/>
                  </a:moveTo>
                  <a:lnTo>
                    <a:pt x="962197" y="0"/>
                  </a:lnTo>
                  <a:cubicBezTo>
                    <a:pt x="1046571" y="0"/>
                    <a:pt x="1114970" y="68399"/>
                    <a:pt x="1114970" y="152772"/>
                  </a:cubicBezTo>
                  <a:lnTo>
                    <a:pt x="1114970" y="152772"/>
                  </a:lnTo>
                  <a:cubicBezTo>
                    <a:pt x="1114970" y="237146"/>
                    <a:pt x="1046571" y="305545"/>
                    <a:pt x="962197" y="305545"/>
                  </a:cubicBezTo>
                  <a:lnTo>
                    <a:pt x="152772" y="305545"/>
                  </a:lnTo>
                  <a:cubicBezTo>
                    <a:pt x="68399" y="305545"/>
                    <a:pt x="0" y="237146"/>
                    <a:pt x="0" y="152772"/>
                  </a:cubicBezTo>
                  <a:lnTo>
                    <a:pt x="0" y="152772"/>
                  </a:lnTo>
                  <a:cubicBezTo>
                    <a:pt x="0" y="68399"/>
                    <a:pt x="68399" y="0"/>
                    <a:pt x="152772" y="0"/>
                  </a:cubicBezTo>
                  <a:close/>
                </a:path>
              </a:pathLst>
            </a:custGeom>
            <a:solidFill>
              <a:srgbClr val="FFFFFF"/>
            </a:solidFill>
          </p:spPr>
        </p:sp>
        <p:sp>
          <p:nvSpPr>
            <p:cNvPr name="TextBox 10" id="10"/>
            <p:cNvSpPr txBox="true"/>
            <p:nvPr/>
          </p:nvSpPr>
          <p:spPr>
            <a:xfrm>
              <a:off x="0" y="-66675"/>
              <a:ext cx="1114970" cy="372220"/>
            </a:xfrm>
            <a:prstGeom prst="rect">
              <a:avLst/>
            </a:prstGeom>
          </p:spPr>
          <p:txBody>
            <a:bodyPr anchor="ctr" rtlCol="false" tIns="50800" lIns="50800" bIns="50800" rIns="50800"/>
            <a:lstStyle/>
            <a:p>
              <a:pPr algn="ctr">
                <a:lnSpc>
                  <a:spcPts val="4339"/>
                </a:lnSpc>
              </a:pPr>
              <a:r>
                <a:rPr lang="en-US" sz="3099">
                  <a:solidFill>
                    <a:srgbClr val="50E8D1"/>
                  </a:solidFill>
                  <a:latin typeface="Montserrat"/>
                </a:rPr>
                <a:t>New future</a:t>
              </a:r>
            </a:p>
          </p:txBody>
        </p:sp>
      </p:grpSp>
      <p:grpSp>
        <p:nvGrpSpPr>
          <p:cNvPr name="Group 11" id="11"/>
          <p:cNvGrpSpPr/>
          <p:nvPr/>
        </p:nvGrpSpPr>
        <p:grpSpPr>
          <a:xfrm rot="0">
            <a:off x="1028700" y="1028700"/>
            <a:ext cx="6191578" cy="7357248"/>
            <a:chOff x="0" y="0"/>
            <a:chExt cx="1630704" cy="1937711"/>
          </a:xfrm>
        </p:grpSpPr>
        <p:sp>
          <p:nvSpPr>
            <p:cNvPr name="Freeform 12" id="12"/>
            <p:cNvSpPr/>
            <p:nvPr/>
          </p:nvSpPr>
          <p:spPr>
            <a:xfrm flipH="false" flipV="false" rot="0">
              <a:off x="0" y="0"/>
              <a:ext cx="1630704" cy="1937711"/>
            </a:xfrm>
            <a:custGeom>
              <a:avLst/>
              <a:gdLst/>
              <a:ahLst/>
              <a:cxnLst/>
              <a:rect r="r" b="b" t="t" l="l"/>
              <a:pathLst>
                <a:path h="1937711" w="1630704">
                  <a:moveTo>
                    <a:pt x="63770" y="0"/>
                  </a:moveTo>
                  <a:lnTo>
                    <a:pt x="1566934" y="0"/>
                  </a:lnTo>
                  <a:cubicBezTo>
                    <a:pt x="1583847" y="0"/>
                    <a:pt x="1600067" y="6719"/>
                    <a:pt x="1612026" y="18678"/>
                  </a:cubicBezTo>
                  <a:cubicBezTo>
                    <a:pt x="1623985" y="30637"/>
                    <a:pt x="1630704" y="46857"/>
                    <a:pt x="1630704" y="63770"/>
                  </a:cubicBezTo>
                  <a:lnTo>
                    <a:pt x="1630704" y="1873941"/>
                  </a:lnTo>
                  <a:cubicBezTo>
                    <a:pt x="1630704" y="1909161"/>
                    <a:pt x="1602153" y="1937711"/>
                    <a:pt x="1566934" y="1937711"/>
                  </a:cubicBezTo>
                  <a:lnTo>
                    <a:pt x="63770" y="1937711"/>
                  </a:lnTo>
                  <a:cubicBezTo>
                    <a:pt x="46857" y="1937711"/>
                    <a:pt x="30637" y="1930993"/>
                    <a:pt x="18678" y="1919033"/>
                  </a:cubicBezTo>
                  <a:cubicBezTo>
                    <a:pt x="6719" y="1907074"/>
                    <a:pt x="0" y="1890854"/>
                    <a:pt x="0" y="1873941"/>
                  </a:cubicBezTo>
                  <a:lnTo>
                    <a:pt x="0" y="63770"/>
                  </a:lnTo>
                  <a:cubicBezTo>
                    <a:pt x="0" y="46857"/>
                    <a:pt x="6719" y="30637"/>
                    <a:pt x="18678" y="18678"/>
                  </a:cubicBezTo>
                  <a:cubicBezTo>
                    <a:pt x="30637" y="6719"/>
                    <a:pt x="46857" y="0"/>
                    <a:pt x="63770" y="0"/>
                  </a:cubicBezTo>
                  <a:close/>
                </a:path>
              </a:pathLst>
            </a:custGeom>
            <a:solidFill>
              <a:srgbClr val="FFFFFF"/>
            </a:solidFill>
          </p:spPr>
        </p:sp>
        <p:sp>
          <p:nvSpPr>
            <p:cNvPr name="TextBox 13" id="13"/>
            <p:cNvSpPr txBox="true"/>
            <p:nvPr/>
          </p:nvSpPr>
          <p:spPr>
            <a:xfrm>
              <a:off x="0" y="-38100"/>
              <a:ext cx="1630704" cy="1975811"/>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275287" y="1214686"/>
            <a:ext cx="5698404" cy="6995283"/>
          </a:xfrm>
          <a:prstGeom prst="rect">
            <a:avLst/>
          </a:prstGeom>
        </p:spPr>
        <p:txBody>
          <a:bodyPr anchor="t" rtlCol="false" tIns="0" lIns="0" bIns="0" rIns="0">
            <a:spAutoFit/>
          </a:bodyPr>
          <a:lstStyle/>
          <a:p>
            <a:pPr marL="776194" indent="-388097" lvl="1">
              <a:lnSpc>
                <a:spcPts val="5033"/>
              </a:lnSpc>
              <a:buFont typeface="Arial"/>
              <a:buChar char="•"/>
            </a:pPr>
            <a:r>
              <a:rPr lang="en-US" sz="3595">
                <a:solidFill>
                  <a:srgbClr val="000000"/>
                </a:solidFill>
                <a:latin typeface="Montserrat"/>
              </a:rPr>
              <a:t>Preparing data for analysis and gaining insights.</a:t>
            </a:r>
          </a:p>
          <a:p>
            <a:pPr marL="776194" indent="-388097" lvl="1">
              <a:lnSpc>
                <a:spcPts val="5033"/>
              </a:lnSpc>
              <a:buFont typeface="Arial"/>
              <a:buChar char="•"/>
            </a:pPr>
            <a:r>
              <a:rPr lang="en-US" sz="3595">
                <a:solidFill>
                  <a:srgbClr val="000000"/>
                </a:solidFill>
                <a:latin typeface="Montserrat"/>
              </a:rPr>
              <a:t>Dataset 1, Dataset 2, and Dataset 3.</a:t>
            </a:r>
          </a:p>
          <a:p>
            <a:pPr marL="776194" indent="-388097" lvl="1">
              <a:lnSpc>
                <a:spcPts val="5033"/>
              </a:lnSpc>
              <a:buFont typeface="Arial"/>
              <a:buChar char="•"/>
            </a:pPr>
            <a:r>
              <a:rPr lang="en-US" sz="3595">
                <a:solidFill>
                  <a:srgbClr val="000000"/>
                </a:solidFill>
                <a:latin typeface="Montserrat"/>
              </a:rPr>
              <a:t>Importance of data wrangling and analysis in ensuring data quality and making informed decisions.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4792413" y="4011511"/>
            <a:ext cx="8703174" cy="8703174"/>
          </a:xfrm>
          <a:custGeom>
            <a:avLst/>
            <a:gdLst/>
            <a:ahLst/>
            <a:cxnLst/>
            <a:rect r="r" b="b" t="t" l="l"/>
            <a:pathLst>
              <a:path h="8703174" w="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90912" y="5143500"/>
            <a:ext cx="4609246" cy="4114800"/>
          </a:xfrm>
          <a:custGeom>
            <a:avLst/>
            <a:gdLst/>
            <a:ahLst/>
            <a:cxnLst/>
            <a:rect r="r" b="b" t="t" l="l"/>
            <a:pathLst>
              <a:path h="4114800" w="4609246">
                <a:moveTo>
                  <a:pt x="0" y="0"/>
                </a:moveTo>
                <a:lnTo>
                  <a:pt x="4609247" y="0"/>
                </a:lnTo>
                <a:lnTo>
                  <a:pt x="4609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198697" y="2167929"/>
            <a:ext cx="5452344" cy="2093665"/>
            <a:chOff x="0" y="0"/>
            <a:chExt cx="1168691" cy="448770"/>
          </a:xfrm>
        </p:grpSpPr>
        <p:sp>
          <p:nvSpPr>
            <p:cNvPr name="Freeform 5" id="5"/>
            <p:cNvSpPr/>
            <p:nvPr/>
          </p:nvSpPr>
          <p:spPr>
            <a:xfrm flipH="false" flipV="false" rot="0">
              <a:off x="0" y="0"/>
              <a:ext cx="1168691" cy="448770"/>
            </a:xfrm>
            <a:custGeom>
              <a:avLst/>
              <a:gdLst/>
              <a:ahLst/>
              <a:cxnLst/>
              <a:rect r="r" b="b" t="t" l="l"/>
              <a:pathLst>
                <a:path h="448770" w="1168691">
                  <a:moveTo>
                    <a:pt x="141993" y="0"/>
                  </a:moveTo>
                  <a:lnTo>
                    <a:pt x="1026699" y="0"/>
                  </a:lnTo>
                  <a:cubicBezTo>
                    <a:pt x="1105119" y="0"/>
                    <a:pt x="1168691" y="63572"/>
                    <a:pt x="1168691" y="141993"/>
                  </a:cubicBezTo>
                  <a:lnTo>
                    <a:pt x="1168691" y="306777"/>
                  </a:lnTo>
                  <a:cubicBezTo>
                    <a:pt x="1168691" y="385198"/>
                    <a:pt x="1105119" y="448770"/>
                    <a:pt x="1026699" y="448770"/>
                  </a:cubicBezTo>
                  <a:lnTo>
                    <a:pt x="141993" y="448770"/>
                  </a:lnTo>
                  <a:cubicBezTo>
                    <a:pt x="63572" y="448770"/>
                    <a:pt x="0" y="385198"/>
                    <a:pt x="0" y="306777"/>
                  </a:cubicBezTo>
                  <a:lnTo>
                    <a:pt x="0" y="141993"/>
                  </a:lnTo>
                  <a:cubicBezTo>
                    <a:pt x="0" y="63572"/>
                    <a:pt x="63572" y="0"/>
                    <a:pt x="141993" y="0"/>
                  </a:cubicBezTo>
                  <a:close/>
                </a:path>
              </a:pathLst>
            </a:custGeom>
            <a:solidFill>
              <a:srgbClr val="50E8D1"/>
            </a:solidFill>
          </p:spPr>
        </p:sp>
        <p:sp>
          <p:nvSpPr>
            <p:cNvPr name="TextBox 6" id="6"/>
            <p:cNvSpPr txBox="true"/>
            <p:nvPr/>
          </p:nvSpPr>
          <p:spPr>
            <a:xfrm>
              <a:off x="0" y="-38100"/>
              <a:ext cx="1168691" cy="48687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1443861" y="-2105612"/>
            <a:ext cx="8703174" cy="8703174"/>
          </a:xfrm>
          <a:custGeom>
            <a:avLst/>
            <a:gdLst/>
            <a:ahLst/>
            <a:cxnLst/>
            <a:rect r="r" b="b" t="t" l="l"/>
            <a:pathLst>
              <a:path h="8703174" w="8703174">
                <a:moveTo>
                  <a:pt x="0" y="0"/>
                </a:moveTo>
                <a:lnTo>
                  <a:pt x="8703174" y="0"/>
                </a:lnTo>
                <a:lnTo>
                  <a:pt x="8703174" y="8703174"/>
                </a:lnTo>
                <a:lnTo>
                  <a:pt x="0" y="87031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935924" y="2167929"/>
            <a:ext cx="8703174" cy="8703174"/>
          </a:xfrm>
          <a:custGeom>
            <a:avLst/>
            <a:gdLst/>
            <a:ahLst/>
            <a:cxnLst/>
            <a:rect r="r" b="b" t="t" l="l"/>
            <a:pathLst>
              <a:path h="8703174" w="8703174">
                <a:moveTo>
                  <a:pt x="0" y="0"/>
                </a:moveTo>
                <a:lnTo>
                  <a:pt x="8703174" y="0"/>
                </a:lnTo>
                <a:lnTo>
                  <a:pt x="8703174" y="8703175"/>
                </a:lnTo>
                <a:lnTo>
                  <a:pt x="0" y="870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7532974" y="1028700"/>
            <a:ext cx="9726326" cy="8036526"/>
            <a:chOff x="0" y="0"/>
            <a:chExt cx="2561666" cy="2116616"/>
          </a:xfrm>
        </p:grpSpPr>
        <p:sp>
          <p:nvSpPr>
            <p:cNvPr name="Freeform 10" id="10"/>
            <p:cNvSpPr/>
            <p:nvPr/>
          </p:nvSpPr>
          <p:spPr>
            <a:xfrm flipH="false" flipV="false" rot="0">
              <a:off x="0" y="0"/>
              <a:ext cx="2561666" cy="2116616"/>
            </a:xfrm>
            <a:custGeom>
              <a:avLst/>
              <a:gdLst/>
              <a:ahLst/>
              <a:cxnLst/>
              <a:rect r="r" b="b" t="t" l="l"/>
              <a:pathLst>
                <a:path h="2116616" w="2561666">
                  <a:moveTo>
                    <a:pt x="40595" y="0"/>
                  </a:moveTo>
                  <a:lnTo>
                    <a:pt x="2521071" y="0"/>
                  </a:lnTo>
                  <a:cubicBezTo>
                    <a:pt x="2543491" y="0"/>
                    <a:pt x="2561666" y="18175"/>
                    <a:pt x="2561666" y="40595"/>
                  </a:cubicBezTo>
                  <a:lnTo>
                    <a:pt x="2561666" y="2076021"/>
                  </a:lnTo>
                  <a:cubicBezTo>
                    <a:pt x="2561666" y="2086787"/>
                    <a:pt x="2557389" y="2097113"/>
                    <a:pt x="2549776" y="2104726"/>
                  </a:cubicBezTo>
                  <a:cubicBezTo>
                    <a:pt x="2542163" y="2112339"/>
                    <a:pt x="2531838" y="2116616"/>
                    <a:pt x="2521071" y="2116616"/>
                  </a:cubicBezTo>
                  <a:lnTo>
                    <a:pt x="40595" y="2116616"/>
                  </a:lnTo>
                  <a:cubicBezTo>
                    <a:pt x="29828" y="2116616"/>
                    <a:pt x="19503" y="2112339"/>
                    <a:pt x="11890" y="2104726"/>
                  </a:cubicBezTo>
                  <a:cubicBezTo>
                    <a:pt x="4277" y="2097113"/>
                    <a:pt x="0" y="2086787"/>
                    <a:pt x="0" y="2076021"/>
                  </a:cubicBezTo>
                  <a:lnTo>
                    <a:pt x="0" y="40595"/>
                  </a:lnTo>
                  <a:cubicBezTo>
                    <a:pt x="0" y="29828"/>
                    <a:pt x="4277" y="19503"/>
                    <a:pt x="11890" y="11890"/>
                  </a:cubicBezTo>
                  <a:cubicBezTo>
                    <a:pt x="19503" y="4277"/>
                    <a:pt x="29828" y="0"/>
                    <a:pt x="40595" y="0"/>
                  </a:cubicBezTo>
                  <a:close/>
                </a:path>
              </a:pathLst>
            </a:custGeom>
            <a:solidFill>
              <a:srgbClr val="FFFFFF"/>
            </a:solidFill>
          </p:spPr>
        </p:sp>
        <p:sp>
          <p:nvSpPr>
            <p:cNvPr name="TextBox 11" id="11"/>
            <p:cNvSpPr txBox="true"/>
            <p:nvPr/>
          </p:nvSpPr>
          <p:spPr>
            <a:xfrm>
              <a:off x="0" y="-38100"/>
              <a:ext cx="2561666" cy="2154716"/>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7718630" y="1396561"/>
            <a:ext cx="9355013" cy="7243654"/>
          </a:xfrm>
          <a:prstGeom prst="rect">
            <a:avLst/>
          </a:prstGeom>
        </p:spPr>
        <p:txBody>
          <a:bodyPr anchor="t" rtlCol="false" tIns="0" lIns="0" bIns="0" rIns="0">
            <a:spAutoFit/>
          </a:bodyPr>
          <a:lstStyle/>
          <a:p>
            <a:pPr algn="just">
              <a:lnSpc>
                <a:spcPts val="4773"/>
              </a:lnSpc>
            </a:pPr>
            <a:r>
              <a:rPr lang="en-US" sz="3409">
                <a:solidFill>
                  <a:srgbClr val="000000"/>
                </a:solidFill>
                <a:latin typeface="Montserrat"/>
              </a:rPr>
              <a:t>In this project, our objective is to perform comprehensive data wrangling on a set of datasets, namely Dataset_1, Dataset_2, and Dataset_3. These datasets contain information related to bike rentals, including various attributes such as date, season, weather conditions, temperature, humidity, wind speed, and rental counts. The datasets present several ambiguities and inconsistencies that need to be addressed through data wrangling techniques.</a:t>
            </a:r>
          </a:p>
        </p:txBody>
      </p:sp>
      <p:sp>
        <p:nvSpPr>
          <p:cNvPr name="TextBox 13" id="13"/>
          <p:cNvSpPr txBox="true"/>
          <p:nvPr/>
        </p:nvSpPr>
        <p:spPr>
          <a:xfrm rot="0">
            <a:off x="2395847" y="2711885"/>
            <a:ext cx="3058045" cy="1043853"/>
          </a:xfrm>
          <a:prstGeom prst="rect">
            <a:avLst/>
          </a:prstGeom>
        </p:spPr>
        <p:txBody>
          <a:bodyPr anchor="t" rtlCol="false" tIns="0" lIns="0" bIns="0" rIns="0">
            <a:spAutoFit/>
          </a:bodyPr>
          <a:lstStyle/>
          <a:p>
            <a:pPr algn="ctr">
              <a:lnSpc>
                <a:spcPts val="4134"/>
              </a:lnSpc>
            </a:pPr>
            <a:r>
              <a:rPr lang="en-US" sz="3758">
                <a:solidFill>
                  <a:srgbClr val="000000"/>
                </a:solidFill>
                <a:latin typeface="Montserrat"/>
              </a:rPr>
              <a:t>Project Overview</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615057" y="-8428575"/>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14431" y="496445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9087919" y="1028700"/>
            <a:ext cx="8171381" cy="1413906"/>
            <a:chOff x="0" y="0"/>
            <a:chExt cx="1751507" cy="303066"/>
          </a:xfrm>
        </p:grpSpPr>
        <p:sp>
          <p:nvSpPr>
            <p:cNvPr name="Freeform 5" id="5"/>
            <p:cNvSpPr/>
            <p:nvPr/>
          </p:nvSpPr>
          <p:spPr>
            <a:xfrm flipH="false" flipV="false" rot="0">
              <a:off x="0" y="0"/>
              <a:ext cx="1751507" cy="303066"/>
            </a:xfrm>
            <a:custGeom>
              <a:avLst/>
              <a:gdLst/>
              <a:ahLst/>
              <a:cxnLst/>
              <a:rect r="r" b="b" t="t" l="l"/>
              <a:pathLst>
                <a:path h="303066" w="1751507">
                  <a:moveTo>
                    <a:pt x="94744" y="0"/>
                  </a:moveTo>
                  <a:lnTo>
                    <a:pt x="1656763" y="0"/>
                  </a:lnTo>
                  <a:cubicBezTo>
                    <a:pt x="1681891" y="0"/>
                    <a:pt x="1705989" y="9982"/>
                    <a:pt x="1723757" y="27750"/>
                  </a:cubicBezTo>
                  <a:cubicBezTo>
                    <a:pt x="1741525" y="45518"/>
                    <a:pt x="1751507" y="69617"/>
                    <a:pt x="1751507" y="94744"/>
                  </a:cubicBezTo>
                  <a:lnTo>
                    <a:pt x="1751507" y="208321"/>
                  </a:lnTo>
                  <a:cubicBezTo>
                    <a:pt x="1751507" y="260647"/>
                    <a:pt x="1709089" y="303066"/>
                    <a:pt x="1656763" y="303066"/>
                  </a:cubicBezTo>
                  <a:lnTo>
                    <a:pt x="94744" y="303066"/>
                  </a:lnTo>
                  <a:cubicBezTo>
                    <a:pt x="69617" y="303066"/>
                    <a:pt x="45518" y="293084"/>
                    <a:pt x="27750" y="275316"/>
                  </a:cubicBezTo>
                  <a:cubicBezTo>
                    <a:pt x="9982" y="257548"/>
                    <a:pt x="0" y="233449"/>
                    <a:pt x="0" y="208321"/>
                  </a:cubicBezTo>
                  <a:lnTo>
                    <a:pt x="0" y="94744"/>
                  </a:lnTo>
                  <a:cubicBezTo>
                    <a:pt x="0" y="69617"/>
                    <a:pt x="9982" y="45518"/>
                    <a:pt x="27750" y="27750"/>
                  </a:cubicBezTo>
                  <a:cubicBezTo>
                    <a:pt x="45518" y="9982"/>
                    <a:pt x="69617" y="0"/>
                    <a:pt x="94744" y="0"/>
                  </a:cubicBezTo>
                  <a:close/>
                </a:path>
              </a:pathLst>
            </a:custGeom>
            <a:solidFill>
              <a:srgbClr val="50E8D1"/>
            </a:solidFill>
          </p:spPr>
        </p:sp>
        <p:sp>
          <p:nvSpPr>
            <p:cNvPr name="TextBox 6" id="6"/>
            <p:cNvSpPr txBox="true"/>
            <p:nvPr/>
          </p:nvSpPr>
          <p:spPr>
            <a:xfrm>
              <a:off x="0" y="-38100"/>
              <a:ext cx="1751507" cy="341166"/>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4095764" y="4080371"/>
            <a:ext cx="4107319" cy="4114800"/>
          </a:xfrm>
          <a:custGeom>
            <a:avLst/>
            <a:gdLst/>
            <a:ahLst/>
            <a:cxnLst/>
            <a:rect r="r" b="b" t="t" l="l"/>
            <a:pathLst>
              <a:path h="4114800" w="4107319">
                <a:moveTo>
                  <a:pt x="0" y="0"/>
                </a:moveTo>
                <a:lnTo>
                  <a:pt x="4107318" y="0"/>
                </a:lnTo>
                <a:lnTo>
                  <a:pt x="410731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561102" y="2703446"/>
            <a:ext cx="15169944" cy="6759126"/>
            <a:chOff x="0" y="0"/>
            <a:chExt cx="3995376" cy="1780181"/>
          </a:xfrm>
        </p:grpSpPr>
        <p:sp>
          <p:nvSpPr>
            <p:cNvPr name="Freeform 9" id="9"/>
            <p:cNvSpPr/>
            <p:nvPr/>
          </p:nvSpPr>
          <p:spPr>
            <a:xfrm flipH="false" flipV="false" rot="0">
              <a:off x="0" y="0"/>
              <a:ext cx="3995376" cy="1780181"/>
            </a:xfrm>
            <a:custGeom>
              <a:avLst/>
              <a:gdLst/>
              <a:ahLst/>
              <a:cxnLst/>
              <a:rect r="r" b="b" t="t" l="l"/>
              <a:pathLst>
                <a:path h="1780181" w="3995376">
                  <a:moveTo>
                    <a:pt x="26028" y="0"/>
                  </a:moveTo>
                  <a:lnTo>
                    <a:pt x="3969349" y="0"/>
                  </a:lnTo>
                  <a:cubicBezTo>
                    <a:pt x="3976251" y="0"/>
                    <a:pt x="3982872" y="2742"/>
                    <a:pt x="3987753" y="7623"/>
                  </a:cubicBezTo>
                  <a:cubicBezTo>
                    <a:pt x="3992634" y="12504"/>
                    <a:pt x="3995376" y="19125"/>
                    <a:pt x="3995376" y="26028"/>
                  </a:cubicBezTo>
                  <a:lnTo>
                    <a:pt x="3995376" y="1754154"/>
                  </a:lnTo>
                  <a:cubicBezTo>
                    <a:pt x="3995376" y="1761057"/>
                    <a:pt x="3992634" y="1767677"/>
                    <a:pt x="3987753" y="1772558"/>
                  </a:cubicBezTo>
                  <a:cubicBezTo>
                    <a:pt x="3982872" y="1777439"/>
                    <a:pt x="3976251" y="1780181"/>
                    <a:pt x="3969349" y="1780181"/>
                  </a:cubicBezTo>
                  <a:lnTo>
                    <a:pt x="26028" y="1780181"/>
                  </a:lnTo>
                  <a:cubicBezTo>
                    <a:pt x="19125" y="1780181"/>
                    <a:pt x="12504" y="1777439"/>
                    <a:pt x="7623" y="1772558"/>
                  </a:cubicBezTo>
                  <a:cubicBezTo>
                    <a:pt x="2742" y="1767677"/>
                    <a:pt x="0" y="1761057"/>
                    <a:pt x="0" y="1754154"/>
                  </a:cubicBezTo>
                  <a:lnTo>
                    <a:pt x="0" y="26028"/>
                  </a:lnTo>
                  <a:cubicBezTo>
                    <a:pt x="0" y="19125"/>
                    <a:pt x="2742" y="12504"/>
                    <a:pt x="7623" y="7623"/>
                  </a:cubicBezTo>
                  <a:cubicBezTo>
                    <a:pt x="12504" y="2742"/>
                    <a:pt x="19125" y="0"/>
                    <a:pt x="26028" y="0"/>
                  </a:cubicBezTo>
                  <a:close/>
                </a:path>
              </a:pathLst>
            </a:custGeom>
            <a:solidFill>
              <a:srgbClr val="FFFFFF"/>
            </a:solidFill>
          </p:spPr>
        </p:sp>
        <p:sp>
          <p:nvSpPr>
            <p:cNvPr name="TextBox 10" id="10"/>
            <p:cNvSpPr txBox="true"/>
            <p:nvPr/>
          </p:nvSpPr>
          <p:spPr>
            <a:xfrm>
              <a:off x="0" y="-38100"/>
              <a:ext cx="3995376" cy="1818281"/>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9429479" y="1444318"/>
            <a:ext cx="7488262" cy="637569"/>
          </a:xfrm>
          <a:prstGeom prst="rect">
            <a:avLst/>
          </a:prstGeom>
        </p:spPr>
        <p:txBody>
          <a:bodyPr anchor="t" rtlCol="false" tIns="0" lIns="0" bIns="0" rIns="0">
            <a:spAutoFit/>
          </a:bodyPr>
          <a:lstStyle/>
          <a:p>
            <a:pPr algn="ctr">
              <a:lnSpc>
                <a:spcPts val="5283"/>
              </a:lnSpc>
            </a:pPr>
            <a:r>
              <a:rPr lang="en-US" sz="3773">
                <a:solidFill>
                  <a:srgbClr val="000000"/>
                </a:solidFill>
                <a:latin typeface="Montserrat"/>
              </a:rPr>
              <a:t>Data Set Used</a:t>
            </a:r>
          </a:p>
        </p:txBody>
      </p:sp>
      <p:sp>
        <p:nvSpPr>
          <p:cNvPr name="TextBox 12" id="12"/>
          <p:cNvSpPr txBox="true"/>
          <p:nvPr/>
        </p:nvSpPr>
        <p:spPr>
          <a:xfrm rot="0">
            <a:off x="1814998" y="3764696"/>
            <a:ext cx="13252803" cy="1401083"/>
          </a:xfrm>
          <a:prstGeom prst="rect">
            <a:avLst/>
          </a:prstGeom>
        </p:spPr>
        <p:txBody>
          <a:bodyPr anchor="t" rtlCol="false" tIns="0" lIns="0" bIns="0" rIns="0">
            <a:spAutoFit/>
          </a:bodyPr>
          <a:lstStyle/>
          <a:p>
            <a:pPr>
              <a:lnSpc>
                <a:spcPts val="3782"/>
              </a:lnSpc>
            </a:pPr>
            <a:r>
              <a:rPr lang="en-US" sz="2702">
                <a:solidFill>
                  <a:srgbClr val="000000"/>
                </a:solidFill>
                <a:latin typeface="Montserrat"/>
              </a:rPr>
              <a:t>This dataset contains detailed information about bike rentals, including date, season, weather conditions, temperature, humidity, wind speed, and rental counts. It serves as the primary source of data for our analysis.</a:t>
            </a:r>
          </a:p>
        </p:txBody>
      </p:sp>
      <p:sp>
        <p:nvSpPr>
          <p:cNvPr name="TextBox 13" id="13"/>
          <p:cNvSpPr txBox="true"/>
          <p:nvPr/>
        </p:nvSpPr>
        <p:spPr>
          <a:xfrm rot="0">
            <a:off x="1409000" y="3292348"/>
            <a:ext cx="4614155" cy="519973"/>
          </a:xfrm>
          <a:prstGeom prst="rect">
            <a:avLst/>
          </a:prstGeom>
        </p:spPr>
        <p:txBody>
          <a:bodyPr anchor="t" rtlCol="false" tIns="0" lIns="0" bIns="0" rIns="0">
            <a:spAutoFit/>
          </a:bodyPr>
          <a:lstStyle/>
          <a:p>
            <a:pPr>
              <a:lnSpc>
                <a:spcPts val="3984"/>
              </a:lnSpc>
            </a:pPr>
            <a:r>
              <a:rPr lang="en-US" sz="3795">
                <a:solidFill>
                  <a:srgbClr val="FF9405"/>
                </a:solidFill>
                <a:latin typeface="Montserrat"/>
              </a:rPr>
              <a:t>Data Set 1</a:t>
            </a:r>
          </a:p>
        </p:txBody>
      </p:sp>
      <p:sp>
        <p:nvSpPr>
          <p:cNvPr name="TextBox 14" id="14"/>
          <p:cNvSpPr txBox="true"/>
          <p:nvPr/>
        </p:nvSpPr>
        <p:spPr>
          <a:xfrm rot="0">
            <a:off x="1814998" y="6090146"/>
            <a:ext cx="13252803" cy="927053"/>
          </a:xfrm>
          <a:prstGeom prst="rect">
            <a:avLst/>
          </a:prstGeom>
        </p:spPr>
        <p:txBody>
          <a:bodyPr anchor="t" rtlCol="false" tIns="0" lIns="0" bIns="0" rIns="0">
            <a:spAutoFit/>
          </a:bodyPr>
          <a:lstStyle/>
          <a:p>
            <a:pPr>
              <a:lnSpc>
                <a:spcPts val="3782"/>
              </a:lnSpc>
            </a:pPr>
            <a:r>
              <a:rPr lang="en-US" sz="2702">
                <a:solidFill>
                  <a:srgbClr val="000000"/>
                </a:solidFill>
                <a:latin typeface="Montserrat"/>
              </a:rPr>
              <a:t>Similar to Dataset_1, Dataset_2 provides additional information about bike rentals, which will be merged with Dataset_1 to enrich our dataset.</a:t>
            </a:r>
          </a:p>
        </p:txBody>
      </p:sp>
      <p:sp>
        <p:nvSpPr>
          <p:cNvPr name="TextBox 15" id="15"/>
          <p:cNvSpPr txBox="true"/>
          <p:nvPr/>
        </p:nvSpPr>
        <p:spPr>
          <a:xfrm rot="0">
            <a:off x="1409000" y="5564644"/>
            <a:ext cx="4614155" cy="519973"/>
          </a:xfrm>
          <a:prstGeom prst="rect">
            <a:avLst/>
          </a:prstGeom>
        </p:spPr>
        <p:txBody>
          <a:bodyPr anchor="t" rtlCol="false" tIns="0" lIns="0" bIns="0" rIns="0">
            <a:spAutoFit/>
          </a:bodyPr>
          <a:lstStyle/>
          <a:p>
            <a:pPr>
              <a:lnSpc>
                <a:spcPts val="3984"/>
              </a:lnSpc>
            </a:pPr>
            <a:r>
              <a:rPr lang="en-US" sz="3795">
                <a:solidFill>
                  <a:srgbClr val="FF9405"/>
                </a:solidFill>
                <a:latin typeface="Montserrat"/>
              </a:rPr>
              <a:t>Data Set 2</a:t>
            </a:r>
          </a:p>
        </p:txBody>
      </p:sp>
      <p:sp>
        <p:nvSpPr>
          <p:cNvPr name="TextBox 16" id="16"/>
          <p:cNvSpPr txBox="true"/>
          <p:nvPr/>
        </p:nvSpPr>
        <p:spPr>
          <a:xfrm rot="0">
            <a:off x="1814998" y="7942751"/>
            <a:ext cx="13252803" cy="927053"/>
          </a:xfrm>
          <a:prstGeom prst="rect">
            <a:avLst/>
          </a:prstGeom>
        </p:spPr>
        <p:txBody>
          <a:bodyPr anchor="t" rtlCol="false" tIns="0" lIns="0" bIns="0" rIns="0">
            <a:spAutoFit/>
          </a:bodyPr>
          <a:lstStyle/>
          <a:p>
            <a:pPr>
              <a:lnSpc>
                <a:spcPts val="3782"/>
              </a:lnSpc>
            </a:pPr>
            <a:r>
              <a:rPr lang="en-US" sz="2702">
                <a:solidFill>
                  <a:srgbClr val="000000"/>
                </a:solidFill>
                <a:latin typeface="Montserrat"/>
              </a:rPr>
              <a:t>Dataset_3 complements the information provided in Dataset_1 and Dataset_2, contributing further insights into bike rental patterns.</a:t>
            </a:r>
          </a:p>
        </p:txBody>
      </p:sp>
      <p:sp>
        <p:nvSpPr>
          <p:cNvPr name="TextBox 17" id="17"/>
          <p:cNvSpPr txBox="true"/>
          <p:nvPr/>
        </p:nvSpPr>
        <p:spPr>
          <a:xfrm rot="0">
            <a:off x="1409000" y="7417249"/>
            <a:ext cx="4614155" cy="519973"/>
          </a:xfrm>
          <a:prstGeom prst="rect">
            <a:avLst/>
          </a:prstGeom>
        </p:spPr>
        <p:txBody>
          <a:bodyPr anchor="t" rtlCol="false" tIns="0" lIns="0" bIns="0" rIns="0">
            <a:spAutoFit/>
          </a:bodyPr>
          <a:lstStyle/>
          <a:p>
            <a:pPr>
              <a:lnSpc>
                <a:spcPts val="3984"/>
              </a:lnSpc>
            </a:pPr>
            <a:r>
              <a:rPr lang="en-US" sz="3795">
                <a:solidFill>
                  <a:srgbClr val="FF9405"/>
                </a:solidFill>
                <a:latin typeface="Montserrat"/>
              </a:rPr>
              <a:t>Data Set 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10013990" y="-7825478"/>
            <a:ext cx="15228862" cy="15228862"/>
          </a:xfrm>
          <a:custGeom>
            <a:avLst/>
            <a:gdLst/>
            <a:ahLst/>
            <a:cxnLst/>
            <a:rect r="r" b="b" t="t" l="l"/>
            <a:pathLst>
              <a:path h="15228862" w="15228862">
                <a:moveTo>
                  <a:pt x="0" y="0"/>
                </a:moveTo>
                <a:lnTo>
                  <a:pt x="15228862" y="0"/>
                </a:lnTo>
                <a:lnTo>
                  <a:pt x="15228862"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101481" y="3828159"/>
            <a:ext cx="15228862" cy="15228862"/>
          </a:xfrm>
          <a:custGeom>
            <a:avLst/>
            <a:gdLst/>
            <a:ahLst/>
            <a:cxnLst/>
            <a:rect r="r" b="b" t="t" l="l"/>
            <a:pathLst>
              <a:path h="15228862" w="15228862">
                <a:moveTo>
                  <a:pt x="0" y="0"/>
                </a:moveTo>
                <a:lnTo>
                  <a:pt x="15228862" y="0"/>
                </a:lnTo>
                <a:lnTo>
                  <a:pt x="15228862" y="15228863"/>
                </a:lnTo>
                <a:lnTo>
                  <a:pt x="0" y="152288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377967" y="339608"/>
            <a:ext cx="11250454" cy="7703647"/>
            <a:chOff x="0" y="0"/>
            <a:chExt cx="2963083" cy="2028944"/>
          </a:xfrm>
        </p:grpSpPr>
        <p:sp>
          <p:nvSpPr>
            <p:cNvPr name="Freeform 5" id="5"/>
            <p:cNvSpPr/>
            <p:nvPr/>
          </p:nvSpPr>
          <p:spPr>
            <a:xfrm flipH="false" flipV="false" rot="0">
              <a:off x="0" y="0"/>
              <a:ext cx="2963083" cy="2028944"/>
            </a:xfrm>
            <a:custGeom>
              <a:avLst/>
              <a:gdLst/>
              <a:ahLst/>
              <a:cxnLst/>
              <a:rect r="r" b="b" t="t" l="l"/>
              <a:pathLst>
                <a:path h="2028944" w="2963083">
                  <a:moveTo>
                    <a:pt x="35095" y="0"/>
                  </a:moveTo>
                  <a:lnTo>
                    <a:pt x="2927987" y="0"/>
                  </a:lnTo>
                  <a:cubicBezTo>
                    <a:pt x="2947370" y="0"/>
                    <a:pt x="2963083" y="15713"/>
                    <a:pt x="2963083" y="35095"/>
                  </a:cubicBezTo>
                  <a:lnTo>
                    <a:pt x="2963083" y="1993849"/>
                  </a:lnTo>
                  <a:cubicBezTo>
                    <a:pt x="2963083" y="2003157"/>
                    <a:pt x="2959385" y="2012083"/>
                    <a:pt x="2952803" y="2018665"/>
                  </a:cubicBezTo>
                  <a:cubicBezTo>
                    <a:pt x="2946222" y="2025247"/>
                    <a:pt x="2937295" y="2028944"/>
                    <a:pt x="2927987" y="2028944"/>
                  </a:cubicBezTo>
                  <a:lnTo>
                    <a:pt x="35095" y="2028944"/>
                  </a:lnTo>
                  <a:cubicBezTo>
                    <a:pt x="15713" y="2028944"/>
                    <a:pt x="0" y="2013231"/>
                    <a:pt x="0" y="1993849"/>
                  </a:cubicBezTo>
                  <a:lnTo>
                    <a:pt x="0" y="35095"/>
                  </a:lnTo>
                  <a:cubicBezTo>
                    <a:pt x="0" y="15713"/>
                    <a:pt x="15713" y="0"/>
                    <a:pt x="35095" y="0"/>
                  </a:cubicBezTo>
                  <a:close/>
                </a:path>
              </a:pathLst>
            </a:custGeom>
            <a:solidFill>
              <a:srgbClr val="FFFFFF"/>
            </a:solidFill>
          </p:spPr>
        </p:sp>
        <p:sp>
          <p:nvSpPr>
            <p:cNvPr name="TextBox 6" id="6"/>
            <p:cNvSpPr txBox="true"/>
            <p:nvPr/>
          </p:nvSpPr>
          <p:spPr>
            <a:xfrm>
              <a:off x="0" y="-38100"/>
              <a:ext cx="2963083" cy="2067044"/>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681564" y="8200758"/>
            <a:ext cx="10346610" cy="1413906"/>
            <a:chOff x="0" y="0"/>
            <a:chExt cx="2217760" cy="303066"/>
          </a:xfrm>
        </p:grpSpPr>
        <p:sp>
          <p:nvSpPr>
            <p:cNvPr name="Freeform 8" id="8"/>
            <p:cNvSpPr/>
            <p:nvPr/>
          </p:nvSpPr>
          <p:spPr>
            <a:xfrm flipH="false" flipV="false" rot="0">
              <a:off x="0" y="0"/>
              <a:ext cx="2217760" cy="303066"/>
            </a:xfrm>
            <a:custGeom>
              <a:avLst/>
              <a:gdLst/>
              <a:ahLst/>
              <a:cxnLst/>
              <a:rect r="r" b="b" t="t" l="l"/>
              <a:pathLst>
                <a:path h="303066" w="2217760">
                  <a:moveTo>
                    <a:pt x="74826" y="0"/>
                  </a:moveTo>
                  <a:lnTo>
                    <a:pt x="2142935" y="0"/>
                  </a:lnTo>
                  <a:cubicBezTo>
                    <a:pt x="2162780" y="0"/>
                    <a:pt x="2181812" y="7883"/>
                    <a:pt x="2195844" y="21916"/>
                  </a:cubicBezTo>
                  <a:cubicBezTo>
                    <a:pt x="2209877" y="35948"/>
                    <a:pt x="2217760" y="54981"/>
                    <a:pt x="2217760" y="74826"/>
                  </a:cubicBezTo>
                  <a:lnTo>
                    <a:pt x="2217760" y="228240"/>
                  </a:lnTo>
                  <a:cubicBezTo>
                    <a:pt x="2217760" y="248085"/>
                    <a:pt x="2209877" y="267117"/>
                    <a:pt x="2195844" y="281150"/>
                  </a:cubicBezTo>
                  <a:cubicBezTo>
                    <a:pt x="2181812" y="295182"/>
                    <a:pt x="2162780" y="303066"/>
                    <a:pt x="2142935" y="303066"/>
                  </a:cubicBezTo>
                  <a:lnTo>
                    <a:pt x="74826" y="303066"/>
                  </a:lnTo>
                  <a:cubicBezTo>
                    <a:pt x="54981" y="303066"/>
                    <a:pt x="35948" y="295182"/>
                    <a:pt x="21916" y="281150"/>
                  </a:cubicBezTo>
                  <a:cubicBezTo>
                    <a:pt x="7883" y="267117"/>
                    <a:pt x="0" y="248085"/>
                    <a:pt x="0" y="228240"/>
                  </a:cubicBezTo>
                  <a:lnTo>
                    <a:pt x="0" y="74826"/>
                  </a:lnTo>
                  <a:cubicBezTo>
                    <a:pt x="0" y="54981"/>
                    <a:pt x="7883" y="35948"/>
                    <a:pt x="21916" y="21916"/>
                  </a:cubicBezTo>
                  <a:cubicBezTo>
                    <a:pt x="35948" y="7883"/>
                    <a:pt x="54981" y="0"/>
                    <a:pt x="74826" y="0"/>
                  </a:cubicBezTo>
                  <a:close/>
                </a:path>
              </a:pathLst>
            </a:custGeom>
            <a:solidFill>
              <a:srgbClr val="FF9405"/>
            </a:solidFill>
          </p:spPr>
        </p:sp>
        <p:sp>
          <p:nvSpPr>
            <p:cNvPr name="TextBox 9" id="9"/>
            <p:cNvSpPr txBox="true"/>
            <p:nvPr/>
          </p:nvSpPr>
          <p:spPr>
            <a:xfrm>
              <a:off x="0" y="-38100"/>
              <a:ext cx="2217760" cy="341166"/>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6870004" y="464256"/>
            <a:ext cx="10561655" cy="7593284"/>
          </a:xfrm>
          <a:prstGeom prst="rect">
            <a:avLst/>
          </a:prstGeom>
        </p:spPr>
        <p:txBody>
          <a:bodyPr anchor="t" rtlCol="false" tIns="0" lIns="0" bIns="0" rIns="0">
            <a:spAutoFit/>
          </a:bodyPr>
          <a:lstStyle/>
          <a:p>
            <a:pPr algn="just" marL="550938" indent="-275469" lvl="1">
              <a:lnSpc>
                <a:spcPts val="3572"/>
              </a:lnSpc>
              <a:buFont typeface="Arial"/>
              <a:buChar char="•"/>
            </a:pPr>
            <a:r>
              <a:rPr lang="en-US" sz="2551">
                <a:solidFill>
                  <a:srgbClr val="000000"/>
                </a:solidFill>
                <a:latin typeface="Montserrat Bold"/>
              </a:rPr>
              <a:t>Dat</a:t>
            </a:r>
            <a:r>
              <a:rPr lang="en-US" sz="2551">
                <a:solidFill>
                  <a:srgbClr val="000000"/>
                </a:solidFill>
                <a:latin typeface="Montserrat Bold"/>
              </a:rPr>
              <a:t>e: </a:t>
            </a:r>
            <a:r>
              <a:rPr lang="en-US" sz="2551">
                <a:solidFill>
                  <a:srgbClr val="000000"/>
                </a:solidFill>
                <a:latin typeface="Montserrat"/>
              </a:rPr>
              <a:t>Represents the date of the bike ride, which is essential for analyzing temporal trends in rental patterns.</a:t>
            </a:r>
          </a:p>
          <a:p>
            <a:pPr algn="just" marL="550938" indent="-275469" lvl="1">
              <a:lnSpc>
                <a:spcPts val="3572"/>
              </a:lnSpc>
              <a:buFont typeface="Arial"/>
              <a:buChar char="•"/>
            </a:pPr>
            <a:r>
              <a:rPr lang="en-US" sz="2551">
                <a:solidFill>
                  <a:srgbClr val="000000"/>
                </a:solidFill>
                <a:latin typeface="Montserrat Bold"/>
              </a:rPr>
              <a:t>Season:</a:t>
            </a:r>
            <a:r>
              <a:rPr lang="en-US" sz="2551">
                <a:solidFill>
                  <a:srgbClr val="000000"/>
                </a:solidFill>
                <a:latin typeface="Montserrat"/>
              </a:rPr>
              <a:t> Categorizes the season into spring, summer, fall, and winter, aiding in understanding seasonal variations in bike rentals.</a:t>
            </a:r>
          </a:p>
          <a:p>
            <a:pPr algn="just" marL="550938" indent="-275469" lvl="1">
              <a:lnSpc>
                <a:spcPts val="3572"/>
              </a:lnSpc>
              <a:buFont typeface="Arial"/>
              <a:buChar char="•"/>
            </a:pPr>
            <a:r>
              <a:rPr lang="en-US" sz="2551">
                <a:solidFill>
                  <a:srgbClr val="000000"/>
                </a:solidFill>
                <a:latin typeface="Montserrat Bold"/>
              </a:rPr>
              <a:t>Weather Conditions:</a:t>
            </a:r>
            <a:r>
              <a:rPr lang="en-US" sz="2551">
                <a:solidFill>
                  <a:srgbClr val="000000"/>
                </a:solidFill>
                <a:latin typeface="Montserrat"/>
              </a:rPr>
              <a:t> Describes the weather conditions on the day of the rental, influencing user preferences and rental demands.</a:t>
            </a:r>
          </a:p>
          <a:p>
            <a:pPr algn="just" marL="550938" indent="-275469" lvl="1">
              <a:lnSpc>
                <a:spcPts val="3572"/>
              </a:lnSpc>
              <a:buFont typeface="Arial"/>
              <a:buChar char="•"/>
            </a:pPr>
            <a:r>
              <a:rPr lang="en-US" sz="2551">
                <a:solidFill>
                  <a:srgbClr val="000000"/>
                </a:solidFill>
                <a:latin typeface="Montserrat Bold"/>
              </a:rPr>
              <a:t>Temperature and Humidity:</a:t>
            </a:r>
            <a:r>
              <a:rPr lang="en-US" sz="2551">
                <a:solidFill>
                  <a:srgbClr val="000000"/>
                </a:solidFill>
                <a:latin typeface="Montserrat"/>
              </a:rPr>
              <a:t> Reflect the weather's impact on bike rental behavior, as users may be more or less inclined to ride based on these factors.</a:t>
            </a:r>
          </a:p>
          <a:p>
            <a:pPr algn="just" marL="550938" indent="-275469" lvl="1">
              <a:lnSpc>
                <a:spcPts val="3572"/>
              </a:lnSpc>
              <a:buFont typeface="Arial"/>
              <a:buChar char="•"/>
            </a:pPr>
            <a:r>
              <a:rPr lang="en-US" sz="2551">
                <a:solidFill>
                  <a:srgbClr val="000000"/>
                </a:solidFill>
                <a:latin typeface="Montserrat Bold"/>
              </a:rPr>
              <a:t>Wind Speed: </a:t>
            </a:r>
            <a:r>
              <a:rPr lang="en-US" sz="2551">
                <a:solidFill>
                  <a:srgbClr val="000000"/>
                </a:solidFill>
                <a:latin typeface="Montserrat"/>
              </a:rPr>
              <a:t>Indicates the strength of the wind, which can affect the comfort and safety of biking.</a:t>
            </a:r>
          </a:p>
          <a:p>
            <a:pPr algn="just" marL="550938" indent="-275469" lvl="1">
              <a:lnSpc>
                <a:spcPts val="3572"/>
              </a:lnSpc>
              <a:buFont typeface="Arial"/>
              <a:buChar char="•"/>
            </a:pPr>
            <a:r>
              <a:rPr lang="en-US" sz="2551">
                <a:solidFill>
                  <a:srgbClr val="000000"/>
                </a:solidFill>
                <a:latin typeface="Montserrat Bold"/>
              </a:rPr>
              <a:t>Rental Counts:</a:t>
            </a:r>
            <a:r>
              <a:rPr lang="en-US" sz="2551">
                <a:solidFill>
                  <a:srgbClr val="000000"/>
                </a:solidFill>
                <a:latin typeface="Montserrat"/>
              </a:rPr>
              <a:t> Provides the total number of bike rentals, including both registered and non-registered users, serving as the primary metric for analysis and prediction.</a:t>
            </a:r>
          </a:p>
          <a:p>
            <a:pPr algn="just">
              <a:lnSpc>
                <a:spcPts val="3572"/>
              </a:lnSpc>
            </a:pPr>
          </a:p>
        </p:txBody>
      </p:sp>
      <p:sp>
        <p:nvSpPr>
          <p:cNvPr name="TextBox 11" id="11"/>
          <p:cNvSpPr txBox="true"/>
          <p:nvPr/>
        </p:nvSpPr>
        <p:spPr>
          <a:xfrm rot="0">
            <a:off x="1834041" y="8581409"/>
            <a:ext cx="8381536" cy="628987"/>
          </a:xfrm>
          <a:prstGeom prst="rect">
            <a:avLst/>
          </a:prstGeom>
        </p:spPr>
        <p:txBody>
          <a:bodyPr anchor="t" rtlCol="false" tIns="0" lIns="0" bIns="0" rIns="0">
            <a:spAutoFit/>
          </a:bodyPr>
          <a:lstStyle/>
          <a:p>
            <a:pPr algn="ctr">
              <a:lnSpc>
                <a:spcPts val="5231"/>
              </a:lnSpc>
            </a:pPr>
            <a:r>
              <a:rPr lang="en-US" sz="3736">
                <a:solidFill>
                  <a:srgbClr val="FFFFFF"/>
                </a:solidFill>
                <a:latin typeface="Montserrat"/>
              </a:rPr>
              <a:t>Key Attributes and Significance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865908" y="1209824"/>
            <a:ext cx="15228862" cy="15228862"/>
          </a:xfrm>
          <a:custGeom>
            <a:avLst/>
            <a:gdLst/>
            <a:ahLst/>
            <a:cxnLst/>
            <a:rect r="r" b="b" t="t" l="l"/>
            <a:pathLst>
              <a:path h="15228862" w="15228862">
                <a:moveTo>
                  <a:pt x="0" y="0"/>
                </a:moveTo>
                <a:lnTo>
                  <a:pt x="15228863" y="0"/>
                </a:lnTo>
                <a:lnTo>
                  <a:pt x="15228863"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49147" y="4343400"/>
            <a:ext cx="5847907" cy="4114800"/>
          </a:xfrm>
          <a:custGeom>
            <a:avLst/>
            <a:gdLst/>
            <a:ahLst/>
            <a:cxnLst/>
            <a:rect r="r" b="b" t="t" l="l"/>
            <a:pathLst>
              <a:path h="4114800" w="5847907">
                <a:moveTo>
                  <a:pt x="0" y="0"/>
                </a:moveTo>
                <a:lnTo>
                  <a:pt x="5847906" y="0"/>
                </a:lnTo>
                <a:lnTo>
                  <a:pt x="584790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44491" y="1028700"/>
            <a:ext cx="11017868" cy="8229600"/>
            <a:chOff x="0" y="0"/>
            <a:chExt cx="2901825" cy="2167467"/>
          </a:xfrm>
        </p:grpSpPr>
        <p:sp>
          <p:nvSpPr>
            <p:cNvPr name="Freeform 5" id="5"/>
            <p:cNvSpPr/>
            <p:nvPr/>
          </p:nvSpPr>
          <p:spPr>
            <a:xfrm flipH="false" flipV="false" rot="0">
              <a:off x="0" y="0"/>
              <a:ext cx="2901825" cy="2167467"/>
            </a:xfrm>
            <a:custGeom>
              <a:avLst/>
              <a:gdLst/>
              <a:ahLst/>
              <a:cxnLst/>
              <a:rect r="r" b="b" t="t" l="l"/>
              <a:pathLst>
                <a:path h="2167467" w="2901825">
                  <a:moveTo>
                    <a:pt x="35836" y="0"/>
                  </a:moveTo>
                  <a:lnTo>
                    <a:pt x="2865989" y="0"/>
                  </a:lnTo>
                  <a:cubicBezTo>
                    <a:pt x="2885781" y="0"/>
                    <a:pt x="2901825" y="16044"/>
                    <a:pt x="2901825" y="35836"/>
                  </a:cubicBezTo>
                  <a:lnTo>
                    <a:pt x="2901825" y="2131631"/>
                  </a:lnTo>
                  <a:cubicBezTo>
                    <a:pt x="2901825" y="2151422"/>
                    <a:pt x="2885781" y="2167467"/>
                    <a:pt x="2865989" y="2167467"/>
                  </a:cubicBezTo>
                  <a:lnTo>
                    <a:pt x="35836" y="2167467"/>
                  </a:lnTo>
                  <a:cubicBezTo>
                    <a:pt x="16044" y="2167467"/>
                    <a:pt x="0" y="2151422"/>
                    <a:pt x="0" y="2131631"/>
                  </a:cubicBezTo>
                  <a:lnTo>
                    <a:pt x="0" y="35836"/>
                  </a:lnTo>
                  <a:cubicBezTo>
                    <a:pt x="0" y="16044"/>
                    <a:pt x="16044" y="0"/>
                    <a:pt x="35836" y="0"/>
                  </a:cubicBezTo>
                  <a:close/>
                </a:path>
              </a:pathLst>
            </a:custGeom>
            <a:solidFill>
              <a:srgbClr val="FFFFFF"/>
            </a:solidFill>
          </p:spPr>
        </p:sp>
        <p:sp>
          <p:nvSpPr>
            <p:cNvPr name="TextBox 6" id="6"/>
            <p:cNvSpPr txBox="true"/>
            <p:nvPr/>
          </p:nvSpPr>
          <p:spPr>
            <a:xfrm>
              <a:off x="0" y="-38100"/>
              <a:ext cx="2901825" cy="2205567"/>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939271" y="2969129"/>
            <a:ext cx="9196726" cy="1532296"/>
          </a:xfrm>
          <a:prstGeom prst="rect">
            <a:avLst/>
          </a:prstGeom>
        </p:spPr>
        <p:txBody>
          <a:bodyPr anchor="t" rtlCol="false" tIns="0" lIns="0" bIns="0" rIns="0">
            <a:spAutoFit/>
          </a:bodyPr>
          <a:lstStyle/>
          <a:p>
            <a:pPr>
              <a:lnSpc>
                <a:spcPts val="4122"/>
              </a:lnSpc>
            </a:pPr>
            <a:r>
              <a:rPr lang="en-US" sz="2944">
                <a:solidFill>
                  <a:srgbClr val="000000"/>
                </a:solidFill>
                <a:latin typeface="Montserrat"/>
              </a:rPr>
              <a:t>Data acquisition is the process of sourcing data that can be cleaned and pre-processed and later used to train machine learning algorithms. </a:t>
            </a:r>
          </a:p>
        </p:txBody>
      </p:sp>
      <p:grpSp>
        <p:nvGrpSpPr>
          <p:cNvPr name="Group 8" id="8"/>
          <p:cNvGrpSpPr/>
          <p:nvPr/>
        </p:nvGrpSpPr>
        <p:grpSpPr>
          <a:xfrm rot="0">
            <a:off x="1747125" y="1146927"/>
            <a:ext cx="4336114" cy="1665040"/>
            <a:chOff x="0" y="0"/>
            <a:chExt cx="929431" cy="356896"/>
          </a:xfrm>
        </p:grpSpPr>
        <p:sp>
          <p:nvSpPr>
            <p:cNvPr name="Freeform 9" id="9"/>
            <p:cNvSpPr/>
            <p:nvPr/>
          </p:nvSpPr>
          <p:spPr>
            <a:xfrm flipH="false" flipV="false" rot="0">
              <a:off x="0" y="0"/>
              <a:ext cx="929431" cy="356896"/>
            </a:xfrm>
            <a:custGeom>
              <a:avLst/>
              <a:gdLst/>
              <a:ahLst/>
              <a:cxnLst/>
              <a:rect r="r" b="b" t="t" l="l"/>
              <a:pathLst>
                <a:path h="356896" w="929431">
                  <a:moveTo>
                    <a:pt x="178448" y="0"/>
                  </a:moveTo>
                  <a:lnTo>
                    <a:pt x="750983" y="0"/>
                  </a:lnTo>
                  <a:cubicBezTo>
                    <a:pt x="849537" y="0"/>
                    <a:pt x="929431" y="79894"/>
                    <a:pt x="929431" y="178448"/>
                  </a:cubicBezTo>
                  <a:lnTo>
                    <a:pt x="929431" y="178448"/>
                  </a:lnTo>
                  <a:cubicBezTo>
                    <a:pt x="929431" y="277002"/>
                    <a:pt x="849537" y="356896"/>
                    <a:pt x="750983" y="356896"/>
                  </a:cubicBezTo>
                  <a:lnTo>
                    <a:pt x="178448" y="356896"/>
                  </a:lnTo>
                  <a:cubicBezTo>
                    <a:pt x="79894" y="356896"/>
                    <a:pt x="0" y="277002"/>
                    <a:pt x="0" y="178448"/>
                  </a:cubicBezTo>
                  <a:lnTo>
                    <a:pt x="0" y="178448"/>
                  </a:lnTo>
                  <a:cubicBezTo>
                    <a:pt x="0" y="79894"/>
                    <a:pt x="79894" y="0"/>
                    <a:pt x="178448" y="0"/>
                  </a:cubicBezTo>
                  <a:close/>
                </a:path>
              </a:pathLst>
            </a:custGeom>
            <a:solidFill>
              <a:srgbClr val="50E8D1"/>
            </a:solidFill>
          </p:spPr>
        </p:sp>
        <p:sp>
          <p:nvSpPr>
            <p:cNvPr name="TextBox 10" id="10"/>
            <p:cNvSpPr txBox="true"/>
            <p:nvPr/>
          </p:nvSpPr>
          <p:spPr>
            <a:xfrm>
              <a:off x="0" y="-38100"/>
              <a:ext cx="929431" cy="394996"/>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939271" y="1748035"/>
            <a:ext cx="4614155" cy="519973"/>
          </a:xfrm>
          <a:prstGeom prst="rect">
            <a:avLst/>
          </a:prstGeom>
        </p:spPr>
        <p:txBody>
          <a:bodyPr anchor="t" rtlCol="false" tIns="0" lIns="0" bIns="0" rIns="0">
            <a:spAutoFit/>
          </a:bodyPr>
          <a:lstStyle/>
          <a:p>
            <a:pPr>
              <a:lnSpc>
                <a:spcPts val="3984"/>
              </a:lnSpc>
            </a:pPr>
            <a:r>
              <a:rPr lang="en-US" sz="3795">
                <a:solidFill>
                  <a:srgbClr val="FFFFFF"/>
                </a:solidFill>
                <a:latin typeface="Montserrat"/>
              </a:rPr>
              <a:t>Data Acquisition</a:t>
            </a:r>
          </a:p>
        </p:txBody>
      </p:sp>
      <p:sp>
        <p:nvSpPr>
          <p:cNvPr name="TextBox 12" id="12"/>
          <p:cNvSpPr txBox="true"/>
          <p:nvPr/>
        </p:nvSpPr>
        <p:spPr>
          <a:xfrm rot="0">
            <a:off x="1747125" y="4868504"/>
            <a:ext cx="9196726" cy="4115544"/>
          </a:xfrm>
          <a:prstGeom prst="rect">
            <a:avLst/>
          </a:prstGeom>
        </p:spPr>
        <p:txBody>
          <a:bodyPr anchor="t" rtlCol="false" tIns="0" lIns="0" bIns="0" rIns="0">
            <a:spAutoFit/>
          </a:bodyPr>
          <a:lstStyle/>
          <a:p>
            <a:pPr marL="635823" indent="-317912" lvl="1">
              <a:lnSpc>
                <a:spcPts val="4122"/>
              </a:lnSpc>
              <a:buFont typeface="Arial"/>
              <a:buChar char="•"/>
            </a:pPr>
            <a:r>
              <a:rPr lang="en-US" sz="2944">
                <a:solidFill>
                  <a:srgbClr val="000000"/>
                </a:solidFill>
                <a:latin typeface="Montserrat"/>
              </a:rPr>
              <a:t>The first step involves acquiring datasets from various sources.</a:t>
            </a:r>
          </a:p>
          <a:p>
            <a:pPr marL="635823" indent="-317912" lvl="1">
              <a:lnSpc>
                <a:spcPts val="4122"/>
              </a:lnSpc>
              <a:buFont typeface="Arial"/>
              <a:buChar char="•"/>
            </a:pPr>
            <a:r>
              <a:rPr lang="en-US" sz="2944">
                <a:solidFill>
                  <a:srgbClr val="000000"/>
                </a:solidFill>
                <a:latin typeface="Montserrat"/>
              </a:rPr>
              <a:t>Python libraries such as Pandas and NumPy are used to load and manipulate the data.</a:t>
            </a:r>
          </a:p>
          <a:p>
            <a:pPr marL="635823" indent="-317912" lvl="1">
              <a:lnSpc>
                <a:spcPts val="4122"/>
              </a:lnSpc>
              <a:buFont typeface="Arial"/>
              <a:buChar char="•"/>
            </a:pPr>
            <a:r>
              <a:rPr lang="en-US" sz="2944">
                <a:solidFill>
                  <a:srgbClr val="000000"/>
                </a:solidFill>
                <a:latin typeface="Montserrat"/>
              </a:rPr>
              <a:t>Datasets include information related to bike sharing, weather conditions, and other relevant factors.</a:t>
            </a:r>
          </a:p>
          <a:p>
            <a:pPr>
              <a:lnSpc>
                <a:spcPts val="412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865908" y="1209824"/>
            <a:ext cx="15228862" cy="15228862"/>
          </a:xfrm>
          <a:custGeom>
            <a:avLst/>
            <a:gdLst/>
            <a:ahLst/>
            <a:cxnLst/>
            <a:rect r="r" b="b" t="t" l="l"/>
            <a:pathLst>
              <a:path h="15228862" w="15228862">
                <a:moveTo>
                  <a:pt x="0" y="0"/>
                </a:moveTo>
                <a:lnTo>
                  <a:pt x="15228863" y="0"/>
                </a:lnTo>
                <a:lnTo>
                  <a:pt x="15228863"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82790" y="321808"/>
            <a:ext cx="9122420" cy="9643385"/>
          </a:xfrm>
          <a:custGeom>
            <a:avLst/>
            <a:gdLst/>
            <a:ahLst/>
            <a:cxnLst/>
            <a:rect r="r" b="b" t="t" l="l"/>
            <a:pathLst>
              <a:path h="9643385" w="9122420">
                <a:moveTo>
                  <a:pt x="0" y="0"/>
                </a:moveTo>
                <a:lnTo>
                  <a:pt x="9122420" y="0"/>
                </a:lnTo>
                <a:lnTo>
                  <a:pt x="9122420" y="9643384"/>
                </a:lnTo>
                <a:lnTo>
                  <a:pt x="0" y="9643384"/>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615057" y="-8428575"/>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614781" y="2208084"/>
            <a:ext cx="15228862" cy="15228862"/>
          </a:xfrm>
          <a:custGeom>
            <a:avLst/>
            <a:gdLst/>
            <a:ahLst/>
            <a:cxnLst/>
            <a:rect r="r" b="b" t="t" l="l"/>
            <a:pathLst>
              <a:path h="15228862" w="15228862">
                <a:moveTo>
                  <a:pt x="0" y="0"/>
                </a:moveTo>
                <a:lnTo>
                  <a:pt x="15228863" y="0"/>
                </a:lnTo>
                <a:lnTo>
                  <a:pt x="15228863" y="15228863"/>
                </a:lnTo>
                <a:lnTo>
                  <a:pt x="0" y="152288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9087919" y="1028700"/>
            <a:ext cx="8171381" cy="1413906"/>
            <a:chOff x="0" y="0"/>
            <a:chExt cx="1751507" cy="303066"/>
          </a:xfrm>
        </p:grpSpPr>
        <p:sp>
          <p:nvSpPr>
            <p:cNvPr name="Freeform 5" id="5"/>
            <p:cNvSpPr/>
            <p:nvPr/>
          </p:nvSpPr>
          <p:spPr>
            <a:xfrm flipH="false" flipV="false" rot="0">
              <a:off x="0" y="0"/>
              <a:ext cx="1751507" cy="303066"/>
            </a:xfrm>
            <a:custGeom>
              <a:avLst/>
              <a:gdLst/>
              <a:ahLst/>
              <a:cxnLst/>
              <a:rect r="r" b="b" t="t" l="l"/>
              <a:pathLst>
                <a:path h="303066" w="1751507">
                  <a:moveTo>
                    <a:pt x="94744" y="0"/>
                  </a:moveTo>
                  <a:lnTo>
                    <a:pt x="1656763" y="0"/>
                  </a:lnTo>
                  <a:cubicBezTo>
                    <a:pt x="1681891" y="0"/>
                    <a:pt x="1705989" y="9982"/>
                    <a:pt x="1723757" y="27750"/>
                  </a:cubicBezTo>
                  <a:cubicBezTo>
                    <a:pt x="1741525" y="45518"/>
                    <a:pt x="1751507" y="69617"/>
                    <a:pt x="1751507" y="94744"/>
                  </a:cubicBezTo>
                  <a:lnTo>
                    <a:pt x="1751507" y="208321"/>
                  </a:lnTo>
                  <a:cubicBezTo>
                    <a:pt x="1751507" y="260647"/>
                    <a:pt x="1709089" y="303066"/>
                    <a:pt x="1656763" y="303066"/>
                  </a:cubicBezTo>
                  <a:lnTo>
                    <a:pt x="94744" y="303066"/>
                  </a:lnTo>
                  <a:cubicBezTo>
                    <a:pt x="69617" y="303066"/>
                    <a:pt x="45518" y="293084"/>
                    <a:pt x="27750" y="275316"/>
                  </a:cubicBezTo>
                  <a:cubicBezTo>
                    <a:pt x="9982" y="257548"/>
                    <a:pt x="0" y="233449"/>
                    <a:pt x="0" y="208321"/>
                  </a:cubicBezTo>
                  <a:lnTo>
                    <a:pt x="0" y="94744"/>
                  </a:lnTo>
                  <a:cubicBezTo>
                    <a:pt x="0" y="69617"/>
                    <a:pt x="9982" y="45518"/>
                    <a:pt x="27750" y="27750"/>
                  </a:cubicBezTo>
                  <a:cubicBezTo>
                    <a:pt x="45518" y="9982"/>
                    <a:pt x="69617" y="0"/>
                    <a:pt x="94744" y="0"/>
                  </a:cubicBezTo>
                  <a:close/>
                </a:path>
              </a:pathLst>
            </a:custGeom>
            <a:solidFill>
              <a:srgbClr val="50E8D1"/>
            </a:solidFill>
          </p:spPr>
        </p:sp>
        <p:sp>
          <p:nvSpPr>
            <p:cNvPr name="TextBox 6" id="6"/>
            <p:cNvSpPr txBox="true"/>
            <p:nvPr/>
          </p:nvSpPr>
          <p:spPr>
            <a:xfrm>
              <a:off x="0" y="-38100"/>
              <a:ext cx="1751507" cy="341166"/>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2200911" y="4139020"/>
            <a:ext cx="4107319" cy="4114800"/>
          </a:xfrm>
          <a:custGeom>
            <a:avLst/>
            <a:gdLst/>
            <a:ahLst/>
            <a:cxnLst/>
            <a:rect r="r" b="b" t="t" l="l"/>
            <a:pathLst>
              <a:path h="4114800" w="4107319">
                <a:moveTo>
                  <a:pt x="0" y="0"/>
                </a:moveTo>
                <a:lnTo>
                  <a:pt x="4107319" y="0"/>
                </a:lnTo>
                <a:lnTo>
                  <a:pt x="410731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028700" y="2966772"/>
            <a:ext cx="13225871" cy="6291528"/>
            <a:chOff x="0" y="0"/>
            <a:chExt cx="3483357" cy="1657028"/>
          </a:xfrm>
        </p:grpSpPr>
        <p:sp>
          <p:nvSpPr>
            <p:cNvPr name="Freeform 9" id="9"/>
            <p:cNvSpPr/>
            <p:nvPr/>
          </p:nvSpPr>
          <p:spPr>
            <a:xfrm flipH="false" flipV="false" rot="0">
              <a:off x="0" y="0"/>
              <a:ext cx="3483357" cy="1657028"/>
            </a:xfrm>
            <a:custGeom>
              <a:avLst/>
              <a:gdLst/>
              <a:ahLst/>
              <a:cxnLst/>
              <a:rect r="r" b="b" t="t" l="l"/>
              <a:pathLst>
                <a:path h="1657028" w="3483357">
                  <a:moveTo>
                    <a:pt x="29853" y="0"/>
                  </a:moveTo>
                  <a:lnTo>
                    <a:pt x="3453503" y="0"/>
                  </a:lnTo>
                  <a:cubicBezTo>
                    <a:pt x="3469991" y="0"/>
                    <a:pt x="3483357" y="13366"/>
                    <a:pt x="3483357" y="29853"/>
                  </a:cubicBezTo>
                  <a:lnTo>
                    <a:pt x="3483357" y="1627175"/>
                  </a:lnTo>
                  <a:cubicBezTo>
                    <a:pt x="3483357" y="1635092"/>
                    <a:pt x="3480212" y="1642686"/>
                    <a:pt x="3474613" y="1648284"/>
                  </a:cubicBezTo>
                  <a:cubicBezTo>
                    <a:pt x="3469014" y="1653883"/>
                    <a:pt x="3461421" y="1657028"/>
                    <a:pt x="3453503" y="1657028"/>
                  </a:cubicBezTo>
                  <a:lnTo>
                    <a:pt x="29853" y="1657028"/>
                  </a:lnTo>
                  <a:cubicBezTo>
                    <a:pt x="21936" y="1657028"/>
                    <a:pt x="14342" y="1653883"/>
                    <a:pt x="8744" y="1648284"/>
                  </a:cubicBezTo>
                  <a:cubicBezTo>
                    <a:pt x="3145" y="1642686"/>
                    <a:pt x="0" y="1635092"/>
                    <a:pt x="0" y="1627175"/>
                  </a:cubicBezTo>
                  <a:lnTo>
                    <a:pt x="0" y="29853"/>
                  </a:lnTo>
                  <a:cubicBezTo>
                    <a:pt x="0" y="21936"/>
                    <a:pt x="3145" y="14342"/>
                    <a:pt x="8744" y="8744"/>
                  </a:cubicBezTo>
                  <a:cubicBezTo>
                    <a:pt x="14342" y="3145"/>
                    <a:pt x="21936" y="0"/>
                    <a:pt x="29853" y="0"/>
                  </a:cubicBezTo>
                  <a:close/>
                </a:path>
              </a:pathLst>
            </a:custGeom>
            <a:solidFill>
              <a:srgbClr val="FFFFFF"/>
            </a:solidFill>
          </p:spPr>
        </p:sp>
        <p:sp>
          <p:nvSpPr>
            <p:cNvPr name="TextBox 10" id="10"/>
            <p:cNvSpPr txBox="true"/>
            <p:nvPr/>
          </p:nvSpPr>
          <p:spPr>
            <a:xfrm>
              <a:off x="0" y="-38100"/>
              <a:ext cx="3483357" cy="169512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9429479" y="1365751"/>
            <a:ext cx="7488262" cy="663604"/>
          </a:xfrm>
          <a:prstGeom prst="rect">
            <a:avLst/>
          </a:prstGeom>
        </p:spPr>
        <p:txBody>
          <a:bodyPr anchor="t" rtlCol="false" tIns="0" lIns="0" bIns="0" rIns="0">
            <a:spAutoFit/>
          </a:bodyPr>
          <a:lstStyle/>
          <a:p>
            <a:pPr algn="ctr">
              <a:lnSpc>
                <a:spcPts val="5423"/>
              </a:lnSpc>
            </a:pPr>
            <a:r>
              <a:rPr lang="en-US" sz="3873">
                <a:solidFill>
                  <a:srgbClr val="000000"/>
                </a:solidFill>
                <a:latin typeface="Montserrat"/>
              </a:rPr>
              <a:t>Data Exploration</a:t>
            </a:r>
          </a:p>
        </p:txBody>
      </p:sp>
      <p:sp>
        <p:nvSpPr>
          <p:cNvPr name="TextBox 12" id="12"/>
          <p:cNvSpPr txBox="true"/>
          <p:nvPr/>
        </p:nvSpPr>
        <p:spPr>
          <a:xfrm rot="0">
            <a:off x="1433611" y="3268388"/>
            <a:ext cx="12391438" cy="1875112"/>
          </a:xfrm>
          <a:prstGeom prst="rect">
            <a:avLst/>
          </a:prstGeom>
        </p:spPr>
        <p:txBody>
          <a:bodyPr anchor="t" rtlCol="false" tIns="0" lIns="0" bIns="0" rIns="0">
            <a:spAutoFit/>
          </a:bodyPr>
          <a:lstStyle/>
          <a:p>
            <a:pPr>
              <a:lnSpc>
                <a:spcPts val="3782"/>
              </a:lnSpc>
            </a:pPr>
            <a:r>
              <a:rPr lang="en-US" sz="2702">
                <a:solidFill>
                  <a:srgbClr val="000000"/>
                </a:solidFill>
                <a:latin typeface="Montserrat"/>
              </a:rPr>
              <a:t>Data exploration is often the first step</a:t>
            </a:r>
            <a:r>
              <a:rPr lang="en-US" sz="2702">
                <a:solidFill>
                  <a:srgbClr val="000000"/>
                </a:solidFill>
                <a:latin typeface="Montserrat"/>
              </a:rPr>
              <a:t> allowing you to perform an initial evaluation of your data’s structure and underlying patterns. Utilizing this tool can better inform your data analysis and more accurately represent your data. I</a:t>
            </a:r>
          </a:p>
        </p:txBody>
      </p:sp>
      <p:sp>
        <p:nvSpPr>
          <p:cNvPr name="TextBox 13" id="13"/>
          <p:cNvSpPr txBox="true"/>
          <p:nvPr/>
        </p:nvSpPr>
        <p:spPr>
          <a:xfrm rot="0">
            <a:off x="1445916" y="5438842"/>
            <a:ext cx="12391438" cy="2823172"/>
          </a:xfrm>
          <a:prstGeom prst="rect">
            <a:avLst/>
          </a:prstGeom>
        </p:spPr>
        <p:txBody>
          <a:bodyPr anchor="t" rtlCol="false" tIns="0" lIns="0" bIns="0" rIns="0">
            <a:spAutoFit/>
          </a:bodyPr>
          <a:lstStyle/>
          <a:p>
            <a:pPr marL="583373" indent="-291686" lvl="1">
              <a:lnSpc>
                <a:spcPts val="3782"/>
              </a:lnSpc>
              <a:buFont typeface="Arial"/>
              <a:buChar char="•"/>
            </a:pPr>
            <a:r>
              <a:rPr lang="en-US" sz="2702">
                <a:solidFill>
                  <a:srgbClr val="000000"/>
                </a:solidFill>
                <a:latin typeface="Montserrat"/>
              </a:rPr>
              <a:t>Displayed key statistics (mean, median, min, max, etc.) of Dataset 1 using descriptive statistics functions to provide</a:t>
            </a:r>
            <a:r>
              <a:rPr lang="en-US" sz="2702">
                <a:solidFill>
                  <a:srgbClr val="000000"/>
                </a:solidFill>
                <a:latin typeface="Montserrat"/>
              </a:rPr>
              <a:t> an overview of the data distribution.</a:t>
            </a:r>
          </a:p>
          <a:p>
            <a:pPr marL="583373" indent="-291686" lvl="1">
              <a:lnSpc>
                <a:spcPts val="3782"/>
              </a:lnSpc>
              <a:buFont typeface="Arial"/>
              <a:buChar char="•"/>
            </a:pPr>
            <a:r>
              <a:rPr lang="en-US" sz="2702">
                <a:solidFill>
                  <a:srgbClr val="000000"/>
                </a:solidFill>
                <a:latin typeface="Montserrat"/>
              </a:rPr>
              <a:t>Provided a preview of Dataset 2 to familiarize the audience with its structure and content, facilitating a deeper understanding.</a:t>
            </a:r>
          </a:p>
          <a:p>
            <a:pPr>
              <a:lnSpc>
                <a:spcPts val="378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865908" y="1209824"/>
            <a:ext cx="15228862" cy="15228862"/>
          </a:xfrm>
          <a:custGeom>
            <a:avLst/>
            <a:gdLst/>
            <a:ahLst/>
            <a:cxnLst/>
            <a:rect r="r" b="b" t="t" l="l"/>
            <a:pathLst>
              <a:path h="15228862" w="15228862">
                <a:moveTo>
                  <a:pt x="0" y="0"/>
                </a:moveTo>
                <a:lnTo>
                  <a:pt x="15228863" y="0"/>
                </a:lnTo>
                <a:lnTo>
                  <a:pt x="15228863"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23429" y="332768"/>
            <a:ext cx="9441142" cy="9621464"/>
          </a:xfrm>
          <a:custGeom>
            <a:avLst/>
            <a:gdLst/>
            <a:ahLst/>
            <a:cxnLst/>
            <a:rect r="r" b="b" t="t" l="l"/>
            <a:pathLst>
              <a:path h="9621464" w="9441142">
                <a:moveTo>
                  <a:pt x="0" y="0"/>
                </a:moveTo>
                <a:lnTo>
                  <a:pt x="9441142" y="0"/>
                </a:lnTo>
                <a:lnTo>
                  <a:pt x="9441142" y="9621464"/>
                </a:lnTo>
                <a:lnTo>
                  <a:pt x="0" y="9621464"/>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DAGDrRNuRnI</dc:identifier>
  <dcterms:modified xsi:type="dcterms:W3CDTF">2011-08-01T06:04:30Z</dcterms:modified>
  <cp:revision>1</cp:revision>
  <dc:title>Data Wrangl</dc:title>
</cp:coreProperties>
</file>