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8288000" cy="10287000"/>
  <p:notesSz cx="6858000" cy="9144000"/>
  <p:embeddedFontLst>
    <p:embeddedFont>
      <p:font typeface="Montserrat" panose="00000500000000000000" pitchFamily="2" charset="0"/>
      <p:regular r:id="rId18"/>
    </p:embeddedFont>
    <p:embeddedFont>
      <p:font typeface="Montserrat Bold" panose="00000800000000000000" charset="0"/>
      <p:regular r:id="rId19"/>
    </p:embeddedFont>
    <p:embeddedFont>
      <p:font typeface="Montserrat Extra-Light" panose="020B0604020202020204" charset="0"/>
      <p:regular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2" d="100"/>
          <a:sy n="52" d="100"/>
        </p:scale>
        <p:origin x="850"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4/28/2024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4/28/2024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4/28/2024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4/28/2024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4.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8.sv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1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sv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2.svg"/><Relationship Id="rId7" Type="http://schemas.openxmlformats.org/officeDocument/2006/relationships/image" Target="../media/image1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sv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2.svg"/><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2.sv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4.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8.sv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1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sv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2.sv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14.sv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1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sv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4F2F2"/>
        </a:solidFill>
        <a:effectLst/>
      </p:bgPr>
    </p:bg>
    <p:spTree>
      <p:nvGrpSpPr>
        <p:cNvPr id="1" name=""/>
        <p:cNvGrpSpPr/>
        <p:nvPr/>
      </p:nvGrpSpPr>
      <p:grpSpPr>
        <a:xfrm>
          <a:off x="0" y="0"/>
          <a:ext cx="0" cy="0"/>
          <a:chOff x="0" y="0"/>
          <a:chExt cx="0" cy="0"/>
        </a:xfrm>
      </p:grpSpPr>
      <p:sp>
        <p:nvSpPr>
          <p:cNvPr id="2" name="Freeform 2"/>
          <p:cNvSpPr/>
          <p:nvPr/>
        </p:nvSpPr>
        <p:spPr>
          <a:xfrm>
            <a:off x="-1616142" y="-1782900"/>
            <a:ext cx="8703174" cy="8703174"/>
          </a:xfrm>
          <a:custGeom>
            <a:avLst/>
            <a:gdLst/>
            <a:ahLst/>
            <a:cxnLst/>
            <a:rect l="l" t="t" r="r" b="b"/>
            <a:pathLst>
              <a:path w="8703174" h="8703174">
                <a:moveTo>
                  <a:pt x="0" y="0"/>
                </a:moveTo>
                <a:lnTo>
                  <a:pt x="8703175" y="0"/>
                </a:lnTo>
                <a:lnTo>
                  <a:pt x="8703175" y="8703175"/>
                </a:lnTo>
                <a:lnTo>
                  <a:pt x="0" y="870317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3" name="Freeform 3"/>
          <p:cNvSpPr/>
          <p:nvPr/>
        </p:nvSpPr>
        <p:spPr>
          <a:xfrm>
            <a:off x="440826" y="555126"/>
            <a:ext cx="8703174" cy="8703174"/>
          </a:xfrm>
          <a:custGeom>
            <a:avLst/>
            <a:gdLst/>
            <a:ahLst/>
            <a:cxnLst/>
            <a:rect l="l" t="t" r="r" b="b"/>
            <a:pathLst>
              <a:path w="8703174" h="8703174">
                <a:moveTo>
                  <a:pt x="0" y="0"/>
                </a:moveTo>
                <a:lnTo>
                  <a:pt x="8703174" y="0"/>
                </a:lnTo>
                <a:lnTo>
                  <a:pt x="8703174" y="8703174"/>
                </a:lnTo>
                <a:lnTo>
                  <a:pt x="0" y="870317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4" name="Freeform 4"/>
          <p:cNvSpPr/>
          <p:nvPr/>
        </p:nvSpPr>
        <p:spPr>
          <a:xfrm>
            <a:off x="4259935" y="424523"/>
            <a:ext cx="9768130" cy="9768130"/>
          </a:xfrm>
          <a:custGeom>
            <a:avLst/>
            <a:gdLst/>
            <a:ahLst/>
            <a:cxnLst/>
            <a:rect l="l" t="t" r="r" b="b"/>
            <a:pathLst>
              <a:path w="9768130" h="9768130">
                <a:moveTo>
                  <a:pt x="0" y="0"/>
                </a:moveTo>
                <a:lnTo>
                  <a:pt x="9768130" y="0"/>
                </a:lnTo>
                <a:lnTo>
                  <a:pt x="9768130" y="9768130"/>
                </a:lnTo>
                <a:lnTo>
                  <a:pt x="0" y="976813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grpSp>
        <p:nvGrpSpPr>
          <p:cNvPr id="5" name="Group 5"/>
          <p:cNvGrpSpPr/>
          <p:nvPr/>
        </p:nvGrpSpPr>
        <p:grpSpPr>
          <a:xfrm>
            <a:off x="10181150" y="8277866"/>
            <a:ext cx="7078150" cy="980434"/>
            <a:chOff x="0" y="0"/>
            <a:chExt cx="1864204" cy="258221"/>
          </a:xfrm>
        </p:grpSpPr>
        <p:sp>
          <p:nvSpPr>
            <p:cNvPr id="6" name="Freeform 6"/>
            <p:cNvSpPr/>
            <p:nvPr/>
          </p:nvSpPr>
          <p:spPr>
            <a:xfrm>
              <a:off x="0" y="0"/>
              <a:ext cx="1864204" cy="258221"/>
            </a:xfrm>
            <a:custGeom>
              <a:avLst/>
              <a:gdLst/>
              <a:ahLst/>
              <a:cxnLst/>
              <a:rect l="l" t="t" r="r" b="b"/>
              <a:pathLst>
                <a:path w="1864204" h="258221">
                  <a:moveTo>
                    <a:pt x="55783" y="0"/>
                  </a:moveTo>
                  <a:lnTo>
                    <a:pt x="1808421" y="0"/>
                  </a:lnTo>
                  <a:cubicBezTo>
                    <a:pt x="1823216" y="0"/>
                    <a:pt x="1837404" y="5877"/>
                    <a:pt x="1847866" y="16338"/>
                  </a:cubicBezTo>
                  <a:cubicBezTo>
                    <a:pt x="1858327" y="26800"/>
                    <a:pt x="1864204" y="40988"/>
                    <a:pt x="1864204" y="55783"/>
                  </a:cubicBezTo>
                  <a:lnTo>
                    <a:pt x="1864204" y="202439"/>
                  </a:lnTo>
                  <a:cubicBezTo>
                    <a:pt x="1864204" y="233247"/>
                    <a:pt x="1839229" y="258221"/>
                    <a:pt x="1808421" y="258221"/>
                  </a:cubicBezTo>
                  <a:lnTo>
                    <a:pt x="55783" y="258221"/>
                  </a:lnTo>
                  <a:cubicBezTo>
                    <a:pt x="24975" y="258221"/>
                    <a:pt x="0" y="233247"/>
                    <a:pt x="0" y="202439"/>
                  </a:cubicBezTo>
                  <a:lnTo>
                    <a:pt x="0" y="55783"/>
                  </a:lnTo>
                  <a:cubicBezTo>
                    <a:pt x="0" y="24975"/>
                    <a:pt x="24975" y="0"/>
                    <a:pt x="55783" y="0"/>
                  </a:cubicBezTo>
                  <a:close/>
                </a:path>
              </a:pathLst>
            </a:custGeom>
            <a:solidFill>
              <a:srgbClr val="000000">
                <a:alpha val="0"/>
              </a:srgbClr>
            </a:solidFill>
            <a:ln w="38100" cap="rnd">
              <a:solidFill>
                <a:srgbClr val="50E8D1"/>
              </a:solidFill>
              <a:prstDash val="solid"/>
              <a:round/>
            </a:ln>
          </p:spPr>
          <p:txBody>
            <a:bodyPr/>
            <a:lstStyle/>
            <a:p>
              <a:endParaRPr lang="en-IN"/>
            </a:p>
          </p:txBody>
        </p:sp>
        <p:sp>
          <p:nvSpPr>
            <p:cNvPr id="7" name="TextBox 7"/>
            <p:cNvSpPr txBox="1"/>
            <p:nvPr/>
          </p:nvSpPr>
          <p:spPr>
            <a:xfrm>
              <a:off x="0" y="-38100"/>
              <a:ext cx="1864204" cy="296321"/>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p:cNvGrpSpPr/>
          <p:nvPr/>
        </p:nvGrpSpPr>
        <p:grpSpPr>
          <a:xfrm>
            <a:off x="1028700" y="1028700"/>
            <a:ext cx="10018260" cy="6190334"/>
            <a:chOff x="0" y="0"/>
            <a:chExt cx="2638554" cy="1630376"/>
          </a:xfrm>
        </p:grpSpPr>
        <p:sp>
          <p:nvSpPr>
            <p:cNvPr id="9" name="Freeform 9"/>
            <p:cNvSpPr/>
            <p:nvPr/>
          </p:nvSpPr>
          <p:spPr>
            <a:xfrm>
              <a:off x="0" y="0"/>
              <a:ext cx="2638554" cy="1630376"/>
            </a:xfrm>
            <a:custGeom>
              <a:avLst/>
              <a:gdLst/>
              <a:ahLst/>
              <a:cxnLst/>
              <a:rect l="l" t="t" r="r" b="b"/>
              <a:pathLst>
                <a:path w="2638554" h="1630376">
                  <a:moveTo>
                    <a:pt x="48685" y="0"/>
                  </a:moveTo>
                  <a:lnTo>
                    <a:pt x="2589869" y="0"/>
                  </a:lnTo>
                  <a:cubicBezTo>
                    <a:pt x="2616757" y="0"/>
                    <a:pt x="2638554" y="21797"/>
                    <a:pt x="2638554" y="48685"/>
                  </a:cubicBezTo>
                  <a:lnTo>
                    <a:pt x="2638554" y="1581691"/>
                  </a:lnTo>
                  <a:cubicBezTo>
                    <a:pt x="2638554" y="1608579"/>
                    <a:pt x="2616757" y="1630376"/>
                    <a:pt x="2589869" y="1630376"/>
                  </a:cubicBezTo>
                  <a:lnTo>
                    <a:pt x="48685" y="1630376"/>
                  </a:lnTo>
                  <a:cubicBezTo>
                    <a:pt x="21797" y="1630376"/>
                    <a:pt x="0" y="1608579"/>
                    <a:pt x="0" y="1581691"/>
                  </a:cubicBezTo>
                  <a:lnTo>
                    <a:pt x="0" y="48685"/>
                  </a:lnTo>
                  <a:cubicBezTo>
                    <a:pt x="0" y="21797"/>
                    <a:pt x="21797" y="0"/>
                    <a:pt x="48685" y="0"/>
                  </a:cubicBezTo>
                  <a:close/>
                </a:path>
              </a:pathLst>
            </a:custGeom>
            <a:solidFill>
              <a:srgbClr val="FFFFFF"/>
            </a:solidFill>
          </p:spPr>
          <p:txBody>
            <a:bodyPr/>
            <a:lstStyle/>
            <a:p>
              <a:endParaRPr lang="en-IN"/>
            </a:p>
          </p:txBody>
        </p:sp>
        <p:sp>
          <p:nvSpPr>
            <p:cNvPr id="10" name="TextBox 10"/>
            <p:cNvSpPr txBox="1"/>
            <p:nvPr/>
          </p:nvSpPr>
          <p:spPr>
            <a:xfrm>
              <a:off x="0" y="-38100"/>
              <a:ext cx="2638554" cy="1668476"/>
            </a:xfrm>
            <a:prstGeom prst="rect">
              <a:avLst/>
            </a:prstGeom>
          </p:spPr>
          <p:txBody>
            <a:bodyPr lIns="50800" tIns="50800" rIns="50800" bIns="50800" rtlCol="0" anchor="ctr"/>
            <a:lstStyle/>
            <a:p>
              <a:pPr algn="ctr">
                <a:lnSpc>
                  <a:spcPts val="2659"/>
                </a:lnSpc>
              </a:pPr>
              <a:endParaRPr/>
            </a:p>
          </p:txBody>
        </p:sp>
      </p:grpSp>
      <p:sp>
        <p:nvSpPr>
          <p:cNvPr id="11" name="Freeform 11"/>
          <p:cNvSpPr/>
          <p:nvPr/>
        </p:nvSpPr>
        <p:spPr>
          <a:xfrm>
            <a:off x="12934694" y="2283184"/>
            <a:ext cx="3501321" cy="4114800"/>
          </a:xfrm>
          <a:custGeom>
            <a:avLst/>
            <a:gdLst/>
            <a:ahLst/>
            <a:cxnLst/>
            <a:rect l="l" t="t" r="r" b="b"/>
            <a:pathLst>
              <a:path w="3501321" h="4114800">
                <a:moveTo>
                  <a:pt x="0" y="0"/>
                </a:moveTo>
                <a:lnTo>
                  <a:pt x="3501320" y="0"/>
                </a:lnTo>
                <a:lnTo>
                  <a:pt x="3501320"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grpSp>
        <p:nvGrpSpPr>
          <p:cNvPr id="12" name="Group 12"/>
          <p:cNvGrpSpPr/>
          <p:nvPr/>
        </p:nvGrpSpPr>
        <p:grpSpPr>
          <a:xfrm>
            <a:off x="8960899" y="8277866"/>
            <a:ext cx="980434" cy="980434"/>
            <a:chOff x="0" y="0"/>
            <a:chExt cx="812800" cy="812800"/>
          </a:xfrm>
        </p:grpSpPr>
        <p:sp>
          <p:nvSpPr>
            <p:cNvPr id="13" name="Freeform 1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38100" cap="sq">
              <a:solidFill>
                <a:srgbClr val="50E8D1"/>
              </a:solidFill>
              <a:prstDash val="solid"/>
              <a:miter/>
            </a:ln>
          </p:spPr>
          <p:txBody>
            <a:bodyPr/>
            <a:lstStyle/>
            <a:p>
              <a:endParaRPr lang="en-IN"/>
            </a:p>
          </p:txBody>
        </p:sp>
        <p:sp>
          <p:nvSpPr>
            <p:cNvPr id="14" name="TextBox 14"/>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5" name="TextBox 15"/>
          <p:cNvSpPr txBox="1"/>
          <p:nvPr/>
        </p:nvSpPr>
        <p:spPr>
          <a:xfrm>
            <a:off x="13331919" y="8508469"/>
            <a:ext cx="3779718" cy="471603"/>
          </a:xfrm>
          <a:prstGeom prst="rect">
            <a:avLst/>
          </a:prstGeom>
        </p:spPr>
        <p:txBody>
          <a:bodyPr lIns="0" tIns="0" rIns="0" bIns="0" rtlCol="0" anchor="t">
            <a:spAutoFit/>
          </a:bodyPr>
          <a:lstStyle/>
          <a:p>
            <a:pPr algn="ctr">
              <a:lnSpc>
                <a:spcPts val="3931"/>
              </a:lnSpc>
            </a:pPr>
            <a:r>
              <a:rPr lang="en-US" sz="2807">
                <a:solidFill>
                  <a:srgbClr val="000000"/>
                </a:solidFill>
                <a:latin typeface="Montserrat"/>
              </a:rPr>
              <a:t>Deewankar Sharma</a:t>
            </a:r>
          </a:p>
        </p:txBody>
      </p:sp>
      <p:sp>
        <p:nvSpPr>
          <p:cNvPr id="16" name="TextBox 16"/>
          <p:cNvSpPr txBox="1"/>
          <p:nvPr/>
        </p:nvSpPr>
        <p:spPr>
          <a:xfrm>
            <a:off x="10763014" y="8537044"/>
            <a:ext cx="2716567" cy="471603"/>
          </a:xfrm>
          <a:prstGeom prst="rect">
            <a:avLst/>
          </a:prstGeom>
        </p:spPr>
        <p:txBody>
          <a:bodyPr lIns="0" tIns="0" rIns="0" bIns="0" rtlCol="0" anchor="t">
            <a:spAutoFit/>
          </a:bodyPr>
          <a:lstStyle/>
          <a:p>
            <a:pPr>
              <a:lnSpc>
                <a:spcPts val="3931"/>
              </a:lnSpc>
            </a:pPr>
            <a:r>
              <a:rPr lang="en-US" sz="2807">
                <a:solidFill>
                  <a:srgbClr val="000000"/>
                </a:solidFill>
                <a:latin typeface="Montserrat"/>
              </a:rPr>
              <a:t>Presentation</a:t>
            </a:r>
          </a:p>
        </p:txBody>
      </p:sp>
      <p:sp>
        <p:nvSpPr>
          <p:cNvPr id="17" name="TextBox 17"/>
          <p:cNvSpPr txBox="1"/>
          <p:nvPr/>
        </p:nvSpPr>
        <p:spPr>
          <a:xfrm>
            <a:off x="1644109" y="2416534"/>
            <a:ext cx="8537041" cy="2136224"/>
          </a:xfrm>
          <a:prstGeom prst="rect">
            <a:avLst/>
          </a:prstGeom>
        </p:spPr>
        <p:txBody>
          <a:bodyPr lIns="0" tIns="0" rIns="0" bIns="0" rtlCol="0" anchor="t">
            <a:spAutoFit/>
          </a:bodyPr>
          <a:lstStyle/>
          <a:p>
            <a:pPr>
              <a:lnSpc>
                <a:spcPts val="8304"/>
              </a:lnSpc>
            </a:pPr>
            <a:r>
              <a:rPr lang="en-US" sz="8062">
                <a:solidFill>
                  <a:srgbClr val="000000"/>
                </a:solidFill>
                <a:latin typeface="Montserrat"/>
              </a:rPr>
              <a:t>Data Wrangling and Analysis</a:t>
            </a:r>
          </a:p>
        </p:txBody>
      </p:sp>
      <p:sp>
        <p:nvSpPr>
          <p:cNvPr id="18" name="TextBox 18"/>
          <p:cNvSpPr txBox="1"/>
          <p:nvPr/>
        </p:nvSpPr>
        <p:spPr>
          <a:xfrm>
            <a:off x="2956007" y="4973388"/>
            <a:ext cx="7807007" cy="1151745"/>
          </a:xfrm>
          <a:prstGeom prst="rect">
            <a:avLst/>
          </a:prstGeom>
        </p:spPr>
        <p:txBody>
          <a:bodyPr lIns="0" tIns="0" rIns="0" bIns="0" rtlCol="0" anchor="t">
            <a:spAutoFit/>
          </a:bodyPr>
          <a:lstStyle/>
          <a:p>
            <a:pPr>
              <a:lnSpc>
                <a:spcPts val="4460"/>
              </a:lnSpc>
            </a:pPr>
            <a:r>
              <a:rPr lang="en-US" sz="4330">
                <a:solidFill>
                  <a:srgbClr val="000000"/>
                </a:solidFill>
                <a:latin typeface="Montserrat Extra-Light"/>
              </a:rPr>
              <a:t>Navigating Through Data Challenges to Gain Insights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4F2F2"/>
        </a:solidFill>
        <a:effectLst/>
      </p:bgPr>
    </p:bg>
    <p:spTree>
      <p:nvGrpSpPr>
        <p:cNvPr id="1" name=""/>
        <p:cNvGrpSpPr/>
        <p:nvPr/>
      </p:nvGrpSpPr>
      <p:grpSpPr>
        <a:xfrm>
          <a:off x="0" y="0"/>
          <a:ext cx="0" cy="0"/>
          <a:chOff x="0" y="0"/>
          <a:chExt cx="0" cy="0"/>
        </a:xfrm>
      </p:grpSpPr>
      <p:sp>
        <p:nvSpPr>
          <p:cNvPr id="2" name="Freeform 2"/>
          <p:cNvSpPr/>
          <p:nvPr/>
        </p:nvSpPr>
        <p:spPr>
          <a:xfrm>
            <a:off x="4792413" y="4011511"/>
            <a:ext cx="8703174" cy="8703174"/>
          </a:xfrm>
          <a:custGeom>
            <a:avLst/>
            <a:gdLst/>
            <a:ahLst/>
            <a:cxnLst/>
            <a:rect l="l" t="t" r="r" b="b"/>
            <a:pathLst>
              <a:path w="8703174" h="8703174">
                <a:moveTo>
                  <a:pt x="0" y="0"/>
                </a:moveTo>
                <a:lnTo>
                  <a:pt x="8703174" y="0"/>
                </a:lnTo>
                <a:lnTo>
                  <a:pt x="8703174" y="8703174"/>
                </a:lnTo>
                <a:lnTo>
                  <a:pt x="0" y="870317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3" name="Freeform 3"/>
          <p:cNvSpPr/>
          <p:nvPr/>
        </p:nvSpPr>
        <p:spPr>
          <a:xfrm>
            <a:off x="3890912" y="5143500"/>
            <a:ext cx="4609246" cy="4114800"/>
          </a:xfrm>
          <a:custGeom>
            <a:avLst/>
            <a:gdLst/>
            <a:ahLst/>
            <a:cxnLst/>
            <a:rect l="l" t="t" r="r" b="b"/>
            <a:pathLst>
              <a:path w="4609246" h="4114800">
                <a:moveTo>
                  <a:pt x="0" y="0"/>
                </a:moveTo>
                <a:lnTo>
                  <a:pt x="4609247" y="0"/>
                </a:lnTo>
                <a:lnTo>
                  <a:pt x="4609247"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grpSp>
        <p:nvGrpSpPr>
          <p:cNvPr id="4" name="Group 4"/>
          <p:cNvGrpSpPr/>
          <p:nvPr/>
        </p:nvGrpSpPr>
        <p:grpSpPr>
          <a:xfrm>
            <a:off x="1198697" y="2167929"/>
            <a:ext cx="5452344" cy="2093665"/>
            <a:chOff x="0" y="0"/>
            <a:chExt cx="1168691" cy="448770"/>
          </a:xfrm>
        </p:grpSpPr>
        <p:sp>
          <p:nvSpPr>
            <p:cNvPr id="5" name="Freeform 5"/>
            <p:cNvSpPr/>
            <p:nvPr/>
          </p:nvSpPr>
          <p:spPr>
            <a:xfrm>
              <a:off x="0" y="0"/>
              <a:ext cx="1168691" cy="448770"/>
            </a:xfrm>
            <a:custGeom>
              <a:avLst/>
              <a:gdLst/>
              <a:ahLst/>
              <a:cxnLst/>
              <a:rect l="l" t="t" r="r" b="b"/>
              <a:pathLst>
                <a:path w="1168691" h="448770">
                  <a:moveTo>
                    <a:pt x="141993" y="0"/>
                  </a:moveTo>
                  <a:lnTo>
                    <a:pt x="1026699" y="0"/>
                  </a:lnTo>
                  <a:cubicBezTo>
                    <a:pt x="1105119" y="0"/>
                    <a:pt x="1168691" y="63572"/>
                    <a:pt x="1168691" y="141993"/>
                  </a:cubicBezTo>
                  <a:lnTo>
                    <a:pt x="1168691" y="306777"/>
                  </a:lnTo>
                  <a:cubicBezTo>
                    <a:pt x="1168691" y="385198"/>
                    <a:pt x="1105119" y="448770"/>
                    <a:pt x="1026699" y="448770"/>
                  </a:cubicBezTo>
                  <a:lnTo>
                    <a:pt x="141993" y="448770"/>
                  </a:lnTo>
                  <a:cubicBezTo>
                    <a:pt x="63572" y="448770"/>
                    <a:pt x="0" y="385198"/>
                    <a:pt x="0" y="306777"/>
                  </a:cubicBezTo>
                  <a:lnTo>
                    <a:pt x="0" y="141993"/>
                  </a:lnTo>
                  <a:cubicBezTo>
                    <a:pt x="0" y="63572"/>
                    <a:pt x="63572" y="0"/>
                    <a:pt x="141993" y="0"/>
                  </a:cubicBezTo>
                  <a:close/>
                </a:path>
              </a:pathLst>
            </a:custGeom>
            <a:solidFill>
              <a:srgbClr val="50E8D1"/>
            </a:solidFill>
          </p:spPr>
          <p:txBody>
            <a:bodyPr/>
            <a:lstStyle/>
            <a:p>
              <a:endParaRPr lang="en-IN"/>
            </a:p>
          </p:txBody>
        </p:sp>
        <p:sp>
          <p:nvSpPr>
            <p:cNvPr id="6" name="TextBox 6"/>
            <p:cNvSpPr txBox="1"/>
            <p:nvPr/>
          </p:nvSpPr>
          <p:spPr>
            <a:xfrm>
              <a:off x="0" y="-38100"/>
              <a:ext cx="1168691" cy="486870"/>
            </a:xfrm>
            <a:prstGeom prst="rect">
              <a:avLst/>
            </a:prstGeom>
          </p:spPr>
          <p:txBody>
            <a:bodyPr lIns="50800" tIns="50800" rIns="50800" bIns="50800" rtlCol="0" anchor="ctr"/>
            <a:lstStyle/>
            <a:p>
              <a:pPr algn="ctr">
                <a:lnSpc>
                  <a:spcPts val="2659"/>
                </a:lnSpc>
              </a:pPr>
              <a:endParaRPr/>
            </a:p>
          </p:txBody>
        </p:sp>
      </p:grpSp>
      <p:sp>
        <p:nvSpPr>
          <p:cNvPr id="7" name="Freeform 7"/>
          <p:cNvSpPr/>
          <p:nvPr/>
        </p:nvSpPr>
        <p:spPr>
          <a:xfrm>
            <a:off x="11443861" y="-2105612"/>
            <a:ext cx="8703174" cy="8703174"/>
          </a:xfrm>
          <a:custGeom>
            <a:avLst/>
            <a:gdLst/>
            <a:ahLst/>
            <a:cxnLst/>
            <a:rect l="l" t="t" r="r" b="b"/>
            <a:pathLst>
              <a:path w="8703174" h="8703174">
                <a:moveTo>
                  <a:pt x="0" y="0"/>
                </a:moveTo>
                <a:lnTo>
                  <a:pt x="8703174" y="0"/>
                </a:lnTo>
                <a:lnTo>
                  <a:pt x="8703174" y="8703174"/>
                </a:lnTo>
                <a:lnTo>
                  <a:pt x="0" y="8703174"/>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
        <p:nvSpPr>
          <p:cNvPr id="8" name="Freeform 8"/>
          <p:cNvSpPr/>
          <p:nvPr/>
        </p:nvSpPr>
        <p:spPr>
          <a:xfrm>
            <a:off x="9935924" y="2167929"/>
            <a:ext cx="8703174" cy="8703174"/>
          </a:xfrm>
          <a:custGeom>
            <a:avLst/>
            <a:gdLst/>
            <a:ahLst/>
            <a:cxnLst/>
            <a:rect l="l" t="t" r="r" b="b"/>
            <a:pathLst>
              <a:path w="8703174" h="8703174">
                <a:moveTo>
                  <a:pt x="0" y="0"/>
                </a:moveTo>
                <a:lnTo>
                  <a:pt x="8703174" y="0"/>
                </a:lnTo>
                <a:lnTo>
                  <a:pt x="8703174" y="8703175"/>
                </a:lnTo>
                <a:lnTo>
                  <a:pt x="0" y="870317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grpSp>
        <p:nvGrpSpPr>
          <p:cNvPr id="9" name="Group 9"/>
          <p:cNvGrpSpPr/>
          <p:nvPr/>
        </p:nvGrpSpPr>
        <p:grpSpPr>
          <a:xfrm>
            <a:off x="7532974" y="1028700"/>
            <a:ext cx="9726326" cy="8036526"/>
            <a:chOff x="0" y="0"/>
            <a:chExt cx="2561666" cy="2116616"/>
          </a:xfrm>
        </p:grpSpPr>
        <p:sp>
          <p:nvSpPr>
            <p:cNvPr id="10" name="Freeform 10"/>
            <p:cNvSpPr/>
            <p:nvPr/>
          </p:nvSpPr>
          <p:spPr>
            <a:xfrm>
              <a:off x="0" y="0"/>
              <a:ext cx="2561666" cy="2116616"/>
            </a:xfrm>
            <a:custGeom>
              <a:avLst/>
              <a:gdLst/>
              <a:ahLst/>
              <a:cxnLst/>
              <a:rect l="l" t="t" r="r" b="b"/>
              <a:pathLst>
                <a:path w="2561666" h="2116616">
                  <a:moveTo>
                    <a:pt x="40595" y="0"/>
                  </a:moveTo>
                  <a:lnTo>
                    <a:pt x="2521071" y="0"/>
                  </a:lnTo>
                  <a:cubicBezTo>
                    <a:pt x="2543491" y="0"/>
                    <a:pt x="2561666" y="18175"/>
                    <a:pt x="2561666" y="40595"/>
                  </a:cubicBezTo>
                  <a:lnTo>
                    <a:pt x="2561666" y="2076021"/>
                  </a:lnTo>
                  <a:cubicBezTo>
                    <a:pt x="2561666" y="2086787"/>
                    <a:pt x="2557389" y="2097113"/>
                    <a:pt x="2549776" y="2104726"/>
                  </a:cubicBezTo>
                  <a:cubicBezTo>
                    <a:pt x="2542163" y="2112339"/>
                    <a:pt x="2531838" y="2116616"/>
                    <a:pt x="2521071" y="2116616"/>
                  </a:cubicBezTo>
                  <a:lnTo>
                    <a:pt x="40595" y="2116616"/>
                  </a:lnTo>
                  <a:cubicBezTo>
                    <a:pt x="29828" y="2116616"/>
                    <a:pt x="19503" y="2112339"/>
                    <a:pt x="11890" y="2104726"/>
                  </a:cubicBezTo>
                  <a:cubicBezTo>
                    <a:pt x="4277" y="2097113"/>
                    <a:pt x="0" y="2086787"/>
                    <a:pt x="0" y="2076021"/>
                  </a:cubicBezTo>
                  <a:lnTo>
                    <a:pt x="0" y="40595"/>
                  </a:lnTo>
                  <a:cubicBezTo>
                    <a:pt x="0" y="29828"/>
                    <a:pt x="4277" y="19503"/>
                    <a:pt x="11890" y="11890"/>
                  </a:cubicBezTo>
                  <a:cubicBezTo>
                    <a:pt x="19503" y="4277"/>
                    <a:pt x="29828" y="0"/>
                    <a:pt x="40595" y="0"/>
                  </a:cubicBezTo>
                  <a:close/>
                </a:path>
              </a:pathLst>
            </a:custGeom>
            <a:solidFill>
              <a:srgbClr val="FFFFFF"/>
            </a:solidFill>
          </p:spPr>
          <p:txBody>
            <a:bodyPr/>
            <a:lstStyle/>
            <a:p>
              <a:endParaRPr lang="en-IN"/>
            </a:p>
          </p:txBody>
        </p:sp>
        <p:sp>
          <p:nvSpPr>
            <p:cNvPr id="11" name="TextBox 11"/>
            <p:cNvSpPr txBox="1"/>
            <p:nvPr/>
          </p:nvSpPr>
          <p:spPr>
            <a:xfrm>
              <a:off x="0" y="-38100"/>
              <a:ext cx="2561666" cy="2154716"/>
            </a:xfrm>
            <a:prstGeom prst="rect">
              <a:avLst/>
            </a:prstGeom>
          </p:spPr>
          <p:txBody>
            <a:bodyPr lIns="50800" tIns="50800" rIns="50800" bIns="50800" rtlCol="0" anchor="ctr"/>
            <a:lstStyle/>
            <a:p>
              <a:pPr algn="ctr">
                <a:lnSpc>
                  <a:spcPts val="2659"/>
                </a:lnSpc>
              </a:pPr>
              <a:endParaRPr/>
            </a:p>
          </p:txBody>
        </p:sp>
      </p:grpSp>
      <p:sp>
        <p:nvSpPr>
          <p:cNvPr id="12" name="TextBox 12"/>
          <p:cNvSpPr txBox="1"/>
          <p:nvPr/>
        </p:nvSpPr>
        <p:spPr>
          <a:xfrm>
            <a:off x="7786457" y="1256122"/>
            <a:ext cx="9268581" cy="2031365"/>
          </a:xfrm>
          <a:prstGeom prst="rect">
            <a:avLst/>
          </a:prstGeom>
        </p:spPr>
        <p:txBody>
          <a:bodyPr lIns="0" tIns="0" rIns="0" bIns="0" rtlCol="0" anchor="t">
            <a:spAutoFit/>
          </a:bodyPr>
          <a:lstStyle/>
          <a:p>
            <a:pPr algn="just">
              <a:lnSpc>
                <a:spcPts val="4060"/>
              </a:lnSpc>
            </a:pPr>
            <a:r>
              <a:rPr lang="en-US" sz="2900">
                <a:solidFill>
                  <a:srgbClr val="000000"/>
                </a:solidFill>
                <a:latin typeface="Montserrat"/>
              </a:rPr>
              <a:t>Data cleaning is the process of preparing data for analysis by removing or modifying data that is incorrect, incomplete, irrelevant, duplicated, or improperly formatted.</a:t>
            </a:r>
          </a:p>
        </p:txBody>
      </p:sp>
      <p:sp>
        <p:nvSpPr>
          <p:cNvPr id="13" name="TextBox 13"/>
          <p:cNvSpPr txBox="1"/>
          <p:nvPr/>
        </p:nvSpPr>
        <p:spPr>
          <a:xfrm>
            <a:off x="2395847" y="2711885"/>
            <a:ext cx="3058045" cy="1043853"/>
          </a:xfrm>
          <a:prstGeom prst="rect">
            <a:avLst/>
          </a:prstGeom>
        </p:spPr>
        <p:txBody>
          <a:bodyPr lIns="0" tIns="0" rIns="0" bIns="0" rtlCol="0" anchor="t">
            <a:spAutoFit/>
          </a:bodyPr>
          <a:lstStyle/>
          <a:p>
            <a:pPr algn="ctr">
              <a:lnSpc>
                <a:spcPts val="4134"/>
              </a:lnSpc>
            </a:pPr>
            <a:r>
              <a:rPr lang="en-US" sz="3758">
                <a:solidFill>
                  <a:srgbClr val="000000"/>
                </a:solidFill>
                <a:latin typeface="Montserrat"/>
              </a:rPr>
              <a:t>Data Cleaning</a:t>
            </a:r>
          </a:p>
        </p:txBody>
      </p:sp>
      <p:sp>
        <p:nvSpPr>
          <p:cNvPr id="14" name="TextBox 14"/>
          <p:cNvSpPr txBox="1"/>
          <p:nvPr/>
        </p:nvSpPr>
        <p:spPr>
          <a:xfrm>
            <a:off x="7786457" y="3708113"/>
            <a:ext cx="9268581" cy="4603116"/>
          </a:xfrm>
          <a:prstGeom prst="rect">
            <a:avLst/>
          </a:prstGeom>
        </p:spPr>
        <p:txBody>
          <a:bodyPr lIns="0" tIns="0" rIns="0" bIns="0" rtlCol="0" anchor="t">
            <a:spAutoFit/>
          </a:bodyPr>
          <a:lstStyle/>
          <a:p>
            <a:pPr marL="626101" lvl="1" indent="-313050">
              <a:lnSpc>
                <a:spcPts val="4059"/>
              </a:lnSpc>
              <a:buFont typeface="Arial"/>
              <a:buChar char="•"/>
            </a:pPr>
            <a:r>
              <a:rPr lang="en-US" sz="2899">
                <a:solidFill>
                  <a:srgbClr val="000000"/>
                </a:solidFill>
                <a:latin typeface="Montserrat"/>
              </a:rPr>
              <a:t>Data cleaning is crucial for ensuring data quality and accuracy in analysis.</a:t>
            </a:r>
          </a:p>
          <a:p>
            <a:pPr>
              <a:lnSpc>
                <a:spcPts val="4059"/>
              </a:lnSpc>
            </a:pPr>
            <a:endParaRPr lang="en-US" sz="2899">
              <a:solidFill>
                <a:srgbClr val="000000"/>
              </a:solidFill>
              <a:latin typeface="Montserrat"/>
            </a:endParaRPr>
          </a:p>
          <a:p>
            <a:pPr marL="626101" lvl="1" indent="-313050">
              <a:lnSpc>
                <a:spcPts val="4059"/>
              </a:lnSpc>
              <a:buFont typeface="Arial"/>
              <a:buChar char="•"/>
            </a:pPr>
            <a:r>
              <a:rPr lang="en-US" sz="2899">
                <a:solidFill>
                  <a:srgbClr val="000000"/>
                </a:solidFill>
                <a:latin typeface="Montserrat"/>
              </a:rPr>
              <a:t>Techniques such as handling missing values, detecting and removing outliers, and transforming data are applied.</a:t>
            </a:r>
          </a:p>
          <a:p>
            <a:pPr>
              <a:lnSpc>
                <a:spcPts val="4059"/>
              </a:lnSpc>
            </a:pPr>
            <a:endParaRPr lang="en-US" sz="2899">
              <a:solidFill>
                <a:srgbClr val="000000"/>
              </a:solidFill>
              <a:latin typeface="Montserrat"/>
            </a:endParaRPr>
          </a:p>
          <a:p>
            <a:pPr marL="626101" lvl="1" indent="-313050">
              <a:lnSpc>
                <a:spcPts val="4059"/>
              </a:lnSpc>
              <a:buFont typeface="Arial"/>
              <a:buChar char="•"/>
            </a:pPr>
            <a:r>
              <a:rPr lang="en-US" sz="2899">
                <a:solidFill>
                  <a:srgbClr val="000000"/>
                </a:solidFill>
                <a:latin typeface="Montserrat"/>
              </a:rPr>
              <a:t>The goal is to prepare the data for analysis by addressing any inconsistencies or errors.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4F2F2"/>
        </a:solidFill>
        <a:effectLst/>
      </p:bgPr>
    </p:bg>
    <p:spTree>
      <p:nvGrpSpPr>
        <p:cNvPr id="1" name=""/>
        <p:cNvGrpSpPr/>
        <p:nvPr/>
      </p:nvGrpSpPr>
      <p:grpSpPr>
        <a:xfrm>
          <a:off x="0" y="0"/>
          <a:ext cx="0" cy="0"/>
          <a:chOff x="0" y="0"/>
          <a:chExt cx="0" cy="0"/>
        </a:xfrm>
      </p:grpSpPr>
      <p:sp>
        <p:nvSpPr>
          <p:cNvPr id="2" name="Freeform 2"/>
          <p:cNvSpPr/>
          <p:nvPr/>
        </p:nvSpPr>
        <p:spPr>
          <a:xfrm>
            <a:off x="8865908" y="1209824"/>
            <a:ext cx="15228862" cy="15228862"/>
          </a:xfrm>
          <a:custGeom>
            <a:avLst/>
            <a:gdLst/>
            <a:ahLst/>
            <a:cxnLst/>
            <a:rect l="l" t="t" r="r" b="b"/>
            <a:pathLst>
              <a:path w="15228862" h="15228862">
                <a:moveTo>
                  <a:pt x="0" y="0"/>
                </a:moveTo>
                <a:lnTo>
                  <a:pt x="15228863" y="0"/>
                </a:lnTo>
                <a:lnTo>
                  <a:pt x="15228863" y="15228863"/>
                </a:lnTo>
                <a:lnTo>
                  <a:pt x="0" y="1522886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3" name="Freeform 3"/>
          <p:cNvSpPr/>
          <p:nvPr/>
        </p:nvSpPr>
        <p:spPr>
          <a:xfrm>
            <a:off x="3607342" y="244210"/>
            <a:ext cx="11073316" cy="9798580"/>
          </a:xfrm>
          <a:custGeom>
            <a:avLst/>
            <a:gdLst/>
            <a:ahLst/>
            <a:cxnLst/>
            <a:rect l="l" t="t" r="r" b="b"/>
            <a:pathLst>
              <a:path w="11073316" h="9798580">
                <a:moveTo>
                  <a:pt x="0" y="0"/>
                </a:moveTo>
                <a:lnTo>
                  <a:pt x="11073316" y="0"/>
                </a:lnTo>
                <a:lnTo>
                  <a:pt x="11073316" y="9798580"/>
                </a:lnTo>
                <a:lnTo>
                  <a:pt x="0" y="9798580"/>
                </a:lnTo>
                <a:lnTo>
                  <a:pt x="0" y="0"/>
                </a:lnTo>
                <a:close/>
              </a:path>
            </a:pathLst>
          </a:custGeom>
          <a:blipFill>
            <a:blip r:embed="rId4"/>
            <a:stretch>
              <a:fillRect/>
            </a:stretch>
          </a:blipFill>
        </p:spPr>
        <p:txBody>
          <a:bodyPr/>
          <a:lstStyle/>
          <a:p>
            <a:endParaRPr lang="en-I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4F2F2"/>
        </a:solidFill>
        <a:effectLst/>
      </p:bgPr>
    </p:bg>
    <p:spTree>
      <p:nvGrpSpPr>
        <p:cNvPr id="1" name=""/>
        <p:cNvGrpSpPr/>
        <p:nvPr/>
      </p:nvGrpSpPr>
      <p:grpSpPr>
        <a:xfrm>
          <a:off x="0" y="0"/>
          <a:ext cx="0" cy="0"/>
          <a:chOff x="0" y="0"/>
          <a:chExt cx="0" cy="0"/>
        </a:xfrm>
      </p:grpSpPr>
      <p:sp>
        <p:nvSpPr>
          <p:cNvPr id="2" name="Freeform 2"/>
          <p:cNvSpPr/>
          <p:nvPr/>
        </p:nvSpPr>
        <p:spPr>
          <a:xfrm>
            <a:off x="-8615057" y="-8428575"/>
            <a:ext cx="15228862" cy="15228862"/>
          </a:xfrm>
          <a:custGeom>
            <a:avLst/>
            <a:gdLst/>
            <a:ahLst/>
            <a:cxnLst/>
            <a:rect l="l" t="t" r="r" b="b"/>
            <a:pathLst>
              <a:path w="15228862" h="15228862">
                <a:moveTo>
                  <a:pt x="0" y="0"/>
                </a:moveTo>
                <a:lnTo>
                  <a:pt x="15228862" y="0"/>
                </a:lnTo>
                <a:lnTo>
                  <a:pt x="15228862" y="15228862"/>
                </a:lnTo>
                <a:lnTo>
                  <a:pt x="0" y="1522886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3" name="Freeform 3"/>
          <p:cNvSpPr/>
          <p:nvPr/>
        </p:nvSpPr>
        <p:spPr>
          <a:xfrm>
            <a:off x="-7614431" y="4964451"/>
            <a:ext cx="15228862" cy="15228862"/>
          </a:xfrm>
          <a:custGeom>
            <a:avLst/>
            <a:gdLst/>
            <a:ahLst/>
            <a:cxnLst/>
            <a:rect l="l" t="t" r="r" b="b"/>
            <a:pathLst>
              <a:path w="15228862" h="15228862">
                <a:moveTo>
                  <a:pt x="0" y="0"/>
                </a:moveTo>
                <a:lnTo>
                  <a:pt x="15228862" y="0"/>
                </a:lnTo>
                <a:lnTo>
                  <a:pt x="15228862" y="15228862"/>
                </a:lnTo>
                <a:lnTo>
                  <a:pt x="0" y="1522886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grpSp>
        <p:nvGrpSpPr>
          <p:cNvPr id="4" name="Group 4"/>
          <p:cNvGrpSpPr/>
          <p:nvPr/>
        </p:nvGrpSpPr>
        <p:grpSpPr>
          <a:xfrm>
            <a:off x="8835842" y="1028700"/>
            <a:ext cx="8423458" cy="1413906"/>
            <a:chOff x="0" y="0"/>
            <a:chExt cx="1805539" cy="303066"/>
          </a:xfrm>
        </p:grpSpPr>
        <p:sp>
          <p:nvSpPr>
            <p:cNvPr id="5" name="Freeform 5"/>
            <p:cNvSpPr/>
            <p:nvPr/>
          </p:nvSpPr>
          <p:spPr>
            <a:xfrm>
              <a:off x="0" y="0"/>
              <a:ext cx="1805539" cy="303066"/>
            </a:xfrm>
            <a:custGeom>
              <a:avLst/>
              <a:gdLst/>
              <a:ahLst/>
              <a:cxnLst/>
              <a:rect l="l" t="t" r="r" b="b"/>
              <a:pathLst>
                <a:path w="1805539" h="303066">
                  <a:moveTo>
                    <a:pt x="91909" y="0"/>
                  </a:moveTo>
                  <a:lnTo>
                    <a:pt x="1713630" y="0"/>
                  </a:lnTo>
                  <a:cubicBezTo>
                    <a:pt x="1764390" y="0"/>
                    <a:pt x="1805539" y="41149"/>
                    <a:pt x="1805539" y="91909"/>
                  </a:cubicBezTo>
                  <a:lnTo>
                    <a:pt x="1805539" y="211157"/>
                  </a:lnTo>
                  <a:cubicBezTo>
                    <a:pt x="1805539" y="235533"/>
                    <a:pt x="1795856" y="258910"/>
                    <a:pt x="1778620" y="276146"/>
                  </a:cubicBezTo>
                  <a:cubicBezTo>
                    <a:pt x="1761383" y="293383"/>
                    <a:pt x="1738006" y="303066"/>
                    <a:pt x="1713630" y="303066"/>
                  </a:cubicBezTo>
                  <a:lnTo>
                    <a:pt x="91909" y="303066"/>
                  </a:lnTo>
                  <a:cubicBezTo>
                    <a:pt x="67533" y="303066"/>
                    <a:pt x="44156" y="293383"/>
                    <a:pt x="26920" y="276146"/>
                  </a:cubicBezTo>
                  <a:cubicBezTo>
                    <a:pt x="9683" y="258910"/>
                    <a:pt x="0" y="235533"/>
                    <a:pt x="0" y="211157"/>
                  </a:cubicBezTo>
                  <a:lnTo>
                    <a:pt x="0" y="91909"/>
                  </a:lnTo>
                  <a:cubicBezTo>
                    <a:pt x="0" y="67533"/>
                    <a:pt x="9683" y="44156"/>
                    <a:pt x="26920" y="26920"/>
                  </a:cubicBezTo>
                  <a:cubicBezTo>
                    <a:pt x="44156" y="9683"/>
                    <a:pt x="67533" y="0"/>
                    <a:pt x="91909" y="0"/>
                  </a:cubicBezTo>
                  <a:close/>
                </a:path>
              </a:pathLst>
            </a:custGeom>
            <a:solidFill>
              <a:srgbClr val="50E8D1"/>
            </a:solidFill>
          </p:spPr>
          <p:txBody>
            <a:bodyPr/>
            <a:lstStyle/>
            <a:p>
              <a:endParaRPr lang="en-IN"/>
            </a:p>
          </p:txBody>
        </p:sp>
        <p:sp>
          <p:nvSpPr>
            <p:cNvPr id="6" name="TextBox 6"/>
            <p:cNvSpPr txBox="1"/>
            <p:nvPr/>
          </p:nvSpPr>
          <p:spPr>
            <a:xfrm>
              <a:off x="0" y="-38100"/>
              <a:ext cx="1805539" cy="341166"/>
            </a:xfrm>
            <a:prstGeom prst="rect">
              <a:avLst/>
            </a:prstGeom>
          </p:spPr>
          <p:txBody>
            <a:bodyPr lIns="50800" tIns="50800" rIns="50800" bIns="50800" rtlCol="0" anchor="ctr"/>
            <a:lstStyle/>
            <a:p>
              <a:pPr algn="ctr">
                <a:lnSpc>
                  <a:spcPts val="2659"/>
                </a:lnSpc>
              </a:pPr>
              <a:endParaRPr/>
            </a:p>
          </p:txBody>
        </p:sp>
      </p:grpSp>
      <p:sp>
        <p:nvSpPr>
          <p:cNvPr id="7" name="Freeform 7"/>
          <p:cNvSpPr/>
          <p:nvPr/>
        </p:nvSpPr>
        <p:spPr>
          <a:xfrm>
            <a:off x="12200911" y="4139020"/>
            <a:ext cx="4107319" cy="4114800"/>
          </a:xfrm>
          <a:custGeom>
            <a:avLst/>
            <a:gdLst/>
            <a:ahLst/>
            <a:cxnLst/>
            <a:rect l="l" t="t" r="r" b="b"/>
            <a:pathLst>
              <a:path w="4107319" h="4114800">
                <a:moveTo>
                  <a:pt x="0" y="0"/>
                </a:moveTo>
                <a:lnTo>
                  <a:pt x="4107319" y="0"/>
                </a:lnTo>
                <a:lnTo>
                  <a:pt x="4107319"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grpSp>
        <p:nvGrpSpPr>
          <p:cNvPr id="8" name="Group 8"/>
          <p:cNvGrpSpPr/>
          <p:nvPr/>
        </p:nvGrpSpPr>
        <p:grpSpPr>
          <a:xfrm>
            <a:off x="1028700" y="2966772"/>
            <a:ext cx="13225871" cy="6291528"/>
            <a:chOff x="0" y="0"/>
            <a:chExt cx="3483357" cy="1657028"/>
          </a:xfrm>
        </p:grpSpPr>
        <p:sp>
          <p:nvSpPr>
            <p:cNvPr id="9" name="Freeform 9"/>
            <p:cNvSpPr/>
            <p:nvPr/>
          </p:nvSpPr>
          <p:spPr>
            <a:xfrm>
              <a:off x="0" y="0"/>
              <a:ext cx="3483357" cy="1657028"/>
            </a:xfrm>
            <a:custGeom>
              <a:avLst/>
              <a:gdLst/>
              <a:ahLst/>
              <a:cxnLst/>
              <a:rect l="l" t="t" r="r" b="b"/>
              <a:pathLst>
                <a:path w="3483357" h="1657028">
                  <a:moveTo>
                    <a:pt x="29853" y="0"/>
                  </a:moveTo>
                  <a:lnTo>
                    <a:pt x="3453503" y="0"/>
                  </a:lnTo>
                  <a:cubicBezTo>
                    <a:pt x="3469991" y="0"/>
                    <a:pt x="3483357" y="13366"/>
                    <a:pt x="3483357" y="29853"/>
                  </a:cubicBezTo>
                  <a:lnTo>
                    <a:pt x="3483357" y="1627175"/>
                  </a:lnTo>
                  <a:cubicBezTo>
                    <a:pt x="3483357" y="1635092"/>
                    <a:pt x="3480212" y="1642686"/>
                    <a:pt x="3474613" y="1648284"/>
                  </a:cubicBezTo>
                  <a:cubicBezTo>
                    <a:pt x="3469014" y="1653883"/>
                    <a:pt x="3461421" y="1657028"/>
                    <a:pt x="3453503" y="1657028"/>
                  </a:cubicBezTo>
                  <a:lnTo>
                    <a:pt x="29853" y="1657028"/>
                  </a:lnTo>
                  <a:cubicBezTo>
                    <a:pt x="21936" y="1657028"/>
                    <a:pt x="14342" y="1653883"/>
                    <a:pt x="8744" y="1648284"/>
                  </a:cubicBezTo>
                  <a:cubicBezTo>
                    <a:pt x="3145" y="1642686"/>
                    <a:pt x="0" y="1635092"/>
                    <a:pt x="0" y="1627175"/>
                  </a:cubicBezTo>
                  <a:lnTo>
                    <a:pt x="0" y="29853"/>
                  </a:lnTo>
                  <a:cubicBezTo>
                    <a:pt x="0" y="21936"/>
                    <a:pt x="3145" y="14342"/>
                    <a:pt x="8744" y="8744"/>
                  </a:cubicBezTo>
                  <a:cubicBezTo>
                    <a:pt x="14342" y="3145"/>
                    <a:pt x="21936" y="0"/>
                    <a:pt x="29853" y="0"/>
                  </a:cubicBezTo>
                  <a:close/>
                </a:path>
              </a:pathLst>
            </a:custGeom>
            <a:solidFill>
              <a:srgbClr val="FFFFFF"/>
            </a:solidFill>
          </p:spPr>
          <p:txBody>
            <a:bodyPr/>
            <a:lstStyle/>
            <a:p>
              <a:endParaRPr lang="en-IN"/>
            </a:p>
          </p:txBody>
        </p:sp>
        <p:sp>
          <p:nvSpPr>
            <p:cNvPr id="10" name="TextBox 10"/>
            <p:cNvSpPr txBox="1"/>
            <p:nvPr/>
          </p:nvSpPr>
          <p:spPr>
            <a:xfrm>
              <a:off x="0" y="-38100"/>
              <a:ext cx="3483357" cy="1695128"/>
            </a:xfrm>
            <a:prstGeom prst="rect">
              <a:avLst/>
            </a:prstGeom>
          </p:spPr>
          <p:txBody>
            <a:bodyPr lIns="50800" tIns="50800" rIns="50800" bIns="50800" rtlCol="0" anchor="ctr"/>
            <a:lstStyle/>
            <a:p>
              <a:pPr algn="ctr">
                <a:lnSpc>
                  <a:spcPts val="2659"/>
                </a:lnSpc>
              </a:pPr>
              <a:endParaRPr/>
            </a:p>
          </p:txBody>
        </p:sp>
      </p:grpSp>
      <p:sp>
        <p:nvSpPr>
          <p:cNvPr id="11" name="TextBox 11"/>
          <p:cNvSpPr txBox="1"/>
          <p:nvPr/>
        </p:nvSpPr>
        <p:spPr>
          <a:xfrm>
            <a:off x="8835842" y="1365751"/>
            <a:ext cx="8423458" cy="663604"/>
          </a:xfrm>
          <a:prstGeom prst="rect">
            <a:avLst/>
          </a:prstGeom>
        </p:spPr>
        <p:txBody>
          <a:bodyPr lIns="0" tIns="0" rIns="0" bIns="0" rtlCol="0" anchor="t">
            <a:spAutoFit/>
          </a:bodyPr>
          <a:lstStyle/>
          <a:p>
            <a:pPr algn="ctr">
              <a:lnSpc>
                <a:spcPts val="5423"/>
              </a:lnSpc>
            </a:pPr>
            <a:r>
              <a:rPr lang="en-US" sz="3873">
                <a:solidFill>
                  <a:srgbClr val="000000"/>
                </a:solidFill>
                <a:latin typeface="Montserrat"/>
              </a:rPr>
              <a:t>Data Cleaning- Outlier Detection</a:t>
            </a:r>
          </a:p>
        </p:txBody>
      </p:sp>
      <p:sp>
        <p:nvSpPr>
          <p:cNvPr id="12" name="TextBox 12"/>
          <p:cNvSpPr txBox="1"/>
          <p:nvPr/>
        </p:nvSpPr>
        <p:spPr>
          <a:xfrm>
            <a:off x="1896976" y="3216437"/>
            <a:ext cx="11489319" cy="2349142"/>
          </a:xfrm>
          <a:prstGeom prst="rect">
            <a:avLst/>
          </a:prstGeom>
        </p:spPr>
        <p:txBody>
          <a:bodyPr lIns="0" tIns="0" rIns="0" bIns="0" rtlCol="0" anchor="t">
            <a:spAutoFit/>
          </a:bodyPr>
          <a:lstStyle/>
          <a:p>
            <a:pPr>
              <a:lnSpc>
                <a:spcPts val="3782"/>
              </a:lnSpc>
            </a:pPr>
            <a:r>
              <a:rPr lang="en-US" sz="2702">
                <a:solidFill>
                  <a:srgbClr val="000000"/>
                </a:solidFill>
                <a:latin typeface="Montserrat"/>
              </a:rPr>
              <a:t>Outliers are data points that deviate significantly from the average or expected pattern, and they can have a significant impact on statistical models and machine learning algorithms. Outliers can arise due to various reasons such as measurement errors, data entry mistakes, or even genuine extreme values in the data.</a:t>
            </a:r>
          </a:p>
        </p:txBody>
      </p:sp>
      <p:sp>
        <p:nvSpPr>
          <p:cNvPr id="13" name="TextBox 13"/>
          <p:cNvSpPr txBox="1"/>
          <p:nvPr/>
        </p:nvSpPr>
        <p:spPr>
          <a:xfrm>
            <a:off x="1896976" y="5868741"/>
            <a:ext cx="11489319" cy="931546"/>
          </a:xfrm>
          <a:prstGeom prst="rect">
            <a:avLst/>
          </a:prstGeom>
        </p:spPr>
        <p:txBody>
          <a:bodyPr lIns="0" tIns="0" rIns="0" bIns="0" rtlCol="0" anchor="t">
            <a:spAutoFit/>
          </a:bodyPr>
          <a:lstStyle/>
          <a:p>
            <a:pPr>
              <a:lnSpc>
                <a:spcPts val="3779"/>
              </a:lnSpc>
              <a:spcBef>
                <a:spcPct val="0"/>
              </a:spcBef>
            </a:pPr>
            <a:r>
              <a:rPr lang="en-US" sz="2699">
                <a:solidFill>
                  <a:srgbClr val="000000"/>
                </a:solidFill>
                <a:latin typeface="Montserrat"/>
              </a:rPr>
              <a:t>Boxplots have been used to display selected features to visually identify outliers</a:t>
            </a:r>
          </a:p>
        </p:txBody>
      </p:sp>
      <p:sp>
        <p:nvSpPr>
          <p:cNvPr id="14" name="TextBox 14"/>
          <p:cNvSpPr txBox="1"/>
          <p:nvPr/>
        </p:nvSpPr>
        <p:spPr>
          <a:xfrm>
            <a:off x="1896976" y="7105087"/>
            <a:ext cx="11489319" cy="931546"/>
          </a:xfrm>
          <a:prstGeom prst="rect">
            <a:avLst/>
          </a:prstGeom>
        </p:spPr>
        <p:txBody>
          <a:bodyPr lIns="0" tIns="0" rIns="0" bIns="0" rtlCol="0" anchor="t">
            <a:spAutoFit/>
          </a:bodyPr>
          <a:lstStyle/>
          <a:p>
            <a:pPr>
              <a:lnSpc>
                <a:spcPts val="3779"/>
              </a:lnSpc>
              <a:spcBef>
                <a:spcPct val="0"/>
              </a:spcBef>
            </a:pPr>
            <a:r>
              <a:rPr lang="en-US" sz="2699">
                <a:solidFill>
                  <a:srgbClr val="000000"/>
                </a:solidFill>
                <a:latin typeface="Montserrat"/>
              </a:rPr>
              <a:t>Interquartile Range (IQR) method is used for detecting outliers and removing them from the dataset to ensure robust analysis.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4F2F2"/>
        </a:solidFill>
        <a:effectLst/>
      </p:bgPr>
    </p:bg>
    <p:spTree>
      <p:nvGrpSpPr>
        <p:cNvPr id="1" name=""/>
        <p:cNvGrpSpPr/>
        <p:nvPr/>
      </p:nvGrpSpPr>
      <p:grpSpPr>
        <a:xfrm>
          <a:off x="0" y="0"/>
          <a:ext cx="0" cy="0"/>
          <a:chOff x="0" y="0"/>
          <a:chExt cx="0" cy="0"/>
        </a:xfrm>
      </p:grpSpPr>
      <p:sp>
        <p:nvSpPr>
          <p:cNvPr id="2" name="Freeform 2"/>
          <p:cNvSpPr/>
          <p:nvPr/>
        </p:nvSpPr>
        <p:spPr>
          <a:xfrm>
            <a:off x="8865908" y="1209824"/>
            <a:ext cx="15228862" cy="15228862"/>
          </a:xfrm>
          <a:custGeom>
            <a:avLst/>
            <a:gdLst/>
            <a:ahLst/>
            <a:cxnLst/>
            <a:rect l="l" t="t" r="r" b="b"/>
            <a:pathLst>
              <a:path w="15228862" h="15228862">
                <a:moveTo>
                  <a:pt x="0" y="0"/>
                </a:moveTo>
                <a:lnTo>
                  <a:pt x="15228863" y="0"/>
                </a:lnTo>
                <a:lnTo>
                  <a:pt x="15228863" y="15228863"/>
                </a:lnTo>
                <a:lnTo>
                  <a:pt x="0" y="1522886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3" name="Freeform 3"/>
          <p:cNvSpPr/>
          <p:nvPr/>
        </p:nvSpPr>
        <p:spPr>
          <a:xfrm>
            <a:off x="4660524" y="259018"/>
            <a:ext cx="8966951" cy="9768964"/>
          </a:xfrm>
          <a:custGeom>
            <a:avLst/>
            <a:gdLst/>
            <a:ahLst/>
            <a:cxnLst/>
            <a:rect l="l" t="t" r="r" b="b"/>
            <a:pathLst>
              <a:path w="8966951" h="9768964">
                <a:moveTo>
                  <a:pt x="0" y="0"/>
                </a:moveTo>
                <a:lnTo>
                  <a:pt x="8966952" y="0"/>
                </a:lnTo>
                <a:lnTo>
                  <a:pt x="8966952" y="9768964"/>
                </a:lnTo>
                <a:lnTo>
                  <a:pt x="0" y="9768964"/>
                </a:lnTo>
                <a:lnTo>
                  <a:pt x="0" y="0"/>
                </a:lnTo>
                <a:close/>
              </a:path>
            </a:pathLst>
          </a:custGeom>
          <a:blipFill>
            <a:blip r:embed="rId4"/>
            <a:stretch>
              <a:fillRect/>
            </a:stretch>
          </a:blipFill>
        </p:spPr>
        <p:txBody>
          <a:bodyPr/>
          <a:lstStyle/>
          <a:p>
            <a:endParaRPr lang="en-I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4F2F2"/>
        </a:solidFill>
        <a:effectLst/>
      </p:bgPr>
    </p:bg>
    <p:spTree>
      <p:nvGrpSpPr>
        <p:cNvPr id="1" name=""/>
        <p:cNvGrpSpPr/>
        <p:nvPr/>
      </p:nvGrpSpPr>
      <p:grpSpPr>
        <a:xfrm>
          <a:off x="0" y="0"/>
          <a:ext cx="0" cy="0"/>
          <a:chOff x="0" y="0"/>
          <a:chExt cx="0" cy="0"/>
        </a:xfrm>
      </p:grpSpPr>
      <p:sp>
        <p:nvSpPr>
          <p:cNvPr id="2" name="Freeform 2"/>
          <p:cNvSpPr/>
          <p:nvPr/>
        </p:nvSpPr>
        <p:spPr>
          <a:xfrm>
            <a:off x="-8615057" y="-8428575"/>
            <a:ext cx="15228862" cy="15228862"/>
          </a:xfrm>
          <a:custGeom>
            <a:avLst/>
            <a:gdLst/>
            <a:ahLst/>
            <a:cxnLst/>
            <a:rect l="l" t="t" r="r" b="b"/>
            <a:pathLst>
              <a:path w="15228862" h="15228862">
                <a:moveTo>
                  <a:pt x="0" y="0"/>
                </a:moveTo>
                <a:lnTo>
                  <a:pt x="15228862" y="0"/>
                </a:lnTo>
                <a:lnTo>
                  <a:pt x="15228862" y="15228862"/>
                </a:lnTo>
                <a:lnTo>
                  <a:pt x="0" y="1522886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3" name="Freeform 3"/>
          <p:cNvSpPr/>
          <p:nvPr/>
        </p:nvSpPr>
        <p:spPr>
          <a:xfrm>
            <a:off x="-7614431" y="4964451"/>
            <a:ext cx="15228862" cy="15228862"/>
          </a:xfrm>
          <a:custGeom>
            <a:avLst/>
            <a:gdLst/>
            <a:ahLst/>
            <a:cxnLst/>
            <a:rect l="l" t="t" r="r" b="b"/>
            <a:pathLst>
              <a:path w="15228862" h="15228862">
                <a:moveTo>
                  <a:pt x="0" y="0"/>
                </a:moveTo>
                <a:lnTo>
                  <a:pt x="15228862" y="0"/>
                </a:lnTo>
                <a:lnTo>
                  <a:pt x="15228862" y="15228862"/>
                </a:lnTo>
                <a:lnTo>
                  <a:pt x="0" y="1522886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grpSp>
        <p:nvGrpSpPr>
          <p:cNvPr id="4" name="Group 4"/>
          <p:cNvGrpSpPr/>
          <p:nvPr/>
        </p:nvGrpSpPr>
        <p:grpSpPr>
          <a:xfrm>
            <a:off x="9049017" y="807206"/>
            <a:ext cx="8423458" cy="1413906"/>
            <a:chOff x="0" y="0"/>
            <a:chExt cx="1805539" cy="303066"/>
          </a:xfrm>
        </p:grpSpPr>
        <p:sp>
          <p:nvSpPr>
            <p:cNvPr id="5" name="Freeform 5"/>
            <p:cNvSpPr/>
            <p:nvPr/>
          </p:nvSpPr>
          <p:spPr>
            <a:xfrm>
              <a:off x="0" y="0"/>
              <a:ext cx="1805539" cy="303066"/>
            </a:xfrm>
            <a:custGeom>
              <a:avLst/>
              <a:gdLst/>
              <a:ahLst/>
              <a:cxnLst/>
              <a:rect l="l" t="t" r="r" b="b"/>
              <a:pathLst>
                <a:path w="1805539" h="303066">
                  <a:moveTo>
                    <a:pt x="91909" y="0"/>
                  </a:moveTo>
                  <a:lnTo>
                    <a:pt x="1713630" y="0"/>
                  </a:lnTo>
                  <a:cubicBezTo>
                    <a:pt x="1764390" y="0"/>
                    <a:pt x="1805539" y="41149"/>
                    <a:pt x="1805539" y="91909"/>
                  </a:cubicBezTo>
                  <a:lnTo>
                    <a:pt x="1805539" y="211157"/>
                  </a:lnTo>
                  <a:cubicBezTo>
                    <a:pt x="1805539" y="235533"/>
                    <a:pt x="1795856" y="258910"/>
                    <a:pt x="1778620" y="276146"/>
                  </a:cubicBezTo>
                  <a:cubicBezTo>
                    <a:pt x="1761383" y="293383"/>
                    <a:pt x="1738006" y="303066"/>
                    <a:pt x="1713630" y="303066"/>
                  </a:cubicBezTo>
                  <a:lnTo>
                    <a:pt x="91909" y="303066"/>
                  </a:lnTo>
                  <a:cubicBezTo>
                    <a:pt x="67533" y="303066"/>
                    <a:pt x="44156" y="293383"/>
                    <a:pt x="26920" y="276146"/>
                  </a:cubicBezTo>
                  <a:cubicBezTo>
                    <a:pt x="9683" y="258910"/>
                    <a:pt x="0" y="235533"/>
                    <a:pt x="0" y="211157"/>
                  </a:cubicBezTo>
                  <a:lnTo>
                    <a:pt x="0" y="91909"/>
                  </a:lnTo>
                  <a:cubicBezTo>
                    <a:pt x="0" y="67533"/>
                    <a:pt x="9683" y="44156"/>
                    <a:pt x="26920" y="26920"/>
                  </a:cubicBezTo>
                  <a:cubicBezTo>
                    <a:pt x="44156" y="9683"/>
                    <a:pt x="67533" y="0"/>
                    <a:pt x="91909" y="0"/>
                  </a:cubicBezTo>
                  <a:close/>
                </a:path>
              </a:pathLst>
            </a:custGeom>
            <a:solidFill>
              <a:srgbClr val="50E8D1"/>
            </a:solidFill>
          </p:spPr>
          <p:txBody>
            <a:bodyPr/>
            <a:lstStyle/>
            <a:p>
              <a:endParaRPr lang="en-IN"/>
            </a:p>
          </p:txBody>
        </p:sp>
        <p:sp>
          <p:nvSpPr>
            <p:cNvPr id="6" name="TextBox 6"/>
            <p:cNvSpPr txBox="1"/>
            <p:nvPr/>
          </p:nvSpPr>
          <p:spPr>
            <a:xfrm>
              <a:off x="0" y="-38100"/>
              <a:ext cx="1805539" cy="341166"/>
            </a:xfrm>
            <a:prstGeom prst="rect">
              <a:avLst/>
            </a:prstGeom>
          </p:spPr>
          <p:txBody>
            <a:bodyPr lIns="50800" tIns="50800" rIns="50800" bIns="50800" rtlCol="0" anchor="ctr"/>
            <a:lstStyle/>
            <a:p>
              <a:pPr algn="ctr">
                <a:lnSpc>
                  <a:spcPts val="2659"/>
                </a:lnSpc>
              </a:pPr>
              <a:endParaRPr/>
            </a:p>
          </p:txBody>
        </p:sp>
      </p:grpSp>
      <p:sp>
        <p:nvSpPr>
          <p:cNvPr id="7" name="Freeform 7"/>
          <p:cNvSpPr/>
          <p:nvPr/>
        </p:nvSpPr>
        <p:spPr>
          <a:xfrm>
            <a:off x="12200911" y="4139020"/>
            <a:ext cx="4107319" cy="4114800"/>
          </a:xfrm>
          <a:custGeom>
            <a:avLst/>
            <a:gdLst/>
            <a:ahLst/>
            <a:cxnLst/>
            <a:rect l="l" t="t" r="r" b="b"/>
            <a:pathLst>
              <a:path w="4107319" h="4114800">
                <a:moveTo>
                  <a:pt x="0" y="0"/>
                </a:moveTo>
                <a:lnTo>
                  <a:pt x="4107319" y="0"/>
                </a:lnTo>
                <a:lnTo>
                  <a:pt x="4107319"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grpSp>
        <p:nvGrpSpPr>
          <p:cNvPr id="8" name="Group 8"/>
          <p:cNvGrpSpPr/>
          <p:nvPr/>
        </p:nvGrpSpPr>
        <p:grpSpPr>
          <a:xfrm>
            <a:off x="8802912" y="3293721"/>
            <a:ext cx="9485088" cy="3341459"/>
            <a:chOff x="0" y="0"/>
            <a:chExt cx="2498130" cy="880055"/>
          </a:xfrm>
        </p:grpSpPr>
        <p:sp>
          <p:nvSpPr>
            <p:cNvPr id="9" name="Freeform 9"/>
            <p:cNvSpPr/>
            <p:nvPr/>
          </p:nvSpPr>
          <p:spPr>
            <a:xfrm>
              <a:off x="0" y="0"/>
              <a:ext cx="2498130" cy="880055"/>
            </a:xfrm>
            <a:custGeom>
              <a:avLst/>
              <a:gdLst/>
              <a:ahLst/>
              <a:cxnLst/>
              <a:rect l="l" t="t" r="r" b="b"/>
              <a:pathLst>
                <a:path w="2498130" h="880055">
                  <a:moveTo>
                    <a:pt x="41627" y="0"/>
                  </a:moveTo>
                  <a:lnTo>
                    <a:pt x="2456503" y="0"/>
                  </a:lnTo>
                  <a:cubicBezTo>
                    <a:pt x="2467543" y="0"/>
                    <a:pt x="2478131" y="4386"/>
                    <a:pt x="2485938" y="12192"/>
                  </a:cubicBezTo>
                  <a:cubicBezTo>
                    <a:pt x="2493744" y="19999"/>
                    <a:pt x="2498130" y="30587"/>
                    <a:pt x="2498130" y="41627"/>
                  </a:cubicBezTo>
                  <a:lnTo>
                    <a:pt x="2498130" y="838428"/>
                  </a:lnTo>
                  <a:cubicBezTo>
                    <a:pt x="2498130" y="849468"/>
                    <a:pt x="2493744" y="860056"/>
                    <a:pt x="2485938" y="867863"/>
                  </a:cubicBezTo>
                  <a:cubicBezTo>
                    <a:pt x="2478131" y="875669"/>
                    <a:pt x="2467543" y="880055"/>
                    <a:pt x="2456503" y="880055"/>
                  </a:cubicBezTo>
                  <a:lnTo>
                    <a:pt x="41627" y="880055"/>
                  </a:lnTo>
                  <a:cubicBezTo>
                    <a:pt x="18637" y="880055"/>
                    <a:pt x="0" y="861418"/>
                    <a:pt x="0" y="838428"/>
                  </a:cubicBezTo>
                  <a:lnTo>
                    <a:pt x="0" y="41627"/>
                  </a:lnTo>
                  <a:cubicBezTo>
                    <a:pt x="0" y="18637"/>
                    <a:pt x="18637" y="0"/>
                    <a:pt x="41627" y="0"/>
                  </a:cubicBezTo>
                  <a:close/>
                </a:path>
              </a:pathLst>
            </a:custGeom>
            <a:solidFill>
              <a:srgbClr val="FFFFFF"/>
            </a:solidFill>
          </p:spPr>
          <p:txBody>
            <a:bodyPr/>
            <a:lstStyle/>
            <a:p>
              <a:endParaRPr lang="en-IN"/>
            </a:p>
          </p:txBody>
        </p:sp>
        <p:sp>
          <p:nvSpPr>
            <p:cNvPr id="10" name="TextBox 10"/>
            <p:cNvSpPr txBox="1"/>
            <p:nvPr/>
          </p:nvSpPr>
          <p:spPr>
            <a:xfrm>
              <a:off x="0" y="-38100"/>
              <a:ext cx="2498130" cy="918155"/>
            </a:xfrm>
            <a:prstGeom prst="rect">
              <a:avLst/>
            </a:prstGeom>
          </p:spPr>
          <p:txBody>
            <a:bodyPr lIns="50800" tIns="50800" rIns="50800" bIns="50800" rtlCol="0" anchor="ctr"/>
            <a:lstStyle/>
            <a:p>
              <a:pPr algn="ctr">
                <a:lnSpc>
                  <a:spcPts val="2659"/>
                </a:lnSpc>
              </a:pPr>
              <a:endParaRPr/>
            </a:p>
          </p:txBody>
        </p:sp>
      </p:grpSp>
      <p:sp>
        <p:nvSpPr>
          <p:cNvPr id="11" name="Freeform 11"/>
          <p:cNvSpPr/>
          <p:nvPr/>
        </p:nvSpPr>
        <p:spPr>
          <a:xfrm>
            <a:off x="63593" y="969774"/>
            <a:ext cx="8772249" cy="8347452"/>
          </a:xfrm>
          <a:custGeom>
            <a:avLst/>
            <a:gdLst/>
            <a:ahLst/>
            <a:cxnLst/>
            <a:rect l="l" t="t" r="r" b="b"/>
            <a:pathLst>
              <a:path w="8772249" h="8347452">
                <a:moveTo>
                  <a:pt x="0" y="0"/>
                </a:moveTo>
                <a:lnTo>
                  <a:pt x="8772249" y="0"/>
                </a:lnTo>
                <a:lnTo>
                  <a:pt x="8772249" y="8347452"/>
                </a:lnTo>
                <a:lnTo>
                  <a:pt x="0" y="8347452"/>
                </a:lnTo>
                <a:lnTo>
                  <a:pt x="0" y="0"/>
                </a:lnTo>
                <a:close/>
              </a:path>
            </a:pathLst>
          </a:custGeom>
          <a:blipFill>
            <a:blip r:embed="rId8"/>
            <a:stretch>
              <a:fillRect r="-13872"/>
            </a:stretch>
          </a:blipFill>
        </p:spPr>
        <p:txBody>
          <a:bodyPr/>
          <a:lstStyle/>
          <a:p>
            <a:endParaRPr lang="en-IN"/>
          </a:p>
        </p:txBody>
      </p:sp>
      <p:sp>
        <p:nvSpPr>
          <p:cNvPr id="12" name="TextBox 12"/>
          <p:cNvSpPr txBox="1"/>
          <p:nvPr/>
        </p:nvSpPr>
        <p:spPr>
          <a:xfrm>
            <a:off x="8802912" y="1144257"/>
            <a:ext cx="8423458" cy="663604"/>
          </a:xfrm>
          <a:prstGeom prst="rect">
            <a:avLst/>
          </a:prstGeom>
        </p:spPr>
        <p:txBody>
          <a:bodyPr lIns="0" tIns="0" rIns="0" bIns="0" rtlCol="0" anchor="t">
            <a:spAutoFit/>
          </a:bodyPr>
          <a:lstStyle/>
          <a:p>
            <a:pPr algn="ctr">
              <a:lnSpc>
                <a:spcPts val="5423"/>
              </a:lnSpc>
            </a:pPr>
            <a:r>
              <a:rPr lang="en-US" sz="3873">
                <a:solidFill>
                  <a:srgbClr val="000000"/>
                </a:solidFill>
                <a:latin typeface="Montserrat"/>
              </a:rPr>
              <a:t>Data Analysis</a:t>
            </a:r>
          </a:p>
        </p:txBody>
      </p:sp>
      <p:sp>
        <p:nvSpPr>
          <p:cNvPr id="13" name="TextBox 13"/>
          <p:cNvSpPr txBox="1"/>
          <p:nvPr/>
        </p:nvSpPr>
        <p:spPr>
          <a:xfrm>
            <a:off x="9282944" y="3549715"/>
            <a:ext cx="8676472" cy="2646681"/>
          </a:xfrm>
          <a:prstGeom prst="rect">
            <a:avLst/>
          </a:prstGeom>
        </p:spPr>
        <p:txBody>
          <a:bodyPr lIns="0" tIns="0" rIns="0" bIns="0" rtlCol="0" anchor="t">
            <a:spAutoFit/>
          </a:bodyPr>
          <a:lstStyle/>
          <a:p>
            <a:pPr>
              <a:lnSpc>
                <a:spcPts val="5319"/>
              </a:lnSpc>
              <a:spcBef>
                <a:spcPct val="0"/>
              </a:spcBef>
            </a:pPr>
            <a:r>
              <a:rPr lang="en-US" sz="3799">
                <a:solidFill>
                  <a:srgbClr val="000000"/>
                </a:solidFill>
                <a:latin typeface="Montserrat"/>
              </a:rPr>
              <a:t>Skewness and correlation analysis were performed to understand the distribution and relationships between variables in the dataset.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4F2F2"/>
        </a:solidFill>
        <a:effectLst/>
      </p:bgPr>
    </p:bg>
    <p:spTree>
      <p:nvGrpSpPr>
        <p:cNvPr id="1" name=""/>
        <p:cNvGrpSpPr/>
        <p:nvPr/>
      </p:nvGrpSpPr>
      <p:grpSpPr>
        <a:xfrm>
          <a:off x="0" y="0"/>
          <a:ext cx="0" cy="0"/>
          <a:chOff x="0" y="0"/>
          <a:chExt cx="0" cy="0"/>
        </a:xfrm>
      </p:grpSpPr>
      <p:sp>
        <p:nvSpPr>
          <p:cNvPr id="2" name="Freeform 2"/>
          <p:cNvSpPr/>
          <p:nvPr/>
        </p:nvSpPr>
        <p:spPr>
          <a:xfrm>
            <a:off x="10013990" y="-7825478"/>
            <a:ext cx="15228862" cy="15228862"/>
          </a:xfrm>
          <a:custGeom>
            <a:avLst/>
            <a:gdLst/>
            <a:ahLst/>
            <a:cxnLst/>
            <a:rect l="l" t="t" r="r" b="b"/>
            <a:pathLst>
              <a:path w="15228862" h="15228862">
                <a:moveTo>
                  <a:pt x="0" y="0"/>
                </a:moveTo>
                <a:lnTo>
                  <a:pt x="15228862" y="0"/>
                </a:lnTo>
                <a:lnTo>
                  <a:pt x="15228862" y="15228863"/>
                </a:lnTo>
                <a:lnTo>
                  <a:pt x="0" y="1522886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3" name="Freeform 3"/>
          <p:cNvSpPr/>
          <p:nvPr/>
        </p:nvSpPr>
        <p:spPr>
          <a:xfrm>
            <a:off x="-8101481" y="3828159"/>
            <a:ext cx="15228862" cy="15228862"/>
          </a:xfrm>
          <a:custGeom>
            <a:avLst/>
            <a:gdLst/>
            <a:ahLst/>
            <a:cxnLst/>
            <a:rect l="l" t="t" r="r" b="b"/>
            <a:pathLst>
              <a:path w="15228862" h="15228862">
                <a:moveTo>
                  <a:pt x="0" y="0"/>
                </a:moveTo>
                <a:lnTo>
                  <a:pt x="15228862" y="0"/>
                </a:lnTo>
                <a:lnTo>
                  <a:pt x="15228862" y="15228863"/>
                </a:lnTo>
                <a:lnTo>
                  <a:pt x="0" y="1522886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grpSp>
        <p:nvGrpSpPr>
          <p:cNvPr id="4" name="Group 4"/>
          <p:cNvGrpSpPr/>
          <p:nvPr/>
        </p:nvGrpSpPr>
        <p:grpSpPr>
          <a:xfrm>
            <a:off x="6304050" y="831817"/>
            <a:ext cx="11324371" cy="8276242"/>
            <a:chOff x="0" y="0"/>
            <a:chExt cx="2982550" cy="2179751"/>
          </a:xfrm>
        </p:grpSpPr>
        <p:sp>
          <p:nvSpPr>
            <p:cNvPr id="5" name="Freeform 5"/>
            <p:cNvSpPr/>
            <p:nvPr/>
          </p:nvSpPr>
          <p:spPr>
            <a:xfrm>
              <a:off x="0" y="0"/>
              <a:ext cx="2982551" cy="2179751"/>
            </a:xfrm>
            <a:custGeom>
              <a:avLst/>
              <a:gdLst/>
              <a:ahLst/>
              <a:cxnLst/>
              <a:rect l="l" t="t" r="r" b="b"/>
              <a:pathLst>
                <a:path w="2982551" h="2179751">
                  <a:moveTo>
                    <a:pt x="34866" y="0"/>
                  </a:moveTo>
                  <a:lnTo>
                    <a:pt x="2947684" y="0"/>
                  </a:lnTo>
                  <a:cubicBezTo>
                    <a:pt x="2966940" y="0"/>
                    <a:pt x="2982551" y="15610"/>
                    <a:pt x="2982551" y="34866"/>
                  </a:cubicBezTo>
                  <a:lnTo>
                    <a:pt x="2982551" y="2144885"/>
                  </a:lnTo>
                  <a:cubicBezTo>
                    <a:pt x="2982551" y="2154132"/>
                    <a:pt x="2978877" y="2163000"/>
                    <a:pt x="2972339" y="2169539"/>
                  </a:cubicBezTo>
                  <a:cubicBezTo>
                    <a:pt x="2965800" y="2176078"/>
                    <a:pt x="2956931" y="2179751"/>
                    <a:pt x="2947684" y="2179751"/>
                  </a:cubicBezTo>
                  <a:lnTo>
                    <a:pt x="34866" y="2179751"/>
                  </a:lnTo>
                  <a:cubicBezTo>
                    <a:pt x="25619" y="2179751"/>
                    <a:pt x="16751" y="2176078"/>
                    <a:pt x="10212" y="2169539"/>
                  </a:cubicBezTo>
                  <a:cubicBezTo>
                    <a:pt x="3673" y="2163000"/>
                    <a:pt x="0" y="2154132"/>
                    <a:pt x="0" y="2144885"/>
                  </a:cubicBezTo>
                  <a:lnTo>
                    <a:pt x="0" y="34866"/>
                  </a:lnTo>
                  <a:cubicBezTo>
                    <a:pt x="0" y="25619"/>
                    <a:pt x="3673" y="16751"/>
                    <a:pt x="10212" y="10212"/>
                  </a:cubicBezTo>
                  <a:cubicBezTo>
                    <a:pt x="16751" y="3673"/>
                    <a:pt x="25619" y="0"/>
                    <a:pt x="34866" y="0"/>
                  </a:cubicBezTo>
                  <a:close/>
                </a:path>
              </a:pathLst>
            </a:custGeom>
            <a:solidFill>
              <a:srgbClr val="FFFFFF"/>
            </a:solidFill>
          </p:spPr>
          <p:txBody>
            <a:bodyPr/>
            <a:lstStyle/>
            <a:p>
              <a:endParaRPr lang="en-IN"/>
            </a:p>
          </p:txBody>
        </p:sp>
        <p:sp>
          <p:nvSpPr>
            <p:cNvPr id="6" name="TextBox 6"/>
            <p:cNvSpPr txBox="1"/>
            <p:nvPr/>
          </p:nvSpPr>
          <p:spPr>
            <a:xfrm>
              <a:off x="0" y="-38100"/>
              <a:ext cx="2982550" cy="2217851"/>
            </a:xfrm>
            <a:prstGeom prst="rect">
              <a:avLst/>
            </a:prstGeom>
          </p:spPr>
          <p:txBody>
            <a:bodyPr lIns="50800" tIns="50800" rIns="50800" bIns="50800" rtlCol="0" anchor="ctr"/>
            <a:lstStyle/>
            <a:p>
              <a:pPr algn="ctr">
                <a:lnSpc>
                  <a:spcPts val="2659"/>
                </a:lnSpc>
              </a:pPr>
              <a:endParaRPr/>
            </a:p>
          </p:txBody>
        </p:sp>
      </p:grpSp>
      <p:sp>
        <p:nvSpPr>
          <p:cNvPr id="7" name="TextBox 7"/>
          <p:cNvSpPr txBox="1"/>
          <p:nvPr/>
        </p:nvSpPr>
        <p:spPr>
          <a:xfrm>
            <a:off x="6849547" y="971550"/>
            <a:ext cx="10241719" cy="6913834"/>
          </a:xfrm>
          <a:prstGeom prst="rect">
            <a:avLst/>
          </a:prstGeom>
        </p:spPr>
        <p:txBody>
          <a:bodyPr lIns="0" tIns="0" rIns="0" bIns="0" rtlCol="0" anchor="t">
            <a:spAutoFit/>
          </a:bodyPr>
          <a:lstStyle/>
          <a:p>
            <a:pPr marL="658886" lvl="1" indent="-329443" algn="just">
              <a:lnSpc>
                <a:spcPts val="4272"/>
              </a:lnSpc>
              <a:buFont typeface="Arial"/>
              <a:buChar char="•"/>
            </a:pPr>
            <a:r>
              <a:rPr lang="en-US" sz="3051">
                <a:solidFill>
                  <a:srgbClr val="000000"/>
                </a:solidFill>
                <a:latin typeface="Montserrat"/>
              </a:rPr>
              <a:t>The datasets were successfully cleaned and prepared for further analysis.</a:t>
            </a:r>
          </a:p>
          <a:p>
            <a:pPr marL="658886" lvl="1" indent="-329443" algn="just">
              <a:lnSpc>
                <a:spcPts val="4272"/>
              </a:lnSpc>
              <a:buFont typeface="Arial"/>
              <a:buChar char="•"/>
            </a:pPr>
            <a:r>
              <a:rPr lang="en-US" sz="3051">
                <a:solidFill>
                  <a:srgbClr val="000000"/>
                </a:solidFill>
                <a:latin typeface="Montserrat"/>
              </a:rPr>
              <a:t>Data wrangling techniques helped address ambiguities and inconsistencies in the datasets.</a:t>
            </a:r>
          </a:p>
          <a:p>
            <a:pPr marL="658886" lvl="1" indent="-329443" algn="just">
              <a:lnSpc>
                <a:spcPts val="4272"/>
              </a:lnSpc>
              <a:buFont typeface="Arial"/>
              <a:buChar char="•"/>
            </a:pPr>
            <a:r>
              <a:rPr lang="en-US" sz="3051">
                <a:solidFill>
                  <a:srgbClr val="000000"/>
                </a:solidFill>
                <a:latin typeface="Montserrat"/>
              </a:rPr>
              <a:t>Descriptive statistics provided insights into the dataset's characteristics, such as the distribution of temperature, humidity, and rental counts.</a:t>
            </a:r>
          </a:p>
          <a:p>
            <a:pPr marL="658886" lvl="1" indent="-329443" algn="just">
              <a:lnSpc>
                <a:spcPts val="4272"/>
              </a:lnSpc>
              <a:buFont typeface="Arial"/>
              <a:buChar char="•"/>
            </a:pPr>
            <a:r>
              <a:rPr lang="en-US" sz="3051">
                <a:solidFill>
                  <a:srgbClr val="000000"/>
                </a:solidFill>
                <a:latin typeface="Montserrat"/>
              </a:rPr>
              <a:t>Outliers were identified and removed to ensure the quality of the data.</a:t>
            </a:r>
          </a:p>
          <a:p>
            <a:pPr marL="658886" lvl="1" indent="-329443" algn="just">
              <a:lnSpc>
                <a:spcPts val="4272"/>
              </a:lnSpc>
              <a:buFont typeface="Arial"/>
              <a:buChar char="•"/>
            </a:pPr>
            <a:r>
              <a:rPr lang="en-US" sz="3051">
                <a:solidFill>
                  <a:srgbClr val="000000"/>
                </a:solidFill>
                <a:latin typeface="Montserrat"/>
              </a:rPr>
              <a:t>Skewness and correlation analysis provided additional insights into the dataset's distribution and relationships between variables.</a:t>
            </a:r>
          </a:p>
          <a:p>
            <a:pPr algn="just">
              <a:lnSpc>
                <a:spcPts val="4272"/>
              </a:lnSpc>
            </a:pPr>
            <a:endParaRPr lang="en-US" sz="3051">
              <a:solidFill>
                <a:srgbClr val="000000"/>
              </a:solidFill>
              <a:latin typeface="Montserrat"/>
            </a:endParaRPr>
          </a:p>
        </p:txBody>
      </p:sp>
      <p:sp>
        <p:nvSpPr>
          <p:cNvPr id="8" name="TextBox 8"/>
          <p:cNvSpPr txBox="1"/>
          <p:nvPr/>
        </p:nvSpPr>
        <p:spPr>
          <a:xfrm>
            <a:off x="1028700" y="4623527"/>
            <a:ext cx="4614155" cy="519973"/>
          </a:xfrm>
          <a:prstGeom prst="rect">
            <a:avLst/>
          </a:prstGeom>
        </p:spPr>
        <p:txBody>
          <a:bodyPr lIns="0" tIns="0" rIns="0" bIns="0" rtlCol="0" anchor="t">
            <a:spAutoFit/>
          </a:bodyPr>
          <a:lstStyle/>
          <a:p>
            <a:pPr>
              <a:lnSpc>
                <a:spcPts val="3984"/>
              </a:lnSpc>
            </a:pPr>
            <a:r>
              <a:rPr lang="en-US" sz="3795">
                <a:solidFill>
                  <a:srgbClr val="FF9405"/>
                </a:solidFill>
                <a:latin typeface="Montserrat"/>
              </a:rPr>
              <a:t>Conclusions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4F2F2"/>
        </a:solidFill>
        <a:effectLst/>
      </p:bgPr>
    </p:bg>
    <p:spTree>
      <p:nvGrpSpPr>
        <p:cNvPr id="1" name=""/>
        <p:cNvGrpSpPr/>
        <p:nvPr/>
      </p:nvGrpSpPr>
      <p:grpSpPr>
        <a:xfrm>
          <a:off x="0" y="0"/>
          <a:ext cx="0" cy="0"/>
          <a:chOff x="0" y="0"/>
          <a:chExt cx="0" cy="0"/>
        </a:xfrm>
      </p:grpSpPr>
      <p:sp>
        <p:nvSpPr>
          <p:cNvPr id="2" name="Freeform 2"/>
          <p:cNvSpPr/>
          <p:nvPr/>
        </p:nvSpPr>
        <p:spPr>
          <a:xfrm>
            <a:off x="8353326" y="2672569"/>
            <a:ext cx="15228862" cy="15228862"/>
          </a:xfrm>
          <a:custGeom>
            <a:avLst/>
            <a:gdLst/>
            <a:ahLst/>
            <a:cxnLst/>
            <a:rect l="l" t="t" r="r" b="b"/>
            <a:pathLst>
              <a:path w="15228862" h="15228862">
                <a:moveTo>
                  <a:pt x="0" y="0"/>
                </a:moveTo>
                <a:lnTo>
                  <a:pt x="15228863" y="0"/>
                </a:lnTo>
                <a:lnTo>
                  <a:pt x="15228863" y="15228862"/>
                </a:lnTo>
                <a:lnTo>
                  <a:pt x="0" y="1522886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3" name="Freeform 3"/>
          <p:cNvSpPr/>
          <p:nvPr/>
        </p:nvSpPr>
        <p:spPr>
          <a:xfrm>
            <a:off x="-5212615" y="-6585731"/>
            <a:ext cx="15228862" cy="15228862"/>
          </a:xfrm>
          <a:custGeom>
            <a:avLst/>
            <a:gdLst/>
            <a:ahLst/>
            <a:cxnLst/>
            <a:rect l="l" t="t" r="r" b="b"/>
            <a:pathLst>
              <a:path w="15228862" h="15228862">
                <a:moveTo>
                  <a:pt x="0" y="0"/>
                </a:moveTo>
                <a:lnTo>
                  <a:pt x="15228862" y="0"/>
                </a:lnTo>
                <a:lnTo>
                  <a:pt x="15228862" y="15228862"/>
                </a:lnTo>
                <a:lnTo>
                  <a:pt x="0" y="1522886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grpSp>
        <p:nvGrpSpPr>
          <p:cNvPr id="4" name="Group 4"/>
          <p:cNvGrpSpPr/>
          <p:nvPr/>
        </p:nvGrpSpPr>
        <p:grpSpPr>
          <a:xfrm>
            <a:off x="5261431" y="4053628"/>
            <a:ext cx="7765139" cy="2179743"/>
            <a:chOff x="0" y="0"/>
            <a:chExt cx="2045139" cy="574089"/>
          </a:xfrm>
        </p:grpSpPr>
        <p:sp>
          <p:nvSpPr>
            <p:cNvPr id="5" name="Freeform 5"/>
            <p:cNvSpPr/>
            <p:nvPr/>
          </p:nvSpPr>
          <p:spPr>
            <a:xfrm>
              <a:off x="0" y="0"/>
              <a:ext cx="2045139" cy="574089"/>
            </a:xfrm>
            <a:custGeom>
              <a:avLst/>
              <a:gdLst/>
              <a:ahLst/>
              <a:cxnLst/>
              <a:rect l="l" t="t" r="r" b="b"/>
              <a:pathLst>
                <a:path w="2045139" h="574089">
                  <a:moveTo>
                    <a:pt x="50848" y="0"/>
                  </a:moveTo>
                  <a:lnTo>
                    <a:pt x="1994292" y="0"/>
                  </a:lnTo>
                  <a:cubicBezTo>
                    <a:pt x="2022374" y="0"/>
                    <a:pt x="2045139" y="22765"/>
                    <a:pt x="2045139" y="50848"/>
                  </a:cubicBezTo>
                  <a:lnTo>
                    <a:pt x="2045139" y="523241"/>
                  </a:lnTo>
                  <a:cubicBezTo>
                    <a:pt x="2045139" y="551324"/>
                    <a:pt x="2022374" y="574089"/>
                    <a:pt x="1994292" y="574089"/>
                  </a:cubicBezTo>
                  <a:lnTo>
                    <a:pt x="50848" y="574089"/>
                  </a:lnTo>
                  <a:cubicBezTo>
                    <a:pt x="37362" y="574089"/>
                    <a:pt x="24429" y="568732"/>
                    <a:pt x="14893" y="559196"/>
                  </a:cubicBezTo>
                  <a:cubicBezTo>
                    <a:pt x="5357" y="549660"/>
                    <a:pt x="0" y="536727"/>
                    <a:pt x="0" y="523241"/>
                  </a:cubicBezTo>
                  <a:lnTo>
                    <a:pt x="0" y="50848"/>
                  </a:lnTo>
                  <a:cubicBezTo>
                    <a:pt x="0" y="22765"/>
                    <a:pt x="22765" y="0"/>
                    <a:pt x="50848" y="0"/>
                  </a:cubicBezTo>
                  <a:close/>
                </a:path>
              </a:pathLst>
            </a:custGeom>
            <a:solidFill>
              <a:srgbClr val="FFFFFF"/>
            </a:solidFill>
          </p:spPr>
          <p:txBody>
            <a:bodyPr/>
            <a:lstStyle/>
            <a:p>
              <a:endParaRPr lang="en-IN"/>
            </a:p>
          </p:txBody>
        </p:sp>
        <p:sp>
          <p:nvSpPr>
            <p:cNvPr id="6" name="TextBox 6"/>
            <p:cNvSpPr txBox="1"/>
            <p:nvPr/>
          </p:nvSpPr>
          <p:spPr>
            <a:xfrm>
              <a:off x="0" y="-38100"/>
              <a:ext cx="2045139" cy="612189"/>
            </a:xfrm>
            <a:prstGeom prst="rect">
              <a:avLst/>
            </a:prstGeom>
          </p:spPr>
          <p:txBody>
            <a:bodyPr lIns="50800" tIns="50800" rIns="50800" bIns="50800" rtlCol="0" anchor="ctr"/>
            <a:lstStyle/>
            <a:p>
              <a:pPr algn="ctr">
                <a:lnSpc>
                  <a:spcPts val="2659"/>
                </a:lnSpc>
              </a:pPr>
              <a:endParaRPr/>
            </a:p>
          </p:txBody>
        </p:sp>
      </p:grpSp>
      <p:sp>
        <p:nvSpPr>
          <p:cNvPr id="7" name="TextBox 7"/>
          <p:cNvSpPr txBox="1"/>
          <p:nvPr/>
        </p:nvSpPr>
        <p:spPr>
          <a:xfrm>
            <a:off x="5683524" y="4559133"/>
            <a:ext cx="6920952" cy="1254458"/>
          </a:xfrm>
          <a:prstGeom prst="rect">
            <a:avLst/>
          </a:prstGeom>
        </p:spPr>
        <p:txBody>
          <a:bodyPr lIns="0" tIns="0" rIns="0" bIns="0" rtlCol="0" anchor="t">
            <a:spAutoFit/>
          </a:bodyPr>
          <a:lstStyle/>
          <a:p>
            <a:pPr algn="ctr">
              <a:lnSpc>
                <a:spcPts val="9774"/>
              </a:lnSpc>
            </a:pPr>
            <a:r>
              <a:rPr lang="en-US" sz="8805">
                <a:solidFill>
                  <a:srgbClr val="000000"/>
                </a:solidFill>
                <a:latin typeface="Montserrat"/>
              </a:rPr>
              <a:t>Thanks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4F2F2"/>
        </a:solidFill>
        <a:effectLst/>
      </p:bgPr>
    </p:bg>
    <p:spTree>
      <p:nvGrpSpPr>
        <p:cNvPr id="1" name=""/>
        <p:cNvGrpSpPr/>
        <p:nvPr/>
      </p:nvGrpSpPr>
      <p:grpSpPr>
        <a:xfrm>
          <a:off x="0" y="0"/>
          <a:ext cx="0" cy="0"/>
          <a:chOff x="0" y="0"/>
          <a:chExt cx="0" cy="0"/>
        </a:xfrm>
      </p:grpSpPr>
      <p:sp>
        <p:nvSpPr>
          <p:cNvPr id="2" name="Freeform 2"/>
          <p:cNvSpPr/>
          <p:nvPr/>
        </p:nvSpPr>
        <p:spPr>
          <a:xfrm>
            <a:off x="3218775" y="-1477342"/>
            <a:ext cx="8703174" cy="8703174"/>
          </a:xfrm>
          <a:custGeom>
            <a:avLst/>
            <a:gdLst/>
            <a:ahLst/>
            <a:cxnLst/>
            <a:rect l="l" t="t" r="r" b="b"/>
            <a:pathLst>
              <a:path w="8703174" h="8703174">
                <a:moveTo>
                  <a:pt x="0" y="0"/>
                </a:moveTo>
                <a:lnTo>
                  <a:pt x="8703174" y="0"/>
                </a:lnTo>
                <a:lnTo>
                  <a:pt x="8703174" y="8703174"/>
                </a:lnTo>
                <a:lnTo>
                  <a:pt x="0" y="870317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3" name="Freeform 3"/>
          <p:cNvSpPr/>
          <p:nvPr/>
        </p:nvSpPr>
        <p:spPr>
          <a:xfrm>
            <a:off x="10673569" y="2132641"/>
            <a:ext cx="15228862" cy="15228862"/>
          </a:xfrm>
          <a:custGeom>
            <a:avLst/>
            <a:gdLst/>
            <a:ahLst/>
            <a:cxnLst/>
            <a:rect l="l" t="t" r="r" b="b"/>
            <a:pathLst>
              <a:path w="15228862" h="15228862">
                <a:moveTo>
                  <a:pt x="0" y="0"/>
                </a:moveTo>
                <a:lnTo>
                  <a:pt x="15228862" y="0"/>
                </a:lnTo>
                <a:lnTo>
                  <a:pt x="15228862" y="15228862"/>
                </a:lnTo>
                <a:lnTo>
                  <a:pt x="0" y="1522886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grpSp>
        <p:nvGrpSpPr>
          <p:cNvPr id="4" name="Group 4"/>
          <p:cNvGrpSpPr/>
          <p:nvPr/>
        </p:nvGrpSpPr>
        <p:grpSpPr>
          <a:xfrm>
            <a:off x="8261576" y="4202904"/>
            <a:ext cx="8525418" cy="3380662"/>
            <a:chOff x="0" y="0"/>
            <a:chExt cx="2245378" cy="890380"/>
          </a:xfrm>
        </p:grpSpPr>
        <p:sp>
          <p:nvSpPr>
            <p:cNvPr id="5" name="Freeform 5"/>
            <p:cNvSpPr/>
            <p:nvPr/>
          </p:nvSpPr>
          <p:spPr>
            <a:xfrm>
              <a:off x="0" y="0"/>
              <a:ext cx="2245378" cy="890380"/>
            </a:xfrm>
            <a:custGeom>
              <a:avLst/>
              <a:gdLst/>
              <a:ahLst/>
              <a:cxnLst/>
              <a:rect l="l" t="t" r="r" b="b"/>
              <a:pathLst>
                <a:path w="2245378" h="890380">
                  <a:moveTo>
                    <a:pt x="46313" y="0"/>
                  </a:moveTo>
                  <a:lnTo>
                    <a:pt x="2199065" y="0"/>
                  </a:lnTo>
                  <a:cubicBezTo>
                    <a:pt x="2211348" y="0"/>
                    <a:pt x="2223127" y="4879"/>
                    <a:pt x="2231813" y="13565"/>
                  </a:cubicBezTo>
                  <a:cubicBezTo>
                    <a:pt x="2240498" y="22250"/>
                    <a:pt x="2245378" y="34030"/>
                    <a:pt x="2245378" y="46313"/>
                  </a:cubicBezTo>
                  <a:lnTo>
                    <a:pt x="2245378" y="844067"/>
                  </a:lnTo>
                  <a:cubicBezTo>
                    <a:pt x="2245378" y="856350"/>
                    <a:pt x="2240498" y="868130"/>
                    <a:pt x="2231813" y="876815"/>
                  </a:cubicBezTo>
                  <a:cubicBezTo>
                    <a:pt x="2223127" y="885501"/>
                    <a:pt x="2211348" y="890380"/>
                    <a:pt x="2199065" y="890380"/>
                  </a:cubicBezTo>
                  <a:lnTo>
                    <a:pt x="46313" y="890380"/>
                  </a:lnTo>
                  <a:cubicBezTo>
                    <a:pt x="34030" y="890380"/>
                    <a:pt x="22250" y="885501"/>
                    <a:pt x="13565" y="876815"/>
                  </a:cubicBezTo>
                  <a:cubicBezTo>
                    <a:pt x="4879" y="868130"/>
                    <a:pt x="0" y="856350"/>
                    <a:pt x="0" y="844067"/>
                  </a:cubicBezTo>
                  <a:lnTo>
                    <a:pt x="0" y="46313"/>
                  </a:lnTo>
                  <a:cubicBezTo>
                    <a:pt x="0" y="34030"/>
                    <a:pt x="4879" y="22250"/>
                    <a:pt x="13565" y="13565"/>
                  </a:cubicBezTo>
                  <a:cubicBezTo>
                    <a:pt x="22250" y="4879"/>
                    <a:pt x="34030" y="0"/>
                    <a:pt x="46313" y="0"/>
                  </a:cubicBezTo>
                  <a:close/>
                </a:path>
              </a:pathLst>
            </a:custGeom>
            <a:solidFill>
              <a:srgbClr val="FFAA00"/>
            </a:solidFill>
          </p:spPr>
          <p:txBody>
            <a:bodyPr/>
            <a:lstStyle/>
            <a:p>
              <a:endParaRPr lang="en-IN"/>
            </a:p>
          </p:txBody>
        </p:sp>
        <p:sp>
          <p:nvSpPr>
            <p:cNvPr id="6" name="TextBox 6"/>
            <p:cNvSpPr txBox="1"/>
            <p:nvPr/>
          </p:nvSpPr>
          <p:spPr>
            <a:xfrm>
              <a:off x="0" y="-38100"/>
              <a:ext cx="2245378" cy="928480"/>
            </a:xfrm>
            <a:prstGeom prst="rect">
              <a:avLst/>
            </a:prstGeom>
          </p:spPr>
          <p:txBody>
            <a:bodyPr lIns="50800" tIns="50800" rIns="50800" bIns="50800" rtlCol="0" anchor="ctr"/>
            <a:lstStyle/>
            <a:p>
              <a:pPr algn="ctr">
                <a:lnSpc>
                  <a:spcPts val="2659"/>
                </a:lnSpc>
              </a:pPr>
              <a:endParaRPr/>
            </a:p>
          </p:txBody>
        </p:sp>
      </p:grpSp>
      <p:sp>
        <p:nvSpPr>
          <p:cNvPr id="7" name="TextBox 7"/>
          <p:cNvSpPr txBox="1"/>
          <p:nvPr/>
        </p:nvSpPr>
        <p:spPr>
          <a:xfrm>
            <a:off x="9135313" y="5611056"/>
            <a:ext cx="6777945" cy="602459"/>
          </a:xfrm>
          <a:prstGeom prst="rect">
            <a:avLst/>
          </a:prstGeom>
        </p:spPr>
        <p:txBody>
          <a:bodyPr lIns="0" tIns="0" rIns="0" bIns="0" rtlCol="0" anchor="t">
            <a:spAutoFit/>
          </a:bodyPr>
          <a:lstStyle/>
          <a:p>
            <a:pPr algn="ctr">
              <a:lnSpc>
                <a:spcPts val="4767"/>
              </a:lnSpc>
            </a:pPr>
            <a:r>
              <a:rPr lang="en-US" sz="4256">
                <a:solidFill>
                  <a:srgbClr val="FFFFFF"/>
                </a:solidFill>
                <a:latin typeface="Montserrat"/>
              </a:rPr>
              <a:t>Introduction</a:t>
            </a:r>
          </a:p>
        </p:txBody>
      </p:sp>
      <p:grpSp>
        <p:nvGrpSpPr>
          <p:cNvPr id="8" name="Group 8"/>
          <p:cNvGrpSpPr/>
          <p:nvPr/>
        </p:nvGrpSpPr>
        <p:grpSpPr>
          <a:xfrm>
            <a:off x="7220278" y="7225832"/>
            <a:ext cx="4233401" cy="1160116"/>
            <a:chOff x="0" y="0"/>
            <a:chExt cx="1114970" cy="305545"/>
          </a:xfrm>
        </p:grpSpPr>
        <p:sp>
          <p:nvSpPr>
            <p:cNvPr id="9" name="Freeform 9"/>
            <p:cNvSpPr/>
            <p:nvPr/>
          </p:nvSpPr>
          <p:spPr>
            <a:xfrm>
              <a:off x="0" y="0"/>
              <a:ext cx="1114970" cy="305545"/>
            </a:xfrm>
            <a:custGeom>
              <a:avLst/>
              <a:gdLst/>
              <a:ahLst/>
              <a:cxnLst/>
              <a:rect l="l" t="t" r="r" b="b"/>
              <a:pathLst>
                <a:path w="1114970" h="305545">
                  <a:moveTo>
                    <a:pt x="152772" y="0"/>
                  </a:moveTo>
                  <a:lnTo>
                    <a:pt x="962197" y="0"/>
                  </a:lnTo>
                  <a:cubicBezTo>
                    <a:pt x="1046571" y="0"/>
                    <a:pt x="1114970" y="68399"/>
                    <a:pt x="1114970" y="152772"/>
                  </a:cubicBezTo>
                  <a:lnTo>
                    <a:pt x="1114970" y="152772"/>
                  </a:lnTo>
                  <a:cubicBezTo>
                    <a:pt x="1114970" y="237146"/>
                    <a:pt x="1046571" y="305545"/>
                    <a:pt x="962197" y="305545"/>
                  </a:cubicBezTo>
                  <a:lnTo>
                    <a:pt x="152772" y="305545"/>
                  </a:lnTo>
                  <a:cubicBezTo>
                    <a:pt x="68399" y="305545"/>
                    <a:pt x="0" y="237146"/>
                    <a:pt x="0" y="152772"/>
                  </a:cubicBezTo>
                  <a:lnTo>
                    <a:pt x="0" y="152772"/>
                  </a:lnTo>
                  <a:cubicBezTo>
                    <a:pt x="0" y="68399"/>
                    <a:pt x="68399" y="0"/>
                    <a:pt x="152772" y="0"/>
                  </a:cubicBezTo>
                  <a:close/>
                </a:path>
              </a:pathLst>
            </a:custGeom>
            <a:solidFill>
              <a:srgbClr val="FFFFFF"/>
            </a:solidFill>
          </p:spPr>
          <p:txBody>
            <a:bodyPr/>
            <a:lstStyle/>
            <a:p>
              <a:endParaRPr lang="en-IN"/>
            </a:p>
          </p:txBody>
        </p:sp>
        <p:sp>
          <p:nvSpPr>
            <p:cNvPr id="10" name="TextBox 10"/>
            <p:cNvSpPr txBox="1"/>
            <p:nvPr/>
          </p:nvSpPr>
          <p:spPr>
            <a:xfrm>
              <a:off x="0" y="-66675"/>
              <a:ext cx="1114970" cy="372220"/>
            </a:xfrm>
            <a:prstGeom prst="rect">
              <a:avLst/>
            </a:prstGeom>
          </p:spPr>
          <p:txBody>
            <a:bodyPr lIns="50800" tIns="50800" rIns="50800" bIns="50800" rtlCol="0" anchor="ctr"/>
            <a:lstStyle/>
            <a:p>
              <a:pPr algn="ctr">
                <a:lnSpc>
                  <a:spcPts val="4339"/>
                </a:lnSpc>
              </a:pPr>
              <a:r>
                <a:rPr lang="en-US" sz="3099">
                  <a:solidFill>
                    <a:srgbClr val="50E8D1"/>
                  </a:solidFill>
                  <a:latin typeface="Montserrat"/>
                </a:rPr>
                <a:t>New future</a:t>
              </a:r>
            </a:p>
          </p:txBody>
        </p:sp>
      </p:grpSp>
      <p:grpSp>
        <p:nvGrpSpPr>
          <p:cNvPr id="11" name="Group 11"/>
          <p:cNvGrpSpPr/>
          <p:nvPr/>
        </p:nvGrpSpPr>
        <p:grpSpPr>
          <a:xfrm>
            <a:off x="1028700" y="1028700"/>
            <a:ext cx="6191578" cy="7357248"/>
            <a:chOff x="0" y="0"/>
            <a:chExt cx="1630704" cy="1937711"/>
          </a:xfrm>
        </p:grpSpPr>
        <p:sp>
          <p:nvSpPr>
            <p:cNvPr id="12" name="Freeform 12"/>
            <p:cNvSpPr/>
            <p:nvPr/>
          </p:nvSpPr>
          <p:spPr>
            <a:xfrm>
              <a:off x="0" y="0"/>
              <a:ext cx="1630704" cy="1937711"/>
            </a:xfrm>
            <a:custGeom>
              <a:avLst/>
              <a:gdLst/>
              <a:ahLst/>
              <a:cxnLst/>
              <a:rect l="l" t="t" r="r" b="b"/>
              <a:pathLst>
                <a:path w="1630704" h="1937711">
                  <a:moveTo>
                    <a:pt x="63770" y="0"/>
                  </a:moveTo>
                  <a:lnTo>
                    <a:pt x="1566934" y="0"/>
                  </a:lnTo>
                  <a:cubicBezTo>
                    <a:pt x="1583847" y="0"/>
                    <a:pt x="1600067" y="6719"/>
                    <a:pt x="1612026" y="18678"/>
                  </a:cubicBezTo>
                  <a:cubicBezTo>
                    <a:pt x="1623985" y="30637"/>
                    <a:pt x="1630704" y="46857"/>
                    <a:pt x="1630704" y="63770"/>
                  </a:cubicBezTo>
                  <a:lnTo>
                    <a:pt x="1630704" y="1873941"/>
                  </a:lnTo>
                  <a:cubicBezTo>
                    <a:pt x="1630704" y="1909161"/>
                    <a:pt x="1602153" y="1937711"/>
                    <a:pt x="1566934" y="1937711"/>
                  </a:cubicBezTo>
                  <a:lnTo>
                    <a:pt x="63770" y="1937711"/>
                  </a:lnTo>
                  <a:cubicBezTo>
                    <a:pt x="46857" y="1937711"/>
                    <a:pt x="30637" y="1930993"/>
                    <a:pt x="18678" y="1919033"/>
                  </a:cubicBezTo>
                  <a:cubicBezTo>
                    <a:pt x="6719" y="1907074"/>
                    <a:pt x="0" y="1890854"/>
                    <a:pt x="0" y="1873941"/>
                  </a:cubicBezTo>
                  <a:lnTo>
                    <a:pt x="0" y="63770"/>
                  </a:lnTo>
                  <a:cubicBezTo>
                    <a:pt x="0" y="46857"/>
                    <a:pt x="6719" y="30637"/>
                    <a:pt x="18678" y="18678"/>
                  </a:cubicBezTo>
                  <a:cubicBezTo>
                    <a:pt x="30637" y="6719"/>
                    <a:pt x="46857" y="0"/>
                    <a:pt x="63770" y="0"/>
                  </a:cubicBezTo>
                  <a:close/>
                </a:path>
              </a:pathLst>
            </a:custGeom>
            <a:solidFill>
              <a:srgbClr val="FFFFFF"/>
            </a:solidFill>
          </p:spPr>
          <p:txBody>
            <a:bodyPr/>
            <a:lstStyle/>
            <a:p>
              <a:endParaRPr lang="en-IN"/>
            </a:p>
          </p:txBody>
        </p:sp>
        <p:sp>
          <p:nvSpPr>
            <p:cNvPr id="13" name="TextBox 13"/>
            <p:cNvSpPr txBox="1"/>
            <p:nvPr/>
          </p:nvSpPr>
          <p:spPr>
            <a:xfrm>
              <a:off x="0" y="-38100"/>
              <a:ext cx="1630704" cy="1975811"/>
            </a:xfrm>
            <a:prstGeom prst="rect">
              <a:avLst/>
            </a:prstGeom>
          </p:spPr>
          <p:txBody>
            <a:bodyPr lIns="50800" tIns="50800" rIns="50800" bIns="50800" rtlCol="0" anchor="ctr"/>
            <a:lstStyle/>
            <a:p>
              <a:pPr algn="ctr">
                <a:lnSpc>
                  <a:spcPts val="2659"/>
                </a:lnSpc>
              </a:pPr>
              <a:endParaRPr/>
            </a:p>
          </p:txBody>
        </p:sp>
      </p:grpSp>
      <p:sp>
        <p:nvSpPr>
          <p:cNvPr id="14" name="TextBox 14"/>
          <p:cNvSpPr txBox="1"/>
          <p:nvPr/>
        </p:nvSpPr>
        <p:spPr>
          <a:xfrm>
            <a:off x="1275287" y="1214686"/>
            <a:ext cx="5698404" cy="6995283"/>
          </a:xfrm>
          <a:prstGeom prst="rect">
            <a:avLst/>
          </a:prstGeom>
        </p:spPr>
        <p:txBody>
          <a:bodyPr lIns="0" tIns="0" rIns="0" bIns="0" rtlCol="0" anchor="t">
            <a:spAutoFit/>
          </a:bodyPr>
          <a:lstStyle/>
          <a:p>
            <a:pPr marL="776194" lvl="1" indent="-388097">
              <a:lnSpc>
                <a:spcPts val="5033"/>
              </a:lnSpc>
              <a:buFont typeface="Arial"/>
              <a:buChar char="•"/>
            </a:pPr>
            <a:r>
              <a:rPr lang="en-US" sz="3595" dirty="0">
                <a:solidFill>
                  <a:srgbClr val="000000"/>
                </a:solidFill>
                <a:latin typeface="Montserrat"/>
              </a:rPr>
              <a:t>Preparing data for analysis and gaining insights.</a:t>
            </a:r>
          </a:p>
          <a:p>
            <a:pPr marL="776194" lvl="1" indent="-388097">
              <a:lnSpc>
                <a:spcPts val="5033"/>
              </a:lnSpc>
              <a:buFont typeface="Arial"/>
              <a:buChar char="•"/>
            </a:pPr>
            <a:r>
              <a:rPr lang="en-US" sz="3595" dirty="0">
                <a:solidFill>
                  <a:srgbClr val="000000"/>
                </a:solidFill>
                <a:latin typeface="Montserrat"/>
              </a:rPr>
              <a:t>Dataset 1, Dataset 2, and Dataset 3.</a:t>
            </a:r>
          </a:p>
          <a:p>
            <a:pPr marL="776194" lvl="1" indent="-388097">
              <a:lnSpc>
                <a:spcPts val="5033"/>
              </a:lnSpc>
              <a:buFont typeface="Arial"/>
              <a:buChar char="•"/>
            </a:pPr>
            <a:r>
              <a:rPr lang="en-US" sz="3595" dirty="0">
                <a:solidFill>
                  <a:srgbClr val="000000"/>
                </a:solidFill>
                <a:latin typeface="Montserrat"/>
              </a:rPr>
              <a:t>Importance of data wrangling and analysis in ensuring data quality and making informed decisions.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4F2F2"/>
        </a:solidFill>
        <a:effectLst/>
      </p:bgPr>
    </p:bg>
    <p:spTree>
      <p:nvGrpSpPr>
        <p:cNvPr id="1" name=""/>
        <p:cNvGrpSpPr/>
        <p:nvPr/>
      </p:nvGrpSpPr>
      <p:grpSpPr>
        <a:xfrm>
          <a:off x="0" y="0"/>
          <a:ext cx="0" cy="0"/>
          <a:chOff x="0" y="0"/>
          <a:chExt cx="0" cy="0"/>
        </a:xfrm>
      </p:grpSpPr>
      <p:sp>
        <p:nvSpPr>
          <p:cNvPr id="2" name="Freeform 2"/>
          <p:cNvSpPr/>
          <p:nvPr/>
        </p:nvSpPr>
        <p:spPr>
          <a:xfrm>
            <a:off x="4792413" y="4011511"/>
            <a:ext cx="8703174" cy="8703174"/>
          </a:xfrm>
          <a:custGeom>
            <a:avLst/>
            <a:gdLst/>
            <a:ahLst/>
            <a:cxnLst/>
            <a:rect l="l" t="t" r="r" b="b"/>
            <a:pathLst>
              <a:path w="8703174" h="8703174">
                <a:moveTo>
                  <a:pt x="0" y="0"/>
                </a:moveTo>
                <a:lnTo>
                  <a:pt x="8703174" y="0"/>
                </a:lnTo>
                <a:lnTo>
                  <a:pt x="8703174" y="8703174"/>
                </a:lnTo>
                <a:lnTo>
                  <a:pt x="0" y="870317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3" name="Freeform 3"/>
          <p:cNvSpPr/>
          <p:nvPr/>
        </p:nvSpPr>
        <p:spPr>
          <a:xfrm>
            <a:off x="3890912" y="5143500"/>
            <a:ext cx="4609246" cy="4114800"/>
          </a:xfrm>
          <a:custGeom>
            <a:avLst/>
            <a:gdLst/>
            <a:ahLst/>
            <a:cxnLst/>
            <a:rect l="l" t="t" r="r" b="b"/>
            <a:pathLst>
              <a:path w="4609246" h="4114800">
                <a:moveTo>
                  <a:pt x="0" y="0"/>
                </a:moveTo>
                <a:lnTo>
                  <a:pt x="4609247" y="0"/>
                </a:lnTo>
                <a:lnTo>
                  <a:pt x="4609247"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grpSp>
        <p:nvGrpSpPr>
          <p:cNvPr id="4" name="Group 4"/>
          <p:cNvGrpSpPr/>
          <p:nvPr/>
        </p:nvGrpSpPr>
        <p:grpSpPr>
          <a:xfrm>
            <a:off x="1198697" y="2167929"/>
            <a:ext cx="5452344" cy="2093665"/>
            <a:chOff x="0" y="0"/>
            <a:chExt cx="1168691" cy="448770"/>
          </a:xfrm>
        </p:grpSpPr>
        <p:sp>
          <p:nvSpPr>
            <p:cNvPr id="5" name="Freeform 5"/>
            <p:cNvSpPr/>
            <p:nvPr/>
          </p:nvSpPr>
          <p:spPr>
            <a:xfrm>
              <a:off x="0" y="0"/>
              <a:ext cx="1168691" cy="448770"/>
            </a:xfrm>
            <a:custGeom>
              <a:avLst/>
              <a:gdLst/>
              <a:ahLst/>
              <a:cxnLst/>
              <a:rect l="l" t="t" r="r" b="b"/>
              <a:pathLst>
                <a:path w="1168691" h="448770">
                  <a:moveTo>
                    <a:pt x="141993" y="0"/>
                  </a:moveTo>
                  <a:lnTo>
                    <a:pt x="1026699" y="0"/>
                  </a:lnTo>
                  <a:cubicBezTo>
                    <a:pt x="1105119" y="0"/>
                    <a:pt x="1168691" y="63572"/>
                    <a:pt x="1168691" y="141993"/>
                  </a:cubicBezTo>
                  <a:lnTo>
                    <a:pt x="1168691" y="306777"/>
                  </a:lnTo>
                  <a:cubicBezTo>
                    <a:pt x="1168691" y="385198"/>
                    <a:pt x="1105119" y="448770"/>
                    <a:pt x="1026699" y="448770"/>
                  </a:cubicBezTo>
                  <a:lnTo>
                    <a:pt x="141993" y="448770"/>
                  </a:lnTo>
                  <a:cubicBezTo>
                    <a:pt x="63572" y="448770"/>
                    <a:pt x="0" y="385198"/>
                    <a:pt x="0" y="306777"/>
                  </a:cubicBezTo>
                  <a:lnTo>
                    <a:pt x="0" y="141993"/>
                  </a:lnTo>
                  <a:cubicBezTo>
                    <a:pt x="0" y="63572"/>
                    <a:pt x="63572" y="0"/>
                    <a:pt x="141993" y="0"/>
                  </a:cubicBezTo>
                  <a:close/>
                </a:path>
              </a:pathLst>
            </a:custGeom>
            <a:solidFill>
              <a:srgbClr val="50E8D1"/>
            </a:solidFill>
          </p:spPr>
          <p:txBody>
            <a:bodyPr/>
            <a:lstStyle/>
            <a:p>
              <a:endParaRPr lang="en-IN"/>
            </a:p>
          </p:txBody>
        </p:sp>
        <p:sp>
          <p:nvSpPr>
            <p:cNvPr id="6" name="TextBox 6"/>
            <p:cNvSpPr txBox="1"/>
            <p:nvPr/>
          </p:nvSpPr>
          <p:spPr>
            <a:xfrm>
              <a:off x="0" y="-38100"/>
              <a:ext cx="1168691" cy="486870"/>
            </a:xfrm>
            <a:prstGeom prst="rect">
              <a:avLst/>
            </a:prstGeom>
          </p:spPr>
          <p:txBody>
            <a:bodyPr lIns="50800" tIns="50800" rIns="50800" bIns="50800" rtlCol="0" anchor="ctr"/>
            <a:lstStyle/>
            <a:p>
              <a:pPr algn="ctr">
                <a:lnSpc>
                  <a:spcPts val="2659"/>
                </a:lnSpc>
              </a:pPr>
              <a:endParaRPr/>
            </a:p>
          </p:txBody>
        </p:sp>
      </p:grpSp>
      <p:sp>
        <p:nvSpPr>
          <p:cNvPr id="7" name="Freeform 7"/>
          <p:cNvSpPr/>
          <p:nvPr/>
        </p:nvSpPr>
        <p:spPr>
          <a:xfrm>
            <a:off x="11443861" y="-2105612"/>
            <a:ext cx="8703174" cy="8703174"/>
          </a:xfrm>
          <a:custGeom>
            <a:avLst/>
            <a:gdLst/>
            <a:ahLst/>
            <a:cxnLst/>
            <a:rect l="l" t="t" r="r" b="b"/>
            <a:pathLst>
              <a:path w="8703174" h="8703174">
                <a:moveTo>
                  <a:pt x="0" y="0"/>
                </a:moveTo>
                <a:lnTo>
                  <a:pt x="8703174" y="0"/>
                </a:lnTo>
                <a:lnTo>
                  <a:pt x="8703174" y="8703174"/>
                </a:lnTo>
                <a:lnTo>
                  <a:pt x="0" y="8703174"/>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
        <p:nvSpPr>
          <p:cNvPr id="8" name="Freeform 8"/>
          <p:cNvSpPr/>
          <p:nvPr/>
        </p:nvSpPr>
        <p:spPr>
          <a:xfrm>
            <a:off x="9935924" y="2167929"/>
            <a:ext cx="8703174" cy="8703174"/>
          </a:xfrm>
          <a:custGeom>
            <a:avLst/>
            <a:gdLst/>
            <a:ahLst/>
            <a:cxnLst/>
            <a:rect l="l" t="t" r="r" b="b"/>
            <a:pathLst>
              <a:path w="8703174" h="8703174">
                <a:moveTo>
                  <a:pt x="0" y="0"/>
                </a:moveTo>
                <a:lnTo>
                  <a:pt x="8703174" y="0"/>
                </a:lnTo>
                <a:lnTo>
                  <a:pt x="8703174" y="8703175"/>
                </a:lnTo>
                <a:lnTo>
                  <a:pt x="0" y="870317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grpSp>
        <p:nvGrpSpPr>
          <p:cNvPr id="9" name="Group 9"/>
          <p:cNvGrpSpPr/>
          <p:nvPr/>
        </p:nvGrpSpPr>
        <p:grpSpPr>
          <a:xfrm>
            <a:off x="7128264" y="190500"/>
            <a:ext cx="10931136" cy="9736476"/>
            <a:chOff x="0" y="0"/>
            <a:chExt cx="2561666" cy="2116616"/>
          </a:xfrm>
        </p:grpSpPr>
        <p:sp>
          <p:nvSpPr>
            <p:cNvPr id="10" name="Freeform 10"/>
            <p:cNvSpPr/>
            <p:nvPr/>
          </p:nvSpPr>
          <p:spPr>
            <a:xfrm>
              <a:off x="0" y="0"/>
              <a:ext cx="2561666" cy="2116616"/>
            </a:xfrm>
            <a:custGeom>
              <a:avLst/>
              <a:gdLst/>
              <a:ahLst/>
              <a:cxnLst/>
              <a:rect l="l" t="t" r="r" b="b"/>
              <a:pathLst>
                <a:path w="2561666" h="2116616">
                  <a:moveTo>
                    <a:pt x="40595" y="0"/>
                  </a:moveTo>
                  <a:lnTo>
                    <a:pt x="2521071" y="0"/>
                  </a:lnTo>
                  <a:cubicBezTo>
                    <a:pt x="2543491" y="0"/>
                    <a:pt x="2561666" y="18175"/>
                    <a:pt x="2561666" y="40595"/>
                  </a:cubicBezTo>
                  <a:lnTo>
                    <a:pt x="2561666" y="2076021"/>
                  </a:lnTo>
                  <a:cubicBezTo>
                    <a:pt x="2561666" y="2086787"/>
                    <a:pt x="2557389" y="2097113"/>
                    <a:pt x="2549776" y="2104726"/>
                  </a:cubicBezTo>
                  <a:cubicBezTo>
                    <a:pt x="2542163" y="2112339"/>
                    <a:pt x="2531838" y="2116616"/>
                    <a:pt x="2521071" y="2116616"/>
                  </a:cubicBezTo>
                  <a:lnTo>
                    <a:pt x="40595" y="2116616"/>
                  </a:lnTo>
                  <a:cubicBezTo>
                    <a:pt x="29828" y="2116616"/>
                    <a:pt x="19503" y="2112339"/>
                    <a:pt x="11890" y="2104726"/>
                  </a:cubicBezTo>
                  <a:cubicBezTo>
                    <a:pt x="4277" y="2097113"/>
                    <a:pt x="0" y="2086787"/>
                    <a:pt x="0" y="2076021"/>
                  </a:cubicBezTo>
                  <a:lnTo>
                    <a:pt x="0" y="40595"/>
                  </a:lnTo>
                  <a:cubicBezTo>
                    <a:pt x="0" y="29828"/>
                    <a:pt x="4277" y="19503"/>
                    <a:pt x="11890" y="11890"/>
                  </a:cubicBezTo>
                  <a:cubicBezTo>
                    <a:pt x="19503" y="4277"/>
                    <a:pt x="29828" y="0"/>
                    <a:pt x="40595" y="0"/>
                  </a:cubicBezTo>
                  <a:close/>
                </a:path>
              </a:pathLst>
            </a:custGeom>
            <a:solidFill>
              <a:srgbClr val="FFFFFF"/>
            </a:solidFill>
          </p:spPr>
          <p:txBody>
            <a:bodyPr/>
            <a:lstStyle/>
            <a:p>
              <a:endParaRPr lang="en-IN"/>
            </a:p>
          </p:txBody>
        </p:sp>
        <p:sp>
          <p:nvSpPr>
            <p:cNvPr id="11" name="TextBox 11"/>
            <p:cNvSpPr txBox="1"/>
            <p:nvPr/>
          </p:nvSpPr>
          <p:spPr>
            <a:xfrm>
              <a:off x="0" y="-38100"/>
              <a:ext cx="2561666" cy="2154716"/>
            </a:xfrm>
            <a:prstGeom prst="rect">
              <a:avLst/>
            </a:prstGeom>
          </p:spPr>
          <p:txBody>
            <a:bodyPr lIns="50800" tIns="50800" rIns="50800" bIns="50800" rtlCol="0" anchor="ctr"/>
            <a:lstStyle/>
            <a:p>
              <a:pPr algn="ctr">
                <a:lnSpc>
                  <a:spcPts val="2659"/>
                </a:lnSpc>
              </a:pPr>
              <a:endParaRPr/>
            </a:p>
          </p:txBody>
        </p:sp>
      </p:grpSp>
      <p:sp>
        <p:nvSpPr>
          <p:cNvPr id="12" name="TextBox 12"/>
          <p:cNvSpPr txBox="1"/>
          <p:nvPr/>
        </p:nvSpPr>
        <p:spPr>
          <a:xfrm>
            <a:off x="7552542" y="324347"/>
            <a:ext cx="10173462" cy="9602629"/>
          </a:xfrm>
          <a:prstGeom prst="rect">
            <a:avLst/>
          </a:prstGeom>
        </p:spPr>
        <p:txBody>
          <a:bodyPr wrap="square" lIns="0" tIns="0" rIns="0" bIns="0" rtlCol="0" anchor="t">
            <a:spAutoFit/>
          </a:bodyPr>
          <a:lstStyle/>
          <a:p>
            <a:pPr algn="just"/>
            <a:r>
              <a:rPr lang="en-IN" sz="2400" b="0" i="0" dirty="0">
                <a:solidFill>
                  <a:srgbClr val="1F2328"/>
                </a:solidFill>
                <a:effectLst/>
                <a:highlight>
                  <a:srgbClr val="FFFFFF"/>
                </a:highlight>
                <a:latin typeface="Montserrat" panose="00000500000000000000" pitchFamily="2" charset="0"/>
              </a:rPr>
              <a:t>This project showcases a comprehensive data analysis project conducted in Python using Pandas, NumPy, and Seaborn libraries. The project follows a structured approach starting from data acquisition, data exploration, data cleaning, to data wrangling. Data Acquisition: The project begins by loading multiple datasets using Pandas </a:t>
            </a:r>
            <a:r>
              <a:rPr lang="en-IN" sz="2400" b="0" i="0" dirty="0" err="1">
                <a:solidFill>
                  <a:srgbClr val="1F2328"/>
                </a:solidFill>
                <a:effectLst/>
                <a:highlight>
                  <a:srgbClr val="FFFFFF"/>
                </a:highlight>
                <a:latin typeface="Montserrat" panose="00000500000000000000" pitchFamily="2" charset="0"/>
              </a:rPr>
              <a:t>read_excel</a:t>
            </a:r>
            <a:r>
              <a:rPr lang="en-IN" sz="2400" b="0" i="0" dirty="0">
                <a:solidFill>
                  <a:srgbClr val="1F2328"/>
                </a:solidFill>
                <a:effectLst/>
                <a:highlight>
                  <a:srgbClr val="FFFFFF"/>
                </a:highlight>
                <a:latin typeface="Montserrat" panose="00000500000000000000" pitchFamily="2" charset="0"/>
              </a:rPr>
              <a:t> function. Each dataset is then printed to inspect its structure and content. Data Exploration: Basic exploratory data analysis (EDA) techniques are employed to understand the datasets better. This includes printing the first few and last few entries, getting data type information, generating descriptive statistics, and identifying missing values using info(), head(), tail(), describe(), and </a:t>
            </a:r>
            <a:r>
              <a:rPr lang="en-IN" sz="2400" b="0" i="0" dirty="0" err="1">
                <a:solidFill>
                  <a:srgbClr val="1F2328"/>
                </a:solidFill>
                <a:effectLst/>
                <a:highlight>
                  <a:srgbClr val="FFFFFF"/>
                </a:highlight>
                <a:latin typeface="Montserrat" panose="00000500000000000000" pitchFamily="2" charset="0"/>
              </a:rPr>
              <a:t>isnull</a:t>
            </a:r>
            <a:r>
              <a:rPr lang="en-IN" sz="2400" b="0" i="0" dirty="0">
                <a:solidFill>
                  <a:srgbClr val="1F2328"/>
                </a:solidFill>
                <a:effectLst/>
                <a:highlight>
                  <a:srgbClr val="FFFFFF"/>
                </a:highlight>
                <a:latin typeface="Montserrat" panose="00000500000000000000" pitchFamily="2" charset="0"/>
              </a:rPr>
              <a:t>().sum(). Data Cleaning: Missing values are addressed through various techniques such as filling them with mean, median, or mode values using </a:t>
            </a:r>
            <a:r>
              <a:rPr lang="en-IN" sz="2400" b="0" i="0" dirty="0" err="1">
                <a:solidFill>
                  <a:srgbClr val="1F2328"/>
                </a:solidFill>
                <a:effectLst/>
                <a:highlight>
                  <a:srgbClr val="FFFFFF"/>
                </a:highlight>
                <a:latin typeface="Montserrat" panose="00000500000000000000" pitchFamily="2" charset="0"/>
              </a:rPr>
              <a:t>fillna</a:t>
            </a:r>
            <a:r>
              <a:rPr lang="en-IN" sz="2400" b="0" i="0" dirty="0">
                <a:solidFill>
                  <a:srgbClr val="1F2328"/>
                </a:solidFill>
                <a:effectLst/>
                <a:highlight>
                  <a:srgbClr val="FFFFFF"/>
                </a:highlight>
                <a:latin typeface="Montserrat" panose="00000500000000000000" pitchFamily="2" charset="0"/>
              </a:rPr>
              <a:t>() function. Outliers are detected using box plots and the interquartile range (IQR) method, and then removed from the dataset. Data Wrangling: The datasets are combined using the merge() function and concatenated using </a:t>
            </a:r>
            <a:r>
              <a:rPr lang="en-IN" sz="2400" b="0" i="0" dirty="0" err="1">
                <a:solidFill>
                  <a:srgbClr val="1F2328"/>
                </a:solidFill>
                <a:effectLst/>
                <a:highlight>
                  <a:srgbClr val="FFFFFF"/>
                </a:highlight>
                <a:latin typeface="Montserrat" panose="00000500000000000000" pitchFamily="2" charset="0"/>
              </a:rPr>
              <a:t>concat</a:t>
            </a:r>
            <a:r>
              <a:rPr lang="en-IN" sz="2400" b="0" i="0" dirty="0">
                <a:solidFill>
                  <a:srgbClr val="1F2328"/>
                </a:solidFill>
                <a:effectLst/>
                <a:highlight>
                  <a:srgbClr val="FFFFFF"/>
                </a:highlight>
                <a:latin typeface="Montserrat" panose="00000500000000000000" pitchFamily="2" charset="0"/>
              </a:rPr>
              <a:t>() function. Necessary columns are dropped, and the combined dataset is prepared for further analysis. Summary Statistics and Visualization: Summary statistics such as mean, median, mode, skewness, and correlation coefficients are calculated to gain insights into the data distribution and relationships between variables. Seaborn box plots are used to visualize outliers in numerical features. Data Export: The cleaned and processed dataset is exported to a CSV file for further analysis or </a:t>
            </a:r>
            <a:r>
              <a:rPr lang="en-IN" sz="2400" b="0" i="0" dirty="0" err="1">
                <a:solidFill>
                  <a:srgbClr val="1F2328"/>
                </a:solidFill>
                <a:effectLst/>
                <a:highlight>
                  <a:srgbClr val="FFFFFF"/>
                </a:highlight>
                <a:latin typeface="Montserrat" panose="00000500000000000000" pitchFamily="2" charset="0"/>
              </a:rPr>
              <a:t>modeling</a:t>
            </a:r>
            <a:r>
              <a:rPr lang="en-IN" sz="2400" b="0" i="0" dirty="0">
                <a:solidFill>
                  <a:srgbClr val="1F2328"/>
                </a:solidFill>
                <a:effectLst/>
                <a:highlight>
                  <a:srgbClr val="FFFFFF"/>
                </a:highlight>
                <a:latin typeface="Montserrat" panose="00000500000000000000" pitchFamily="2" charset="0"/>
              </a:rPr>
              <a:t>.</a:t>
            </a:r>
            <a:endParaRPr lang="en-US" sz="2400" dirty="0">
              <a:solidFill>
                <a:srgbClr val="000000"/>
              </a:solidFill>
              <a:latin typeface="Montserrat" panose="00000500000000000000" pitchFamily="2" charset="0"/>
            </a:endParaRPr>
          </a:p>
        </p:txBody>
      </p:sp>
      <p:sp>
        <p:nvSpPr>
          <p:cNvPr id="13" name="TextBox 13"/>
          <p:cNvSpPr txBox="1"/>
          <p:nvPr/>
        </p:nvSpPr>
        <p:spPr>
          <a:xfrm>
            <a:off x="2395847" y="2711885"/>
            <a:ext cx="3058045" cy="1043853"/>
          </a:xfrm>
          <a:prstGeom prst="rect">
            <a:avLst/>
          </a:prstGeom>
        </p:spPr>
        <p:txBody>
          <a:bodyPr lIns="0" tIns="0" rIns="0" bIns="0" rtlCol="0" anchor="t">
            <a:spAutoFit/>
          </a:bodyPr>
          <a:lstStyle/>
          <a:p>
            <a:pPr algn="ctr">
              <a:lnSpc>
                <a:spcPts val="4134"/>
              </a:lnSpc>
            </a:pPr>
            <a:r>
              <a:rPr lang="en-US" sz="3758">
                <a:solidFill>
                  <a:srgbClr val="000000"/>
                </a:solidFill>
                <a:latin typeface="Montserrat"/>
              </a:rPr>
              <a:t>Project Overview</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4F2F2"/>
        </a:solidFill>
        <a:effectLst/>
      </p:bgPr>
    </p:bg>
    <p:spTree>
      <p:nvGrpSpPr>
        <p:cNvPr id="1" name=""/>
        <p:cNvGrpSpPr/>
        <p:nvPr/>
      </p:nvGrpSpPr>
      <p:grpSpPr>
        <a:xfrm>
          <a:off x="0" y="0"/>
          <a:ext cx="0" cy="0"/>
          <a:chOff x="0" y="0"/>
          <a:chExt cx="0" cy="0"/>
        </a:xfrm>
      </p:grpSpPr>
      <p:sp>
        <p:nvSpPr>
          <p:cNvPr id="2" name="Freeform 2"/>
          <p:cNvSpPr/>
          <p:nvPr/>
        </p:nvSpPr>
        <p:spPr>
          <a:xfrm>
            <a:off x="-8615057" y="-8428575"/>
            <a:ext cx="15228862" cy="15228862"/>
          </a:xfrm>
          <a:custGeom>
            <a:avLst/>
            <a:gdLst/>
            <a:ahLst/>
            <a:cxnLst/>
            <a:rect l="l" t="t" r="r" b="b"/>
            <a:pathLst>
              <a:path w="15228862" h="15228862">
                <a:moveTo>
                  <a:pt x="0" y="0"/>
                </a:moveTo>
                <a:lnTo>
                  <a:pt x="15228862" y="0"/>
                </a:lnTo>
                <a:lnTo>
                  <a:pt x="15228862" y="15228862"/>
                </a:lnTo>
                <a:lnTo>
                  <a:pt x="0" y="1522886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3" name="Freeform 3"/>
          <p:cNvSpPr/>
          <p:nvPr/>
        </p:nvSpPr>
        <p:spPr>
          <a:xfrm>
            <a:off x="-7614431" y="4964451"/>
            <a:ext cx="15228862" cy="15228862"/>
          </a:xfrm>
          <a:custGeom>
            <a:avLst/>
            <a:gdLst/>
            <a:ahLst/>
            <a:cxnLst/>
            <a:rect l="l" t="t" r="r" b="b"/>
            <a:pathLst>
              <a:path w="15228862" h="15228862">
                <a:moveTo>
                  <a:pt x="0" y="0"/>
                </a:moveTo>
                <a:lnTo>
                  <a:pt x="15228862" y="0"/>
                </a:lnTo>
                <a:lnTo>
                  <a:pt x="15228862" y="15228862"/>
                </a:lnTo>
                <a:lnTo>
                  <a:pt x="0" y="1522886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grpSp>
        <p:nvGrpSpPr>
          <p:cNvPr id="4" name="Group 4"/>
          <p:cNvGrpSpPr/>
          <p:nvPr/>
        </p:nvGrpSpPr>
        <p:grpSpPr>
          <a:xfrm>
            <a:off x="9087919" y="1028700"/>
            <a:ext cx="8171381" cy="1413906"/>
            <a:chOff x="0" y="0"/>
            <a:chExt cx="1751507" cy="303066"/>
          </a:xfrm>
        </p:grpSpPr>
        <p:sp>
          <p:nvSpPr>
            <p:cNvPr id="5" name="Freeform 5"/>
            <p:cNvSpPr/>
            <p:nvPr/>
          </p:nvSpPr>
          <p:spPr>
            <a:xfrm>
              <a:off x="0" y="0"/>
              <a:ext cx="1751507" cy="303066"/>
            </a:xfrm>
            <a:custGeom>
              <a:avLst/>
              <a:gdLst/>
              <a:ahLst/>
              <a:cxnLst/>
              <a:rect l="l" t="t" r="r" b="b"/>
              <a:pathLst>
                <a:path w="1751507" h="303066">
                  <a:moveTo>
                    <a:pt x="94744" y="0"/>
                  </a:moveTo>
                  <a:lnTo>
                    <a:pt x="1656763" y="0"/>
                  </a:lnTo>
                  <a:cubicBezTo>
                    <a:pt x="1681891" y="0"/>
                    <a:pt x="1705989" y="9982"/>
                    <a:pt x="1723757" y="27750"/>
                  </a:cubicBezTo>
                  <a:cubicBezTo>
                    <a:pt x="1741525" y="45518"/>
                    <a:pt x="1751507" y="69617"/>
                    <a:pt x="1751507" y="94744"/>
                  </a:cubicBezTo>
                  <a:lnTo>
                    <a:pt x="1751507" y="208321"/>
                  </a:lnTo>
                  <a:cubicBezTo>
                    <a:pt x="1751507" y="260647"/>
                    <a:pt x="1709089" y="303066"/>
                    <a:pt x="1656763" y="303066"/>
                  </a:cubicBezTo>
                  <a:lnTo>
                    <a:pt x="94744" y="303066"/>
                  </a:lnTo>
                  <a:cubicBezTo>
                    <a:pt x="69617" y="303066"/>
                    <a:pt x="45518" y="293084"/>
                    <a:pt x="27750" y="275316"/>
                  </a:cubicBezTo>
                  <a:cubicBezTo>
                    <a:pt x="9982" y="257548"/>
                    <a:pt x="0" y="233449"/>
                    <a:pt x="0" y="208321"/>
                  </a:cubicBezTo>
                  <a:lnTo>
                    <a:pt x="0" y="94744"/>
                  </a:lnTo>
                  <a:cubicBezTo>
                    <a:pt x="0" y="69617"/>
                    <a:pt x="9982" y="45518"/>
                    <a:pt x="27750" y="27750"/>
                  </a:cubicBezTo>
                  <a:cubicBezTo>
                    <a:pt x="45518" y="9982"/>
                    <a:pt x="69617" y="0"/>
                    <a:pt x="94744" y="0"/>
                  </a:cubicBezTo>
                  <a:close/>
                </a:path>
              </a:pathLst>
            </a:custGeom>
            <a:solidFill>
              <a:srgbClr val="50E8D1"/>
            </a:solidFill>
          </p:spPr>
          <p:txBody>
            <a:bodyPr/>
            <a:lstStyle/>
            <a:p>
              <a:endParaRPr lang="en-IN"/>
            </a:p>
          </p:txBody>
        </p:sp>
        <p:sp>
          <p:nvSpPr>
            <p:cNvPr id="6" name="TextBox 6"/>
            <p:cNvSpPr txBox="1"/>
            <p:nvPr/>
          </p:nvSpPr>
          <p:spPr>
            <a:xfrm>
              <a:off x="0" y="-38100"/>
              <a:ext cx="1751507" cy="341166"/>
            </a:xfrm>
            <a:prstGeom prst="rect">
              <a:avLst/>
            </a:prstGeom>
          </p:spPr>
          <p:txBody>
            <a:bodyPr lIns="50800" tIns="50800" rIns="50800" bIns="50800" rtlCol="0" anchor="ctr"/>
            <a:lstStyle/>
            <a:p>
              <a:pPr algn="ctr">
                <a:lnSpc>
                  <a:spcPts val="2659"/>
                </a:lnSpc>
              </a:pPr>
              <a:endParaRPr/>
            </a:p>
          </p:txBody>
        </p:sp>
      </p:grpSp>
      <p:sp>
        <p:nvSpPr>
          <p:cNvPr id="7" name="Freeform 7"/>
          <p:cNvSpPr/>
          <p:nvPr/>
        </p:nvSpPr>
        <p:spPr>
          <a:xfrm>
            <a:off x="14095764" y="4080371"/>
            <a:ext cx="4107319" cy="4114800"/>
          </a:xfrm>
          <a:custGeom>
            <a:avLst/>
            <a:gdLst/>
            <a:ahLst/>
            <a:cxnLst/>
            <a:rect l="l" t="t" r="r" b="b"/>
            <a:pathLst>
              <a:path w="4107319" h="4114800">
                <a:moveTo>
                  <a:pt x="0" y="0"/>
                </a:moveTo>
                <a:lnTo>
                  <a:pt x="4107318" y="0"/>
                </a:lnTo>
                <a:lnTo>
                  <a:pt x="4107318"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grpSp>
        <p:nvGrpSpPr>
          <p:cNvPr id="8" name="Group 8"/>
          <p:cNvGrpSpPr/>
          <p:nvPr/>
        </p:nvGrpSpPr>
        <p:grpSpPr>
          <a:xfrm>
            <a:off x="561102" y="2703446"/>
            <a:ext cx="15169944" cy="6759126"/>
            <a:chOff x="0" y="0"/>
            <a:chExt cx="3995376" cy="1780181"/>
          </a:xfrm>
        </p:grpSpPr>
        <p:sp>
          <p:nvSpPr>
            <p:cNvPr id="9" name="Freeform 9"/>
            <p:cNvSpPr/>
            <p:nvPr/>
          </p:nvSpPr>
          <p:spPr>
            <a:xfrm>
              <a:off x="0" y="0"/>
              <a:ext cx="3995376" cy="1780181"/>
            </a:xfrm>
            <a:custGeom>
              <a:avLst/>
              <a:gdLst/>
              <a:ahLst/>
              <a:cxnLst/>
              <a:rect l="l" t="t" r="r" b="b"/>
              <a:pathLst>
                <a:path w="3995376" h="1780181">
                  <a:moveTo>
                    <a:pt x="26028" y="0"/>
                  </a:moveTo>
                  <a:lnTo>
                    <a:pt x="3969349" y="0"/>
                  </a:lnTo>
                  <a:cubicBezTo>
                    <a:pt x="3976251" y="0"/>
                    <a:pt x="3982872" y="2742"/>
                    <a:pt x="3987753" y="7623"/>
                  </a:cubicBezTo>
                  <a:cubicBezTo>
                    <a:pt x="3992634" y="12504"/>
                    <a:pt x="3995376" y="19125"/>
                    <a:pt x="3995376" y="26028"/>
                  </a:cubicBezTo>
                  <a:lnTo>
                    <a:pt x="3995376" y="1754154"/>
                  </a:lnTo>
                  <a:cubicBezTo>
                    <a:pt x="3995376" y="1761057"/>
                    <a:pt x="3992634" y="1767677"/>
                    <a:pt x="3987753" y="1772558"/>
                  </a:cubicBezTo>
                  <a:cubicBezTo>
                    <a:pt x="3982872" y="1777439"/>
                    <a:pt x="3976251" y="1780181"/>
                    <a:pt x="3969349" y="1780181"/>
                  </a:cubicBezTo>
                  <a:lnTo>
                    <a:pt x="26028" y="1780181"/>
                  </a:lnTo>
                  <a:cubicBezTo>
                    <a:pt x="19125" y="1780181"/>
                    <a:pt x="12504" y="1777439"/>
                    <a:pt x="7623" y="1772558"/>
                  </a:cubicBezTo>
                  <a:cubicBezTo>
                    <a:pt x="2742" y="1767677"/>
                    <a:pt x="0" y="1761057"/>
                    <a:pt x="0" y="1754154"/>
                  </a:cubicBezTo>
                  <a:lnTo>
                    <a:pt x="0" y="26028"/>
                  </a:lnTo>
                  <a:cubicBezTo>
                    <a:pt x="0" y="19125"/>
                    <a:pt x="2742" y="12504"/>
                    <a:pt x="7623" y="7623"/>
                  </a:cubicBezTo>
                  <a:cubicBezTo>
                    <a:pt x="12504" y="2742"/>
                    <a:pt x="19125" y="0"/>
                    <a:pt x="26028" y="0"/>
                  </a:cubicBezTo>
                  <a:close/>
                </a:path>
              </a:pathLst>
            </a:custGeom>
            <a:solidFill>
              <a:srgbClr val="FFFFFF"/>
            </a:solidFill>
          </p:spPr>
          <p:txBody>
            <a:bodyPr/>
            <a:lstStyle/>
            <a:p>
              <a:endParaRPr lang="en-IN"/>
            </a:p>
          </p:txBody>
        </p:sp>
        <p:sp>
          <p:nvSpPr>
            <p:cNvPr id="10" name="TextBox 10"/>
            <p:cNvSpPr txBox="1"/>
            <p:nvPr/>
          </p:nvSpPr>
          <p:spPr>
            <a:xfrm>
              <a:off x="0" y="-38100"/>
              <a:ext cx="3995376" cy="1818281"/>
            </a:xfrm>
            <a:prstGeom prst="rect">
              <a:avLst/>
            </a:prstGeom>
          </p:spPr>
          <p:txBody>
            <a:bodyPr lIns="50800" tIns="50800" rIns="50800" bIns="50800" rtlCol="0" anchor="ctr"/>
            <a:lstStyle/>
            <a:p>
              <a:pPr algn="ctr">
                <a:lnSpc>
                  <a:spcPts val="2659"/>
                </a:lnSpc>
              </a:pPr>
              <a:endParaRPr/>
            </a:p>
          </p:txBody>
        </p:sp>
      </p:grpSp>
      <p:sp>
        <p:nvSpPr>
          <p:cNvPr id="11" name="TextBox 11"/>
          <p:cNvSpPr txBox="1"/>
          <p:nvPr/>
        </p:nvSpPr>
        <p:spPr>
          <a:xfrm>
            <a:off x="9429479" y="1444318"/>
            <a:ext cx="7488262" cy="637569"/>
          </a:xfrm>
          <a:prstGeom prst="rect">
            <a:avLst/>
          </a:prstGeom>
        </p:spPr>
        <p:txBody>
          <a:bodyPr lIns="0" tIns="0" rIns="0" bIns="0" rtlCol="0" anchor="t">
            <a:spAutoFit/>
          </a:bodyPr>
          <a:lstStyle/>
          <a:p>
            <a:pPr algn="ctr">
              <a:lnSpc>
                <a:spcPts val="5283"/>
              </a:lnSpc>
            </a:pPr>
            <a:r>
              <a:rPr lang="en-US" sz="3773">
                <a:solidFill>
                  <a:srgbClr val="000000"/>
                </a:solidFill>
                <a:latin typeface="Montserrat"/>
              </a:rPr>
              <a:t>Data Set Used</a:t>
            </a:r>
          </a:p>
        </p:txBody>
      </p:sp>
      <p:sp>
        <p:nvSpPr>
          <p:cNvPr id="12" name="TextBox 12"/>
          <p:cNvSpPr txBox="1"/>
          <p:nvPr/>
        </p:nvSpPr>
        <p:spPr>
          <a:xfrm>
            <a:off x="1814998" y="3764696"/>
            <a:ext cx="13252803" cy="1401083"/>
          </a:xfrm>
          <a:prstGeom prst="rect">
            <a:avLst/>
          </a:prstGeom>
        </p:spPr>
        <p:txBody>
          <a:bodyPr lIns="0" tIns="0" rIns="0" bIns="0" rtlCol="0" anchor="t">
            <a:spAutoFit/>
          </a:bodyPr>
          <a:lstStyle/>
          <a:p>
            <a:pPr>
              <a:lnSpc>
                <a:spcPts val="3782"/>
              </a:lnSpc>
            </a:pPr>
            <a:r>
              <a:rPr lang="en-US" sz="2702">
                <a:solidFill>
                  <a:srgbClr val="000000"/>
                </a:solidFill>
                <a:latin typeface="Montserrat"/>
              </a:rPr>
              <a:t>This dataset contains detailed information about bike rentals, including date, season, weather conditions, temperature, humidity, wind speed, and rental counts. It serves as the primary source of data for our analysis.</a:t>
            </a:r>
          </a:p>
        </p:txBody>
      </p:sp>
      <p:sp>
        <p:nvSpPr>
          <p:cNvPr id="13" name="TextBox 13"/>
          <p:cNvSpPr txBox="1"/>
          <p:nvPr/>
        </p:nvSpPr>
        <p:spPr>
          <a:xfrm>
            <a:off x="1409000" y="3292348"/>
            <a:ext cx="4614155" cy="519973"/>
          </a:xfrm>
          <a:prstGeom prst="rect">
            <a:avLst/>
          </a:prstGeom>
        </p:spPr>
        <p:txBody>
          <a:bodyPr lIns="0" tIns="0" rIns="0" bIns="0" rtlCol="0" anchor="t">
            <a:spAutoFit/>
          </a:bodyPr>
          <a:lstStyle/>
          <a:p>
            <a:pPr>
              <a:lnSpc>
                <a:spcPts val="3984"/>
              </a:lnSpc>
            </a:pPr>
            <a:r>
              <a:rPr lang="en-US" sz="3795">
                <a:solidFill>
                  <a:srgbClr val="FF9405"/>
                </a:solidFill>
                <a:latin typeface="Montserrat"/>
              </a:rPr>
              <a:t>Data Set 1</a:t>
            </a:r>
          </a:p>
        </p:txBody>
      </p:sp>
      <p:sp>
        <p:nvSpPr>
          <p:cNvPr id="14" name="TextBox 14"/>
          <p:cNvSpPr txBox="1"/>
          <p:nvPr/>
        </p:nvSpPr>
        <p:spPr>
          <a:xfrm>
            <a:off x="1814998" y="6090146"/>
            <a:ext cx="13252803" cy="927053"/>
          </a:xfrm>
          <a:prstGeom prst="rect">
            <a:avLst/>
          </a:prstGeom>
        </p:spPr>
        <p:txBody>
          <a:bodyPr lIns="0" tIns="0" rIns="0" bIns="0" rtlCol="0" anchor="t">
            <a:spAutoFit/>
          </a:bodyPr>
          <a:lstStyle/>
          <a:p>
            <a:pPr>
              <a:lnSpc>
                <a:spcPts val="3782"/>
              </a:lnSpc>
            </a:pPr>
            <a:r>
              <a:rPr lang="en-US" sz="2702">
                <a:solidFill>
                  <a:srgbClr val="000000"/>
                </a:solidFill>
                <a:latin typeface="Montserrat"/>
              </a:rPr>
              <a:t>Similar to Dataset_1, Dataset_2 provides additional information about bike rentals, which will be merged with Dataset_1 to enrich our dataset.</a:t>
            </a:r>
          </a:p>
        </p:txBody>
      </p:sp>
      <p:sp>
        <p:nvSpPr>
          <p:cNvPr id="15" name="TextBox 15"/>
          <p:cNvSpPr txBox="1"/>
          <p:nvPr/>
        </p:nvSpPr>
        <p:spPr>
          <a:xfrm>
            <a:off x="1409000" y="5564644"/>
            <a:ext cx="4614155" cy="519973"/>
          </a:xfrm>
          <a:prstGeom prst="rect">
            <a:avLst/>
          </a:prstGeom>
        </p:spPr>
        <p:txBody>
          <a:bodyPr lIns="0" tIns="0" rIns="0" bIns="0" rtlCol="0" anchor="t">
            <a:spAutoFit/>
          </a:bodyPr>
          <a:lstStyle/>
          <a:p>
            <a:pPr>
              <a:lnSpc>
                <a:spcPts val="3984"/>
              </a:lnSpc>
            </a:pPr>
            <a:r>
              <a:rPr lang="en-US" sz="3795">
                <a:solidFill>
                  <a:srgbClr val="FF9405"/>
                </a:solidFill>
                <a:latin typeface="Montserrat"/>
              </a:rPr>
              <a:t>Data Set 2</a:t>
            </a:r>
          </a:p>
        </p:txBody>
      </p:sp>
      <p:sp>
        <p:nvSpPr>
          <p:cNvPr id="16" name="TextBox 16"/>
          <p:cNvSpPr txBox="1"/>
          <p:nvPr/>
        </p:nvSpPr>
        <p:spPr>
          <a:xfrm>
            <a:off x="1814998" y="7942751"/>
            <a:ext cx="13252803" cy="927053"/>
          </a:xfrm>
          <a:prstGeom prst="rect">
            <a:avLst/>
          </a:prstGeom>
        </p:spPr>
        <p:txBody>
          <a:bodyPr lIns="0" tIns="0" rIns="0" bIns="0" rtlCol="0" anchor="t">
            <a:spAutoFit/>
          </a:bodyPr>
          <a:lstStyle/>
          <a:p>
            <a:pPr>
              <a:lnSpc>
                <a:spcPts val="3782"/>
              </a:lnSpc>
            </a:pPr>
            <a:r>
              <a:rPr lang="en-US" sz="2702">
                <a:solidFill>
                  <a:srgbClr val="000000"/>
                </a:solidFill>
                <a:latin typeface="Montserrat"/>
              </a:rPr>
              <a:t>Dataset_3 complements the information provided in Dataset_1 and Dataset_2, contributing further insights into bike rental patterns.</a:t>
            </a:r>
          </a:p>
        </p:txBody>
      </p:sp>
      <p:sp>
        <p:nvSpPr>
          <p:cNvPr id="17" name="TextBox 17"/>
          <p:cNvSpPr txBox="1"/>
          <p:nvPr/>
        </p:nvSpPr>
        <p:spPr>
          <a:xfrm>
            <a:off x="1409000" y="7417249"/>
            <a:ext cx="4614155" cy="519973"/>
          </a:xfrm>
          <a:prstGeom prst="rect">
            <a:avLst/>
          </a:prstGeom>
        </p:spPr>
        <p:txBody>
          <a:bodyPr lIns="0" tIns="0" rIns="0" bIns="0" rtlCol="0" anchor="t">
            <a:spAutoFit/>
          </a:bodyPr>
          <a:lstStyle/>
          <a:p>
            <a:pPr>
              <a:lnSpc>
                <a:spcPts val="3984"/>
              </a:lnSpc>
            </a:pPr>
            <a:r>
              <a:rPr lang="en-US" sz="3795">
                <a:solidFill>
                  <a:srgbClr val="FF9405"/>
                </a:solidFill>
                <a:latin typeface="Montserrat"/>
              </a:rPr>
              <a:t>Data Set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4F2F2"/>
        </a:solidFill>
        <a:effectLst/>
      </p:bgPr>
    </p:bg>
    <p:spTree>
      <p:nvGrpSpPr>
        <p:cNvPr id="1" name=""/>
        <p:cNvGrpSpPr/>
        <p:nvPr/>
      </p:nvGrpSpPr>
      <p:grpSpPr>
        <a:xfrm>
          <a:off x="0" y="0"/>
          <a:ext cx="0" cy="0"/>
          <a:chOff x="0" y="0"/>
          <a:chExt cx="0" cy="0"/>
        </a:xfrm>
      </p:grpSpPr>
      <p:sp>
        <p:nvSpPr>
          <p:cNvPr id="2" name="Freeform 2"/>
          <p:cNvSpPr/>
          <p:nvPr/>
        </p:nvSpPr>
        <p:spPr>
          <a:xfrm>
            <a:off x="10013990" y="-7825478"/>
            <a:ext cx="15228862" cy="15228862"/>
          </a:xfrm>
          <a:custGeom>
            <a:avLst/>
            <a:gdLst/>
            <a:ahLst/>
            <a:cxnLst/>
            <a:rect l="l" t="t" r="r" b="b"/>
            <a:pathLst>
              <a:path w="15228862" h="15228862">
                <a:moveTo>
                  <a:pt x="0" y="0"/>
                </a:moveTo>
                <a:lnTo>
                  <a:pt x="15228862" y="0"/>
                </a:lnTo>
                <a:lnTo>
                  <a:pt x="15228862" y="15228863"/>
                </a:lnTo>
                <a:lnTo>
                  <a:pt x="0" y="1522886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3" name="Freeform 3"/>
          <p:cNvSpPr/>
          <p:nvPr/>
        </p:nvSpPr>
        <p:spPr>
          <a:xfrm>
            <a:off x="-8101481" y="3828159"/>
            <a:ext cx="15228862" cy="15228862"/>
          </a:xfrm>
          <a:custGeom>
            <a:avLst/>
            <a:gdLst/>
            <a:ahLst/>
            <a:cxnLst/>
            <a:rect l="l" t="t" r="r" b="b"/>
            <a:pathLst>
              <a:path w="15228862" h="15228862">
                <a:moveTo>
                  <a:pt x="0" y="0"/>
                </a:moveTo>
                <a:lnTo>
                  <a:pt x="15228862" y="0"/>
                </a:lnTo>
                <a:lnTo>
                  <a:pt x="15228862" y="15228863"/>
                </a:lnTo>
                <a:lnTo>
                  <a:pt x="0" y="1522886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grpSp>
        <p:nvGrpSpPr>
          <p:cNvPr id="4" name="Group 4"/>
          <p:cNvGrpSpPr/>
          <p:nvPr/>
        </p:nvGrpSpPr>
        <p:grpSpPr>
          <a:xfrm>
            <a:off x="6377967" y="339608"/>
            <a:ext cx="11250454" cy="7703647"/>
            <a:chOff x="0" y="0"/>
            <a:chExt cx="2963083" cy="2028944"/>
          </a:xfrm>
        </p:grpSpPr>
        <p:sp>
          <p:nvSpPr>
            <p:cNvPr id="5" name="Freeform 5"/>
            <p:cNvSpPr/>
            <p:nvPr/>
          </p:nvSpPr>
          <p:spPr>
            <a:xfrm>
              <a:off x="0" y="0"/>
              <a:ext cx="2963083" cy="2028944"/>
            </a:xfrm>
            <a:custGeom>
              <a:avLst/>
              <a:gdLst/>
              <a:ahLst/>
              <a:cxnLst/>
              <a:rect l="l" t="t" r="r" b="b"/>
              <a:pathLst>
                <a:path w="2963083" h="2028944">
                  <a:moveTo>
                    <a:pt x="35095" y="0"/>
                  </a:moveTo>
                  <a:lnTo>
                    <a:pt x="2927987" y="0"/>
                  </a:lnTo>
                  <a:cubicBezTo>
                    <a:pt x="2947370" y="0"/>
                    <a:pt x="2963083" y="15713"/>
                    <a:pt x="2963083" y="35095"/>
                  </a:cubicBezTo>
                  <a:lnTo>
                    <a:pt x="2963083" y="1993849"/>
                  </a:lnTo>
                  <a:cubicBezTo>
                    <a:pt x="2963083" y="2003157"/>
                    <a:pt x="2959385" y="2012083"/>
                    <a:pt x="2952803" y="2018665"/>
                  </a:cubicBezTo>
                  <a:cubicBezTo>
                    <a:pt x="2946222" y="2025247"/>
                    <a:pt x="2937295" y="2028944"/>
                    <a:pt x="2927987" y="2028944"/>
                  </a:cubicBezTo>
                  <a:lnTo>
                    <a:pt x="35095" y="2028944"/>
                  </a:lnTo>
                  <a:cubicBezTo>
                    <a:pt x="15713" y="2028944"/>
                    <a:pt x="0" y="2013231"/>
                    <a:pt x="0" y="1993849"/>
                  </a:cubicBezTo>
                  <a:lnTo>
                    <a:pt x="0" y="35095"/>
                  </a:lnTo>
                  <a:cubicBezTo>
                    <a:pt x="0" y="15713"/>
                    <a:pt x="15713" y="0"/>
                    <a:pt x="35095" y="0"/>
                  </a:cubicBezTo>
                  <a:close/>
                </a:path>
              </a:pathLst>
            </a:custGeom>
            <a:solidFill>
              <a:srgbClr val="FFFFFF"/>
            </a:solidFill>
          </p:spPr>
          <p:txBody>
            <a:bodyPr/>
            <a:lstStyle/>
            <a:p>
              <a:endParaRPr lang="en-IN"/>
            </a:p>
          </p:txBody>
        </p:sp>
        <p:sp>
          <p:nvSpPr>
            <p:cNvPr id="6" name="TextBox 6"/>
            <p:cNvSpPr txBox="1"/>
            <p:nvPr/>
          </p:nvSpPr>
          <p:spPr>
            <a:xfrm>
              <a:off x="0" y="-38100"/>
              <a:ext cx="2963083" cy="2067044"/>
            </a:xfrm>
            <a:prstGeom prst="rect">
              <a:avLst/>
            </a:prstGeom>
          </p:spPr>
          <p:txBody>
            <a:bodyPr lIns="50800" tIns="50800" rIns="50800" bIns="50800" rtlCol="0" anchor="ctr"/>
            <a:lstStyle/>
            <a:p>
              <a:pPr algn="ctr">
                <a:lnSpc>
                  <a:spcPts val="2659"/>
                </a:lnSpc>
              </a:pPr>
              <a:endParaRPr/>
            </a:p>
          </p:txBody>
        </p:sp>
      </p:grpSp>
      <p:grpSp>
        <p:nvGrpSpPr>
          <p:cNvPr id="7" name="Group 7"/>
          <p:cNvGrpSpPr/>
          <p:nvPr/>
        </p:nvGrpSpPr>
        <p:grpSpPr>
          <a:xfrm>
            <a:off x="681564" y="8200758"/>
            <a:ext cx="10346610" cy="1413906"/>
            <a:chOff x="0" y="0"/>
            <a:chExt cx="2217760" cy="303066"/>
          </a:xfrm>
        </p:grpSpPr>
        <p:sp>
          <p:nvSpPr>
            <p:cNvPr id="8" name="Freeform 8"/>
            <p:cNvSpPr/>
            <p:nvPr/>
          </p:nvSpPr>
          <p:spPr>
            <a:xfrm>
              <a:off x="0" y="0"/>
              <a:ext cx="2217760" cy="303066"/>
            </a:xfrm>
            <a:custGeom>
              <a:avLst/>
              <a:gdLst/>
              <a:ahLst/>
              <a:cxnLst/>
              <a:rect l="l" t="t" r="r" b="b"/>
              <a:pathLst>
                <a:path w="2217760" h="303066">
                  <a:moveTo>
                    <a:pt x="74826" y="0"/>
                  </a:moveTo>
                  <a:lnTo>
                    <a:pt x="2142935" y="0"/>
                  </a:lnTo>
                  <a:cubicBezTo>
                    <a:pt x="2162780" y="0"/>
                    <a:pt x="2181812" y="7883"/>
                    <a:pt x="2195844" y="21916"/>
                  </a:cubicBezTo>
                  <a:cubicBezTo>
                    <a:pt x="2209877" y="35948"/>
                    <a:pt x="2217760" y="54981"/>
                    <a:pt x="2217760" y="74826"/>
                  </a:cubicBezTo>
                  <a:lnTo>
                    <a:pt x="2217760" y="228240"/>
                  </a:lnTo>
                  <a:cubicBezTo>
                    <a:pt x="2217760" y="248085"/>
                    <a:pt x="2209877" y="267117"/>
                    <a:pt x="2195844" y="281150"/>
                  </a:cubicBezTo>
                  <a:cubicBezTo>
                    <a:pt x="2181812" y="295182"/>
                    <a:pt x="2162780" y="303066"/>
                    <a:pt x="2142935" y="303066"/>
                  </a:cubicBezTo>
                  <a:lnTo>
                    <a:pt x="74826" y="303066"/>
                  </a:lnTo>
                  <a:cubicBezTo>
                    <a:pt x="54981" y="303066"/>
                    <a:pt x="35948" y="295182"/>
                    <a:pt x="21916" y="281150"/>
                  </a:cubicBezTo>
                  <a:cubicBezTo>
                    <a:pt x="7883" y="267117"/>
                    <a:pt x="0" y="248085"/>
                    <a:pt x="0" y="228240"/>
                  </a:cubicBezTo>
                  <a:lnTo>
                    <a:pt x="0" y="74826"/>
                  </a:lnTo>
                  <a:cubicBezTo>
                    <a:pt x="0" y="54981"/>
                    <a:pt x="7883" y="35948"/>
                    <a:pt x="21916" y="21916"/>
                  </a:cubicBezTo>
                  <a:cubicBezTo>
                    <a:pt x="35948" y="7883"/>
                    <a:pt x="54981" y="0"/>
                    <a:pt x="74826" y="0"/>
                  </a:cubicBezTo>
                  <a:close/>
                </a:path>
              </a:pathLst>
            </a:custGeom>
            <a:solidFill>
              <a:srgbClr val="FF9405"/>
            </a:solidFill>
          </p:spPr>
          <p:txBody>
            <a:bodyPr/>
            <a:lstStyle/>
            <a:p>
              <a:endParaRPr lang="en-IN"/>
            </a:p>
          </p:txBody>
        </p:sp>
        <p:sp>
          <p:nvSpPr>
            <p:cNvPr id="9" name="TextBox 9"/>
            <p:cNvSpPr txBox="1"/>
            <p:nvPr/>
          </p:nvSpPr>
          <p:spPr>
            <a:xfrm>
              <a:off x="0" y="-38100"/>
              <a:ext cx="2217760" cy="341166"/>
            </a:xfrm>
            <a:prstGeom prst="rect">
              <a:avLst/>
            </a:prstGeom>
          </p:spPr>
          <p:txBody>
            <a:bodyPr lIns="50800" tIns="50800" rIns="50800" bIns="50800" rtlCol="0" anchor="ctr"/>
            <a:lstStyle/>
            <a:p>
              <a:pPr algn="ctr">
                <a:lnSpc>
                  <a:spcPts val="2659"/>
                </a:lnSpc>
              </a:pPr>
              <a:endParaRPr/>
            </a:p>
          </p:txBody>
        </p:sp>
      </p:grpSp>
      <p:sp>
        <p:nvSpPr>
          <p:cNvPr id="10" name="TextBox 10"/>
          <p:cNvSpPr txBox="1"/>
          <p:nvPr/>
        </p:nvSpPr>
        <p:spPr>
          <a:xfrm>
            <a:off x="6870004" y="464256"/>
            <a:ext cx="10561655" cy="7593284"/>
          </a:xfrm>
          <a:prstGeom prst="rect">
            <a:avLst/>
          </a:prstGeom>
        </p:spPr>
        <p:txBody>
          <a:bodyPr lIns="0" tIns="0" rIns="0" bIns="0" rtlCol="0" anchor="t">
            <a:spAutoFit/>
          </a:bodyPr>
          <a:lstStyle/>
          <a:p>
            <a:pPr marL="550938" lvl="1" indent="-275469" algn="just">
              <a:lnSpc>
                <a:spcPts val="3572"/>
              </a:lnSpc>
              <a:buFont typeface="Arial"/>
              <a:buChar char="•"/>
            </a:pPr>
            <a:r>
              <a:rPr lang="en-US" sz="2551">
                <a:solidFill>
                  <a:srgbClr val="000000"/>
                </a:solidFill>
                <a:latin typeface="Montserrat Bold"/>
              </a:rPr>
              <a:t>Date: </a:t>
            </a:r>
            <a:r>
              <a:rPr lang="en-US" sz="2551">
                <a:solidFill>
                  <a:srgbClr val="000000"/>
                </a:solidFill>
                <a:latin typeface="Montserrat"/>
              </a:rPr>
              <a:t>Represents the date of the bike ride, which is essential for analyzing temporal trends in rental patterns.</a:t>
            </a:r>
          </a:p>
          <a:p>
            <a:pPr marL="550938" lvl="1" indent="-275469" algn="just">
              <a:lnSpc>
                <a:spcPts val="3572"/>
              </a:lnSpc>
              <a:buFont typeface="Arial"/>
              <a:buChar char="•"/>
            </a:pPr>
            <a:r>
              <a:rPr lang="en-US" sz="2551">
                <a:solidFill>
                  <a:srgbClr val="000000"/>
                </a:solidFill>
                <a:latin typeface="Montserrat Bold"/>
              </a:rPr>
              <a:t>Season:</a:t>
            </a:r>
            <a:r>
              <a:rPr lang="en-US" sz="2551">
                <a:solidFill>
                  <a:srgbClr val="000000"/>
                </a:solidFill>
                <a:latin typeface="Montserrat"/>
              </a:rPr>
              <a:t> Categorizes the season into spring, summer, fall, and winter, aiding in understanding seasonal variations in bike rentals.</a:t>
            </a:r>
          </a:p>
          <a:p>
            <a:pPr marL="550938" lvl="1" indent="-275469" algn="just">
              <a:lnSpc>
                <a:spcPts val="3572"/>
              </a:lnSpc>
              <a:buFont typeface="Arial"/>
              <a:buChar char="•"/>
            </a:pPr>
            <a:r>
              <a:rPr lang="en-US" sz="2551">
                <a:solidFill>
                  <a:srgbClr val="000000"/>
                </a:solidFill>
                <a:latin typeface="Montserrat Bold"/>
              </a:rPr>
              <a:t>Weather Conditions:</a:t>
            </a:r>
            <a:r>
              <a:rPr lang="en-US" sz="2551">
                <a:solidFill>
                  <a:srgbClr val="000000"/>
                </a:solidFill>
                <a:latin typeface="Montserrat"/>
              </a:rPr>
              <a:t> Describes the weather conditions on the day of the rental, influencing user preferences and rental demands.</a:t>
            </a:r>
          </a:p>
          <a:p>
            <a:pPr marL="550938" lvl="1" indent="-275469" algn="just">
              <a:lnSpc>
                <a:spcPts val="3572"/>
              </a:lnSpc>
              <a:buFont typeface="Arial"/>
              <a:buChar char="•"/>
            </a:pPr>
            <a:r>
              <a:rPr lang="en-US" sz="2551">
                <a:solidFill>
                  <a:srgbClr val="000000"/>
                </a:solidFill>
                <a:latin typeface="Montserrat Bold"/>
              </a:rPr>
              <a:t>Temperature and Humidity:</a:t>
            </a:r>
            <a:r>
              <a:rPr lang="en-US" sz="2551">
                <a:solidFill>
                  <a:srgbClr val="000000"/>
                </a:solidFill>
                <a:latin typeface="Montserrat"/>
              </a:rPr>
              <a:t> Reflect the weather's impact on bike rental behavior, as users may be more or less inclined to ride based on these factors.</a:t>
            </a:r>
          </a:p>
          <a:p>
            <a:pPr marL="550938" lvl="1" indent="-275469" algn="just">
              <a:lnSpc>
                <a:spcPts val="3572"/>
              </a:lnSpc>
              <a:buFont typeface="Arial"/>
              <a:buChar char="•"/>
            </a:pPr>
            <a:r>
              <a:rPr lang="en-US" sz="2551">
                <a:solidFill>
                  <a:srgbClr val="000000"/>
                </a:solidFill>
                <a:latin typeface="Montserrat Bold"/>
              </a:rPr>
              <a:t>Wind Speed: </a:t>
            </a:r>
            <a:r>
              <a:rPr lang="en-US" sz="2551">
                <a:solidFill>
                  <a:srgbClr val="000000"/>
                </a:solidFill>
                <a:latin typeface="Montserrat"/>
              </a:rPr>
              <a:t>Indicates the strength of the wind, which can affect the comfort and safety of biking.</a:t>
            </a:r>
          </a:p>
          <a:p>
            <a:pPr marL="550938" lvl="1" indent="-275469" algn="just">
              <a:lnSpc>
                <a:spcPts val="3572"/>
              </a:lnSpc>
              <a:buFont typeface="Arial"/>
              <a:buChar char="•"/>
            </a:pPr>
            <a:r>
              <a:rPr lang="en-US" sz="2551">
                <a:solidFill>
                  <a:srgbClr val="000000"/>
                </a:solidFill>
                <a:latin typeface="Montserrat Bold"/>
              </a:rPr>
              <a:t>Rental Counts:</a:t>
            </a:r>
            <a:r>
              <a:rPr lang="en-US" sz="2551">
                <a:solidFill>
                  <a:srgbClr val="000000"/>
                </a:solidFill>
                <a:latin typeface="Montserrat"/>
              </a:rPr>
              <a:t> Provides the total number of bike rentals, including both registered and non-registered users, serving as the primary metric for analysis and prediction.</a:t>
            </a:r>
          </a:p>
          <a:p>
            <a:pPr algn="just">
              <a:lnSpc>
                <a:spcPts val="3572"/>
              </a:lnSpc>
            </a:pPr>
            <a:endParaRPr lang="en-US" sz="2551">
              <a:solidFill>
                <a:srgbClr val="000000"/>
              </a:solidFill>
              <a:latin typeface="Montserrat"/>
            </a:endParaRPr>
          </a:p>
        </p:txBody>
      </p:sp>
      <p:sp>
        <p:nvSpPr>
          <p:cNvPr id="11" name="TextBox 11"/>
          <p:cNvSpPr txBox="1"/>
          <p:nvPr/>
        </p:nvSpPr>
        <p:spPr>
          <a:xfrm>
            <a:off x="1834041" y="8581409"/>
            <a:ext cx="8381536" cy="628987"/>
          </a:xfrm>
          <a:prstGeom prst="rect">
            <a:avLst/>
          </a:prstGeom>
        </p:spPr>
        <p:txBody>
          <a:bodyPr lIns="0" tIns="0" rIns="0" bIns="0" rtlCol="0" anchor="t">
            <a:spAutoFit/>
          </a:bodyPr>
          <a:lstStyle/>
          <a:p>
            <a:pPr algn="ctr">
              <a:lnSpc>
                <a:spcPts val="5231"/>
              </a:lnSpc>
            </a:pPr>
            <a:r>
              <a:rPr lang="en-US" sz="3736">
                <a:solidFill>
                  <a:srgbClr val="FFFFFF"/>
                </a:solidFill>
                <a:latin typeface="Montserrat"/>
              </a:rPr>
              <a:t>Key Attributes and Significance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4F2F2"/>
        </a:solidFill>
        <a:effectLst/>
      </p:bgPr>
    </p:bg>
    <p:spTree>
      <p:nvGrpSpPr>
        <p:cNvPr id="1" name=""/>
        <p:cNvGrpSpPr/>
        <p:nvPr/>
      </p:nvGrpSpPr>
      <p:grpSpPr>
        <a:xfrm>
          <a:off x="0" y="0"/>
          <a:ext cx="0" cy="0"/>
          <a:chOff x="0" y="0"/>
          <a:chExt cx="0" cy="0"/>
        </a:xfrm>
      </p:grpSpPr>
      <p:sp>
        <p:nvSpPr>
          <p:cNvPr id="2" name="Freeform 2"/>
          <p:cNvSpPr/>
          <p:nvPr/>
        </p:nvSpPr>
        <p:spPr>
          <a:xfrm>
            <a:off x="8865908" y="1209824"/>
            <a:ext cx="15228862" cy="15228862"/>
          </a:xfrm>
          <a:custGeom>
            <a:avLst/>
            <a:gdLst/>
            <a:ahLst/>
            <a:cxnLst/>
            <a:rect l="l" t="t" r="r" b="b"/>
            <a:pathLst>
              <a:path w="15228862" h="15228862">
                <a:moveTo>
                  <a:pt x="0" y="0"/>
                </a:moveTo>
                <a:lnTo>
                  <a:pt x="15228863" y="0"/>
                </a:lnTo>
                <a:lnTo>
                  <a:pt x="15228863" y="15228863"/>
                </a:lnTo>
                <a:lnTo>
                  <a:pt x="0" y="1522886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3" name="Freeform 3"/>
          <p:cNvSpPr/>
          <p:nvPr/>
        </p:nvSpPr>
        <p:spPr>
          <a:xfrm>
            <a:off x="10449147" y="4343400"/>
            <a:ext cx="5847907" cy="4114800"/>
          </a:xfrm>
          <a:custGeom>
            <a:avLst/>
            <a:gdLst/>
            <a:ahLst/>
            <a:cxnLst/>
            <a:rect l="l" t="t" r="r" b="b"/>
            <a:pathLst>
              <a:path w="5847907" h="4114800">
                <a:moveTo>
                  <a:pt x="0" y="0"/>
                </a:moveTo>
                <a:lnTo>
                  <a:pt x="5847906" y="0"/>
                </a:lnTo>
                <a:lnTo>
                  <a:pt x="5847906"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grpSp>
        <p:nvGrpSpPr>
          <p:cNvPr id="4" name="Group 4"/>
          <p:cNvGrpSpPr/>
          <p:nvPr/>
        </p:nvGrpSpPr>
        <p:grpSpPr>
          <a:xfrm>
            <a:off x="1044491" y="1028700"/>
            <a:ext cx="11017868" cy="8229600"/>
            <a:chOff x="0" y="0"/>
            <a:chExt cx="2901825" cy="2167467"/>
          </a:xfrm>
        </p:grpSpPr>
        <p:sp>
          <p:nvSpPr>
            <p:cNvPr id="5" name="Freeform 5"/>
            <p:cNvSpPr/>
            <p:nvPr/>
          </p:nvSpPr>
          <p:spPr>
            <a:xfrm>
              <a:off x="0" y="0"/>
              <a:ext cx="2901825" cy="2167467"/>
            </a:xfrm>
            <a:custGeom>
              <a:avLst/>
              <a:gdLst/>
              <a:ahLst/>
              <a:cxnLst/>
              <a:rect l="l" t="t" r="r" b="b"/>
              <a:pathLst>
                <a:path w="2901825" h="2167467">
                  <a:moveTo>
                    <a:pt x="35836" y="0"/>
                  </a:moveTo>
                  <a:lnTo>
                    <a:pt x="2865989" y="0"/>
                  </a:lnTo>
                  <a:cubicBezTo>
                    <a:pt x="2885781" y="0"/>
                    <a:pt x="2901825" y="16044"/>
                    <a:pt x="2901825" y="35836"/>
                  </a:cubicBezTo>
                  <a:lnTo>
                    <a:pt x="2901825" y="2131631"/>
                  </a:lnTo>
                  <a:cubicBezTo>
                    <a:pt x="2901825" y="2151422"/>
                    <a:pt x="2885781" y="2167467"/>
                    <a:pt x="2865989" y="2167467"/>
                  </a:cubicBezTo>
                  <a:lnTo>
                    <a:pt x="35836" y="2167467"/>
                  </a:lnTo>
                  <a:cubicBezTo>
                    <a:pt x="16044" y="2167467"/>
                    <a:pt x="0" y="2151422"/>
                    <a:pt x="0" y="2131631"/>
                  </a:cubicBezTo>
                  <a:lnTo>
                    <a:pt x="0" y="35836"/>
                  </a:lnTo>
                  <a:cubicBezTo>
                    <a:pt x="0" y="16044"/>
                    <a:pt x="16044" y="0"/>
                    <a:pt x="35836" y="0"/>
                  </a:cubicBezTo>
                  <a:close/>
                </a:path>
              </a:pathLst>
            </a:custGeom>
            <a:solidFill>
              <a:srgbClr val="FFFFFF"/>
            </a:solidFill>
          </p:spPr>
          <p:txBody>
            <a:bodyPr/>
            <a:lstStyle/>
            <a:p>
              <a:endParaRPr lang="en-IN"/>
            </a:p>
          </p:txBody>
        </p:sp>
        <p:sp>
          <p:nvSpPr>
            <p:cNvPr id="6" name="TextBox 6"/>
            <p:cNvSpPr txBox="1"/>
            <p:nvPr/>
          </p:nvSpPr>
          <p:spPr>
            <a:xfrm>
              <a:off x="0" y="-38100"/>
              <a:ext cx="2901825" cy="2205567"/>
            </a:xfrm>
            <a:prstGeom prst="rect">
              <a:avLst/>
            </a:prstGeom>
          </p:spPr>
          <p:txBody>
            <a:bodyPr lIns="50800" tIns="50800" rIns="50800" bIns="50800" rtlCol="0" anchor="ctr"/>
            <a:lstStyle/>
            <a:p>
              <a:pPr algn="ctr">
                <a:lnSpc>
                  <a:spcPts val="2659"/>
                </a:lnSpc>
              </a:pPr>
              <a:endParaRPr/>
            </a:p>
          </p:txBody>
        </p:sp>
      </p:grpSp>
      <p:sp>
        <p:nvSpPr>
          <p:cNvPr id="7" name="TextBox 7"/>
          <p:cNvSpPr txBox="1"/>
          <p:nvPr/>
        </p:nvSpPr>
        <p:spPr>
          <a:xfrm>
            <a:off x="1939271" y="2969129"/>
            <a:ext cx="9196726" cy="1532296"/>
          </a:xfrm>
          <a:prstGeom prst="rect">
            <a:avLst/>
          </a:prstGeom>
        </p:spPr>
        <p:txBody>
          <a:bodyPr lIns="0" tIns="0" rIns="0" bIns="0" rtlCol="0" anchor="t">
            <a:spAutoFit/>
          </a:bodyPr>
          <a:lstStyle/>
          <a:p>
            <a:pPr>
              <a:lnSpc>
                <a:spcPts val="4122"/>
              </a:lnSpc>
            </a:pPr>
            <a:r>
              <a:rPr lang="en-US" sz="2944">
                <a:solidFill>
                  <a:srgbClr val="000000"/>
                </a:solidFill>
                <a:latin typeface="Montserrat"/>
              </a:rPr>
              <a:t>Data acquisition is the process of sourcing data that can be cleaned and pre-processed and later used to train machine learning algorithms. </a:t>
            </a:r>
          </a:p>
        </p:txBody>
      </p:sp>
      <p:grpSp>
        <p:nvGrpSpPr>
          <p:cNvPr id="8" name="Group 8"/>
          <p:cNvGrpSpPr/>
          <p:nvPr/>
        </p:nvGrpSpPr>
        <p:grpSpPr>
          <a:xfrm>
            <a:off x="1747125" y="1146927"/>
            <a:ext cx="4336114" cy="1665040"/>
            <a:chOff x="0" y="0"/>
            <a:chExt cx="929431" cy="356896"/>
          </a:xfrm>
        </p:grpSpPr>
        <p:sp>
          <p:nvSpPr>
            <p:cNvPr id="9" name="Freeform 9"/>
            <p:cNvSpPr/>
            <p:nvPr/>
          </p:nvSpPr>
          <p:spPr>
            <a:xfrm>
              <a:off x="0" y="0"/>
              <a:ext cx="929431" cy="356896"/>
            </a:xfrm>
            <a:custGeom>
              <a:avLst/>
              <a:gdLst/>
              <a:ahLst/>
              <a:cxnLst/>
              <a:rect l="l" t="t" r="r" b="b"/>
              <a:pathLst>
                <a:path w="929431" h="356896">
                  <a:moveTo>
                    <a:pt x="178448" y="0"/>
                  </a:moveTo>
                  <a:lnTo>
                    <a:pt x="750983" y="0"/>
                  </a:lnTo>
                  <a:cubicBezTo>
                    <a:pt x="849537" y="0"/>
                    <a:pt x="929431" y="79894"/>
                    <a:pt x="929431" y="178448"/>
                  </a:cubicBezTo>
                  <a:lnTo>
                    <a:pt x="929431" y="178448"/>
                  </a:lnTo>
                  <a:cubicBezTo>
                    <a:pt x="929431" y="277002"/>
                    <a:pt x="849537" y="356896"/>
                    <a:pt x="750983" y="356896"/>
                  </a:cubicBezTo>
                  <a:lnTo>
                    <a:pt x="178448" y="356896"/>
                  </a:lnTo>
                  <a:cubicBezTo>
                    <a:pt x="79894" y="356896"/>
                    <a:pt x="0" y="277002"/>
                    <a:pt x="0" y="178448"/>
                  </a:cubicBezTo>
                  <a:lnTo>
                    <a:pt x="0" y="178448"/>
                  </a:lnTo>
                  <a:cubicBezTo>
                    <a:pt x="0" y="79894"/>
                    <a:pt x="79894" y="0"/>
                    <a:pt x="178448" y="0"/>
                  </a:cubicBezTo>
                  <a:close/>
                </a:path>
              </a:pathLst>
            </a:custGeom>
            <a:solidFill>
              <a:srgbClr val="50E8D1"/>
            </a:solidFill>
          </p:spPr>
          <p:txBody>
            <a:bodyPr/>
            <a:lstStyle/>
            <a:p>
              <a:endParaRPr lang="en-IN"/>
            </a:p>
          </p:txBody>
        </p:sp>
        <p:sp>
          <p:nvSpPr>
            <p:cNvPr id="10" name="TextBox 10"/>
            <p:cNvSpPr txBox="1"/>
            <p:nvPr/>
          </p:nvSpPr>
          <p:spPr>
            <a:xfrm>
              <a:off x="0" y="-38100"/>
              <a:ext cx="929431" cy="394996"/>
            </a:xfrm>
            <a:prstGeom prst="rect">
              <a:avLst/>
            </a:prstGeom>
          </p:spPr>
          <p:txBody>
            <a:bodyPr lIns="50800" tIns="50800" rIns="50800" bIns="50800" rtlCol="0" anchor="ctr"/>
            <a:lstStyle/>
            <a:p>
              <a:pPr algn="ctr">
                <a:lnSpc>
                  <a:spcPts val="2659"/>
                </a:lnSpc>
              </a:pPr>
              <a:endParaRPr/>
            </a:p>
          </p:txBody>
        </p:sp>
      </p:grpSp>
      <p:sp>
        <p:nvSpPr>
          <p:cNvPr id="11" name="TextBox 11"/>
          <p:cNvSpPr txBox="1"/>
          <p:nvPr/>
        </p:nvSpPr>
        <p:spPr>
          <a:xfrm>
            <a:off x="1939271" y="1748035"/>
            <a:ext cx="4614155" cy="519973"/>
          </a:xfrm>
          <a:prstGeom prst="rect">
            <a:avLst/>
          </a:prstGeom>
        </p:spPr>
        <p:txBody>
          <a:bodyPr lIns="0" tIns="0" rIns="0" bIns="0" rtlCol="0" anchor="t">
            <a:spAutoFit/>
          </a:bodyPr>
          <a:lstStyle/>
          <a:p>
            <a:pPr>
              <a:lnSpc>
                <a:spcPts val="3984"/>
              </a:lnSpc>
            </a:pPr>
            <a:r>
              <a:rPr lang="en-US" sz="3795">
                <a:solidFill>
                  <a:srgbClr val="FFFFFF"/>
                </a:solidFill>
                <a:latin typeface="Montserrat"/>
              </a:rPr>
              <a:t>Data Acquisition</a:t>
            </a:r>
          </a:p>
        </p:txBody>
      </p:sp>
      <p:sp>
        <p:nvSpPr>
          <p:cNvPr id="12" name="TextBox 12"/>
          <p:cNvSpPr txBox="1"/>
          <p:nvPr/>
        </p:nvSpPr>
        <p:spPr>
          <a:xfrm>
            <a:off x="1747125" y="4868504"/>
            <a:ext cx="9196726" cy="4115544"/>
          </a:xfrm>
          <a:prstGeom prst="rect">
            <a:avLst/>
          </a:prstGeom>
        </p:spPr>
        <p:txBody>
          <a:bodyPr lIns="0" tIns="0" rIns="0" bIns="0" rtlCol="0" anchor="t">
            <a:spAutoFit/>
          </a:bodyPr>
          <a:lstStyle/>
          <a:p>
            <a:pPr marL="635823" lvl="1" indent="-317912">
              <a:lnSpc>
                <a:spcPts val="4122"/>
              </a:lnSpc>
              <a:buFont typeface="Arial"/>
              <a:buChar char="•"/>
            </a:pPr>
            <a:r>
              <a:rPr lang="en-US" sz="2944">
                <a:solidFill>
                  <a:srgbClr val="000000"/>
                </a:solidFill>
                <a:latin typeface="Montserrat"/>
              </a:rPr>
              <a:t>The first step involves acquiring datasets from various sources.</a:t>
            </a:r>
          </a:p>
          <a:p>
            <a:pPr marL="635823" lvl="1" indent="-317912">
              <a:lnSpc>
                <a:spcPts val="4122"/>
              </a:lnSpc>
              <a:buFont typeface="Arial"/>
              <a:buChar char="•"/>
            </a:pPr>
            <a:r>
              <a:rPr lang="en-US" sz="2944">
                <a:solidFill>
                  <a:srgbClr val="000000"/>
                </a:solidFill>
                <a:latin typeface="Montserrat"/>
              </a:rPr>
              <a:t>Python libraries such as Pandas and NumPy are used to load and manipulate the data.</a:t>
            </a:r>
          </a:p>
          <a:p>
            <a:pPr marL="635823" lvl="1" indent="-317912">
              <a:lnSpc>
                <a:spcPts val="4122"/>
              </a:lnSpc>
              <a:buFont typeface="Arial"/>
              <a:buChar char="•"/>
            </a:pPr>
            <a:r>
              <a:rPr lang="en-US" sz="2944">
                <a:solidFill>
                  <a:srgbClr val="000000"/>
                </a:solidFill>
                <a:latin typeface="Montserrat"/>
              </a:rPr>
              <a:t>Datasets include information related to bike sharing, weather conditions, and other relevant factors.</a:t>
            </a:r>
          </a:p>
          <a:p>
            <a:pPr>
              <a:lnSpc>
                <a:spcPts val="4122"/>
              </a:lnSpc>
            </a:pPr>
            <a:endParaRPr lang="en-US" sz="2944">
              <a:solidFill>
                <a:srgbClr val="000000"/>
              </a:solidFill>
              <a:latin typeface="Montserra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4F2F2"/>
        </a:solidFill>
        <a:effectLst/>
      </p:bgPr>
    </p:bg>
    <p:spTree>
      <p:nvGrpSpPr>
        <p:cNvPr id="1" name=""/>
        <p:cNvGrpSpPr/>
        <p:nvPr/>
      </p:nvGrpSpPr>
      <p:grpSpPr>
        <a:xfrm>
          <a:off x="0" y="0"/>
          <a:ext cx="0" cy="0"/>
          <a:chOff x="0" y="0"/>
          <a:chExt cx="0" cy="0"/>
        </a:xfrm>
      </p:grpSpPr>
      <p:sp>
        <p:nvSpPr>
          <p:cNvPr id="2" name="Freeform 2"/>
          <p:cNvSpPr/>
          <p:nvPr/>
        </p:nvSpPr>
        <p:spPr>
          <a:xfrm>
            <a:off x="8865908" y="1209824"/>
            <a:ext cx="15228862" cy="15228862"/>
          </a:xfrm>
          <a:custGeom>
            <a:avLst/>
            <a:gdLst/>
            <a:ahLst/>
            <a:cxnLst/>
            <a:rect l="l" t="t" r="r" b="b"/>
            <a:pathLst>
              <a:path w="15228862" h="15228862">
                <a:moveTo>
                  <a:pt x="0" y="0"/>
                </a:moveTo>
                <a:lnTo>
                  <a:pt x="15228863" y="0"/>
                </a:lnTo>
                <a:lnTo>
                  <a:pt x="15228863" y="15228863"/>
                </a:lnTo>
                <a:lnTo>
                  <a:pt x="0" y="1522886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3" name="Freeform 3"/>
          <p:cNvSpPr/>
          <p:nvPr/>
        </p:nvSpPr>
        <p:spPr>
          <a:xfrm>
            <a:off x="4582790" y="321808"/>
            <a:ext cx="9122420" cy="9643385"/>
          </a:xfrm>
          <a:custGeom>
            <a:avLst/>
            <a:gdLst/>
            <a:ahLst/>
            <a:cxnLst/>
            <a:rect l="l" t="t" r="r" b="b"/>
            <a:pathLst>
              <a:path w="9122420" h="9643385">
                <a:moveTo>
                  <a:pt x="0" y="0"/>
                </a:moveTo>
                <a:lnTo>
                  <a:pt x="9122420" y="0"/>
                </a:lnTo>
                <a:lnTo>
                  <a:pt x="9122420" y="9643384"/>
                </a:lnTo>
                <a:lnTo>
                  <a:pt x="0" y="9643384"/>
                </a:lnTo>
                <a:lnTo>
                  <a:pt x="0" y="0"/>
                </a:lnTo>
                <a:close/>
              </a:path>
            </a:pathLst>
          </a:custGeom>
          <a:blipFill>
            <a:blip r:embed="rId4"/>
            <a:stretch>
              <a:fillRect/>
            </a:stretch>
          </a:blipFill>
        </p:spPr>
        <p:txBody>
          <a:bodyPr/>
          <a:lstStyle/>
          <a:p>
            <a:endParaRPr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4F2F2"/>
        </a:solidFill>
        <a:effectLst/>
      </p:bgPr>
    </p:bg>
    <p:spTree>
      <p:nvGrpSpPr>
        <p:cNvPr id="1" name=""/>
        <p:cNvGrpSpPr/>
        <p:nvPr/>
      </p:nvGrpSpPr>
      <p:grpSpPr>
        <a:xfrm>
          <a:off x="0" y="0"/>
          <a:ext cx="0" cy="0"/>
          <a:chOff x="0" y="0"/>
          <a:chExt cx="0" cy="0"/>
        </a:xfrm>
      </p:grpSpPr>
      <p:sp>
        <p:nvSpPr>
          <p:cNvPr id="2" name="Freeform 2"/>
          <p:cNvSpPr/>
          <p:nvPr/>
        </p:nvSpPr>
        <p:spPr>
          <a:xfrm>
            <a:off x="-8615057" y="-8428575"/>
            <a:ext cx="15228862" cy="15228862"/>
          </a:xfrm>
          <a:custGeom>
            <a:avLst/>
            <a:gdLst/>
            <a:ahLst/>
            <a:cxnLst/>
            <a:rect l="l" t="t" r="r" b="b"/>
            <a:pathLst>
              <a:path w="15228862" h="15228862">
                <a:moveTo>
                  <a:pt x="0" y="0"/>
                </a:moveTo>
                <a:lnTo>
                  <a:pt x="15228862" y="0"/>
                </a:lnTo>
                <a:lnTo>
                  <a:pt x="15228862" y="15228862"/>
                </a:lnTo>
                <a:lnTo>
                  <a:pt x="0" y="1522886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3" name="Freeform 3"/>
          <p:cNvSpPr/>
          <p:nvPr/>
        </p:nvSpPr>
        <p:spPr>
          <a:xfrm>
            <a:off x="-5614781" y="2208084"/>
            <a:ext cx="15228862" cy="15228862"/>
          </a:xfrm>
          <a:custGeom>
            <a:avLst/>
            <a:gdLst/>
            <a:ahLst/>
            <a:cxnLst/>
            <a:rect l="l" t="t" r="r" b="b"/>
            <a:pathLst>
              <a:path w="15228862" h="15228862">
                <a:moveTo>
                  <a:pt x="0" y="0"/>
                </a:moveTo>
                <a:lnTo>
                  <a:pt x="15228863" y="0"/>
                </a:lnTo>
                <a:lnTo>
                  <a:pt x="15228863" y="15228863"/>
                </a:lnTo>
                <a:lnTo>
                  <a:pt x="0" y="1522886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grpSp>
        <p:nvGrpSpPr>
          <p:cNvPr id="4" name="Group 4"/>
          <p:cNvGrpSpPr/>
          <p:nvPr/>
        </p:nvGrpSpPr>
        <p:grpSpPr>
          <a:xfrm>
            <a:off x="9087919" y="1028700"/>
            <a:ext cx="8171381" cy="1413906"/>
            <a:chOff x="0" y="0"/>
            <a:chExt cx="1751507" cy="303066"/>
          </a:xfrm>
        </p:grpSpPr>
        <p:sp>
          <p:nvSpPr>
            <p:cNvPr id="5" name="Freeform 5"/>
            <p:cNvSpPr/>
            <p:nvPr/>
          </p:nvSpPr>
          <p:spPr>
            <a:xfrm>
              <a:off x="0" y="0"/>
              <a:ext cx="1751507" cy="303066"/>
            </a:xfrm>
            <a:custGeom>
              <a:avLst/>
              <a:gdLst/>
              <a:ahLst/>
              <a:cxnLst/>
              <a:rect l="l" t="t" r="r" b="b"/>
              <a:pathLst>
                <a:path w="1751507" h="303066">
                  <a:moveTo>
                    <a:pt x="94744" y="0"/>
                  </a:moveTo>
                  <a:lnTo>
                    <a:pt x="1656763" y="0"/>
                  </a:lnTo>
                  <a:cubicBezTo>
                    <a:pt x="1681891" y="0"/>
                    <a:pt x="1705989" y="9982"/>
                    <a:pt x="1723757" y="27750"/>
                  </a:cubicBezTo>
                  <a:cubicBezTo>
                    <a:pt x="1741525" y="45518"/>
                    <a:pt x="1751507" y="69617"/>
                    <a:pt x="1751507" y="94744"/>
                  </a:cubicBezTo>
                  <a:lnTo>
                    <a:pt x="1751507" y="208321"/>
                  </a:lnTo>
                  <a:cubicBezTo>
                    <a:pt x="1751507" y="260647"/>
                    <a:pt x="1709089" y="303066"/>
                    <a:pt x="1656763" y="303066"/>
                  </a:cubicBezTo>
                  <a:lnTo>
                    <a:pt x="94744" y="303066"/>
                  </a:lnTo>
                  <a:cubicBezTo>
                    <a:pt x="69617" y="303066"/>
                    <a:pt x="45518" y="293084"/>
                    <a:pt x="27750" y="275316"/>
                  </a:cubicBezTo>
                  <a:cubicBezTo>
                    <a:pt x="9982" y="257548"/>
                    <a:pt x="0" y="233449"/>
                    <a:pt x="0" y="208321"/>
                  </a:cubicBezTo>
                  <a:lnTo>
                    <a:pt x="0" y="94744"/>
                  </a:lnTo>
                  <a:cubicBezTo>
                    <a:pt x="0" y="69617"/>
                    <a:pt x="9982" y="45518"/>
                    <a:pt x="27750" y="27750"/>
                  </a:cubicBezTo>
                  <a:cubicBezTo>
                    <a:pt x="45518" y="9982"/>
                    <a:pt x="69617" y="0"/>
                    <a:pt x="94744" y="0"/>
                  </a:cubicBezTo>
                  <a:close/>
                </a:path>
              </a:pathLst>
            </a:custGeom>
            <a:solidFill>
              <a:srgbClr val="50E8D1"/>
            </a:solidFill>
          </p:spPr>
          <p:txBody>
            <a:bodyPr/>
            <a:lstStyle/>
            <a:p>
              <a:endParaRPr lang="en-IN"/>
            </a:p>
          </p:txBody>
        </p:sp>
        <p:sp>
          <p:nvSpPr>
            <p:cNvPr id="6" name="TextBox 6"/>
            <p:cNvSpPr txBox="1"/>
            <p:nvPr/>
          </p:nvSpPr>
          <p:spPr>
            <a:xfrm>
              <a:off x="0" y="-38100"/>
              <a:ext cx="1751507" cy="341166"/>
            </a:xfrm>
            <a:prstGeom prst="rect">
              <a:avLst/>
            </a:prstGeom>
          </p:spPr>
          <p:txBody>
            <a:bodyPr lIns="50800" tIns="50800" rIns="50800" bIns="50800" rtlCol="0" anchor="ctr"/>
            <a:lstStyle/>
            <a:p>
              <a:pPr algn="ctr">
                <a:lnSpc>
                  <a:spcPts val="2659"/>
                </a:lnSpc>
              </a:pPr>
              <a:endParaRPr/>
            </a:p>
          </p:txBody>
        </p:sp>
      </p:grpSp>
      <p:sp>
        <p:nvSpPr>
          <p:cNvPr id="7" name="Freeform 7"/>
          <p:cNvSpPr/>
          <p:nvPr/>
        </p:nvSpPr>
        <p:spPr>
          <a:xfrm>
            <a:off x="12200911" y="4139020"/>
            <a:ext cx="4107319" cy="4114800"/>
          </a:xfrm>
          <a:custGeom>
            <a:avLst/>
            <a:gdLst/>
            <a:ahLst/>
            <a:cxnLst/>
            <a:rect l="l" t="t" r="r" b="b"/>
            <a:pathLst>
              <a:path w="4107319" h="4114800">
                <a:moveTo>
                  <a:pt x="0" y="0"/>
                </a:moveTo>
                <a:lnTo>
                  <a:pt x="4107319" y="0"/>
                </a:lnTo>
                <a:lnTo>
                  <a:pt x="4107319"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grpSp>
        <p:nvGrpSpPr>
          <p:cNvPr id="8" name="Group 8"/>
          <p:cNvGrpSpPr/>
          <p:nvPr/>
        </p:nvGrpSpPr>
        <p:grpSpPr>
          <a:xfrm>
            <a:off x="1028700" y="2966772"/>
            <a:ext cx="13225871" cy="6291528"/>
            <a:chOff x="0" y="0"/>
            <a:chExt cx="3483357" cy="1657028"/>
          </a:xfrm>
        </p:grpSpPr>
        <p:sp>
          <p:nvSpPr>
            <p:cNvPr id="9" name="Freeform 9"/>
            <p:cNvSpPr/>
            <p:nvPr/>
          </p:nvSpPr>
          <p:spPr>
            <a:xfrm>
              <a:off x="0" y="0"/>
              <a:ext cx="3483357" cy="1657028"/>
            </a:xfrm>
            <a:custGeom>
              <a:avLst/>
              <a:gdLst/>
              <a:ahLst/>
              <a:cxnLst/>
              <a:rect l="l" t="t" r="r" b="b"/>
              <a:pathLst>
                <a:path w="3483357" h="1657028">
                  <a:moveTo>
                    <a:pt x="29853" y="0"/>
                  </a:moveTo>
                  <a:lnTo>
                    <a:pt x="3453503" y="0"/>
                  </a:lnTo>
                  <a:cubicBezTo>
                    <a:pt x="3469991" y="0"/>
                    <a:pt x="3483357" y="13366"/>
                    <a:pt x="3483357" y="29853"/>
                  </a:cubicBezTo>
                  <a:lnTo>
                    <a:pt x="3483357" y="1627175"/>
                  </a:lnTo>
                  <a:cubicBezTo>
                    <a:pt x="3483357" y="1635092"/>
                    <a:pt x="3480212" y="1642686"/>
                    <a:pt x="3474613" y="1648284"/>
                  </a:cubicBezTo>
                  <a:cubicBezTo>
                    <a:pt x="3469014" y="1653883"/>
                    <a:pt x="3461421" y="1657028"/>
                    <a:pt x="3453503" y="1657028"/>
                  </a:cubicBezTo>
                  <a:lnTo>
                    <a:pt x="29853" y="1657028"/>
                  </a:lnTo>
                  <a:cubicBezTo>
                    <a:pt x="21936" y="1657028"/>
                    <a:pt x="14342" y="1653883"/>
                    <a:pt x="8744" y="1648284"/>
                  </a:cubicBezTo>
                  <a:cubicBezTo>
                    <a:pt x="3145" y="1642686"/>
                    <a:pt x="0" y="1635092"/>
                    <a:pt x="0" y="1627175"/>
                  </a:cubicBezTo>
                  <a:lnTo>
                    <a:pt x="0" y="29853"/>
                  </a:lnTo>
                  <a:cubicBezTo>
                    <a:pt x="0" y="21936"/>
                    <a:pt x="3145" y="14342"/>
                    <a:pt x="8744" y="8744"/>
                  </a:cubicBezTo>
                  <a:cubicBezTo>
                    <a:pt x="14342" y="3145"/>
                    <a:pt x="21936" y="0"/>
                    <a:pt x="29853" y="0"/>
                  </a:cubicBezTo>
                  <a:close/>
                </a:path>
              </a:pathLst>
            </a:custGeom>
            <a:solidFill>
              <a:srgbClr val="FFFFFF"/>
            </a:solidFill>
          </p:spPr>
          <p:txBody>
            <a:bodyPr/>
            <a:lstStyle/>
            <a:p>
              <a:endParaRPr lang="en-IN"/>
            </a:p>
          </p:txBody>
        </p:sp>
        <p:sp>
          <p:nvSpPr>
            <p:cNvPr id="10" name="TextBox 10"/>
            <p:cNvSpPr txBox="1"/>
            <p:nvPr/>
          </p:nvSpPr>
          <p:spPr>
            <a:xfrm>
              <a:off x="0" y="-38100"/>
              <a:ext cx="3483357" cy="1695128"/>
            </a:xfrm>
            <a:prstGeom prst="rect">
              <a:avLst/>
            </a:prstGeom>
          </p:spPr>
          <p:txBody>
            <a:bodyPr lIns="50800" tIns="50800" rIns="50800" bIns="50800" rtlCol="0" anchor="ctr"/>
            <a:lstStyle/>
            <a:p>
              <a:pPr algn="ctr">
                <a:lnSpc>
                  <a:spcPts val="2659"/>
                </a:lnSpc>
              </a:pPr>
              <a:endParaRPr/>
            </a:p>
          </p:txBody>
        </p:sp>
      </p:grpSp>
      <p:sp>
        <p:nvSpPr>
          <p:cNvPr id="11" name="TextBox 11"/>
          <p:cNvSpPr txBox="1"/>
          <p:nvPr/>
        </p:nvSpPr>
        <p:spPr>
          <a:xfrm>
            <a:off x="9429479" y="1365751"/>
            <a:ext cx="7488262" cy="663604"/>
          </a:xfrm>
          <a:prstGeom prst="rect">
            <a:avLst/>
          </a:prstGeom>
        </p:spPr>
        <p:txBody>
          <a:bodyPr lIns="0" tIns="0" rIns="0" bIns="0" rtlCol="0" anchor="t">
            <a:spAutoFit/>
          </a:bodyPr>
          <a:lstStyle/>
          <a:p>
            <a:pPr algn="ctr">
              <a:lnSpc>
                <a:spcPts val="5423"/>
              </a:lnSpc>
            </a:pPr>
            <a:r>
              <a:rPr lang="en-US" sz="3873">
                <a:solidFill>
                  <a:srgbClr val="000000"/>
                </a:solidFill>
                <a:latin typeface="Montserrat"/>
              </a:rPr>
              <a:t>Data Exploration</a:t>
            </a:r>
          </a:p>
        </p:txBody>
      </p:sp>
      <p:sp>
        <p:nvSpPr>
          <p:cNvPr id="12" name="TextBox 12"/>
          <p:cNvSpPr txBox="1"/>
          <p:nvPr/>
        </p:nvSpPr>
        <p:spPr>
          <a:xfrm>
            <a:off x="1433611" y="3268388"/>
            <a:ext cx="12391438" cy="1875112"/>
          </a:xfrm>
          <a:prstGeom prst="rect">
            <a:avLst/>
          </a:prstGeom>
        </p:spPr>
        <p:txBody>
          <a:bodyPr lIns="0" tIns="0" rIns="0" bIns="0" rtlCol="0" anchor="t">
            <a:spAutoFit/>
          </a:bodyPr>
          <a:lstStyle/>
          <a:p>
            <a:pPr>
              <a:lnSpc>
                <a:spcPts val="3782"/>
              </a:lnSpc>
            </a:pPr>
            <a:r>
              <a:rPr lang="en-US" sz="2702">
                <a:solidFill>
                  <a:srgbClr val="000000"/>
                </a:solidFill>
                <a:latin typeface="Montserrat"/>
              </a:rPr>
              <a:t>Data exploration is often the first step allowing you to perform an initial evaluation of your data’s structure and underlying patterns. Utilizing this tool can better inform your data analysis and more accurately represent your data. I</a:t>
            </a:r>
          </a:p>
        </p:txBody>
      </p:sp>
      <p:sp>
        <p:nvSpPr>
          <p:cNvPr id="13" name="TextBox 13"/>
          <p:cNvSpPr txBox="1"/>
          <p:nvPr/>
        </p:nvSpPr>
        <p:spPr>
          <a:xfrm>
            <a:off x="1445916" y="5438842"/>
            <a:ext cx="12391438" cy="2823172"/>
          </a:xfrm>
          <a:prstGeom prst="rect">
            <a:avLst/>
          </a:prstGeom>
        </p:spPr>
        <p:txBody>
          <a:bodyPr lIns="0" tIns="0" rIns="0" bIns="0" rtlCol="0" anchor="t">
            <a:spAutoFit/>
          </a:bodyPr>
          <a:lstStyle/>
          <a:p>
            <a:pPr marL="583373" lvl="1" indent="-291686">
              <a:lnSpc>
                <a:spcPts val="3782"/>
              </a:lnSpc>
              <a:buFont typeface="Arial"/>
              <a:buChar char="•"/>
            </a:pPr>
            <a:r>
              <a:rPr lang="en-US" sz="2702">
                <a:solidFill>
                  <a:srgbClr val="000000"/>
                </a:solidFill>
                <a:latin typeface="Montserrat"/>
              </a:rPr>
              <a:t>Displayed key statistics (mean, median, min, max, etc.) of Dataset 1 using descriptive statistics functions to provide an overview of the data distribution.</a:t>
            </a:r>
          </a:p>
          <a:p>
            <a:pPr marL="583373" lvl="1" indent="-291686">
              <a:lnSpc>
                <a:spcPts val="3782"/>
              </a:lnSpc>
              <a:buFont typeface="Arial"/>
              <a:buChar char="•"/>
            </a:pPr>
            <a:r>
              <a:rPr lang="en-US" sz="2702">
                <a:solidFill>
                  <a:srgbClr val="000000"/>
                </a:solidFill>
                <a:latin typeface="Montserrat"/>
              </a:rPr>
              <a:t>Provided a preview of Dataset 2 to familiarize the audience with its structure and content, facilitating a deeper understanding.</a:t>
            </a:r>
          </a:p>
          <a:p>
            <a:pPr>
              <a:lnSpc>
                <a:spcPts val="3782"/>
              </a:lnSpc>
            </a:pPr>
            <a:endParaRPr lang="en-US" sz="2702">
              <a:solidFill>
                <a:srgbClr val="000000"/>
              </a:solidFill>
              <a:latin typeface="Montserra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4F2F2"/>
        </a:solidFill>
        <a:effectLst/>
      </p:bgPr>
    </p:bg>
    <p:spTree>
      <p:nvGrpSpPr>
        <p:cNvPr id="1" name=""/>
        <p:cNvGrpSpPr/>
        <p:nvPr/>
      </p:nvGrpSpPr>
      <p:grpSpPr>
        <a:xfrm>
          <a:off x="0" y="0"/>
          <a:ext cx="0" cy="0"/>
          <a:chOff x="0" y="0"/>
          <a:chExt cx="0" cy="0"/>
        </a:xfrm>
      </p:grpSpPr>
      <p:sp>
        <p:nvSpPr>
          <p:cNvPr id="2" name="Freeform 2"/>
          <p:cNvSpPr/>
          <p:nvPr/>
        </p:nvSpPr>
        <p:spPr>
          <a:xfrm>
            <a:off x="8865908" y="1209824"/>
            <a:ext cx="15228862" cy="15228862"/>
          </a:xfrm>
          <a:custGeom>
            <a:avLst/>
            <a:gdLst/>
            <a:ahLst/>
            <a:cxnLst/>
            <a:rect l="l" t="t" r="r" b="b"/>
            <a:pathLst>
              <a:path w="15228862" h="15228862">
                <a:moveTo>
                  <a:pt x="0" y="0"/>
                </a:moveTo>
                <a:lnTo>
                  <a:pt x="15228863" y="0"/>
                </a:lnTo>
                <a:lnTo>
                  <a:pt x="15228863" y="15228863"/>
                </a:lnTo>
                <a:lnTo>
                  <a:pt x="0" y="1522886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3" name="Freeform 3"/>
          <p:cNvSpPr/>
          <p:nvPr/>
        </p:nvSpPr>
        <p:spPr>
          <a:xfrm>
            <a:off x="4423429" y="332768"/>
            <a:ext cx="9441142" cy="9621464"/>
          </a:xfrm>
          <a:custGeom>
            <a:avLst/>
            <a:gdLst/>
            <a:ahLst/>
            <a:cxnLst/>
            <a:rect l="l" t="t" r="r" b="b"/>
            <a:pathLst>
              <a:path w="9441142" h="9621464">
                <a:moveTo>
                  <a:pt x="0" y="0"/>
                </a:moveTo>
                <a:lnTo>
                  <a:pt x="9441142" y="0"/>
                </a:lnTo>
                <a:lnTo>
                  <a:pt x="9441142" y="9621464"/>
                </a:lnTo>
                <a:lnTo>
                  <a:pt x="0" y="9621464"/>
                </a:lnTo>
                <a:lnTo>
                  <a:pt x="0" y="0"/>
                </a:lnTo>
                <a:close/>
              </a:path>
            </a:pathLst>
          </a:custGeom>
          <a:blipFill>
            <a:blip r:embed="rId4"/>
            <a:stretch>
              <a:fillRect/>
            </a:stretch>
          </a:blipFill>
        </p:spPr>
        <p:txBody>
          <a:bodyPr/>
          <a:lstStyle/>
          <a:p>
            <a:endParaRPr lang="en-IN"/>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TotalTime>
  <Words>1004</Words>
  <Application>Microsoft Office PowerPoint</Application>
  <PresentationFormat>Custom</PresentationFormat>
  <Paragraphs>54</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Montserrat</vt:lpstr>
      <vt:lpstr>Montserrat Bold</vt:lpstr>
      <vt:lpstr>Montserrat Extra-Light</vt:lpstr>
      <vt:lpstr>Calibri</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Wrangl</dc:title>
  <cp:lastModifiedBy>deewanker sharma</cp:lastModifiedBy>
  <cp:revision>3</cp:revision>
  <dcterms:created xsi:type="dcterms:W3CDTF">2006-08-16T00:00:00Z</dcterms:created>
  <dcterms:modified xsi:type="dcterms:W3CDTF">2024-04-28T06:56:41Z</dcterms:modified>
  <dc:identifier>DAGDrRNuRnI</dc:identifier>
</cp:coreProperties>
</file>