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Gotham" panose="020B0604020202020204" charset="0"/>
      <p:regular r:id="rId17"/>
    </p:embeddedFont>
    <p:embeddedFont>
      <p:font typeface="Gotham Bold" panose="020B0604020202020204" charset="0"/>
      <p:regular r:id="rId18"/>
    </p:embeddedFont>
    <p:embeddedFont>
      <p:font typeface="Gotham Bold Italics" panose="020B0604020202020204" charset="0"/>
      <p:regular r:id="rId19"/>
    </p:embeddedFont>
    <p:embeddedFont>
      <p:font typeface="Gotham Italics" panose="020B0604020202020204" charset="0"/>
      <p:regular r:id="rId20"/>
    </p:embeddedFont>
    <p:embeddedFont>
      <p:font typeface="Poppins" panose="00000500000000000000" pitchFamily="2"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47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4468512" y="-353712"/>
            <a:ext cx="10994424" cy="10994424"/>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 cap="sq">
              <a:solidFill>
                <a:srgbClr val="1C2D33"/>
              </a:solidFill>
              <a:prstDash val="solid"/>
              <a:miter/>
            </a:ln>
          </p:spPr>
          <p:txBody>
            <a:bodyPr/>
            <a:lstStyle/>
            <a:p>
              <a:endParaRPr lang="en-IN"/>
            </a:p>
          </p:txBody>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91400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6" name="Group 6"/>
          <p:cNvGrpSpPr/>
          <p:nvPr/>
        </p:nvGrpSpPr>
        <p:grpSpPr>
          <a:xfrm>
            <a:off x="16384897" y="5379918"/>
            <a:ext cx="6059445" cy="605944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6B57"/>
            </a:solidFill>
          </p:spPr>
          <p:txBody>
            <a:bodyPr/>
            <a:lstStyle/>
            <a:p>
              <a:endParaRPr lang="en-IN"/>
            </a:p>
          </p:txBody>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5720762" y="6964430"/>
            <a:ext cx="2000810" cy="4114800"/>
          </a:xfrm>
          <a:custGeom>
            <a:avLst/>
            <a:gdLst/>
            <a:ahLst/>
            <a:cxnLst/>
            <a:rect l="l" t="t" r="r" b="b"/>
            <a:pathLst>
              <a:path w="2000810" h="4114800">
                <a:moveTo>
                  <a:pt x="0" y="0"/>
                </a:moveTo>
                <a:lnTo>
                  <a:pt x="2000810" y="0"/>
                </a:lnTo>
                <a:lnTo>
                  <a:pt x="2000810" y="4114800"/>
                </a:lnTo>
                <a:lnTo>
                  <a:pt x="0" y="4114800"/>
                </a:lnTo>
                <a:lnTo>
                  <a:pt x="0" y="0"/>
                </a:lnTo>
                <a:close/>
              </a:path>
            </a:pathLst>
          </a:custGeom>
          <a:blipFill>
            <a:blip r:embed="rId4">
              <a:alphaModFix amt="53000"/>
              <a:extLst>
                <a:ext uri="{96DAC541-7B7A-43D3-8B79-37D633B846F1}">
                  <asvg:svgBlip xmlns:asvg="http://schemas.microsoft.com/office/drawing/2016/SVG/main" r:embed="rId5"/>
                </a:ext>
              </a:extLst>
            </a:blip>
            <a:stretch>
              <a:fillRect r="-204881"/>
            </a:stretch>
          </a:blipFill>
        </p:spPr>
        <p:txBody>
          <a:bodyPr/>
          <a:lstStyle/>
          <a:p>
            <a:endParaRPr lang="en-IN"/>
          </a:p>
        </p:txBody>
      </p:sp>
      <p:grpSp>
        <p:nvGrpSpPr>
          <p:cNvPr id="10" name="Group 10"/>
          <p:cNvGrpSpPr/>
          <p:nvPr/>
        </p:nvGrpSpPr>
        <p:grpSpPr>
          <a:xfrm>
            <a:off x="11762088" y="-9632634"/>
            <a:ext cx="10994424" cy="1099442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txBody>
            <a:bodyPr/>
            <a:lstStyle/>
            <a:p>
              <a:endParaRPr lang="en-IN"/>
            </a:p>
          </p:txBody>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3373132" y="4114076"/>
            <a:ext cx="12198237" cy="2291464"/>
            <a:chOff x="0" y="0"/>
            <a:chExt cx="3212705" cy="603513"/>
          </a:xfrm>
        </p:grpSpPr>
        <p:sp>
          <p:nvSpPr>
            <p:cNvPr id="14" name="Freeform 14"/>
            <p:cNvSpPr/>
            <p:nvPr/>
          </p:nvSpPr>
          <p:spPr>
            <a:xfrm>
              <a:off x="0" y="0"/>
              <a:ext cx="3212704" cy="603513"/>
            </a:xfrm>
            <a:custGeom>
              <a:avLst/>
              <a:gdLst/>
              <a:ahLst/>
              <a:cxnLst/>
              <a:rect l="l" t="t" r="r" b="b"/>
              <a:pathLst>
                <a:path w="3212704" h="603513">
                  <a:moveTo>
                    <a:pt x="0" y="0"/>
                  </a:moveTo>
                  <a:lnTo>
                    <a:pt x="3212704" y="0"/>
                  </a:lnTo>
                  <a:lnTo>
                    <a:pt x="3212704" y="603513"/>
                  </a:lnTo>
                  <a:lnTo>
                    <a:pt x="0" y="603513"/>
                  </a:lnTo>
                  <a:close/>
                </a:path>
              </a:pathLst>
            </a:custGeom>
            <a:solidFill>
              <a:srgbClr val="FFFEFE"/>
            </a:solidFill>
          </p:spPr>
          <p:txBody>
            <a:bodyPr/>
            <a:lstStyle/>
            <a:p>
              <a:endParaRPr lang="en-IN"/>
            </a:p>
          </p:txBody>
        </p:sp>
        <p:sp>
          <p:nvSpPr>
            <p:cNvPr id="15" name="TextBox 15"/>
            <p:cNvSpPr txBox="1"/>
            <p:nvPr/>
          </p:nvSpPr>
          <p:spPr>
            <a:xfrm>
              <a:off x="0" y="-28575"/>
              <a:ext cx="3212705" cy="632088"/>
            </a:xfrm>
            <a:prstGeom prst="rect">
              <a:avLst/>
            </a:prstGeom>
          </p:spPr>
          <p:txBody>
            <a:bodyPr lIns="50800" tIns="50800" rIns="50800" bIns="50800" rtlCol="0" anchor="ctr"/>
            <a:lstStyle/>
            <a:p>
              <a:pPr algn="ctr">
                <a:lnSpc>
                  <a:spcPts val="2380"/>
                </a:lnSpc>
              </a:pPr>
              <a:endParaRPr/>
            </a:p>
          </p:txBody>
        </p:sp>
      </p:grpSp>
      <p:sp>
        <p:nvSpPr>
          <p:cNvPr id="16" name="TextBox 16"/>
          <p:cNvSpPr txBox="1"/>
          <p:nvPr/>
        </p:nvSpPr>
        <p:spPr>
          <a:xfrm>
            <a:off x="7815941" y="8907530"/>
            <a:ext cx="7904822" cy="946111"/>
          </a:xfrm>
          <a:prstGeom prst="rect">
            <a:avLst/>
          </a:prstGeom>
        </p:spPr>
        <p:txBody>
          <a:bodyPr lIns="0" tIns="0" rIns="0" bIns="0" rtlCol="0" anchor="t">
            <a:spAutoFit/>
          </a:bodyPr>
          <a:lstStyle/>
          <a:p>
            <a:pPr algn="ctr">
              <a:lnSpc>
                <a:spcPts val="7702"/>
              </a:lnSpc>
              <a:spcBef>
                <a:spcPct val="0"/>
              </a:spcBef>
            </a:pPr>
            <a:r>
              <a:rPr lang="en-US" sz="5501" spc="308">
                <a:solidFill>
                  <a:srgbClr val="191919"/>
                </a:solidFill>
                <a:latin typeface="Gotham"/>
                <a:ea typeface="Gotham"/>
                <a:cs typeface="Gotham"/>
                <a:sym typeface="Gotham"/>
              </a:rPr>
              <a:t>Deewankar Sharma</a:t>
            </a:r>
          </a:p>
        </p:txBody>
      </p:sp>
      <p:sp>
        <p:nvSpPr>
          <p:cNvPr id="17" name="TextBox 17"/>
          <p:cNvSpPr txBox="1"/>
          <p:nvPr/>
        </p:nvSpPr>
        <p:spPr>
          <a:xfrm>
            <a:off x="2771123" y="4101672"/>
            <a:ext cx="13950044" cy="2192447"/>
          </a:xfrm>
          <a:prstGeom prst="rect">
            <a:avLst/>
          </a:prstGeom>
        </p:spPr>
        <p:txBody>
          <a:bodyPr lIns="0" tIns="0" rIns="0" bIns="0" rtlCol="0" anchor="t">
            <a:spAutoFit/>
          </a:bodyPr>
          <a:lstStyle/>
          <a:p>
            <a:pPr algn="l">
              <a:lnSpc>
                <a:spcPts val="8831"/>
              </a:lnSpc>
              <a:spcBef>
                <a:spcPct val="0"/>
              </a:spcBef>
            </a:pPr>
            <a:r>
              <a:rPr lang="en-US" sz="6308" spc="883">
                <a:solidFill>
                  <a:srgbClr val="191919"/>
                </a:solidFill>
                <a:latin typeface="Gotham Bold"/>
                <a:ea typeface="Gotham Bold"/>
                <a:cs typeface="Gotham Bold"/>
                <a:sym typeface="Gotham Bold"/>
              </a:rPr>
              <a:t>FEATURE EXTRACTION AND PRICE PREDICTION </a:t>
            </a:r>
          </a:p>
        </p:txBody>
      </p:sp>
      <p:sp>
        <p:nvSpPr>
          <p:cNvPr id="18" name="TextBox 18"/>
          <p:cNvSpPr txBox="1"/>
          <p:nvPr/>
        </p:nvSpPr>
        <p:spPr>
          <a:xfrm>
            <a:off x="6396751" y="6605655"/>
            <a:ext cx="6151000" cy="398780"/>
          </a:xfrm>
          <a:prstGeom prst="rect">
            <a:avLst/>
          </a:prstGeom>
        </p:spPr>
        <p:txBody>
          <a:bodyPr lIns="0" tIns="0" rIns="0" bIns="0" rtlCol="0" anchor="t">
            <a:spAutoFit/>
          </a:bodyPr>
          <a:lstStyle/>
          <a:p>
            <a:pPr algn="ctr">
              <a:lnSpc>
                <a:spcPts val="3219"/>
              </a:lnSpc>
              <a:spcBef>
                <a:spcPct val="0"/>
              </a:spcBef>
            </a:pPr>
            <a:r>
              <a:rPr lang="en-US" sz="2299" spc="1407">
                <a:solidFill>
                  <a:srgbClr val="191919"/>
                </a:solidFill>
                <a:latin typeface="Poppins"/>
                <a:ea typeface="Poppins"/>
                <a:cs typeface="Poppins"/>
                <a:sym typeface="Poppins"/>
              </a:rPr>
              <a:t>FOR MOBILE PHONES</a:t>
            </a:r>
          </a:p>
        </p:txBody>
      </p:sp>
      <p:grpSp>
        <p:nvGrpSpPr>
          <p:cNvPr id="19" name="Group 19"/>
          <p:cNvGrpSpPr/>
          <p:nvPr/>
        </p:nvGrpSpPr>
        <p:grpSpPr>
          <a:xfrm>
            <a:off x="-9965724" y="-1383136"/>
            <a:ext cx="10994424" cy="10994424"/>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txBody>
            <a:bodyPr/>
            <a:lstStyle/>
            <a:p>
              <a:endParaRPr lang="en-IN"/>
            </a:p>
          </p:txBody>
        </p:sp>
        <p:sp>
          <p:nvSpPr>
            <p:cNvPr id="21" name="TextBox 21"/>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1A2C32"/>
              </a:solidFill>
              <a:prstDash val="solid"/>
              <a:miter/>
            </a:ln>
          </p:spPr>
          <p:txBody>
            <a:bodyPr/>
            <a:lstStyle/>
            <a:p>
              <a:endParaRPr lang="en-IN"/>
            </a:p>
          </p:txBody>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35588" y="5976927"/>
            <a:ext cx="992463" cy="9924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6B57"/>
            </a:solidFill>
          </p:spPr>
          <p:txBody>
            <a:bodyPr/>
            <a:lstStyle/>
            <a:p>
              <a:endParaRPr lang="en-IN"/>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7</a:t>
              </a:r>
            </a:p>
          </p:txBody>
        </p:sp>
      </p:grpSp>
      <p:grpSp>
        <p:nvGrpSpPr>
          <p:cNvPr id="8" name="Group 8"/>
          <p:cNvGrpSpPr/>
          <p:nvPr/>
        </p:nvGrpSpPr>
        <p:grpSpPr>
          <a:xfrm>
            <a:off x="977741" y="3315742"/>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11" name="Group 11"/>
          <p:cNvGrpSpPr/>
          <p:nvPr/>
        </p:nvGrpSpPr>
        <p:grpSpPr>
          <a:xfrm>
            <a:off x="977741" y="1982349"/>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14" name="Group 14"/>
          <p:cNvGrpSpPr/>
          <p:nvPr/>
        </p:nvGrpSpPr>
        <p:grpSpPr>
          <a:xfrm>
            <a:off x="977741" y="3983373"/>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17" name="Group 17"/>
          <p:cNvGrpSpPr/>
          <p:nvPr/>
        </p:nvGrpSpPr>
        <p:grpSpPr>
          <a:xfrm>
            <a:off x="977741" y="2648112"/>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20" name="Group 20"/>
          <p:cNvGrpSpPr/>
          <p:nvPr/>
        </p:nvGrpSpPr>
        <p:grpSpPr>
          <a:xfrm>
            <a:off x="977741" y="5318634"/>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id="23" name="Group 23"/>
          <p:cNvGrpSpPr/>
          <p:nvPr/>
        </p:nvGrpSpPr>
        <p:grpSpPr>
          <a:xfrm>
            <a:off x="977741" y="4651003"/>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sp>
        <p:nvSpPr>
          <p:cNvPr id="26" name="TextBox 26"/>
          <p:cNvSpPr txBox="1"/>
          <p:nvPr/>
        </p:nvSpPr>
        <p:spPr>
          <a:xfrm>
            <a:off x="2126549" y="650875"/>
            <a:ext cx="8021630" cy="679450"/>
          </a:xfrm>
          <a:prstGeom prst="rect">
            <a:avLst/>
          </a:prstGeom>
        </p:spPr>
        <p:txBody>
          <a:bodyPr lIns="0" tIns="0" rIns="0" bIns="0" rtlCol="0" anchor="t">
            <a:spAutoFit/>
          </a:bodyPr>
          <a:lstStyle/>
          <a:p>
            <a:pPr algn="l">
              <a:lnSpc>
                <a:spcPts val="5599"/>
              </a:lnSpc>
              <a:spcBef>
                <a:spcPct val="0"/>
              </a:spcBef>
            </a:pPr>
            <a:r>
              <a:rPr lang="en-US" sz="3999">
                <a:solidFill>
                  <a:srgbClr val="191919"/>
                </a:solidFill>
                <a:latin typeface="Gotham Bold"/>
                <a:ea typeface="Gotham Bold"/>
                <a:cs typeface="Gotham Bold"/>
                <a:sym typeface="Gotham Bold"/>
              </a:rPr>
              <a:t>Model Building</a:t>
            </a:r>
          </a:p>
        </p:txBody>
      </p:sp>
      <p:grpSp>
        <p:nvGrpSpPr>
          <p:cNvPr id="27" name="Group 27"/>
          <p:cNvGrpSpPr/>
          <p:nvPr/>
        </p:nvGrpSpPr>
        <p:grpSpPr>
          <a:xfrm>
            <a:off x="977741" y="7093216"/>
            <a:ext cx="508158" cy="543805"/>
            <a:chOff x="0" y="0"/>
            <a:chExt cx="812800" cy="869819"/>
          </a:xfrm>
        </p:grpSpPr>
        <p:sp>
          <p:nvSpPr>
            <p:cNvPr id="28" name="Freeform 2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29" name="TextBox 2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30" name="Group 30"/>
          <p:cNvGrpSpPr/>
          <p:nvPr/>
        </p:nvGrpSpPr>
        <p:grpSpPr>
          <a:xfrm>
            <a:off x="977741" y="7760846"/>
            <a:ext cx="508158" cy="543805"/>
            <a:chOff x="0" y="0"/>
            <a:chExt cx="812800" cy="869819"/>
          </a:xfrm>
        </p:grpSpPr>
        <p:sp>
          <p:nvSpPr>
            <p:cNvPr id="31" name="Freeform 3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32" name="TextBox 3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33" name="Group 33"/>
          <p:cNvGrpSpPr/>
          <p:nvPr/>
        </p:nvGrpSpPr>
        <p:grpSpPr>
          <a:xfrm>
            <a:off x="11762088" y="-9632634"/>
            <a:ext cx="10994424" cy="10994424"/>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9232C">
                  <a:alpha val="11765"/>
                </a:srgbClr>
              </a:solidFill>
              <a:prstDash val="solid"/>
              <a:miter/>
            </a:ln>
          </p:spPr>
          <p:txBody>
            <a:bodyPr/>
            <a:lstStyle/>
            <a:p>
              <a:endParaRPr lang="en-IN"/>
            </a:p>
          </p:txBody>
        </p:sp>
        <p:sp>
          <p:nvSpPr>
            <p:cNvPr id="35" name="TextBox 3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36" name="TextBox 36"/>
          <p:cNvSpPr txBox="1"/>
          <p:nvPr/>
        </p:nvSpPr>
        <p:spPr>
          <a:xfrm>
            <a:off x="2487971" y="2052490"/>
            <a:ext cx="7660208" cy="6924675"/>
          </a:xfrm>
          <a:prstGeom prst="rect">
            <a:avLst/>
          </a:prstGeom>
        </p:spPr>
        <p:txBody>
          <a:bodyPr lIns="0" tIns="0" rIns="0" bIns="0" rtlCol="0" anchor="t">
            <a:spAutoFit/>
          </a:bodyPr>
          <a:lstStyle/>
          <a:p>
            <a:pPr algn="ctr">
              <a:lnSpc>
                <a:spcPts val="4200"/>
              </a:lnSpc>
            </a:pPr>
            <a:r>
              <a:rPr lang="en-US" sz="3000">
                <a:solidFill>
                  <a:srgbClr val="000000"/>
                </a:solidFill>
                <a:latin typeface="Gotham Bold"/>
                <a:ea typeface="Gotham Bold"/>
                <a:cs typeface="Gotham Bold"/>
                <a:sym typeface="Gotham Bold"/>
              </a:rPr>
              <a:t>Selected Model: Random Forest Regressor</a:t>
            </a:r>
          </a:p>
          <a:p>
            <a:pPr algn="just">
              <a:lnSpc>
                <a:spcPts val="4200"/>
              </a:lnSpc>
            </a:pPr>
            <a:endParaRPr lang="en-US" sz="3000">
              <a:solidFill>
                <a:srgbClr val="000000"/>
              </a:solidFill>
              <a:latin typeface="Gotham Bold"/>
              <a:ea typeface="Gotham Bold"/>
              <a:cs typeface="Gotham Bold"/>
              <a:sym typeface="Gotham Bold"/>
            </a:endParaRPr>
          </a:p>
          <a:p>
            <a:pPr marL="647700" lvl="1" indent="-323850" algn="just">
              <a:lnSpc>
                <a:spcPts val="4200"/>
              </a:lnSpc>
              <a:buFont typeface="Arial"/>
              <a:buChar char="•"/>
            </a:pPr>
            <a:r>
              <a:rPr lang="en-US" sz="3000">
                <a:solidFill>
                  <a:srgbClr val="000000"/>
                </a:solidFill>
                <a:latin typeface="Gotham Bold"/>
                <a:ea typeface="Gotham Bold"/>
                <a:cs typeface="Gotham Bold"/>
                <a:sym typeface="Gotham Bold"/>
              </a:rPr>
              <a:t>Choice:</a:t>
            </a:r>
          </a:p>
          <a:p>
            <a:pPr algn="just">
              <a:lnSpc>
                <a:spcPts val="4200"/>
              </a:lnSpc>
            </a:pPr>
            <a:endParaRPr lang="en-US" sz="3000">
              <a:solidFill>
                <a:srgbClr val="000000"/>
              </a:solidFill>
              <a:latin typeface="Gotham Bold"/>
              <a:ea typeface="Gotham Bold"/>
              <a:cs typeface="Gotham Bold"/>
              <a:sym typeface="Gotham Bold"/>
            </a:endParaRPr>
          </a:p>
          <a:p>
            <a:pPr marL="1295400" lvl="2" indent="-431800" algn="just">
              <a:lnSpc>
                <a:spcPts val="4200"/>
              </a:lnSpc>
              <a:buFont typeface="Arial"/>
              <a:buChar char="⚬"/>
            </a:pPr>
            <a:r>
              <a:rPr lang="en-US" sz="3000">
                <a:solidFill>
                  <a:srgbClr val="000000"/>
                </a:solidFill>
                <a:latin typeface="Gotham"/>
                <a:ea typeface="Gotham"/>
                <a:cs typeface="Gotham"/>
                <a:sym typeface="Gotham"/>
              </a:rPr>
              <a:t>The Random Forest Regressor was selected due to its ability to handle complex relationships in data, robustness to outliers, and ease of interpretation.</a:t>
            </a:r>
          </a:p>
          <a:p>
            <a:pPr marL="1295400" lvl="2" indent="-431800" algn="just">
              <a:lnSpc>
                <a:spcPts val="4200"/>
              </a:lnSpc>
              <a:buFont typeface="Arial"/>
              <a:buChar char="⚬"/>
            </a:pPr>
            <a:r>
              <a:rPr lang="en-US" sz="3000">
                <a:solidFill>
                  <a:srgbClr val="000000"/>
                </a:solidFill>
                <a:latin typeface="Gotham"/>
                <a:ea typeface="Gotham"/>
                <a:cs typeface="Gotham"/>
                <a:sym typeface="Gotham"/>
              </a:rPr>
              <a:t>It is well-suited for predicting mobile prices based on diverse feature sets.</a:t>
            </a:r>
          </a:p>
        </p:txBody>
      </p:sp>
      <p:sp>
        <p:nvSpPr>
          <p:cNvPr id="37" name="TextBox 37"/>
          <p:cNvSpPr txBox="1"/>
          <p:nvPr/>
        </p:nvSpPr>
        <p:spPr>
          <a:xfrm>
            <a:off x="10510129" y="2052490"/>
            <a:ext cx="7660208" cy="7458075"/>
          </a:xfrm>
          <a:prstGeom prst="rect">
            <a:avLst/>
          </a:prstGeom>
        </p:spPr>
        <p:txBody>
          <a:bodyPr lIns="0" tIns="0" rIns="0" bIns="0" rtlCol="0" anchor="t">
            <a:spAutoFit/>
          </a:bodyPr>
          <a:lstStyle/>
          <a:p>
            <a:pPr algn="ctr">
              <a:lnSpc>
                <a:spcPts val="4200"/>
              </a:lnSpc>
            </a:pPr>
            <a:r>
              <a:rPr lang="en-US" sz="3000">
                <a:solidFill>
                  <a:srgbClr val="000000"/>
                </a:solidFill>
                <a:latin typeface="Gotham Bold"/>
                <a:ea typeface="Gotham Bold"/>
                <a:cs typeface="Gotham Bold"/>
                <a:sym typeface="Gotham Bold"/>
              </a:rPr>
              <a:t>Model Training Process</a:t>
            </a:r>
          </a:p>
          <a:p>
            <a:pPr algn="just">
              <a:lnSpc>
                <a:spcPts val="4200"/>
              </a:lnSpc>
            </a:pPr>
            <a:endParaRPr lang="en-US" sz="3000">
              <a:solidFill>
                <a:srgbClr val="000000"/>
              </a:solidFill>
              <a:latin typeface="Gotham Bold"/>
              <a:ea typeface="Gotham Bold"/>
              <a:cs typeface="Gotham Bold"/>
              <a:sym typeface="Gotham Bold"/>
            </a:endParaRPr>
          </a:p>
          <a:p>
            <a:pPr marL="647700" lvl="1" indent="-323850" algn="just">
              <a:lnSpc>
                <a:spcPts val="4200"/>
              </a:lnSpc>
              <a:buFont typeface="Arial"/>
              <a:buChar char="•"/>
            </a:pPr>
            <a:r>
              <a:rPr lang="en-US" sz="3000">
                <a:solidFill>
                  <a:srgbClr val="000000"/>
                </a:solidFill>
                <a:latin typeface="Gotham Bold"/>
                <a:ea typeface="Gotham Bold"/>
                <a:cs typeface="Gotham Bold"/>
                <a:sym typeface="Gotham Bold"/>
              </a:rPr>
              <a:t>Steps:</a:t>
            </a:r>
          </a:p>
          <a:p>
            <a:pPr algn="just">
              <a:lnSpc>
                <a:spcPts val="4200"/>
              </a:lnSpc>
            </a:pPr>
            <a:endParaRPr lang="en-US" sz="3000">
              <a:solidFill>
                <a:srgbClr val="000000"/>
              </a:solidFill>
              <a:latin typeface="Gotham Bold"/>
              <a:ea typeface="Gotham Bold"/>
              <a:cs typeface="Gotham Bold"/>
              <a:sym typeface="Gotham Bold"/>
            </a:endParaRPr>
          </a:p>
          <a:p>
            <a:pPr marL="1295400" lvl="2" indent="-431800" algn="l">
              <a:lnSpc>
                <a:spcPts val="4200"/>
              </a:lnSpc>
              <a:buFont typeface="Arial"/>
              <a:buChar char="⚬"/>
            </a:pPr>
            <a:r>
              <a:rPr lang="en-US" sz="3000">
                <a:solidFill>
                  <a:srgbClr val="000000"/>
                </a:solidFill>
                <a:latin typeface="Gotham"/>
                <a:ea typeface="Gotham"/>
                <a:cs typeface="Gotham"/>
                <a:sym typeface="Gotham"/>
              </a:rPr>
              <a:t>The model was trained using the training dataset, emphasizing parameter tuning (RandomForestRegressor from sklearn.ensemble).</a:t>
            </a:r>
          </a:p>
          <a:p>
            <a:pPr marL="1295400" lvl="2" indent="-431800" algn="l">
              <a:lnSpc>
                <a:spcPts val="4200"/>
              </a:lnSpc>
              <a:buFont typeface="Arial"/>
              <a:buChar char="⚬"/>
            </a:pPr>
            <a:r>
              <a:rPr lang="en-US" sz="3000">
                <a:solidFill>
                  <a:srgbClr val="000000"/>
                </a:solidFill>
                <a:latin typeface="Gotham"/>
                <a:ea typeface="Gotham"/>
                <a:cs typeface="Gotham"/>
                <a:sym typeface="Gotham"/>
              </a:rPr>
              <a:t>Cross-validation techniques were applied to validate the model's performance and ensure its generalizability across different subsets of data.</a:t>
            </a:r>
          </a:p>
        </p:txBody>
      </p:sp>
      <p:grpSp>
        <p:nvGrpSpPr>
          <p:cNvPr id="38" name="Group 38"/>
          <p:cNvGrpSpPr/>
          <p:nvPr/>
        </p:nvGrpSpPr>
        <p:grpSpPr>
          <a:xfrm>
            <a:off x="948235" y="8458622"/>
            <a:ext cx="508158" cy="543805"/>
            <a:chOff x="0" y="0"/>
            <a:chExt cx="812800" cy="869819"/>
          </a:xfrm>
        </p:grpSpPr>
        <p:sp>
          <p:nvSpPr>
            <p:cNvPr id="39" name="Freeform 3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40" name="TextBox 4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10</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1A2C32"/>
              </a:solidFill>
              <a:prstDash val="solid"/>
              <a:miter/>
            </a:ln>
          </p:spPr>
          <p:txBody>
            <a:bodyPr/>
            <a:lstStyle/>
            <a:p>
              <a:endParaRPr lang="en-IN"/>
            </a:p>
          </p:txBody>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35588" y="6653894"/>
            <a:ext cx="992463" cy="9924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6B57"/>
            </a:solidFill>
          </p:spPr>
          <p:txBody>
            <a:bodyPr/>
            <a:lstStyle/>
            <a:p>
              <a:endParaRPr lang="en-IN"/>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8</a:t>
              </a:r>
            </a:p>
          </p:txBody>
        </p:sp>
      </p:grpSp>
      <p:grpSp>
        <p:nvGrpSpPr>
          <p:cNvPr id="8" name="Group 8"/>
          <p:cNvGrpSpPr/>
          <p:nvPr/>
        </p:nvGrpSpPr>
        <p:grpSpPr>
          <a:xfrm>
            <a:off x="977741" y="3315742"/>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11" name="Group 11"/>
          <p:cNvGrpSpPr/>
          <p:nvPr/>
        </p:nvGrpSpPr>
        <p:grpSpPr>
          <a:xfrm>
            <a:off x="977741" y="1982349"/>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14" name="Group 14"/>
          <p:cNvGrpSpPr/>
          <p:nvPr/>
        </p:nvGrpSpPr>
        <p:grpSpPr>
          <a:xfrm>
            <a:off x="977741" y="3983373"/>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17" name="Group 17"/>
          <p:cNvGrpSpPr/>
          <p:nvPr/>
        </p:nvGrpSpPr>
        <p:grpSpPr>
          <a:xfrm>
            <a:off x="977741" y="2648112"/>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20" name="Group 20"/>
          <p:cNvGrpSpPr/>
          <p:nvPr/>
        </p:nvGrpSpPr>
        <p:grpSpPr>
          <a:xfrm>
            <a:off x="977741" y="5986264"/>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23" name="Group 23"/>
          <p:cNvGrpSpPr/>
          <p:nvPr/>
        </p:nvGrpSpPr>
        <p:grpSpPr>
          <a:xfrm>
            <a:off x="977741" y="4651003"/>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sp>
        <p:nvSpPr>
          <p:cNvPr id="26" name="TextBox 26"/>
          <p:cNvSpPr txBox="1"/>
          <p:nvPr/>
        </p:nvSpPr>
        <p:spPr>
          <a:xfrm>
            <a:off x="2126549" y="650875"/>
            <a:ext cx="8021630" cy="679450"/>
          </a:xfrm>
          <a:prstGeom prst="rect">
            <a:avLst/>
          </a:prstGeom>
        </p:spPr>
        <p:txBody>
          <a:bodyPr lIns="0" tIns="0" rIns="0" bIns="0" rtlCol="0" anchor="t">
            <a:spAutoFit/>
          </a:bodyPr>
          <a:lstStyle/>
          <a:p>
            <a:pPr algn="l">
              <a:lnSpc>
                <a:spcPts val="5599"/>
              </a:lnSpc>
              <a:spcBef>
                <a:spcPct val="0"/>
              </a:spcBef>
            </a:pPr>
            <a:r>
              <a:rPr lang="en-US" sz="3999">
                <a:solidFill>
                  <a:srgbClr val="191919"/>
                </a:solidFill>
                <a:latin typeface="Gotham Bold"/>
                <a:ea typeface="Gotham Bold"/>
                <a:cs typeface="Gotham Bold"/>
                <a:sym typeface="Gotham Bold"/>
              </a:rPr>
              <a:t>Model Evaluation</a:t>
            </a:r>
          </a:p>
        </p:txBody>
      </p:sp>
      <p:grpSp>
        <p:nvGrpSpPr>
          <p:cNvPr id="27" name="Group 27"/>
          <p:cNvGrpSpPr/>
          <p:nvPr/>
        </p:nvGrpSpPr>
        <p:grpSpPr>
          <a:xfrm>
            <a:off x="977741" y="5318634"/>
            <a:ext cx="508158" cy="543805"/>
            <a:chOff x="0" y="0"/>
            <a:chExt cx="812800" cy="869819"/>
          </a:xfrm>
        </p:grpSpPr>
        <p:sp>
          <p:nvSpPr>
            <p:cNvPr id="28" name="Freeform 2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29" name="TextBox 2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id="30" name="Group 30"/>
          <p:cNvGrpSpPr/>
          <p:nvPr/>
        </p:nvGrpSpPr>
        <p:grpSpPr>
          <a:xfrm>
            <a:off x="977741" y="7760846"/>
            <a:ext cx="508158" cy="543805"/>
            <a:chOff x="0" y="0"/>
            <a:chExt cx="812800" cy="869819"/>
          </a:xfrm>
        </p:grpSpPr>
        <p:sp>
          <p:nvSpPr>
            <p:cNvPr id="31" name="Freeform 3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32" name="TextBox 3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33" name="Group 33"/>
          <p:cNvGrpSpPr/>
          <p:nvPr/>
        </p:nvGrpSpPr>
        <p:grpSpPr>
          <a:xfrm>
            <a:off x="11762088" y="-9632634"/>
            <a:ext cx="10994424" cy="10994424"/>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9232C">
                  <a:alpha val="11765"/>
                </a:srgbClr>
              </a:solidFill>
              <a:prstDash val="solid"/>
              <a:miter/>
            </a:ln>
          </p:spPr>
          <p:txBody>
            <a:bodyPr/>
            <a:lstStyle/>
            <a:p>
              <a:endParaRPr lang="en-IN"/>
            </a:p>
          </p:txBody>
        </p:sp>
        <p:sp>
          <p:nvSpPr>
            <p:cNvPr id="35" name="TextBox 3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36" name="TextBox 36"/>
          <p:cNvSpPr txBox="1"/>
          <p:nvPr/>
        </p:nvSpPr>
        <p:spPr>
          <a:xfrm>
            <a:off x="2487971" y="2052490"/>
            <a:ext cx="7660208" cy="6391275"/>
          </a:xfrm>
          <a:prstGeom prst="rect">
            <a:avLst/>
          </a:prstGeom>
        </p:spPr>
        <p:txBody>
          <a:bodyPr lIns="0" tIns="0" rIns="0" bIns="0" rtlCol="0" anchor="t">
            <a:spAutoFit/>
          </a:bodyPr>
          <a:lstStyle/>
          <a:p>
            <a:pPr algn="ctr">
              <a:lnSpc>
                <a:spcPts val="4200"/>
              </a:lnSpc>
            </a:pPr>
            <a:r>
              <a:rPr lang="en-US" sz="3000">
                <a:solidFill>
                  <a:srgbClr val="000000"/>
                </a:solidFill>
                <a:latin typeface="Gotham Bold"/>
                <a:ea typeface="Gotham Bold"/>
                <a:cs typeface="Gotham Bold"/>
                <a:sym typeface="Gotham Bold"/>
              </a:rPr>
              <a:t>Metrics Used: MAE, RMSE, R-squared</a:t>
            </a:r>
          </a:p>
          <a:p>
            <a:pPr algn="ctr">
              <a:lnSpc>
                <a:spcPts val="4200"/>
              </a:lnSpc>
            </a:pPr>
            <a:endParaRPr lang="en-US" sz="3000">
              <a:solidFill>
                <a:srgbClr val="000000"/>
              </a:solidFill>
              <a:latin typeface="Gotham Bold"/>
              <a:ea typeface="Gotham Bold"/>
              <a:cs typeface="Gotham Bold"/>
              <a:sym typeface="Gotham Bold"/>
            </a:endParaRPr>
          </a:p>
          <a:p>
            <a:pPr marL="647700" lvl="1" indent="-323850" algn="l">
              <a:lnSpc>
                <a:spcPts val="4200"/>
              </a:lnSpc>
              <a:buFont typeface="Arial"/>
              <a:buChar char="•"/>
            </a:pPr>
            <a:r>
              <a:rPr lang="en-US" sz="3000">
                <a:solidFill>
                  <a:srgbClr val="000000"/>
                </a:solidFill>
                <a:latin typeface="Gotham Bold"/>
                <a:ea typeface="Gotham Bold"/>
                <a:cs typeface="Gotham Bold"/>
                <a:sym typeface="Gotham Bold"/>
              </a:rPr>
              <a:t>Evaluation Metrics:</a:t>
            </a:r>
          </a:p>
          <a:p>
            <a:pPr algn="l">
              <a:lnSpc>
                <a:spcPts val="4200"/>
              </a:lnSpc>
            </a:pPr>
            <a:endParaRPr lang="en-US" sz="3000">
              <a:solidFill>
                <a:srgbClr val="000000"/>
              </a:solidFill>
              <a:latin typeface="Gotham Bold"/>
              <a:ea typeface="Gotham Bold"/>
              <a:cs typeface="Gotham Bold"/>
              <a:sym typeface="Gotham Bold"/>
            </a:endParaRPr>
          </a:p>
          <a:p>
            <a:pPr marL="1295400" lvl="2" indent="-431800" algn="l">
              <a:lnSpc>
                <a:spcPts val="4200"/>
              </a:lnSpc>
              <a:buFont typeface="Arial"/>
              <a:buChar char="⚬"/>
            </a:pPr>
            <a:r>
              <a:rPr lang="en-US" sz="3000">
                <a:solidFill>
                  <a:srgbClr val="000000"/>
                </a:solidFill>
                <a:latin typeface="Gotham"/>
                <a:ea typeface="Gotham"/>
                <a:cs typeface="Gotham"/>
                <a:sym typeface="Gotham"/>
              </a:rPr>
              <a:t>Mean Absolute Error (MAE), Root Mean Squared Error (RMSE), and R-squared (R²) were used to assess the model's accuracy and goodness of fit.</a:t>
            </a:r>
          </a:p>
          <a:p>
            <a:pPr marL="1295400" lvl="2" indent="-431800" algn="l">
              <a:lnSpc>
                <a:spcPts val="4200"/>
              </a:lnSpc>
              <a:buFont typeface="Arial"/>
              <a:buChar char="⚬"/>
            </a:pPr>
            <a:r>
              <a:rPr lang="en-US" sz="3000">
                <a:solidFill>
                  <a:srgbClr val="000000"/>
                </a:solidFill>
                <a:latin typeface="Gotham"/>
                <a:ea typeface="Gotham"/>
                <a:cs typeface="Gotham"/>
                <a:sym typeface="Gotham"/>
              </a:rPr>
              <a:t>These metrics quantify how well the model predicts mobile prices compared to actual values.</a:t>
            </a:r>
          </a:p>
        </p:txBody>
      </p:sp>
      <p:sp>
        <p:nvSpPr>
          <p:cNvPr id="37" name="TextBox 37"/>
          <p:cNvSpPr txBox="1"/>
          <p:nvPr/>
        </p:nvSpPr>
        <p:spPr>
          <a:xfrm>
            <a:off x="10510129" y="2052490"/>
            <a:ext cx="7660208" cy="6391275"/>
          </a:xfrm>
          <a:prstGeom prst="rect">
            <a:avLst/>
          </a:prstGeom>
        </p:spPr>
        <p:txBody>
          <a:bodyPr lIns="0" tIns="0" rIns="0" bIns="0" rtlCol="0" anchor="t">
            <a:spAutoFit/>
          </a:bodyPr>
          <a:lstStyle/>
          <a:p>
            <a:pPr algn="ctr">
              <a:lnSpc>
                <a:spcPts val="4200"/>
              </a:lnSpc>
            </a:pPr>
            <a:r>
              <a:rPr lang="en-US" sz="3000">
                <a:solidFill>
                  <a:srgbClr val="000000"/>
                </a:solidFill>
                <a:latin typeface="Gotham Bold"/>
                <a:ea typeface="Gotham Bold"/>
                <a:cs typeface="Gotham Bold"/>
                <a:sym typeface="Gotham Bold"/>
              </a:rPr>
              <a:t>Actual vs. Predicted Price Scatter Plot</a:t>
            </a:r>
          </a:p>
          <a:p>
            <a:pPr algn="ctr">
              <a:lnSpc>
                <a:spcPts val="4200"/>
              </a:lnSpc>
            </a:pPr>
            <a:endParaRPr lang="en-US" sz="3000">
              <a:solidFill>
                <a:srgbClr val="000000"/>
              </a:solidFill>
              <a:latin typeface="Gotham Bold"/>
              <a:ea typeface="Gotham Bold"/>
              <a:cs typeface="Gotham Bold"/>
              <a:sym typeface="Gotham Bold"/>
            </a:endParaRPr>
          </a:p>
          <a:p>
            <a:pPr marL="647700" lvl="1" indent="-323850" algn="l">
              <a:lnSpc>
                <a:spcPts val="4200"/>
              </a:lnSpc>
              <a:buFont typeface="Arial"/>
              <a:buChar char="•"/>
            </a:pPr>
            <a:r>
              <a:rPr lang="en-US" sz="3000">
                <a:solidFill>
                  <a:srgbClr val="000000"/>
                </a:solidFill>
                <a:latin typeface="Gotham Bold"/>
                <a:ea typeface="Gotham Bold"/>
                <a:cs typeface="Gotham Bold"/>
                <a:sym typeface="Gotham Bold"/>
              </a:rPr>
              <a:t>Visualization:</a:t>
            </a:r>
          </a:p>
          <a:p>
            <a:pPr algn="l">
              <a:lnSpc>
                <a:spcPts val="4200"/>
              </a:lnSpc>
            </a:pPr>
            <a:endParaRPr lang="en-US" sz="3000">
              <a:solidFill>
                <a:srgbClr val="000000"/>
              </a:solidFill>
              <a:latin typeface="Gotham Bold"/>
              <a:ea typeface="Gotham Bold"/>
              <a:cs typeface="Gotham Bold"/>
              <a:sym typeface="Gotham Bold"/>
            </a:endParaRPr>
          </a:p>
          <a:p>
            <a:pPr marL="1295400" lvl="2" indent="-431800" algn="l">
              <a:lnSpc>
                <a:spcPts val="4200"/>
              </a:lnSpc>
              <a:buFont typeface="Arial"/>
              <a:buChar char="⚬"/>
            </a:pPr>
            <a:r>
              <a:rPr lang="en-US" sz="3000">
                <a:solidFill>
                  <a:srgbClr val="000000"/>
                </a:solidFill>
                <a:latin typeface="Gotham"/>
                <a:ea typeface="Gotham"/>
                <a:cs typeface="Gotham"/>
                <a:sym typeface="Gotham"/>
              </a:rPr>
              <a:t>A scatter plot was used to compare actual mobile prices against predicted prices visually.</a:t>
            </a:r>
          </a:p>
          <a:p>
            <a:pPr marL="1295400" lvl="2" indent="-431800" algn="l">
              <a:lnSpc>
                <a:spcPts val="4200"/>
              </a:lnSpc>
              <a:buFont typeface="Arial"/>
              <a:buChar char="⚬"/>
            </a:pPr>
            <a:r>
              <a:rPr lang="en-US" sz="3000">
                <a:solidFill>
                  <a:srgbClr val="000000"/>
                </a:solidFill>
                <a:latin typeface="Gotham"/>
                <a:ea typeface="Gotham"/>
                <a:cs typeface="Gotham"/>
                <a:sym typeface="Gotham"/>
              </a:rPr>
              <a:t>It demonstrates how closely the model's predictions align with actual prices and identifies areas where the model may need further refinement.</a:t>
            </a:r>
          </a:p>
        </p:txBody>
      </p:sp>
      <p:grpSp>
        <p:nvGrpSpPr>
          <p:cNvPr id="38" name="Group 38"/>
          <p:cNvGrpSpPr/>
          <p:nvPr/>
        </p:nvGrpSpPr>
        <p:grpSpPr>
          <a:xfrm>
            <a:off x="948235" y="8458622"/>
            <a:ext cx="508158" cy="543805"/>
            <a:chOff x="0" y="0"/>
            <a:chExt cx="812800" cy="869819"/>
          </a:xfrm>
        </p:grpSpPr>
        <p:sp>
          <p:nvSpPr>
            <p:cNvPr id="39" name="Freeform 3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40" name="TextBox 4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10</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1A2C32"/>
              </a:solidFill>
              <a:prstDash val="solid"/>
              <a:miter/>
            </a:ln>
          </p:spPr>
          <p:txBody>
            <a:bodyPr/>
            <a:lstStyle/>
            <a:p>
              <a:endParaRPr lang="en-IN"/>
            </a:p>
          </p:txBody>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35588" y="7321525"/>
            <a:ext cx="992463" cy="9924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6B57"/>
            </a:solidFill>
          </p:spPr>
          <p:txBody>
            <a:bodyPr/>
            <a:lstStyle/>
            <a:p>
              <a:endParaRPr lang="en-IN"/>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9</a:t>
              </a:r>
            </a:p>
          </p:txBody>
        </p:sp>
      </p:grpSp>
      <p:grpSp>
        <p:nvGrpSpPr>
          <p:cNvPr id="8" name="Group 8"/>
          <p:cNvGrpSpPr/>
          <p:nvPr/>
        </p:nvGrpSpPr>
        <p:grpSpPr>
          <a:xfrm>
            <a:off x="977741" y="3315742"/>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11" name="Group 11"/>
          <p:cNvGrpSpPr/>
          <p:nvPr/>
        </p:nvGrpSpPr>
        <p:grpSpPr>
          <a:xfrm>
            <a:off x="977741" y="1982349"/>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14" name="Group 14"/>
          <p:cNvGrpSpPr/>
          <p:nvPr/>
        </p:nvGrpSpPr>
        <p:grpSpPr>
          <a:xfrm>
            <a:off x="977741" y="3983373"/>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17" name="Group 17"/>
          <p:cNvGrpSpPr/>
          <p:nvPr/>
        </p:nvGrpSpPr>
        <p:grpSpPr>
          <a:xfrm>
            <a:off x="977741" y="2648112"/>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20" name="Group 20"/>
          <p:cNvGrpSpPr/>
          <p:nvPr/>
        </p:nvGrpSpPr>
        <p:grpSpPr>
          <a:xfrm>
            <a:off x="977741" y="5986264"/>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23" name="Group 23"/>
          <p:cNvGrpSpPr/>
          <p:nvPr/>
        </p:nvGrpSpPr>
        <p:grpSpPr>
          <a:xfrm>
            <a:off x="977741" y="4651003"/>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sp>
        <p:nvSpPr>
          <p:cNvPr id="26" name="TextBox 26"/>
          <p:cNvSpPr txBox="1"/>
          <p:nvPr/>
        </p:nvSpPr>
        <p:spPr>
          <a:xfrm>
            <a:off x="2126549" y="650875"/>
            <a:ext cx="8021630" cy="679450"/>
          </a:xfrm>
          <a:prstGeom prst="rect">
            <a:avLst/>
          </a:prstGeom>
        </p:spPr>
        <p:txBody>
          <a:bodyPr lIns="0" tIns="0" rIns="0" bIns="0" rtlCol="0" anchor="t">
            <a:spAutoFit/>
          </a:bodyPr>
          <a:lstStyle/>
          <a:p>
            <a:pPr algn="l">
              <a:lnSpc>
                <a:spcPts val="5599"/>
              </a:lnSpc>
              <a:spcBef>
                <a:spcPct val="0"/>
              </a:spcBef>
            </a:pPr>
            <a:r>
              <a:rPr lang="en-US" sz="3999">
                <a:solidFill>
                  <a:srgbClr val="191919"/>
                </a:solidFill>
                <a:latin typeface="Gotham Bold"/>
                <a:ea typeface="Gotham Bold"/>
                <a:cs typeface="Gotham Bold"/>
                <a:sym typeface="Gotham Bold"/>
              </a:rPr>
              <a:t>Feature importance analysis</a:t>
            </a:r>
          </a:p>
        </p:txBody>
      </p:sp>
      <p:grpSp>
        <p:nvGrpSpPr>
          <p:cNvPr id="27" name="Group 27"/>
          <p:cNvGrpSpPr/>
          <p:nvPr/>
        </p:nvGrpSpPr>
        <p:grpSpPr>
          <a:xfrm>
            <a:off x="977741" y="5318634"/>
            <a:ext cx="508158" cy="543805"/>
            <a:chOff x="0" y="0"/>
            <a:chExt cx="812800" cy="869819"/>
          </a:xfrm>
        </p:grpSpPr>
        <p:sp>
          <p:nvSpPr>
            <p:cNvPr id="28" name="Freeform 2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29" name="TextBox 2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id="30" name="Group 30"/>
          <p:cNvGrpSpPr/>
          <p:nvPr/>
        </p:nvGrpSpPr>
        <p:grpSpPr>
          <a:xfrm>
            <a:off x="977741" y="6653894"/>
            <a:ext cx="508158" cy="543805"/>
            <a:chOff x="0" y="0"/>
            <a:chExt cx="812800" cy="869819"/>
          </a:xfrm>
        </p:grpSpPr>
        <p:sp>
          <p:nvSpPr>
            <p:cNvPr id="31" name="Freeform 3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32" name="TextBox 3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33" name="Group 33"/>
          <p:cNvGrpSpPr/>
          <p:nvPr/>
        </p:nvGrpSpPr>
        <p:grpSpPr>
          <a:xfrm>
            <a:off x="11762088" y="-9632634"/>
            <a:ext cx="10994424" cy="10994424"/>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1C2D33">
                  <a:alpha val="11765"/>
                </a:srgbClr>
              </a:solidFill>
              <a:prstDash val="solid"/>
              <a:miter/>
            </a:ln>
          </p:spPr>
          <p:txBody>
            <a:bodyPr/>
            <a:lstStyle/>
            <a:p>
              <a:endParaRPr lang="en-IN"/>
            </a:p>
          </p:txBody>
        </p:sp>
        <p:sp>
          <p:nvSpPr>
            <p:cNvPr id="35" name="TextBox 3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36" name="TextBox 36"/>
          <p:cNvSpPr txBox="1"/>
          <p:nvPr/>
        </p:nvSpPr>
        <p:spPr>
          <a:xfrm>
            <a:off x="2487971" y="1915674"/>
            <a:ext cx="7660208" cy="7458075"/>
          </a:xfrm>
          <a:prstGeom prst="rect">
            <a:avLst/>
          </a:prstGeom>
        </p:spPr>
        <p:txBody>
          <a:bodyPr lIns="0" tIns="0" rIns="0" bIns="0" rtlCol="0" anchor="t">
            <a:spAutoFit/>
          </a:bodyPr>
          <a:lstStyle/>
          <a:p>
            <a:pPr algn="ctr">
              <a:lnSpc>
                <a:spcPts val="4200"/>
              </a:lnSpc>
            </a:pPr>
            <a:r>
              <a:rPr lang="en-US" sz="3000">
                <a:solidFill>
                  <a:srgbClr val="000000"/>
                </a:solidFill>
                <a:latin typeface="Gotham Bold"/>
                <a:ea typeface="Gotham Bold"/>
                <a:cs typeface="Gotham Bold"/>
                <a:sym typeface="Gotham Bold"/>
              </a:rPr>
              <a:t>Top Features Influencing Mobile Prices</a:t>
            </a:r>
          </a:p>
          <a:p>
            <a:pPr algn="ctr">
              <a:lnSpc>
                <a:spcPts val="4200"/>
              </a:lnSpc>
            </a:pPr>
            <a:endParaRPr lang="en-US" sz="3000">
              <a:solidFill>
                <a:srgbClr val="000000"/>
              </a:solidFill>
              <a:latin typeface="Gotham Bold"/>
              <a:ea typeface="Gotham Bold"/>
              <a:cs typeface="Gotham Bold"/>
              <a:sym typeface="Gotham Bold"/>
            </a:endParaRPr>
          </a:p>
          <a:p>
            <a:pPr algn="l">
              <a:lnSpc>
                <a:spcPts val="4200"/>
              </a:lnSpc>
            </a:pPr>
            <a:r>
              <a:rPr lang="en-US" sz="3000">
                <a:solidFill>
                  <a:srgbClr val="000000"/>
                </a:solidFill>
                <a:latin typeface="Gotham Bold"/>
                <a:ea typeface="Gotham Bold"/>
                <a:cs typeface="Gotham Bold"/>
                <a:sym typeface="Gotham Bold"/>
              </a:rPr>
              <a:t>Key Features:</a:t>
            </a:r>
          </a:p>
          <a:p>
            <a:pPr algn="l">
              <a:lnSpc>
                <a:spcPts val="4200"/>
              </a:lnSpc>
            </a:pPr>
            <a:endParaRPr lang="en-US" sz="3000">
              <a:solidFill>
                <a:srgbClr val="000000"/>
              </a:solidFill>
              <a:latin typeface="Gotham Bold"/>
              <a:ea typeface="Gotham Bold"/>
              <a:cs typeface="Gotham Bold"/>
              <a:sym typeface="Gotham Bold"/>
            </a:endParaRPr>
          </a:p>
          <a:p>
            <a:pPr marL="1295400" lvl="2" indent="-431800" algn="l">
              <a:lnSpc>
                <a:spcPts val="4200"/>
              </a:lnSpc>
              <a:buFont typeface="Arial"/>
              <a:buChar char="⚬"/>
            </a:pPr>
            <a:r>
              <a:rPr lang="en-US" sz="3000">
                <a:solidFill>
                  <a:srgbClr val="000000"/>
                </a:solidFill>
                <a:latin typeface="Gotham"/>
                <a:ea typeface="Gotham"/>
                <a:cs typeface="Gotham"/>
                <a:sym typeface="Gotham"/>
              </a:rPr>
              <a:t>Features such as RAM, Memory, and specific camera attributes (Rear Camera, Front Camera) were identified as most influential in determining mobile prices.</a:t>
            </a:r>
          </a:p>
          <a:p>
            <a:pPr marL="1295400" lvl="2" indent="-431800" algn="l">
              <a:lnSpc>
                <a:spcPts val="4200"/>
              </a:lnSpc>
              <a:buFont typeface="Arial"/>
              <a:buChar char="⚬"/>
            </a:pPr>
            <a:r>
              <a:rPr lang="en-US" sz="3000">
                <a:solidFill>
                  <a:srgbClr val="000000"/>
                </a:solidFill>
                <a:latin typeface="Gotham"/>
                <a:ea typeface="Gotham"/>
                <a:cs typeface="Gotham"/>
                <a:sym typeface="Gotham"/>
              </a:rPr>
              <a:t>These insights were derived from feature importance scores obtained from the model (feature_importances_ attribute).</a:t>
            </a:r>
          </a:p>
        </p:txBody>
      </p:sp>
      <p:sp>
        <p:nvSpPr>
          <p:cNvPr id="37" name="TextBox 37"/>
          <p:cNvSpPr txBox="1"/>
          <p:nvPr/>
        </p:nvSpPr>
        <p:spPr>
          <a:xfrm>
            <a:off x="10510129" y="1915674"/>
            <a:ext cx="7660208" cy="7458075"/>
          </a:xfrm>
          <a:prstGeom prst="rect">
            <a:avLst/>
          </a:prstGeom>
        </p:spPr>
        <p:txBody>
          <a:bodyPr lIns="0" tIns="0" rIns="0" bIns="0" rtlCol="0" anchor="t">
            <a:spAutoFit/>
          </a:bodyPr>
          <a:lstStyle/>
          <a:p>
            <a:pPr algn="ctr">
              <a:lnSpc>
                <a:spcPts val="4200"/>
              </a:lnSpc>
            </a:pPr>
            <a:r>
              <a:rPr lang="en-US" sz="3000">
                <a:solidFill>
                  <a:srgbClr val="000000"/>
                </a:solidFill>
                <a:latin typeface="Gotham Bold"/>
                <a:ea typeface="Gotham Bold"/>
                <a:cs typeface="Gotham Bold"/>
                <a:sym typeface="Gotham Bold"/>
              </a:rPr>
              <a:t>Visualization of Feature Importance</a:t>
            </a:r>
          </a:p>
          <a:p>
            <a:pPr algn="ctr">
              <a:lnSpc>
                <a:spcPts val="4200"/>
              </a:lnSpc>
            </a:pPr>
            <a:endParaRPr lang="en-US" sz="3000">
              <a:solidFill>
                <a:srgbClr val="000000"/>
              </a:solidFill>
              <a:latin typeface="Gotham Bold"/>
              <a:ea typeface="Gotham Bold"/>
              <a:cs typeface="Gotham Bold"/>
              <a:sym typeface="Gotham Bold"/>
            </a:endParaRPr>
          </a:p>
          <a:p>
            <a:pPr algn="l">
              <a:lnSpc>
                <a:spcPts val="4200"/>
              </a:lnSpc>
            </a:pPr>
            <a:r>
              <a:rPr lang="en-US" sz="3000">
                <a:solidFill>
                  <a:srgbClr val="000000"/>
                </a:solidFill>
                <a:latin typeface="Gotham Bold"/>
                <a:ea typeface="Gotham Bold"/>
                <a:cs typeface="Gotham Bold"/>
                <a:sym typeface="Gotham Bold"/>
              </a:rPr>
              <a:t>   Visual Representation:</a:t>
            </a:r>
          </a:p>
          <a:p>
            <a:pPr algn="l">
              <a:lnSpc>
                <a:spcPts val="4200"/>
              </a:lnSpc>
            </a:pPr>
            <a:endParaRPr lang="en-US" sz="3000">
              <a:solidFill>
                <a:srgbClr val="000000"/>
              </a:solidFill>
              <a:latin typeface="Gotham Bold"/>
              <a:ea typeface="Gotham Bold"/>
              <a:cs typeface="Gotham Bold"/>
              <a:sym typeface="Gotham Bold"/>
            </a:endParaRPr>
          </a:p>
          <a:p>
            <a:pPr marL="1295400" lvl="2" indent="-431800" algn="l">
              <a:lnSpc>
                <a:spcPts val="4200"/>
              </a:lnSpc>
              <a:buFont typeface="Arial"/>
              <a:buChar char="⚬"/>
            </a:pPr>
            <a:r>
              <a:rPr lang="en-US" sz="3000">
                <a:solidFill>
                  <a:srgbClr val="000000"/>
                </a:solidFill>
                <a:latin typeface="Gotham"/>
                <a:ea typeface="Gotham"/>
                <a:cs typeface="Gotham"/>
                <a:sym typeface="Gotham"/>
              </a:rPr>
              <a:t>A bar chart or similar visual was used to present feature importance scores, highlighting the relative importance of each feature in predicting mobile prices.</a:t>
            </a:r>
          </a:p>
          <a:p>
            <a:pPr marL="1295400" lvl="2" indent="-431800" algn="l">
              <a:lnSpc>
                <a:spcPts val="4200"/>
              </a:lnSpc>
              <a:buFont typeface="Arial"/>
              <a:buChar char="⚬"/>
            </a:pPr>
            <a:r>
              <a:rPr lang="en-US" sz="3000">
                <a:solidFill>
                  <a:srgbClr val="000000"/>
                </a:solidFill>
                <a:latin typeface="Gotham"/>
                <a:ea typeface="Gotham"/>
                <a:cs typeface="Gotham"/>
                <a:sym typeface="Gotham"/>
              </a:rPr>
              <a:t>This visual aids in understanding which features drive price variability in the mobile phone market.</a:t>
            </a:r>
          </a:p>
        </p:txBody>
      </p:sp>
      <p:grpSp>
        <p:nvGrpSpPr>
          <p:cNvPr id="38" name="Group 38"/>
          <p:cNvGrpSpPr/>
          <p:nvPr/>
        </p:nvGrpSpPr>
        <p:grpSpPr>
          <a:xfrm>
            <a:off x="948235" y="8458622"/>
            <a:ext cx="508158" cy="543805"/>
            <a:chOff x="0" y="0"/>
            <a:chExt cx="812800" cy="869819"/>
          </a:xfrm>
        </p:grpSpPr>
        <p:sp>
          <p:nvSpPr>
            <p:cNvPr id="39" name="Freeform 3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40" name="TextBox 4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10</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1C2D33"/>
              </a:solidFill>
              <a:prstDash val="solid"/>
              <a:miter/>
            </a:ln>
          </p:spPr>
          <p:txBody>
            <a:bodyPr/>
            <a:lstStyle/>
            <a:p>
              <a:endParaRPr lang="en-IN"/>
            </a:p>
          </p:txBody>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86547" y="7989155"/>
            <a:ext cx="992463" cy="9924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6B57"/>
            </a:solidFill>
          </p:spPr>
          <p:txBody>
            <a:bodyPr/>
            <a:lstStyle/>
            <a:p>
              <a:endParaRPr lang="en-IN"/>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10</a:t>
              </a:r>
            </a:p>
          </p:txBody>
        </p:sp>
      </p:grpSp>
      <p:grpSp>
        <p:nvGrpSpPr>
          <p:cNvPr id="8" name="Group 8"/>
          <p:cNvGrpSpPr/>
          <p:nvPr/>
        </p:nvGrpSpPr>
        <p:grpSpPr>
          <a:xfrm>
            <a:off x="977741" y="3315742"/>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11" name="Group 11"/>
          <p:cNvGrpSpPr/>
          <p:nvPr/>
        </p:nvGrpSpPr>
        <p:grpSpPr>
          <a:xfrm>
            <a:off x="977741" y="1982349"/>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14" name="Group 14"/>
          <p:cNvGrpSpPr/>
          <p:nvPr/>
        </p:nvGrpSpPr>
        <p:grpSpPr>
          <a:xfrm>
            <a:off x="977741" y="3983373"/>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17" name="Group 17"/>
          <p:cNvGrpSpPr/>
          <p:nvPr/>
        </p:nvGrpSpPr>
        <p:grpSpPr>
          <a:xfrm>
            <a:off x="977741" y="2648112"/>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20" name="Group 20"/>
          <p:cNvGrpSpPr/>
          <p:nvPr/>
        </p:nvGrpSpPr>
        <p:grpSpPr>
          <a:xfrm>
            <a:off x="977741" y="5986264"/>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23" name="Group 23"/>
          <p:cNvGrpSpPr/>
          <p:nvPr/>
        </p:nvGrpSpPr>
        <p:grpSpPr>
          <a:xfrm>
            <a:off x="977741" y="4651003"/>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sp>
        <p:nvSpPr>
          <p:cNvPr id="26" name="TextBox 26"/>
          <p:cNvSpPr txBox="1"/>
          <p:nvPr/>
        </p:nvSpPr>
        <p:spPr>
          <a:xfrm>
            <a:off x="2126549" y="650875"/>
            <a:ext cx="8021630" cy="679450"/>
          </a:xfrm>
          <a:prstGeom prst="rect">
            <a:avLst/>
          </a:prstGeom>
        </p:spPr>
        <p:txBody>
          <a:bodyPr lIns="0" tIns="0" rIns="0" bIns="0" rtlCol="0" anchor="t">
            <a:spAutoFit/>
          </a:bodyPr>
          <a:lstStyle/>
          <a:p>
            <a:pPr algn="l">
              <a:lnSpc>
                <a:spcPts val="5599"/>
              </a:lnSpc>
              <a:spcBef>
                <a:spcPct val="0"/>
              </a:spcBef>
            </a:pPr>
            <a:r>
              <a:rPr lang="en-US" sz="3999">
                <a:solidFill>
                  <a:srgbClr val="191919"/>
                </a:solidFill>
                <a:latin typeface="Gotham Bold"/>
                <a:ea typeface="Gotham Bold"/>
                <a:cs typeface="Gotham Bold"/>
                <a:sym typeface="Gotham Bold"/>
              </a:rPr>
              <a:t>Visualisation and Reporting</a:t>
            </a:r>
          </a:p>
        </p:txBody>
      </p:sp>
      <p:grpSp>
        <p:nvGrpSpPr>
          <p:cNvPr id="27" name="Group 27"/>
          <p:cNvGrpSpPr/>
          <p:nvPr/>
        </p:nvGrpSpPr>
        <p:grpSpPr>
          <a:xfrm>
            <a:off x="977741" y="5318634"/>
            <a:ext cx="508158" cy="543805"/>
            <a:chOff x="0" y="0"/>
            <a:chExt cx="812800" cy="869819"/>
          </a:xfrm>
        </p:grpSpPr>
        <p:sp>
          <p:nvSpPr>
            <p:cNvPr id="28" name="Freeform 2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29" name="TextBox 2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id="30" name="Group 30"/>
          <p:cNvGrpSpPr/>
          <p:nvPr/>
        </p:nvGrpSpPr>
        <p:grpSpPr>
          <a:xfrm>
            <a:off x="977741" y="6653894"/>
            <a:ext cx="508158" cy="543805"/>
            <a:chOff x="0" y="0"/>
            <a:chExt cx="812800" cy="869819"/>
          </a:xfrm>
        </p:grpSpPr>
        <p:sp>
          <p:nvSpPr>
            <p:cNvPr id="31" name="Freeform 3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32" name="TextBox 3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33" name="Group 33"/>
          <p:cNvGrpSpPr/>
          <p:nvPr/>
        </p:nvGrpSpPr>
        <p:grpSpPr>
          <a:xfrm>
            <a:off x="11762088" y="-9632634"/>
            <a:ext cx="10994424" cy="10994424"/>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1C2D33">
                  <a:alpha val="11765"/>
                </a:srgbClr>
              </a:solidFill>
              <a:prstDash val="solid"/>
              <a:miter/>
            </a:ln>
          </p:spPr>
          <p:txBody>
            <a:bodyPr/>
            <a:lstStyle/>
            <a:p>
              <a:endParaRPr lang="en-IN"/>
            </a:p>
          </p:txBody>
        </p:sp>
        <p:sp>
          <p:nvSpPr>
            <p:cNvPr id="35" name="TextBox 3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36" name="TextBox 36"/>
          <p:cNvSpPr txBox="1"/>
          <p:nvPr/>
        </p:nvSpPr>
        <p:spPr>
          <a:xfrm>
            <a:off x="2487971" y="1915674"/>
            <a:ext cx="7660208" cy="7991475"/>
          </a:xfrm>
          <a:prstGeom prst="rect">
            <a:avLst/>
          </a:prstGeom>
        </p:spPr>
        <p:txBody>
          <a:bodyPr lIns="0" tIns="0" rIns="0" bIns="0" rtlCol="0" anchor="t">
            <a:spAutoFit/>
          </a:bodyPr>
          <a:lstStyle/>
          <a:p>
            <a:pPr algn="ctr">
              <a:lnSpc>
                <a:spcPts val="4200"/>
              </a:lnSpc>
            </a:pPr>
            <a:r>
              <a:rPr lang="en-US" sz="3000">
                <a:solidFill>
                  <a:srgbClr val="000000"/>
                </a:solidFill>
                <a:latin typeface="Gotham Bold"/>
                <a:ea typeface="Gotham Bold"/>
                <a:cs typeface="Gotham Bold"/>
                <a:sym typeface="Gotham Bold"/>
              </a:rPr>
              <a:t>Exploratory Data Analysis (EDA)</a:t>
            </a:r>
          </a:p>
          <a:p>
            <a:pPr algn="ctr">
              <a:lnSpc>
                <a:spcPts val="4200"/>
              </a:lnSpc>
            </a:pPr>
            <a:endParaRPr lang="en-US" sz="3000">
              <a:solidFill>
                <a:srgbClr val="000000"/>
              </a:solidFill>
              <a:latin typeface="Gotham Bold"/>
              <a:ea typeface="Gotham Bold"/>
              <a:cs typeface="Gotham Bold"/>
              <a:sym typeface="Gotham Bold"/>
            </a:endParaRPr>
          </a:p>
          <a:p>
            <a:pPr algn="l">
              <a:lnSpc>
                <a:spcPts val="4200"/>
              </a:lnSpc>
            </a:pPr>
            <a:r>
              <a:rPr lang="en-US" sz="3000">
                <a:solidFill>
                  <a:srgbClr val="000000"/>
                </a:solidFill>
                <a:latin typeface="Gotham Bold"/>
                <a:ea typeface="Gotham Bold"/>
                <a:cs typeface="Gotham Bold"/>
                <a:sym typeface="Gotham Bold"/>
              </a:rPr>
              <a:t>Visual Tools:</a:t>
            </a:r>
          </a:p>
          <a:p>
            <a:pPr algn="l">
              <a:lnSpc>
                <a:spcPts val="4200"/>
              </a:lnSpc>
            </a:pPr>
            <a:endParaRPr lang="en-US" sz="3000">
              <a:solidFill>
                <a:srgbClr val="000000"/>
              </a:solidFill>
              <a:latin typeface="Gotham Bold"/>
              <a:ea typeface="Gotham Bold"/>
              <a:cs typeface="Gotham Bold"/>
              <a:sym typeface="Gotham Bold"/>
            </a:endParaRPr>
          </a:p>
          <a:p>
            <a:pPr marL="1295400" lvl="2" indent="-431800" algn="l">
              <a:lnSpc>
                <a:spcPts val="4200"/>
              </a:lnSpc>
              <a:buFont typeface="Arial"/>
              <a:buChar char="⚬"/>
            </a:pPr>
            <a:r>
              <a:rPr lang="en-US" sz="3000">
                <a:solidFill>
                  <a:srgbClr val="000000"/>
                </a:solidFill>
                <a:latin typeface="Gotham"/>
                <a:ea typeface="Gotham"/>
                <a:cs typeface="Gotham"/>
                <a:sym typeface="Gotham"/>
              </a:rPr>
              <a:t>Histograms, scatter plots, and violin plots were used during EDA to visualize distributions, relationships, and correlations between features and mobile prices.</a:t>
            </a:r>
          </a:p>
          <a:p>
            <a:pPr marL="1295400" lvl="2" indent="-431800" algn="l">
              <a:lnSpc>
                <a:spcPts val="4200"/>
              </a:lnSpc>
              <a:buFont typeface="Arial"/>
              <a:buChar char="⚬"/>
            </a:pPr>
            <a:r>
              <a:rPr lang="en-US" sz="3000">
                <a:solidFill>
                  <a:srgbClr val="000000"/>
                </a:solidFill>
                <a:latin typeface="Gotham"/>
                <a:ea typeface="Gotham"/>
                <a:cs typeface="Gotham"/>
                <a:sym typeface="Gotham"/>
              </a:rPr>
              <a:t>These visuals provide insights into data patterns and relationships that inform subsequent modeling and analysis.</a:t>
            </a:r>
          </a:p>
        </p:txBody>
      </p:sp>
      <p:sp>
        <p:nvSpPr>
          <p:cNvPr id="37" name="TextBox 37"/>
          <p:cNvSpPr txBox="1"/>
          <p:nvPr/>
        </p:nvSpPr>
        <p:spPr>
          <a:xfrm>
            <a:off x="10350944" y="1915674"/>
            <a:ext cx="7660208" cy="7458075"/>
          </a:xfrm>
          <a:prstGeom prst="rect">
            <a:avLst/>
          </a:prstGeom>
        </p:spPr>
        <p:txBody>
          <a:bodyPr lIns="0" tIns="0" rIns="0" bIns="0" rtlCol="0" anchor="t">
            <a:spAutoFit/>
          </a:bodyPr>
          <a:lstStyle/>
          <a:p>
            <a:pPr algn="ctr">
              <a:lnSpc>
                <a:spcPts val="4200"/>
              </a:lnSpc>
            </a:pPr>
            <a:r>
              <a:rPr lang="en-US" sz="3000">
                <a:solidFill>
                  <a:srgbClr val="000000"/>
                </a:solidFill>
                <a:latin typeface="Gotham Bold"/>
                <a:ea typeface="Gotham Bold"/>
                <a:cs typeface="Gotham Bold"/>
                <a:sym typeface="Gotham Bold"/>
              </a:rPr>
              <a:t>Insights Gained from EDA</a:t>
            </a:r>
          </a:p>
          <a:p>
            <a:pPr algn="ctr">
              <a:lnSpc>
                <a:spcPts val="4200"/>
              </a:lnSpc>
            </a:pPr>
            <a:endParaRPr lang="en-US" sz="3000">
              <a:solidFill>
                <a:srgbClr val="000000"/>
              </a:solidFill>
              <a:latin typeface="Gotham Bold"/>
              <a:ea typeface="Gotham Bold"/>
              <a:cs typeface="Gotham Bold"/>
              <a:sym typeface="Gotham Bold"/>
            </a:endParaRPr>
          </a:p>
          <a:p>
            <a:pPr algn="l">
              <a:lnSpc>
                <a:spcPts val="4200"/>
              </a:lnSpc>
            </a:pPr>
            <a:r>
              <a:rPr lang="en-US" sz="3000">
                <a:solidFill>
                  <a:srgbClr val="000000"/>
                </a:solidFill>
                <a:latin typeface="Gotham Bold"/>
                <a:ea typeface="Gotham Bold"/>
                <a:cs typeface="Gotham Bold"/>
                <a:sym typeface="Gotham Bold"/>
              </a:rPr>
              <a:t>Key Findings:</a:t>
            </a:r>
          </a:p>
          <a:p>
            <a:pPr algn="l">
              <a:lnSpc>
                <a:spcPts val="4200"/>
              </a:lnSpc>
            </a:pPr>
            <a:endParaRPr lang="en-US" sz="3000">
              <a:solidFill>
                <a:srgbClr val="000000"/>
              </a:solidFill>
              <a:latin typeface="Gotham Bold"/>
              <a:ea typeface="Gotham Bold"/>
              <a:cs typeface="Gotham Bold"/>
              <a:sym typeface="Gotham Bold"/>
            </a:endParaRPr>
          </a:p>
          <a:p>
            <a:pPr marL="1295400" lvl="2" indent="-431800" algn="l">
              <a:lnSpc>
                <a:spcPts val="4200"/>
              </a:lnSpc>
              <a:buFont typeface="Arial"/>
              <a:buChar char="⚬"/>
            </a:pPr>
            <a:r>
              <a:rPr lang="en-US" sz="3000">
                <a:solidFill>
                  <a:srgbClr val="000000"/>
                </a:solidFill>
                <a:latin typeface="Gotham"/>
                <a:ea typeface="Gotham"/>
                <a:cs typeface="Gotham"/>
                <a:sym typeface="Gotham"/>
              </a:rPr>
              <a:t>Insights such as the impact of RAM and camera quality on price variability were summarized from EDA.</a:t>
            </a:r>
          </a:p>
          <a:p>
            <a:pPr algn="l">
              <a:lnSpc>
                <a:spcPts val="4200"/>
              </a:lnSpc>
            </a:pPr>
            <a:endParaRPr lang="en-US" sz="3000">
              <a:solidFill>
                <a:srgbClr val="000000"/>
              </a:solidFill>
              <a:latin typeface="Gotham"/>
              <a:ea typeface="Gotham"/>
              <a:cs typeface="Gotham"/>
              <a:sym typeface="Gotham"/>
            </a:endParaRPr>
          </a:p>
          <a:p>
            <a:pPr marL="1295400" lvl="2" indent="-431800" algn="l">
              <a:lnSpc>
                <a:spcPts val="4200"/>
              </a:lnSpc>
              <a:buFont typeface="Arial"/>
              <a:buChar char="⚬"/>
            </a:pPr>
            <a:r>
              <a:rPr lang="en-US" sz="3000">
                <a:solidFill>
                  <a:srgbClr val="000000"/>
                </a:solidFill>
                <a:latin typeface="Gotham"/>
                <a:ea typeface="Gotham"/>
                <a:cs typeface="Gotham"/>
                <a:sym typeface="Gotham"/>
              </a:rPr>
              <a:t>These findings help stakeholders understand consumer preferences and market dynamics in the mobile phone industry.</a:t>
            </a:r>
          </a:p>
        </p:txBody>
      </p:sp>
      <p:grpSp>
        <p:nvGrpSpPr>
          <p:cNvPr id="38" name="Group 38"/>
          <p:cNvGrpSpPr/>
          <p:nvPr/>
        </p:nvGrpSpPr>
        <p:grpSpPr>
          <a:xfrm>
            <a:off x="1028700" y="7321525"/>
            <a:ext cx="508158" cy="543805"/>
            <a:chOff x="0" y="0"/>
            <a:chExt cx="812800" cy="869819"/>
          </a:xfrm>
        </p:grpSpPr>
        <p:sp>
          <p:nvSpPr>
            <p:cNvPr id="39" name="Freeform 3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40" name="TextBox 4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160599" y="261476"/>
            <a:ext cx="4804982" cy="9832131"/>
            <a:chOff x="0" y="0"/>
            <a:chExt cx="6406643" cy="13109509"/>
          </a:xfrm>
        </p:grpSpPr>
        <p:pic>
          <p:nvPicPr>
            <p:cNvPr id="3" name="Picture 3"/>
            <p:cNvPicPr>
              <a:picLocks noChangeAspect="1"/>
            </p:cNvPicPr>
            <p:nvPr/>
          </p:nvPicPr>
          <p:blipFill>
            <a:blip r:embed="rId2"/>
            <a:srcRect l="38381" r="29897"/>
            <a:stretch>
              <a:fillRect/>
            </a:stretch>
          </p:blipFill>
          <p:spPr>
            <a:xfrm>
              <a:off x="0" y="0"/>
              <a:ext cx="6406643" cy="13109509"/>
            </a:xfrm>
            <a:prstGeom prst="rect">
              <a:avLst/>
            </a:prstGeom>
          </p:spPr>
        </p:pic>
      </p:grpSp>
      <p:grpSp>
        <p:nvGrpSpPr>
          <p:cNvPr id="4" name="Group 4"/>
          <p:cNvGrpSpPr>
            <a:grpSpLocks noChangeAspect="1"/>
          </p:cNvGrpSpPr>
          <p:nvPr/>
        </p:nvGrpSpPr>
        <p:grpSpPr>
          <a:xfrm>
            <a:off x="2631437" y="5250237"/>
            <a:ext cx="4843371" cy="4843371"/>
            <a:chOff x="0" y="0"/>
            <a:chExt cx="6350000" cy="6350000"/>
          </a:xfrm>
        </p:grpSpPr>
        <p:sp>
          <p:nvSpPr>
            <p:cNvPr id="5" name="Freeform 5"/>
            <p:cNvSpPr/>
            <p:nvPr/>
          </p:nvSpPr>
          <p:spPr>
            <a:xfrm>
              <a:off x="0" y="0"/>
              <a:ext cx="6350000" cy="6350000"/>
            </a:xfrm>
            <a:custGeom>
              <a:avLst/>
              <a:gdLst/>
              <a:ahLst/>
              <a:cxnLst/>
              <a:rect l="l" t="t" r="r" b="b"/>
              <a:pathLst>
                <a:path w="6350000" h="6350000">
                  <a:moveTo>
                    <a:pt x="5715000" y="6350000"/>
                  </a:moveTo>
                  <a:lnTo>
                    <a:pt x="635000" y="6350000"/>
                  </a:lnTo>
                  <a:cubicBezTo>
                    <a:pt x="284480" y="6350000"/>
                    <a:pt x="0" y="6065520"/>
                    <a:pt x="0" y="5715000"/>
                  </a:cubicBezTo>
                  <a:lnTo>
                    <a:pt x="0" y="635000"/>
                  </a:lnTo>
                  <a:cubicBezTo>
                    <a:pt x="0" y="284480"/>
                    <a:pt x="284480" y="0"/>
                    <a:pt x="635000" y="0"/>
                  </a:cubicBezTo>
                  <a:lnTo>
                    <a:pt x="5715000" y="0"/>
                  </a:lnTo>
                  <a:cubicBezTo>
                    <a:pt x="6065520" y="0"/>
                    <a:pt x="6350000" y="284480"/>
                    <a:pt x="6350000" y="635000"/>
                  </a:cubicBezTo>
                  <a:lnTo>
                    <a:pt x="6350000" y="5715000"/>
                  </a:lnTo>
                  <a:cubicBezTo>
                    <a:pt x="6350000" y="6065520"/>
                    <a:pt x="6065520" y="6350000"/>
                    <a:pt x="5715000" y="6350000"/>
                  </a:cubicBezTo>
                  <a:close/>
                </a:path>
              </a:pathLst>
            </a:custGeom>
            <a:blipFill>
              <a:blip r:embed="rId3"/>
              <a:stretch>
                <a:fillRect l="-13200" r="-101643"/>
              </a:stretch>
            </a:blipFill>
          </p:spPr>
          <p:txBody>
            <a:bodyPr/>
            <a:lstStyle/>
            <a:p>
              <a:endParaRPr lang="en-IN"/>
            </a:p>
          </p:txBody>
        </p:sp>
        <p:sp>
          <p:nvSpPr>
            <p:cNvPr id="6" name="Freeform 6"/>
            <p:cNvSpPr/>
            <p:nvPr/>
          </p:nvSpPr>
          <p:spPr>
            <a:xfrm>
              <a:off x="0" y="0"/>
              <a:ext cx="6350000" cy="6350000"/>
            </a:xfrm>
            <a:custGeom>
              <a:avLst/>
              <a:gdLst/>
              <a:ahLst/>
              <a:cxnLst/>
              <a:rect l="l" t="t" r="r" b="b"/>
              <a:pathLst>
                <a:path w="6350000" h="6350000">
                  <a:moveTo>
                    <a:pt x="5715000" y="19050"/>
                  </a:moveTo>
                  <a:cubicBezTo>
                    <a:pt x="6054090" y="19050"/>
                    <a:pt x="6330950" y="295910"/>
                    <a:pt x="6330950" y="635000"/>
                  </a:cubicBezTo>
                  <a:lnTo>
                    <a:pt x="6330950" y="5715000"/>
                  </a:lnTo>
                  <a:cubicBezTo>
                    <a:pt x="6330950" y="6054090"/>
                    <a:pt x="6054090" y="6330950"/>
                    <a:pt x="5715000" y="6330950"/>
                  </a:cubicBezTo>
                  <a:lnTo>
                    <a:pt x="635000" y="6330950"/>
                  </a:lnTo>
                  <a:cubicBezTo>
                    <a:pt x="295910" y="6330950"/>
                    <a:pt x="19050" y="6054090"/>
                    <a:pt x="19050" y="5715000"/>
                  </a:cubicBezTo>
                  <a:lnTo>
                    <a:pt x="19050" y="635000"/>
                  </a:lnTo>
                  <a:cubicBezTo>
                    <a:pt x="19050" y="295910"/>
                    <a:pt x="295910" y="19050"/>
                    <a:pt x="635000" y="19050"/>
                  </a:cubicBezTo>
                  <a:lnTo>
                    <a:pt x="5715000" y="19050"/>
                  </a:lnTo>
                  <a:moveTo>
                    <a:pt x="5715000" y="0"/>
                  </a:moveTo>
                  <a:lnTo>
                    <a:pt x="635000" y="0"/>
                  </a:lnTo>
                  <a:cubicBezTo>
                    <a:pt x="284480" y="0"/>
                    <a:pt x="0" y="284480"/>
                    <a:pt x="0" y="635000"/>
                  </a:cubicBezTo>
                  <a:lnTo>
                    <a:pt x="0" y="5715000"/>
                  </a:lnTo>
                  <a:cubicBezTo>
                    <a:pt x="0" y="6065520"/>
                    <a:pt x="284480" y="6350000"/>
                    <a:pt x="635000" y="6350000"/>
                  </a:cubicBezTo>
                  <a:lnTo>
                    <a:pt x="5715000" y="6350000"/>
                  </a:lnTo>
                  <a:cubicBezTo>
                    <a:pt x="6065520" y="6350000"/>
                    <a:pt x="6350000" y="6065520"/>
                    <a:pt x="6350000" y="5715000"/>
                  </a:cubicBezTo>
                  <a:lnTo>
                    <a:pt x="6350000" y="635000"/>
                  </a:lnTo>
                  <a:cubicBezTo>
                    <a:pt x="6350000" y="284480"/>
                    <a:pt x="6065520" y="0"/>
                    <a:pt x="5715000" y="0"/>
                  </a:cubicBezTo>
                  <a:lnTo>
                    <a:pt x="5715000" y="0"/>
                  </a:lnTo>
                  <a:close/>
                </a:path>
              </a:pathLst>
            </a:custGeom>
            <a:solidFill>
              <a:srgbClr val="FD6220"/>
            </a:solidFill>
          </p:spPr>
          <p:txBody>
            <a:bodyPr/>
            <a:lstStyle/>
            <a:p>
              <a:endParaRPr lang="en-IN"/>
            </a:p>
          </p:txBody>
        </p:sp>
      </p:grpSp>
      <p:grpSp>
        <p:nvGrpSpPr>
          <p:cNvPr id="7" name="Group 7"/>
          <p:cNvGrpSpPr>
            <a:grpSpLocks noChangeAspect="1"/>
          </p:cNvGrpSpPr>
          <p:nvPr/>
        </p:nvGrpSpPr>
        <p:grpSpPr>
          <a:xfrm>
            <a:off x="7634192" y="5250237"/>
            <a:ext cx="4843371" cy="4843371"/>
            <a:chOff x="0" y="0"/>
            <a:chExt cx="6350000" cy="6350000"/>
          </a:xfrm>
        </p:grpSpPr>
        <p:sp>
          <p:nvSpPr>
            <p:cNvPr id="8" name="Freeform 8"/>
            <p:cNvSpPr/>
            <p:nvPr/>
          </p:nvSpPr>
          <p:spPr>
            <a:xfrm>
              <a:off x="0" y="0"/>
              <a:ext cx="6350000" cy="6350000"/>
            </a:xfrm>
            <a:custGeom>
              <a:avLst/>
              <a:gdLst/>
              <a:ahLst/>
              <a:cxnLst/>
              <a:rect l="l" t="t" r="r" b="b"/>
              <a:pathLst>
                <a:path w="6350000" h="6350000">
                  <a:moveTo>
                    <a:pt x="5715000" y="6350000"/>
                  </a:moveTo>
                  <a:lnTo>
                    <a:pt x="635000" y="6350000"/>
                  </a:lnTo>
                  <a:cubicBezTo>
                    <a:pt x="284480" y="6350000"/>
                    <a:pt x="0" y="6065520"/>
                    <a:pt x="0" y="5715000"/>
                  </a:cubicBezTo>
                  <a:lnTo>
                    <a:pt x="0" y="635000"/>
                  </a:lnTo>
                  <a:cubicBezTo>
                    <a:pt x="0" y="284480"/>
                    <a:pt x="284480" y="0"/>
                    <a:pt x="635000" y="0"/>
                  </a:cubicBezTo>
                  <a:lnTo>
                    <a:pt x="5715000" y="0"/>
                  </a:lnTo>
                  <a:cubicBezTo>
                    <a:pt x="6065520" y="0"/>
                    <a:pt x="6350000" y="284480"/>
                    <a:pt x="6350000" y="635000"/>
                  </a:cubicBezTo>
                  <a:lnTo>
                    <a:pt x="6350000" y="5715000"/>
                  </a:lnTo>
                  <a:cubicBezTo>
                    <a:pt x="6350000" y="6065520"/>
                    <a:pt x="6065520" y="6350000"/>
                    <a:pt x="5715000" y="6350000"/>
                  </a:cubicBezTo>
                  <a:close/>
                </a:path>
              </a:pathLst>
            </a:custGeom>
            <a:blipFill>
              <a:blip r:embed="rId4"/>
              <a:stretch>
                <a:fillRect l="-7053" r="-7053"/>
              </a:stretch>
            </a:blipFill>
          </p:spPr>
          <p:txBody>
            <a:bodyPr/>
            <a:lstStyle/>
            <a:p>
              <a:endParaRPr lang="en-IN"/>
            </a:p>
          </p:txBody>
        </p:sp>
        <p:sp>
          <p:nvSpPr>
            <p:cNvPr id="9" name="Freeform 9"/>
            <p:cNvSpPr/>
            <p:nvPr/>
          </p:nvSpPr>
          <p:spPr>
            <a:xfrm>
              <a:off x="0" y="0"/>
              <a:ext cx="6350000" cy="6350000"/>
            </a:xfrm>
            <a:custGeom>
              <a:avLst/>
              <a:gdLst/>
              <a:ahLst/>
              <a:cxnLst/>
              <a:rect l="l" t="t" r="r" b="b"/>
              <a:pathLst>
                <a:path w="6350000" h="6350000">
                  <a:moveTo>
                    <a:pt x="5715000" y="19050"/>
                  </a:moveTo>
                  <a:cubicBezTo>
                    <a:pt x="6054090" y="19050"/>
                    <a:pt x="6330950" y="295910"/>
                    <a:pt x="6330950" y="635000"/>
                  </a:cubicBezTo>
                  <a:lnTo>
                    <a:pt x="6330950" y="5715000"/>
                  </a:lnTo>
                  <a:cubicBezTo>
                    <a:pt x="6330950" y="6054090"/>
                    <a:pt x="6054090" y="6330950"/>
                    <a:pt x="5715000" y="6330950"/>
                  </a:cubicBezTo>
                  <a:lnTo>
                    <a:pt x="635000" y="6330950"/>
                  </a:lnTo>
                  <a:cubicBezTo>
                    <a:pt x="295910" y="6330950"/>
                    <a:pt x="19050" y="6054090"/>
                    <a:pt x="19050" y="5715000"/>
                  </a:cubicBezTo>
                  <a:lnTo>
                    <a:pt x="19050" y="635000"/>
                  </a:lnTo>
                  <a:cubicBezTo>
                    <a:pt x="19050" y="295910"/>
                    <a:pt x="295910" y="19050"/>
                    <a:pt x="635000" y="19050"/>
                  </a:cubicBezTo>
                  <a:lnTo>
                    <a:pt x="5715000" y="19050"/>
                  </a:lnTo>
                  <a:moveTo>
                    <a:pt x="5715000" y="0"/>
                  </a:moveTo>
                  <a:lnTo>
                    <a:pt x="635000" y="0"/>
                  </a:lnTo>
                  <a:cubicBezTo>
                    <a:pt x="284480" y="0"/>
                    <a:pt x="0" y="284480"/>
                    <a:pt x="0" y="635000"/>
                  </a:cubicBezTo>
                  <a:lnTo>
                    <a:pt x="0" y="5715000"/>
                  </a:lnTo>
                  <a:cubicBezTo>
                    <a:pt x="0" y="6065520"/>
                    <a:pt x="284480" y="6350000"/>
                    <a:pt x="635000" y="6350000"/>
                  </a:cubicBezTo>
                  <a:lnTo>
                    <a:pt x="5715000" y="6350000"/>
                  </a:lnTo>
                  <a:cubicBezTo>
                    <a:pt x="6065520" y="6350000"/>
                    <a:pt x="6350000" y="6065520"/>
                    <a:pt x="6350000" y="5715000"/>
                  </a:cubicBezTo>
                  <a:lnTo>
                    <a:pt x="6350000" y="635000"/>
                  </a:lnTo>
                  <a:cubicBezTo>
                    <a:pt x="6350000" y="284480"/>
                    <a:pt x="6065520" y="0"/>
                    <a:pt x="5715000" y="0"/>
                  </a:cubicBezTo>
                  <a:lnTo>
                    <a:pt x="5715000" y="0"/>
                  </a:lnTo>
                  <a:close/>
                </a:path>
              </a:pathLst>
            </a:custGeom>
            <a:solidFill>
              <a:srgbClr val="FD6220"/>
            </a:solidFill>
          </p:spPr>
          <p:txBody>
            <a:bodyPr/>
            <a:lstStyle/>
            <a:p>
              <a:endParaRPr lang="en-IN"/>
            </a:p>
          </p:txBody>
        </p:sp>
      </p:grpSp>
      <p:grpSp>
        <p:nvGrpSpPr>
          <p:cNvPr id="10" name="Group 10"/>
          <p:cNvGrpSpPr>
            <a:grpSpLocks noChangeAspect="1"/>
          </p:cNvGrpSpPr>
          <p:nvPr/>
        </p:nvGrpSpPr>
        <p:grpSpPr>
          <a:xfrm>
            <a:off x="2631437" y="261476"/>
            <a:ext cx="4843371" cy="4843371"/>
            <a:chOff x="0" y="0"/>
            <a:chExt cx="6350000" cy="6350000"/>
          </a:xfrm>
        </p:grpSpPr>
        <p:sp>
          <p:nvSpPr>
            <p:cNvPr id="11" name="Freeform 11"/>
            <p:cNvSpPr/>
            <p:nvPr/>
          </p:nvSpPr>
          <p:spPr>
            <a:xfrm>
              <a:off x="0" y="0"/>
              <a:ext cx="6350000" cy="6350000"/>
            </a:xfrm>
            <a:custGeom>
              <a:avLst/>
              <a:gdLst/>
              <a:ahLst/>
              <a:cxnLst/>
              <a:rect l="l" t="t" r="r" b="b"/>
              <a:pathLst>
                <a:path w="6350000" h="6350000">
                  <a:moveTo>
                    <a:pt x="5715000" y="6350000"/>
                  </a:moveTo>
                  <a:lnTo>
                    <a:pt x="635000" y="6350000"/>
                  </a:lnTo>
                  <a:cubicBezTo>
                    <a:pt x="284480" y="6350000"/>
                    <a:pt x="0" y="6065520"/>
                    <a:pt x="0" y="5715000"/>
                  </a:cubicBezTo>
                  <a:lnTo>
                    <a:pt x="0" y="635000"/>
                  </a:lnTo>
                  <a:cubicBezTo>
                    <a:pt x="0" y="284480"/>
                    <a:pt x="284480" y="0"/>
                    <a:pt x="635000" y="0"/>
                  </a:cubicBezTo>
                  <a:lnTo>
                    <a:pt x="5715000" y="0"/>
                  </a:lnTo>
                  <a:cubicBezTo>
                    <a:pt x="6065520" y="0"/>
                    <a:pt x="6350000" y="284480"/>
                    <a:pt x="6350000" y="635000"/>
                  </a:cubicBezTo>
                  <a:lnTo>
                    <a:pt x="6350000" y="5715000"/>
                  </a:lnTo>
                  <a:cubicBezTo>
                    <a:pt x="6350000" y="6065520"/>
                    <a:pt x="6065520" y="6350000"/>
                    <a:pt x="5715000" y="6350000"/>
                  </a:cubicBezTo>
                  <a:close/>
                </a:path>
              </a:pathLst>
            </a:custGeom>
            <a:blipFill>
              <a:blip r:embed="rId5"/>
              <a:stretch>
                <a:fillRect l="-21641" r="-109681"/>
              </a:stretch>
            </a:blipFill>
          </p:spPr>
          <p:txBody>
            <a:bodyPr/>
            <a:lstStyle/>
            <a:p>
              <a:endParaRPr lang="en-IN"/>
            </a:p>
          </p:txBody>
        </p:sp>
        <p:sp>
          <p:nvSpPr>
            <p:cNvPr id="12" name="Freeform 12"/>
            <p:cNvSpPr/>
            <p:nvPr/>
          </p:nvSpPr>
          <p:spPr>
            <a:xfrm>
              <a:off x="0" y="0"/>
              <a:ext cx="6350000" cy="6350000"/>
            </a:xfrm>
            <a:custGeom>
              <a:avLst/>
              <a:gdLst/>
              <a:ahLst/>
              <a:cxnLst/>
              <a:rect l="l" t="t" r="r" b="b"/>
              <a:pathLst>
                <a:path w="6350000" h="6350000">
                  <a:moveTo>
                    <a:pt x="5715000" y="19050"/>
                  </a:moveTo>
                  <a:cubicBezTo>
                    <a:pt x="6054090" y="19050"/>
                    <a:pt x="6330950" y="295910"/>
                    <a:pt x="6330950" y="635000"/>
                  </a:cubicBezTo>
                  <a:lnTo>
                    <a:pt x="6330950" y="5715000"/>
                  </a:lnTo>
                  <a:cubicBezTo>
                    <a:pt x="6330950" y="6054090"/>
                    <a:pt x="6054090" y="6330950"/>
                    <a:pt x="5715000" y="6330950"/>
                  </a:cubicBezTo>
                  <a:lnTo>
                    <a:pt x="635000" y="6330950"/>
                  </a:lnTo>
                  <a:cubicBezTo>
                    <a:pt x="295910" y="6330950"/>
                    <a:pt x="19050" y="6054090"/>
                    <a:pt x="19050" y="5715000"/>
                  </a:cubicBezTo>
                  <a:lnTo>
                    <a:pt x="19050" y="635000"/>
                  </a:lnTo>
                  <a:cubicBezTo>
                    <a:pt x="19050" y="295910"/>
                    <a:pt x="295910" y="19050"/>
                    <a:pt x="635000" y="19050"/>
                  </a:cubicBezTo>
                  <a:lnTo>
                    <a:pt x="5715000" y="19050"/>
                  </a:lnTo>
                  <a:moveTo>
                    <a:pt x="5715000" y="0"/>
                  </a:moveTo>
                  <a:lnTo>
                    <a:pt x="635000" y="0"/>
                  </a:lnTo>
                  <a:cubicBezTo>
                    <a:pt x="284480" y="0"/>
                    <a:pt x="0" y="284480"/>
                    <a:pt x="0" y="635000"/>
                  </a:cubicBezTo>
                  <a:lnTo>
                    <a:pt x="0" y="5715000"/>
                  </a:lnTo>
                  <a:cubicBezTo>
                    <a:pt x="0" y="6065520"/>
                    <a:pt x="284480" y="6350000"/>
                    <a:pt x="635000" y="6350000"/>
                  </a:cubicBezTo>
                  <a:lnTo>
                    <a:pt x="5715000" y="6350000"/>
                  </a:lnTo>
                  <a:cubicBezTo>
                    <a:pt x="6065520" y="6350000"/>
                    <a:pt x="6350000" y="6065520"/>
                    <a:pt x="6350000" y="5715000"/>
                  </a:cubicBezTo>
                  <a:lnTo>
                    <a:pt x="6350000" y="635000"/>
                  </a:lnTo>
                  <a:cubicBezTo>
                    <a:pt x="6350000" y="284480"/>
                    <a:pt x="6065520" y="0"/>
                    <a:pt x="5715000" y="0"/>
                  </a:cubicBezTo>
                  <a:lnTo>
                    <a:pt x="5715000" y="0"/>
                  </a:lnTo>
                  <a:close/>
                </a:path>
              </a:pathLst>
            </a:custGeom>
            <a:solidFill>
              <a:srgbClr val="FD6220"/>
            </a:solidFill>
          </p:spPr>
          <p:txBody>
            <a:bodyPr/>
            <a:lstStyle/>
            <a:p>
              <a:endParaRPr lang="en-IN"/>
            </a:p>
          </p:txBody>
        </p:sp>
      </p:grpSp>
      <p:grpSp>
        <p:nvGrpSpPr>
          <p:cNvPr id="13" name="Group 13"/>
          <p:cNvGrpSpPr>
            <a:grpSpLocks noChangeAspect="1"/>
          </p:cNvGrpSpPr>
          <p:nvPr/>
        </p:nvGrpSpPr>
        <p:grpSpPr>
          <a:xfrm>
            <a:off x="7634192" y="261476"/>
            <a:ext cx="4843371" cy="4843371"/>
            <a:chOff x="0" y="0"/>
            <a:chExt cx="6350000" cy="6350000"/>
          </a:xfrm>
        </p:grpSpPr>
        <p:sp>
          <p:nvSpPr>
            <p:cNvPr id="14" name="Freeform 14"/>
            <p:cNvSpPr/>
            <p:nvPr/>
          </p:nvSpPr>
          <p:spPr>
            <a:xfrm>
              <a:off x="0" y="0"/>
              <a:ext cx="6350000" cy="6350000"/>
            </a:xfrm>
            <a:custGeom>
              <a:avLst/>
              <a:gdLst/>
              <a:ahLst/>
              <a:cxnLst/>
              <a:rect l="l" t="t" r="r" b="b"/>
              <a:pathLst>
                <a:path w="6350000" h="6350000">
                  <a:moveTo>
                    <a:pt x="5715000" y="6350000"/>
                  </a:moveTo>
                  <a:lnTo>
                    <a:pt x="635000" y="6350000"/>
                  </a:lnTo>
                  <a:cubicBezTo>
                    <a:pt x="284480" y="6350000"/>
                    <a:pt x="0" y="6065520"/>
                    <a:pt x="0" y="5715000"/>
                  </a:cubicBezTo>
                  <a:lnTo>
                    <a:pt x="0" y="635000"/>
                  </a:lnTo>
                  <a:cubicBezTo>
                    <a:pt x="0" y="284480"/>
                    <a:pt x="284480" y="0"/>
                    <a:pt x="635000" y="0"/>
                  </a:cubicBezTo>
                  <a:lnTo>
                    <a:pt x="5715000" y="0"/>
                  </a:lnTo>
                  <a:cubicBezTo>
                    <a:pt x="6065520" y="0"/>
                    <a:pt x="6350000" y="284480"/>
                    <a:pt x="6350000" y="635000"/>
                  </a:cubicBezTo>
                  <a:lnTo>
                    <a:pt x="6350000" y="5715000"/>
                  </a:lnTo>
                  <a:cubicBezTo>
                    <a:pt x="6350000" y="6065520"/>
                    <a:pt x="6065520" y="6350000"/>
                    <a:pt x="5715000" y="6350000"/>
                  </a:cubicBezTo>
                  <a:close/>
                </a:path>
              </a:pathLst>
            </a:custGeom>
            <a:blipFill>
              <a:blip r:embed="rId6"/>
              <a:stretch>
                <a:fillRect l="-37852" r="-81270"/>
              </a:stretch>
            </a:blipFill>
          </p:spPr>
          <p:txBody>
            <a:bodyPr/>
            <a:lstStyle/>
            <a:p>
              <a:endParaRPr lang="en-IN"/>
            </a:p>
          </p:txBody>
        </p:sp>
        <p:sp>
          <p:nvSpPr>
            <p:cNvPr id="15" name="Freeform 15"/>
            <p:cNvSpPr/>
            <p:nvPr/>
          </p:nvSpPr>
          <p:spPr>
            <a:xfrm>
              <a:off x="0" y="0"/>
              <a:ext cx="6350000" cy="6350000"/>
            </a:xfrm>
            <a:custGeom>
              <a:avLst/>
              <a:gdLst/>
              <a:ahLst/>
              <a:cxnLst/>
              <a:rect l="l" t="t" r="r" b="b"/>
              <a:pathLst>
                <a:path w="6350000" h="6350000">
                  <a:moveTo>
                    <a:pt x="5715000" y="19050"/>
                  </a:moveTo>
                  <a:cubicBezTo>
                    <a:pt x="6054090" y="19050"/>
                    <a:pt x="6330950" y="295910"/>
                    <a:pt x="6330950" y="635000"/>
                  </a:cubicBezTo>
                  <a:lnTo>
                    <a:pt x="6330950" y="5715000"/>
                  </a:lnTo>
                  <a:cubicBezTo>
                    <a:pt x="6330950" y="6054090"/>
                    <a:pt x="6054090" y="6330950"/>
                    <a:pt x="5715000" y="6330950"/>
                  </a:cubicBezTo>
                  <a:lnTo>
                    <a:pt x="635000" y="6330950"/>
                  </a:lnTo>
                  <a:cubicBezTo>
                    <a:pt x="295910" y="6330950"/>
                    <a:pt x="19050" y="6054090"/>
                    <a:pt x="19050" y="5715000"/>
                  </a:cubicBezTo>
                  <a:lnTo>
                    <a:pt x="19050" y="635000"/>
                  </a:lnTo>
                  <a:cubicBezTo>
                    <a:pt x="19050" y="295910"/>
                    <a:pt x="295910" y="19050"/>
                    <a:pt x="635000" y="19050"/>
                  </a:cubicBezTo>
                  <a:lnTo>
                    <a:pt x="5715000" y="19050"/>
                  </a:lnTo>
                  <a:moveTo>
                    <a:pt x="5715000" y="0"/>
                  </a:moveTo>
                  <a:lnTo>
                    <a:pt x="635000" y="0"/>
                  </a:lnTo>
                  <a:cubicBezTo>
                    <a:pt x="284480" y="0"/>
                    <a:pt x="0" y="284480"/>
                    <a:pt x="0" y="635000"/>
                  </a:cubicBezTo>
                  <a:lnTo>
                    <a:pt x="0" y="5715000"/>
                  </a:lnTo>
                  <a:cubicBezTo>
                    <a:pt x="0" y="6065520"/>
                    <a:pt x="284480" y="6350000"/>
                    <a:pt x="635000" y="6350000"/>
                  </a:cubicBezTo>
                  <a:lnTo>
                    <a:pt x="5715000" y="6350000"/>
                  </a:lnTo>
                  <a:cubicBezTo>
                    <a:pt x="6065520" y="6350000"/>
                    <a:pt x="6350000" y="6065520"/>
                    <a:pt x="6350000" y="5715000"/>
                  </a:cubicBezTo>
                  <a:lnTo>
                    <a:pt x="6350000" y="635000"/>
                  </a:lnTo>
                  <a:cubicBezTo>
                    <a:pt x="6350000" y="284480"/>
                    <a:pt x="6065520" y="0"/>
                    <a:pt x="5715000" y="0"/>
                  </a:cubicBezTo>
                  <a:lnTo>
                    <a:pt x="5715000" y="0"/>
                  </a:lnTo>
                  <a:close/>
                </a:path>
              </a:pathLst>
            </a:custGeom>
            <a:solidFill>
              <a:srgbClr val="FD6220"/>
            </a:solidFill>
          </p:spPr>
          <p:txBody>
            <a:bodyPr/>
            <a:lstStyle/>
            <a:p>
              <a:endParaRPr lang="en-IN"/>
            </a:p>
          </p:txBody>
        </p:sp>
      </p:grpSp>
      <p:grpSp>
        <p:nvGrpSpPr>
          <p:cNvPr id="16" name="Group 16"/>
          <p:cNvGrpSpPr/>
          <p:nvPr/>
        </p:nvGrpSpPr>
        <p:grpSpPr>
          <a:xfrm>
            <a:off x="-1373119" y="-1153973"/>
            <a:ext cx="3499668" cy="13405540"/>
            <a:chOff x="0" y="0"/>
            <a:chExt cx="212191" cy="812800"/>
          </a:xfrm>
        </p:grpSpPr>
        <p:sp>
          <p:nvSpPr>
            <p:cNvPr id="17" name="Freeform 17"/>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txBody>
            <a:bodyPr/>
            <a:lstStyle/>
            <a:p>
              <a:endParaRPr lang="en-IN"/>
            </a:p>
          </p:txBody>
        </p:sp>
        <p:sp>
          <p:nvSpPr>
            <p:cNvPr id="18" name="TextBox 18"/>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376715" y="8543769"/>
            <a:ext cx="992463" cy="992463"/>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6B57"/>
            </a:solidFill>
          </p:spPr>
          <p:txBody>
            <a:bodyPr/>
            <a:lstStyle/>
            <a:p>
              <a:endParaRPr lang="en-IN"/>
            </a:p>
          </p:txBody>
        </p:sp>
        <p:sp>
          <p:nvSpPr>
            <p:cNvPr id="21" name="TextBox 21"/>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9</a:t>
              </a:r>
            </a:p>
          </p:txBody>
        </p:sp>
      </p:grpSp>
      <p:grpSp>
        <p:nvGrpSpPr>
          <p:cNvPr id="22" name="Group 22"/>
          <p:cNvGrpSpPr/>
          <p:nvPr/>
        </p:nvGrpSpPr>
        <p:grpSpPr>
          <a:xfrm>
            <a:off x="376715" y="5394930"/>
            <a:ext cx="992463" cy="992463"/>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6B57"/>
            </a:solidFill>
          </p:spPr>
          <p:txBody>
            <a:bodyPr/>
            <a:lstStyle/>
            <a:p>
              <a:endParaRPr lang="en-IN"/>
            </a:p>
          </p:txBody>
        </p:sp>
        <p:sp>
          <p:nvSpPr>
            <p:cNvPr id="24" name="TextBox 24"/>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6</a:t>
              </a:r>
            </a:p>
          </p:txBody>
        </p:sp>
      </p:grpSp>
      <p:grpSp>
        <p:nvGrpSpPr>
          <p:cNvPr id="25" name="Group 25"/>
          <p:cNvGrpSpPr/>
          <p:nvPr/>
        </p:nvGrpSpPr>
        <p:grpSpPr>
          <a:xfrm>
            <a:off x="376715" y="4345317"/>
            <a:ext cx="992463" cy="992463"/>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6B57"/>
            </a:solidFill>
          </p:spPr>
          <p:txBody>
            <a:bodyPr/>
            <a:lstStyle/>
            <a:p>
              <a:endParaRPr lang="en-IN"/>
            </a:p>
          </p:txBody>
        </p:sp>
        <p:sp>
          <p:nvSpPr>
            <p:cNvPr id="27" name="TextBox 27"/>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5</a:t>
              </a:r>
            </a:p>
          </p:txBody>
        </p:sp>
      </p:grpSp>
      <p:grpSp>
        <p:nvGrpSpPr>
          <p:cNvPr id="28" name="Group 28"/>
          <p:cNvGrpSpPr/>
          <p:nvPr/>
        </p:nvGrpSpPr>
        <p:grpSpPr>
          <a:xfrm>
            <a:off x="376715" y="3295704"/>
            <a:ext cx="992463" cy="992463"/>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6B57"/>
            </a:solidFill>
          </p:spPr>
          <p:txBody>
            <a:bodyPr/>
            <a:lstStyle/>
            <a:p>
              <a:endParaRPr lang="en-IN"/>
            </a:p>
          </p:txBody>
        </p:sp>
        <p:sp>
          <p:nvSpPr>
            <p:cNvPr id="30" name="TextBox 30"/>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4</a:t>
              </a:r>
            </a:p>
          </p:txBody>
        </p:sp>
      </p:grpSp>
      <p:grpSp>
        <p:nvGrpSpPr>
          <p:cNvPr id="31" name="Group 31"/>
          <p:cNvGrpSpPr/>
          <p:nvPr/>
        </p:nvGrpSpPr>
        <p:grpSpPr>
          <a:xfrm>
            <a:off x="376715" y="2246091"/>
            <a:ext cx="992463" cy="992463"/>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6B57"/>
            </a:solidFill>
          </p:spPr>
          <p:txBody>
            <a:bodyPr/>
            <a:lstStyle/>
            <a:p>
              <a:endParaRPr lang="en-IN"/>
            </a:p>
          </p:txBody>
        </p:sp>
        <p:sp>
          <p:nvSpPr>
            <p:cNvPr id="33" name="TextBox 33"/>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3</a:t>
              </a:r>
            </a:p>
          </p:txBody>
        </p:sp>
      </p:grpSp>
      <p:grpSp>
        <p:nvGrpSpPr>
          <p:cNvPr id="34" name="Group 34"/>
          <p:cNvGrpSpPr/>
          <p:nvPr/>
        </p:nvGrpSpPr>
        <p:grpSpPr>
          <a:xfrm>
            <a:off x="376715" y="1196478"/>
            <a:ext cx="992463" cy="992463"/>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6B57"/>
            </a:solidFill>
          </p:spPr>
          <p:txBody>
            <a:bodyPr/>
            <a:lstStyle/>
            <a:p>
              <a:endParaRPr lang="en-IN"/>
            </a:p>
          </p:txBody>
        </p:sp>
        <p:sp>
          <p:nvSpPr>
            <p:cNvPr id="36" name="TextBox 36"/>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2</a:t>
              </a:r>
            </a:p>
          </p:txBody>
        </p:sp>
      </p:grpSp>
      <p:grpSp>
        <p:nvGrpSpPr>
          <p:cNvPr id="37" name="Group 37"/>
          <p:cNvGrpSpPr/>
          <p:nvPr/>
        </p:nvGrpSpPr>
        <p:grpSpPr>
          <a:xfrm>
            <a:off x="376715" y="146865"/>
            <a:ext cx="992463" cy="992463"/>
            <a:chOff x="0" y="0"/>
            <a:chExt cx="812800" cy="812800"/>
          </a:xfrm>
        </p:grpSpPr>
        <p:sp>
          <p:nvSpPr>
            <p:cNvPr id="38" name="Freeform 3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6B57"/>
            </a:solidFill>
          </p:spPr>
          <p:txBody>
            <a:bodyPr/>
            <a:lstStyle/>
            <a:p>
              <a:endParaRPr lang="en-IN"/>
            </a:p>
          </p:txBody>
        </p:sp>
        <p:sp>
          <p:nvSpPr>
            <p:cNvPr id="39" name="TextBox 39"/>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1</a:t>
              </a:r>
            </a:p>
          </p:txBody>
        </p:sp>
      </p:grpSp>
      <p:grpSp>
        <p:nvGrpSpPr>
          <p:cNvPr id="40" name="Group 40"/>
          <p:cNvGrpSpPr/>
          <p:nvPr/>
        </p:nvGrpSpPr>
        <p:grpSpPr>
          <a:xfrm>
            <a:off x="376715" y="6444543"/>
            <a:ext cx="992463" cy="992463"/>
            <a:chOff x="0" y="0"/>
            <a:chExt cx="812800" cy="812800"/>
          </a:xfrm>
        </p:grpSpPr>
        <p:sp>
          <p:nvSpPr>
            <p:cNvPr id="41" name="Freeform 4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6B57"/>
            </a:solidFill>
          </p:spPr>
          <p:txBody>
            <a:bodyPr/>
            <a:lstStyle/>
            <a:p>
              <a:endParaRPr lang="en-IN"/>
            </a:p>
          </p:txBody>
        </p:sp>
        <p:sp>
          <p:nvSpPr>
            <p:cNvPr id="42" name="TextBox 42"/>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7</a:t>
              </a:r>
            </a:p>
          </p:txBody>
        </p:sp>
      </p:grpSp>
      <p:grpSp>
        <p:nvGrpSpPr>
          <p:cNvPr id="43" name="Group 43"/>
          <p:cNvGrpSpPr/>
          <p:nvPr/>
        </p:nvGrpSpPr>
        <p:grpSpPr>
          <a:xfrm>
            <a:off x="376715" y="7494156"/>
            <a:ext cx="992463" cy="992463"/>
            <a:chOff x="0" y="0"/>
            <a:chExt cx="812800" cy="812800"/>
          </a:xfrm>
        </p:grpSpPr>
        <p:sp>
          <p:nvSpPr>
            <p:cNvPr id="44" name="Freeform 4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6B57"/>
            </a:solidFill>
          </p:spPr>
          <p:txBody>
            <a:bodyPr/>
            <a:lstStyle/>
            <a:p>
              <a:endParaRPr lang="en-IN"/>
            </a:p>
          </p:txBody>
        </p:sp>
        <p:sp>
          <p:nvSpPr>
            <p:cNvPr id="45" name="TextBox 45"/>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8</a:t>
              </a:r>
            </a:p>
          </p:txBody>
        </p:sp>
      </p:grpSp>
      <p:grpSp>
        <p:nvGrpSpPr>
          <p:cNvPr id="46" name="Group 46"/>
          <p:cNvGrpSpPr/>
          <p:nvPr/>
        </p:nvGrpSpPr>
        <p:grpSpPr>
          <a:xfrm>
            <a:off x="376715" y="9593383"/>
            <a:ext cx="992463" cy="992463"/>
            <a:chOff x="0" y="0"/>
            <a:chExt cx="812800" cy="812800"/>
          </a:xfrm>
        </p:grpSpPr>
        <p:sp>
          <p:nvSpPr>
            <p:cNvPr id="47" name="Freeform 4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6B57"/>
            </a:solidFill>
          </p:spPr>
          <p:txBody>
            <a:bodyPr/>
            <a:lstStyle/>
            <a:p>
              <a:endParaRPr lang="en-IN"/>
            </a:p>
          </p:txBody>
        </p:sp>
        <p:sp>
          <p:nvSpPr>
            <p:cNvPr id="48" name="TextBox 48"/>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10</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1C2D33"/>
              </a:solidFill>
              <a:prstDash val="solid"/>
              <a:miter/>
            </a:ln>
          </p:spPr>
          <p:txBody>
            <a:bodyPr/>
            <a:lstStyle/>
            <a:p>
              <a:endParaRPr lang="en-IN"/>
            </a:p>
          </p:txBody>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6313420" y="1028700"/>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6" name="Group 6"/>
          <p:cNvGrpSpPr>
            <a:grpSpLocks noChangeAspect="1"/>
          </p:cNvGrpSpPr>
          <p:nvPr/>
        </p:nvGrpSpPr>
        <p:grpSpPr>
          <a:xfrm>
            <a:off x="2887797" y="818642"/>
            <a:ext cx="5494955" cy="8208527"/>
            <a:chOff x="0" y="0"/>
            <a:chExt cx="5969000" cy="8916670"/>
          </a:xfrm>
        </p:grpSpPr>
        <p:sp>
          <p:nvSpPr>
            <p:cNvPr id="7" name="Freeform 7"/>
            <p:cNvSpPr/>
            <p:nvPr/>
          </p:nvSpPr>
          <p:spPr>
            <a:xfrm>
              <a:off x="127" y="6350"/>
              <a:ext cx="5968747" cy="8903970"/>
            </a:xfrm>
            <a:custGeom>
              <a:avLst/>
              <a:gdLst/>
              <a:ahLst/>
              <a:cxnLst/>
              <a:rect l="l" t="t" r="r" b="b"/>
              <a:pathLst>
                <a:path w="5968747" h="8903970">
                  <a:moveTo>
                    <a:pt x="2988310" y="8903970"/>
                  </a:moveTo>
                  <a:lnTo>
                    <a:pt x="2980563" y="8903970"/>
                  </a:lnTo>
                  <a:cubicBezTo>
                    <a:pt x="2246376" y="8903970"/>
                    <a:pt x="1538224" y="8630412"/>
                    <a:pt x="986790" y="8133714"/>
                  </a:cubicBezTo>
                  <a:cubicBezTo>
                    <a:pt x="420243" y="7623429"/>
                    <a:pt x="76581" y="6921881"/>
                    <a:pt x="19177" y="6158230"/>
                  </a:cubicBezTo>
                  <a:lnTo>
                    <a:pt x="16510" y="6121781"/>
                  </a:lnTo>
                  <a:cubicBezTo>
                    <a:pt x="4064" y="5781802"/>
                    <a:pt x="0" y="2921762"/>
                    <a:pt x="23876" y="2678811"/>
                  </a:cubicBezTo>
                  <a:cubicBezTo>
                    <a:pt x="96647" y="1941195"/>
                    <a:pt x="439801" y="1261618"/>
                    <a:pt x="990092" y="765302"/>
                  </a:cubicBezTo>
                  <a:cubicBezTo>
                    <a:pt x="1537208" y="271780"/>
                    <a:pt x="2242439" y="0"/>
                    <a:pt x="2975737" y="0"/>
                  </a:cubicBezTo>
                  <a:lnTo>
                    <a:pt x="2992882" y="0"/>
                  </a:lnTo>
                  <a:cubicBezTo>
                    <a:pt x="3726180" y="0"/>
                    <a:pt x="4431411" y="271780"/>
                    <a:pt x="4978527" y="765302"/>
                  </a:cubicBezTo>
                  <a:cubicBezTo>
                    <a:pt x="5528945" y="1261745"/>
                    <a:pt x="5871972" y="1941195"/>
                    <a:pt x="5944743" y="2678684"/>
                  </a:cubicBezTo>
                  <a:cubicBezTo>
                    <a:pt x="5968747" y="2921762"/>
                    <a:pt x="5964555" y="5782310"/>
                    <a:pt x="5952109" y="6122289"/>
                  </a:cubicBezTo>
                  <a:lnTo>
                    <a:pt x="5951982" y="6125083"/>
                  </a:lnTo>
                  <a:lnTo>
                    <a:pt x="5949442" y="6158230"/>
                  </a:lnTo>
                  <a:cubicBezTo>
                    <a:pt x="5892038" y="6921881"/>
                    <a:pt x="5548376" y="7623429"/>
                    <a:pt x="4981829" y="8133715"/>
                  </a:cubicBezTo>
                  <a:cubicBezTo>
                    <a:pt x="4430522" y="8630412"/>
                    <a:pt x="3722497" y="8903970"/>
                    <a:pt x="2988310" y="8903970"/>
                  </a:cubicBezTo>
                  <a:close/>
                  <a:moveTo>
                    <a:pt x="2975737" y="19050"/>
                  </a:moveTo>
                  <a:cubicBezTo>
                    <a:pt x="2247138" y="19050"/>
                    <a:pt x="1546479" y="289052"/>
                    <a:pt x="1002792" y="779399"/>
                  </a:cubicBezTo>
                  <a:cubicBezTo>
                    <a:pt x="455930" y="1272540"/>
                    <a:pt x="115062" y="1947799"/>
                    <a:pt x="42926" y="2680589"/>
                  </a:cubicBezTo>
                  <a:cubicBezTo>
                    <a:pt x="19050" y="2923286"/>
                    <a:pt x="23241" y="5781167"/>
                    <a:pt x="35560" y="6121019"/>
                  </a:cubicBezTo>
                  <a:lnTo>
                    <a:pt x="35687" y="6123686"/>
                  </a:lnTo>
                  <a:lnTo>
                    <a:pt x="38227" y="6156706"/>
                  </a:lnTo>
                  <a:cubicBezTo>
                    <a:pt x="95250" y="6915403"/>
                    <a:pt x="436626" y="7612507"/>
                    <a:pt x="999617" y="8119490"/>
                  </a:cubicBezTo>
                  <a:cubicBezTo>
                    <a:pt x="1547622" y="8613012"/>
                    <a:pt x="2251202" y="8884793"/>
                    <a:pt x="2980690" y="8884793"/>
                  </a:cubicBezTo>
                  <a:lnTo>
                    <a:pt x="2988437" y="8884793"/>
                  </a:lnTo>
                  <a:cubicBezTo>
                    <a:pt x="3717925" y="8884793"/>
                    <a:pt x="4421378" y="8613012"/>
                    <a:pt x="4969383" y="8119490"/>
                  </a:cubicBezTo>
                  <a:cubicBezTo>
                    <a:pt x="5532374" y="7612507"/>
                    <a:pt x="5873750" y="6915403"/>
                    <a:pt x="5930773" y="6156706"/>
                  </a:cubicBezTo>
                  <a:lnTo>
                    <a:pt x="5933313" y="6121527"/>
                  </a:lnTo>
                  <a:cubicBezTo>
                    <a:pt x="5945632" y="5781675"/>
                    <a:pt x="5949950" y="2923159"/>
                    <a:pt x="5925947" y="2680462"/>
                  </a:cubicBezTo>
                  <a:cubicBezTo>
                    <a:pt x="5853684" y="1947672"/>
                    <a:pt x="5512816" y="1272540"/>
                    <a:pt x="4965954" y="779272"/>
                  </a:cubicBezTo>
                  <a:cubicBezTo>
                    <a:pt x="4422140" y="289052"/>
                    <a:pt x="3721481" y="19050"/>
                    <a:pt x="2992882" y="19050"/>
                  </a:cubicBezTo>
                  <a:lnTo>
                    <a:pt x="2975737" y="19050"/>
                  </a:lnTo>
                  <a:close/>
                </a:path>
              </a:pathLst>
            </a:custGeom>
            <a:solidFill>
              <a:srgbClr val="F9232C"/>
            </a:solidFill>
          </p:spPr>
          <p:txBody>
            <a:bodyPr/>
            <a:lstStyle/>
            <a:p>
              <a:endParaRPr lang="en-IN"/>
            </a:p>
          </p:txBody>
        </p:sp>
        <p:sp>
          <p:nvSpPr>
            <p:cNvPr id="8" name="Freeform 8"/>
            <p:cNvSpPr/>
            <p:nvPr/>
          </p:nvSpPr>
          <p:spPr>
            <a:xfrm rot="-29999">
              <a:off x="141950" y="149714"/>
              <a:ext cx="5691217" cy="8617461"/>
            </a:xfrm>
            <a:custGeom>
              <a:avLst/>
              <a:gdLst/>
              <a:ahLst/>
              <a:cxnLst/>
              <a:rect l="l" t="t" r="r" b="b"/>
              <a:pathLst>
                <a:path w="5691217" h="8617461">
                  <a:moveTo>
                    <a:pt x="2801193" y="8611184"/>
                  </a:moveTo>
                  <a:cubicBezTo>
                    <a:pt x="2103989" y="8605100"/>
                    <a:pt x="1433692" y="8339272"/>
                    <a:pt x="913701" y="7862783"/>
                  </a:cubicBezTo>
                  <a:cubicBezTo>
                    <a:pt x="379978" y="7373602"/>
                    <a:pt x="59540" y="6704666"/>
                    <a:pt x="11387" y="5979047"/>
                  </a:cubicBezTo>
                  <a:lnTo>
                    <a:pt x="9370" y="5948295"/>
                  </a:lnTo>
                  <a:cubicBezTo>
                    <a:pt x="0" y="5610253"/>
                    <a:pt x="20249" y="2766029"/>
                    <a:pt x="46097" y="2525581"/>
                  </a:cubicBezTo>
                  <a:cubicBezTo>
                    <a:pt x="121169" y="1825677"/>
                    <a:pt x="452670" y="1183259"/>
                    <a:pt x="979496" y="716414"/>
                  </a:cubicBezTo>
                  <a:cubicBezTo>
                    <a:pt x="1503250" y="252210"/>
                    <a:pt x="2175148" y="0"/>
                    <a:pt x="2871462" y="6077"/>
                  </a:cubicBezTo>
                  <a:lnTo>
                    <a:pt x="2888607" y="6226"/>
                  </a:lnTo>
                  <a:cubicBezTo>
                    <a:pt x="3584921" y="12303"/>
                    <a:pt x="4252313" y="276328"/>
                    <a:pt x="4767887" y="749602"/>
                  </a:cubicBezTo>
                  <a:cubicBezTo>
                    <a:pt x="5286485" y="1225570"/>
                    <a:pt x="5606723" y="1873803"/>
                    <a:pt x="5669569" y="2574783"/>
                  </a:cubicBezTo>
                  <a:cubicBezTo>
                    <a:pt x="5691217" y="2815646"/>
                    <a:pt x="5661824" y="5659790"/>
                    <a:pt x="5646424" y="5998251"/>
                  </a:cubicBezTo>
                  <a:lnTo>
                    <a:pt x="5643876" y="6028329"/>
                  </a:lnTo>
                  <a:cubicBezTo>
                    <a:pt x="5583066" y="6752995"/>
                    <a:pt x="5251002" y="7416365"/>
                    <a:pt x="4708822" y="7896157"/>
                  </a:cubicBezTo>
                  <a:cubicBezTo>
                    <a:pt x="4180722" y="8363498"/>
                    <a:pt x="3505888" y="8617461"/>
                    <a:pt x="2808685" y="8611377"/>
                  </a:cubicBezTo>
                  <a:lnTo>
                    <a:pt x="2801192" y="8611311"/>
                  </a:lnTo>
                  <a:close/>
                </a:path>
              </a:pathLst>
            </a:custGeom>
            <a:blipFill>
              <a:blip r:embed="rId4"/>
              <a:stretch>
                <a:fillRect l="-25530" t="-5354" r="-46388" b="-7923"/>
              </a:stretch>
            </a:blipFill>
          </p:spPr>
          <p:txBody>
            <a:bodyPr/>
            <a:lstStyle/>
            <a:p>
              <a:endParaRPr lang="en-IN"/>
            </a:p>
          </p:txBody>
        </p:sp>
      </p:grpSp>
      <p:grpSp>
        <p:nvGrpSpPr>
          <p:cNvPr id="9" name="Group 9"/>
          <p:cNvGrpSpPr/>
          <p:nvPr/>
        </p:nvGrpSpPr>
        <p:grpSpPr>
          <a:xfrm>
            <a:off x="16786360" y="-353712"/>
            <a:ext cx="10994424" cy="10994424"/>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19125" cap="sq">
              <a:solidFill>
                <a:srgbClr val="2B284F">
                  <a:alpha val="11765"/>
                </a:srgbClr>
              </a:solidFill>
              <a:prstDash val="solid"/>
              <a:miter/>
            </a:ln>
          </p:spPr>
          <p:txBody>
            <a:bodyPr/>
            <a:lstStyle/>
            <a:p>
              <a:endParaRPr lang="en-IN"/>
            </a:p>
          </p:txBody>
        </p:sp>
        <p:sp>
          <p:nvSpPr>
            <p:cNvPr id="11" name="TextBox 11"/>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6544223" y="1363196"/>
            <a:ext cx="1022159" cy="1022159"/>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EFF"/>
            </a:solidFill>
          </p:spPr>
          <p:txBody>
            <a:bodyPr/>
            <a:lstStyle/>
            <a:p>
              <a:endParaRPr lang="en-IN"/>
            </a:p>
          </p:txBody>
        </p:sp>
        <p:sp>
          <p:nvSpPr>
            <p:cNvPr id="14" name="TextBox 14"/>
            <p:cNvSpPr txBox="1"/>
            <p:nvPr/>
          </p:nvSpPr>
          <p:spPr>
            <a:xfrm>
              <a:off x="76200" y="47625"/>
              <a:ext cx="660400" cy="688975"/>
            </a:xfrm>
            <a:prstGeom prst="rect">
              <a:avLst/>
            </a:prstGeom>
          </p:spPr>
          <p:txBody>
            <a:bodyPr lIns="50800" tIns="50800" rIns="50800" bIns="50800" rtlCol="0" anchor="ctr"/>
            <a:lstStyle/>
            <a:p>
              <a:pPr algn="ctr">
                <a:lnSpc>
                  <a:spcPts val="2380"/>
                </a:lnSpc>
              </a:pPr>
              <a:endParaRPr/>
            </a:p>
          </p:txBody>
        </p:sp>
      </p:grpSp>
      <p:sp>
        <p:nvSpPr>
          <p:cNvPr id="15" name="TextBox 15"/>
          <p:cNvSpPr txBox="1"/>
          <p:nvPr/>
        </p:nvSpPr>
        <p:spPr>
          <a:xfrm>
            <a:off x="9144752" y="3957034"/>
            <a:ext cx="6923755" cy="2677732"/>
          </a:xfrm>
          <a:prstGeom prst="rect">
            <a:avLst/>
          </a:prstGeom>
        </p:spPr>
        <p:txBody>
          <a:bodyPr lIns="0" tIns="0" rIns="0" bIns="0" rtlCol="0" anchor="t">
            <a:spAutoFit/>
          </a:bodyPr>
          <a:lstStyle/>
          <a:p>
            <a:pPr algn="ctr">
              <a:lnSpc>
                <a:spcPts val="10149"/>
              </a:lnSpc>
            </a:pPr>
            <a:r>
              <a:rPr lang="en-US" sz="11153">
                <a:solidFill>
                  <a:srgbClr val="F9232C"/>
                </a:solidFill>
                <a:latin typeface="Gotham Bold Italics"/>
                <a:ea typeface="Gotham Bold Italics"/>
                <a:cs typeface="Gotham Bold Italics"/>
                <a:sym typeface="Gotham Bold Italics"/>
              </a:rPr>
              <a:t>Thank you</a:t>
            </a:r>
          </a:p>
        </p:txBody>
      </p:sp>
      <p:grpSp>
        <p:nvGrpSpPr>
          <p:cNvPr id="16" name="Group 16"/>
          <p:cNvGrpSpPr/>
          <p:nvPr/>
        </p:nvGrpSpPr>
        <p:grpSpPr>
          <a:xfrm rot="-2605429">
            <a:off x="7378852" y="1629681"/>
            <a:ext cx="375060" cy="726146"/>
            <a:chOff x="0" y="0"/>
            <a:chExt cx="550224" cy="1065277"/>
          </a:xfrm>
        </p:grpSpPr>
        <p:sp>
          <p:nvSpPr>
            <p:cNvPr id="17" name="Freeform 17"/>
            <p:cNvSpPr/>
            <p:nvPr/>
          </p:nvSpPr>
          <p:spPr>
            <a:xfrm>
              <a:off x="0" y="0"/>
              <a:ext cx="550224" cy="1065277"/>
            </a:xfrm>
            <a:custGeom>
              <a:avLst/>
              <a:gdLst/>
              <a:ahLst/>
              <a:cxnLst/>
              <a:rect l="l" t="t" r="r" b="b"/>
              <a:pathLst>
                <a:path w="550224" h="1065277">
                  <a:moveTo>
                    <a:pt x="275112" y="0"/>
                  </a:moveTo>
                  <a:cubicBezTo>
                    <a:pt x="123172" y="0"/>
                    <a:pt x="0" y="238470"/>
                    <a:pt x="0" y="532638"/>
                  </a:cubicBezTo>
                  <a:cubicBezTo>
                    <a:pt x="0" y="826807"/>
                    <a:pt x="123172" y="1065277"/>
                    <a:pt x="275112" y="1065277"/>
                  </a:cubicBezTo>
                  <a:cubicBezTo>
                    <a:pt x="427052" y="1065277"/>
                    <a:pt x="550224" y="826807"/>
                    <a:pt x="550224" y="532638"/>
                  </a:cubicBezTo>
                  <a:cubicBezTo>
                    <a:pt x="550224" y="238470"/>
                    <a:pt x="427052" y="0"/>
                    <a:pt x="275112" y="0"/>
                  </a:cubicBezTo>
                  <a:close/>
                </a:path>
              </a:pathLst>
            </a:custGeom>
            <a:solidFill>
              <a:srgbClr val="FEFEFF"/>
            </a:solidFill>
          </p:spPr>
          <p:txBody>
            <a:bodyPr/>
            <a:lstStyle/>
            <a:p>
              <a:endParaRPr lang="en-IN"/>
            </a:p>
          </p:txBody>
        </p:sp>
        <p:sp>
          <p:nvSpPr>
            <p:cNvPr id="18" name="TextBox 18"/>
            <p:cNvSpPr txBox="1"/>
            <p:nvPr/>
          </p:nvSpPr>
          <p:spPr>
            <a:xfrm>
              <a:off x="51584" y="71295"/>
              <a:ext cx="447057" cy="894112"/>
            </a:xfrm>
            <a:prstGeom prst="rect">
              <a:avLst/>
            </a:prstGeom>
          </p:spPr>
          <p:txBody>
            <a:bodyPr lIns="50800" tIns="50800" rIns="50800" bIns="50800" rtlCol="0" anchor="ctr"/>
            <a:lstStyle/>
            <a:p>
              <a:pPr algn="ctr">
                <a:lnSpc>
                  <a:spcPts val="2380"/>
                </a:lnSpc>
              </a:pPr>
              <a:endParaRPr/>
            </a:p>
          </p:txBody>
        </p:sp>
      </p:grpSp>
      <p:grpSp>
        <p:nvGrpSpPr>
          <p:cNvPr id="19" name="Group 19"/>
          <p:cNvGrpSpPr/>
          <p:nvPr/>
        </p:nvGrpSpPr>
        <p:grpSpPr>
          <a:xfrm>
            <a:off x="-1515994" y="-1163498"/>
            <a:ext cx="3499668" cy="13405540"/>
            <a:chOff x="0" y="0"/>
            <a:chExt cx="212191" cy="812800"/>
          </a:xfrm>
        </p:grpSpPr>
        <p:sp>
          <p:nvSpPr>
            <p:cNvPr id="20" name="Freeform 20"/>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1C2D33"/>
              </a:solidFill>
              <a:prstDash val="solid"/>
              <a:miter/>
            </a:ln>
          </p:spPr>
          <p:txBody>
            <a:bodyPr/>
            <a:lstStyle/>
            <a:p>
              <a:endParaRPr lang="en-IN"/>
            </a:p>
          </p:txBody>
        </p:sp>
        <p:sp>
          <p:nvSpPr>
            <p:cNvPr id="21" name="TextBox 21"/>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707246" y="-1011098"/>
            <a:ext cx="3499668" cy="13405540"/>
            <a:chOff x="0" y="0"/>
            <a:chExt cx="212191" cy="812800"/>
          </a:xfrm>
        </p:grpSpPr>
        <p:sp>
          <p:nvSpPr>
            <p:cNvPr id="23" name="Freeform 2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1C2D33"/>
              </a:solidFill>
              <a:prstDash val="solid"/>
              <a:miter/>
            </a:ln>
          </p:spPr>
          <p:txBody>
            <a:bodyPr/>
            <a:lstStyle/>
            <a:p>
              <a:endParaRPr lang="en-IN"/>
            </a:p>
          </p:txBody>
        </p:sp>
        <p:sp>
          <p:nvSpPr>
            <p:cNvPr id="24" name="TextBox 2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1873659" y="-1011098"/>
            <a:ext cx="3499668" cy="13405540"/>
            <a:chOff x="0" y="0"/>
            <a:chExt cx="212191" cy="812800"/>
          </a:xfrm>
        </p:grpSpPr>
        <p:sp>
          <p:nvSpPr>
            <p:cNvPr id="26" name="Freeform 26"/>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1C2D33"/>
              </a:solidFill>
              <a:prstDash val="solid"/>
              <a:miter/>
            </a:ln>
          </p:spPr>
          <p:txBody>
            <a:bodyPr/>
            <a:lstStyle/>
            <a:p>
              <a:endParaRPr lang="en-IN"/>
            </a:p>
          </p:txBody>
        </p:sp>
        <p:sp>
          <p:nvSpPr>
            <p:cNvPr id="27" name="TextBox 27"/>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2035584" y="-1011098"/>
            <a:ext cx="3499668" cy="13405540"/>
            <a:chOff x="0" y="0"/>
            <a:chExt cx="212191" cy="812800"/>
          </a:xfrm>
        </p:grpSpPr>
        <p:sp>
          <p:nvSpPr>
            <p:cNvPr id="29" name="Freeform 29"/>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1C2D33"/>
              </a:solidFill>
              <a:prstDash val="solid"/>
              <a:miter/>
            </a:ln>
          </p:spPr>
          <p:txBody>
            <a:bodyPr/>
            <a:lstStyle/>
            <a:p>
              <a:endParaRPr lang="en-IN"/>
            </a:p>
          </p:txBody>
        </p:sp>
        <p:sp>
          <p:nvSpPr>
            <p:cNvPr id="30" name="TextBox 30"/>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31" name="Group 31"/>
          <p:cNvGrpSpPr/>
          <p:nvPr/>
        </p:nvGrpSpPr>
        <p:grpSpPr>
          <a:xfrm>
            <a:off x="-2212071" y="-1011098"/>
            <a:ext cx="3499668" cy="13405540"/>
            <a:chOff x="0" y="0"/>
            <a:chExt cx="212191" cy="812800"/>
          </a:xfrm>
        </p:grpSpPr>
        <p:sp>
          <p:nvSpPr>
            <p:cNvPr id="32" name="Freeform 32"/>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1C2D33"/>
              </a:solidFill>
              <a:prstDash val="solid"/>
              <a:miter/>
            </a:ln>
          </p:spPr>
          <p:txBody>
            <a:bodyPr/>
            <a:lstStyle/>
            <a:p>
              <a:endParaRPr lang="en-IN"/>
            </a:p>
          </p:txBody>
        </p:sp>
        <p:sp>
          <p:nvSpPr>
            <p:cNvPr id="33" name="TextBox 33"/>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34" name="Group 34"/>
          <p:cNvGrpSpPr/>
          <p:nvPr/>
        </p:nvGrpSpPr>
        <p:grpSpPr>
          <a:xfrm>
            <a:off x="-2383521" y="-1011098"/>
            <a:ext cx="3499668" cy="13405540"/>
            <a:chOff x="0" y="0"/>
            <a:chExt cx="212191" cy="812800"/>
          </a:xfrm>
        </p:grpSpPr>
        <p:sp>
          <p:nvSpPr>
            <p:cNvPr id="35" name="Freeform 35"/>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1C2D33"/>
              </a:solidFill>
              <a:prstDash val="solid"/>
              <a:miter/>
            </a:ln>
          </p:spPr>
          <p:txBody>
            <a:bodyPr/>
            <a:lstStyle/>
            <a:p>
              <a:endParaRPr lang="en-IN"/>
            </a:p>
          </p:txBody>
        </p:sp>
        <p:sp>
          <p:nvSpPr>
            <p:cNvPr id="36" name="TextBox 36"/>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37" name="Group 37"/>
          <p:cNvGrpSpPr/>
          <p:nvPr/>
        </p:nvGrpSpPr>
        <p:grpSpPr>
          <a:xfrm>
            <a:off x="-2564496" y="-1011098"/>
            <a:ext cx="3499668" cy="13405540"/>
            <a:chOff x="0" y="0"/>
            <a:chExt cx="212191" cy="812800"/>
          </a:xfrm>
        </p:grpSpPr>
        <p:sp>
          <p:nvSpPr>
            <p:cNvPr id="38" name="Freeform 38"/>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1C2D33"/>
              </a:solidFill>
              <a:prstDash val="solid"/>
              <a:miter/>
            </a:ln>
          </p:spPr>
          <p:txBody>
            <a:bodyPr/>
            <a:lstStyle/>
            <a:p>
              <a:endParaRPr lang="en-IN"/>
            </a:p>
          </p:txBody>
        </p:sp>
        <p:sp>
          <p:nvSpPr>
            <p:cNvPr id="39" name="TextBox 39"/>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40" name="Group 40"/>
          <p:cNvGrpSpPr/>
          <p:nvPr/>
        </p:nvGrpSpPr>
        <p:grpSpPr>
          <a:xfrm>
            <a:off x="-2745471" y="-1011098"/>
            <a:ext cx="3490143" cy="13405540"/>
            <a:chOff x="0" y="0"/>
            <a:chExt cx="211613" cy="812800"/>
          </a:xfrm>
        </p:grpSpPr>
        <p:sp>
          <p:nvSpPr>
            <p:cNvPr id="41" name="Freeform 41"/>
            <p:cNvSpPr/>
            <p:nvPr/>
          </p:nvSpPr>
          <p:spPr>
            <a:xfrm>
              <a:off x="0" y="0"/>
              <a:ext cx="211613" cy="812800"/>
            </a:xfrm>
            <a:custGeom>
              <a:avLst/>
              <a:gdLst/>
              <a:ahLst/>
              <a:cxnLst/>
              <a:rect l="l" t="t" r="r" b="b"/>
              <a:pathLst>
                <a:path w="211613" h="812800">
                  <a:moveTo>
                    <a:pt x="105807" y="0"/>
                  </a:moveTo>
                  <a:cubicBezTo>
                    <a:pt x="47371" y="0"/>
                    <a:pt x="0" y="181951"/>
                    <a:pt x="0" y="406400"/>
                  </a:cubicBezTo>
                  <a:cubicBezTo>
                    <a:pt x="0" y="630849"/>
                    <a:pt x="47371" y="812800"/>
                    <a:pt x="105807" y="812800"/>
                  </a:cubicBezTo>
                  <a:cubicBezTo>
                    <a:pt x="164242" y="812800"/>
                    <a:pt x="211613" y="630849"/>
                    <a:pt x="211613" y="406400"/>
                  </a:cubicBezTo>
                  <a:cubicBezTo>
                    <a:pt x="211613" y="181951"/>
                    <a:pt x="164242" y="0"/>
                    <a:pt x="105807" y="0"/>
                  </a:cubicBezTo>
                  <a:close/>
                </a:path>
              </a:pathLst>
            </a:custGeom>
            <a:solidFill>
              <a:srgbClr val="000000">
                <a:alpha val="0"/>
              </a:srgbClr>
            </a:solidFill>
            <a:ln w="19050" cap="sq">
              <a:solidFill>
                <a:srgbClr val="1C2D33"/>
              </a:solidFill>
              <a:prstDash val="solid"/>
              <a:miter/>
            </a:ln>
          </p:spPr>
          <p:txBody>
            <a:bodyPr/>
            <a:lstStyle/>
            <a:p>
              <a:endParaRPr lang="en-IN"/>
            </a:p>
          </p:txBody>
        </p:sp>
        <p:sp>
          <p:nvSpPr>
            <p:cNvPr id="42" name="TextBox 42"/>
            <p:cNvSpPr txBox="1"/>
            <p:nvPr/>
          </p:nvSpPr>
          <p:spPr>
            <a:xfrm>
              <a:off x="19839" y="47625"/>
              <a:ext cx="171936" cy="688975"/>
            </a:xfrm>
            <a:prstGeom prst="rect">
              <a:avLst/>
            </a:prstGeom>
          </p:spPr>
          <p:txBody>
            <a:bodyPr lIns="50800" tIns="50800" rIns="50800" bIns="50800" rtlCol="0" anchor="ctr"/>
            <a:lstStyle/>
            <a:p>
              <a:pPr algn="ctr">
                <a:lnSpc>
                  <a:spcPts val="2659"/>
                </a:lnSpc>
              </a:pPr>
              <a:endParaRPr/>
            </a:p>
          </p:txBody>
        </p:sp>
      </p:grpSp>
      <p:grpSp>
        <p:nvGrpSpPr>
          <p:cNvPr id="43" name="Group 43"/>
          <p:cNvGrpSpPr/>
          <p:nvPr/>
        </p:nvGrpSpPr>
        <p:grpSpPr>
          <a:xfrm>
            <a:off x="-2945496" y="-1011098"/>
            <a:ext cx="3499668" cy="13405540"/>
            <a:chOff x="0" y="0"/>
            <a:chExt cx="212191" cy="812800"/>
          </a:xfrm>
        </p:grpSpPr>
        <p:sp>
          <p:nvSpPr>
            <p:cNvPr id="44" name="Freeform 44"/>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1C2D33"/>
              </a:solidFill>
              <a:prstDash val="solid"/>
              <a:miter/>
            </a:ln>
          </p:spPr>
          <p:txBody>
            <a:bodyPr/>
            <a:lstStyle/>
            <a:p>
              <a:endParaRPr lang="en-IN"/>
            </a:p>
          </p:txBody>
        </p:sp>
        <p:sp>
          <p:nvSpPr>
            <p:cNvPr id="45" name="TextBox 45"/>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46" name="Group 46"/>
          <p:cNvGrpSpPr/>
          <p:nvPr/>
        </p:nvGrpSpPr>
        <p:grpSpPr>
          <a:xfrm>
            <a:off x="-3116946" y="-1011098"/>
            <a:ext cx="3499668" cy="13405540"/>
            <a:chOff x="0" y="0"/>
            <a:chExt cx="212191" cy="812800"/>
          </a:xfrm>
        </p:grpSpPr>
        <p:sp>
          <p:nvSpPr>
            <p:cNvPr id="47" name="Freeform 47"/>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1C2D33"/>
              </a:solidFill>
              <a:prstDash val="solid"/>
              <a:miter/>
            </a:ln>
          </p:spPr>
          <p:txBody>
            <a:bodyPr/>
            <a:lstStyle/>
            <a:p>
              <a:endParaRPr lang="en-IN"/>
            </a:p>
          </p:txBody>
        </p:sp>
        <p:sp>
          <p:nvSpPr>
            <p:cNvPr id="48" name="TextBox 48"/>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49" name="Group 49"/>
          <p:cNvGrpSpPr/>
          <p:nvPr/>
        </p:nvGrpSpPr>
        <p:grpSpPr>
          <a:xfrm>
            <a:off x="-3294403" y="-858698"/>
            <a:ext cx="3499668" cy="13405540"/>
            <a:chOff x="0" y="0"/>
            <a:chExt cx="212191" cy="812800"/>
          </a:xfrm>
        </p:grpSpPr>
        <p:sp>
          <p:nvSpPr>
            <p:cNvPr id="50" name="Freeform 50"/>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1C2D33"/>
              </a:solidFill>
              <a:prstDash val="solid"/>
              <a:miter/>
            </a:ln>
          </p:spPr>
          <p:txBody>
            <a:bodyPr/>
            <a:lstStyle/>
            <a:p>
              <a:endParaRPr lang="en-IN"/>
            </a:p>
          </p:txBody>
        </p:sp>
        <p:sp>
          <p:nvSpPr>
            <p:cNvPr id="51" name="TextBox 51"/>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2" name="Group 52"/>
          <p:cNvGrpSpPr/>
          <p:nvPr/>
        </p:nvGrpSpPr>
        <p:grpSpPr>
          <a:xfrm>
            <a:off x="-3446803" y="-706298"/>
            <a:ext cx="3499668" cy="13405540"/>
            <a:chOff x="0" y="0"/>
            <a:chExt cx="212191" cy="812800"/>
          </a:xfrm>
        </p:grpSpPr>
        <p:sp>
          <p:nvSpPr>
            <p:cNvPr id="53" name="Freeform 5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1C2D33"/>
              </a:solidFill>
              <a:prstDash val="solid"/>
              <a:miter/>
            </a:ln>
          </p:spPr>
          <p:txBody>
            <a:bodyPr/>
            <a:lstStyle/>
            <a:p>
              <a:endParaRPr lang="en-IN"/>
            </a:p>
          </p:txBody>
        </p:sp>
        <p:sp>
          <p:nvSpPr>
            <p:cNvPr id="54" name="TextBox 5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1C2D33"/>
              </a:solidFill>
              <a:prstDash val="solid"/>
              <a:miter/>
            </a:ln>
          </p:spPr>
          <p:txBody>
            <a:bodyPr/>
            <a:lstStyle/>
            <a:p>
              <a:endParaRPr lang="en-IN"/>
            </a:p>
          </p:txBody>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8965668" y="-5606768"/>
            <a:ext cx="10994424" cy="1099442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1C2D33"/>
              </a:solidFill>
              <a:prstDash val="solid"/>
              <a:miter/>
            </a:ln>
          </p:spPr>
          <p:txBody>
            <a:bodyPr/>
            <a:lstStyle/>
            <a:p>
              <a:endParaRPr lang="en-IN"/>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6313420" y="9104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9" name="Group 9"/>
          <p:cNvGrpSpPr/>
          <p:nvPr/>
        </p:nvGrpSpPr>
        <p:grpSpPr>
          <a:xfrm>
            <a:off x="706082" y="1952203"/>
            <a:ext cx="992463" cy="99246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6B57"/>
            </a:solidFill>
          </p:spPr>
          <p:txBody>
            <a:bodyPr/>
            <a:lstStyle/>
            <a:p>
              <a:endParaRPr lang="en-IN"/>
            </a:p>
          </p:txBody>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1</a:t>
              </a:r>
            </a:p>
          </p:txBody>
        </p:sp>
      </p:grpSp>
      <p:grpSp>
        <p:nvGrpSpPr>
          <p:cNvPr id="12" name="Group 12"/>
          <p:cNvGrpSpPr/>
          <p:nvPr/>
        </p:nvGrpSpPr>
        <p:grpSpPr>
          <a:xfrm>
            <a:off x="948235" y="4447339"/>
            <a:ext cx="508158" cy="543805"/>
            <a:chOff x="0" y="0"/>
            <a:chExt cx="812800" cy="869819"/>
          </a:xfrm>
        </p:grpSpPr>
        <p:sp>
          <p:nvSpPr>
            <p:cNvPr id="13" name="Freeform 1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06B57"/>
              </a:solidFill>
              <a:prstDash val="solid"/>
              <a:miter/>
            </a:ln>
          </p:spPr>
          <p:txBody>
            <a:bodyPr/>
            <a:lstStyle/>
            <a:p>
              <a:endParaRPr lang="en-IN"/>
            </a:p>
          </p:txBody>
        </p:sp>
        <p:sp>
          <p:nvSpPr>
            <p:cNvPr id="14" name="TextBox 1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15" name="Group 15"/>
          <p:cNvGrpSpPr/>
          <p:nvPr/>
        </p:nvGrpSpPr>
        <p:grpSpPr>
          <a:xfrm>
            <a:off x="948235" y="3107362"/>
            <a:ext cx="508158" cy="543805"/>
            <a:chOff x="0" y="0"/>
            <a:chExt cx="812800" cy="869819"/>
          </a:xfrm>
        </p:grpSpPr>
        <p:sp>
          <p:nvSpPr>
            <p:cNvPr id="16" name="Freeform 1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06B57"/>
              </a:solidFill>
              <a:prstDash val="solid"/>
              <a:miter/>
            </a:ln>
          </p:spPr>
          <p:txBody>
            <a:bodyPr/>
            <a:lstStyle/>
            <a:p>
              <a:endParaRPr lang="en-IN"/>
            </a:p>
          </p:txBody>
        </p:sp>
        <p:sp>
          <p:nvSpPr>
            <p:cNvPr id="17" name="TextBox 1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18" name="Group 18"/>
          <p:cNvGrpSpPr/>
          <p:nvPr/>
        </p:nvGrpSpPr>
        <p:grpSpPr>
          <a:xfrm>
            <a:off x="948235" y="5115753"/>
            <a:ext cx="508158" cy="543805"/>
            <a:chOff x="0" y="0"/>
            <a:chExt cx="812800" cy="869819"/>
          </a:xfrm>
        </p:grpSpPr>
        <p:sp>
          <p:nvSpPr>
            <p:cNvPr id="19" name="Freeform 1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06B57"/>
              </a:solidFill>
              <a:prstDash val="solid"/>
              <a:miter/>
            </a:ln>
          </p:spPr>
          <p:txBody>
            <a:bodyPr/>
            <a:lstStyle/>
            <a:p>
              <a:endParaRPr lang="en-IN"/>
            </a:p>
          </p:txBody>
        </p:sp>
        <p:sp>
          <p:nvSpPr>
            <p:cNvPr id="20" name="TextBox 2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id="21" name="Group 21"/>
          <p:cNvGrpSpPr/>
          <p:nvPr/>
        </p:nvGrpSpPr>
        <p:grpSpPr>
          <a:xfrm>
            <a:off x="948235" y="3776486"/>
            <a:ext cx="508158" cy="543805"/>
            <a:chOff x="0" y="0"/>
            <a:chExt cx="812800" cy="869819"/>
          </a:xfrm>
        </p:grpSpPr>
        <p:sp>
          <p:nvSpPr>
            <p:cNvPr id="22" name="Freeform 2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06B57"/>
              </a:solidFill>
              <a:prstDash val="solid"/>
              <a:miter/>
            </a:ln>
          </p:spPr>
          <p:txBody>
            <a:bodyPr/>
            <a:lstStyle/>
            <a:p>
              <a:endParaRPr lang="en-IN"/>
            </a:p>
          </p:txBody>
        </p:sp>
        <p:sp>
          <p:nvSpPr>
            <p:cNvPr id="23" name="TextBox 2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24" name="Group 24"/>
          <p:cNvGrpSpPr/>
          <p:nvPr/>
        </p:nvGrpSpPr>
        <p:grpSpPr>
          <a:xfrm>
            <a:off x="948235" y="6455730"/>
            <a:ext cx="508158" cy="543805"/>
            <a:chOff x="0" y="0"/>
            <a:chExt cx="812800" cy="869819"/>
          </a:xfrm>
        </p:grpSpPr>
        <p:sp>
          <p:nvSpPr>
            <p:cNvPr id="25" name="Freeform 2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06B57"/>
              </a:solidFill>
              <a:prstDash val="solid"/>
              <a:miter/>
            </a:ln>
          </p:spPr>
          <p:txBody>
            <a:bodyPr/>
            <a:lstStyle/>
            <a:p>
              <a:endParaRPr lang="en-IN"/>
            </a:p>
          </p:txBody>
        </p:sp>
        <p:sp>
          <p:nvSpPr>
            <p:cNvPr id="26" name="TextBox 2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27" name="Group 27"/>
          <p:cNvGrpSpPr/>
          <p:nvPr/>
        </p:nvGrpSpPr>
        <p:grpSpPr>
          <a:xfrm>
            <a:off x="948235" y="5784877"/>
            <a:ext cx="508158" cy="543805"/>
            <a:chOff x="0" y="0"/>
            <a:chExt cx="812800" cy="869819"/>
          </a:xfrm>
        </p:grpSpPr>
        <p:sp>
          <p:nvSpPr>
            <p:cNvPr id="28" name="Freeform 2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06B57"/>
              </a:solidFill>
              <a:prstDash val="solid"/>
              <a:miter/>
            </a:ln>
          </p:spPr>
          <p:txBody>
            <a:bodyPr/>
            <a:lstStyle/>
            <a:p>
              <a:endParaRPr lang="en-IN"/>
            </a:p>
          </p:txBody>
        </p:sp>
        <p:sp>
          <p:nvSpPr>
            <p:cNvPr id="29" name="TextBox 2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id="30" name="Group 30"/>
          <p:cNvGrpSpPr/>
          <p:nvPr/>
        </p:nvGrpSpPr>
        <p:grpSpPr>
          <a:xfrm>
            <a:off x="12790556" y="-643689"/>
            <a:ext cx="6030561" cy="12061121"/>
            <a:chOff x="0" y="0"/>
            <a:chExt cx="3175000" cy="6350000"/>
          </a:xfrm>
        </p:grpSpPr>
        <p:sp>
          <p:nvSpPr>
            <p:cNvPr id="31" name="Freeform 31"/>
            <p:cNvSpPr/>
            <p:nvPr/>
          </p:nvSpPr>
          <p:spPr>
            <a:xfrm>
              <a:off x="0" y="0"/>
              <a:ext cx="3175000" cy="6350000"/>
            </a:xfrm>
            <a:custGeom>
              <a:avLst/>
              <a:gdLst/>
              <a:ahLst/>
              <a:cxnLst/>
              <a:rect l="l" t="t" r="r" b="b"/>
              <a:pathLst>
                <a:path w="3175000" h="6350000">
                  <a:moveTo>
                    <a:pt x="0" y="3175000"/>
                  </a:moveTo>
                  <a:cubicBezTo>
                    <a:pt x="0" y="4928870"/>
                    <a:pt x="1421130" y="6350000"/>
                    <a:pt x="3175000" y="6350000"/>
                  </a:cubicBezTo>
                  <a:lnTo>
                    <a:pt x="3175000" y="0"/>
                  </a:lnTo>
                  <a:cubicBezTo>
                    <a:pt x="1421130" y="0"/>
                    <a:pt x="0" y="1421130"/>
                    <a:pt x="0" y="3175000"/>
                  </a:cubicBezTo>
                  <a:close/>
                </a:path>
              </a:pathLst>
            </a:custGeom>
            <a:blipFill>
              <a:blip r:embed="rId4"/>
              <a:stretch>
                <a:fillRect l="-27647" r="-72352"/>
              </a:stretch>
            </a:blipFill>
          </p:spPr>
          <p:txBody>
            <a:bodyPr/>
            <a:lstStyle/>
            <a:p>
              <a:endParaRPr lang="en-IN"/>
            </a:p>
          </p:txBody>
        </p:sp>
      </p:grpSp>
      <p:grpSp>
        <p:nvGrpSpPr>
          <p:cNvPr id="32" name="Group 32"/>
          <p:cNvGrpSpPr/>
          <p:nvPr/>
        </p:nvGrpSpPr>
        <p:grpSpPr>
          <a:xfrm>
            <a:off x="948235" y="7123361"/>
            <a:ext cx="508158" cy="543805"/>
            <a:chOff x="0" y="0"/>
            <a:chExt cx="812800" cy="869819"/>
          </a:xfrm>
        </p:grpSpPr>
        <p:sp>
          <p:nvSpPr>
            <p:cNvPr id="33" name="Freeform 3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06B57"/>
              </a:solidFill>
              <a:prstDash val="solid"/>
              <a:miter/>
            </a:ln>
          </p:spPr>
          <p:txBody>
            <a:bodyPr/>
            <a:lstStyle/>
            <a:p>
              <a:endParaRPr lang="en-IN"/>
            </a:p>
          </p:txBody>
        </p:sp>
        <p:sp>
          <p:nvSpPr>
            <p:cNvPr id="34" name="TextBox 3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35" name="Group 35"/>
          <p:cNvGrpSpPr/>
          <p:nvPr/>
        </p:nvGrpSpPr>
        <p:grpSpPr>
          <a:xfrm>
            <a:off x="948235" y="7790991"/>
            <a:ext cx="508158" cy="543805"/>
            <a:chOff x="0" y="0"/>
            <a:chExt cx="812800" cy="869819"/>
          </a:xfrm>
        </p:grpSpPr>
        <p:sp>
          <p:nvSpPr>
            <p:cNvPr id="36" name="Freeform 3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06B57"/>
              </a:solidFill>
              <a:prstDash val="solid"/>
              <a:miter/>
            </a:ln>
          </p:spPr>
          <p:txBody>
            <a:bodyPr/>
            <a:lstStyle/>
            <a:p>
              <a:endParaRPr lang="en-IN"/>
            </a:p>
          </p:txBody>
        </p:sp>
        <p:sp>
          <p:nvSpPr>
            <p:cNvPr id="37" name="TextBox 3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38" name="Group 38"/>
          <p:cNvGrpSpPr/>
          <p:nvPr/>
        </p:nvGrpSpPr>
        <p:grpSpPr>
          <a:xfrm rot="3945801">
            <a:off x="11868535" y="8125500"/>
            <a:ext cx="4776403" cy="4776403"/>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6B57"/>
            </a:solidFill>
          </p:spPr>
          <p:txBody>
            <a:bodyPr/>
            <a:lstStyle/>
            <a:p>
              <a:endParaRPr lang="en-IN"/>
            </a:p>
          </p:txBody>
        </p:sp>
        <p:sp>
          <p:nvSpPr>
            <p:cNvPr id="40" name="TextBox 40"/>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41" name="Freeform 41"/>
          <p:cNvSpPr/>
          <p:nvPr/>
        </p:nvSpPr>
        <p:spPr>
          <a:xfrm rot="3945801">
            <a:off x="12156571" y="7154038"/>
            <a:ext cx="1577153" cy="3243522"/>
          </a:xfrm>
          <a:custGeom>
            <a:avLst/>
            <a:gdLst/>
            <a:ahLst/>
            <a:cxnLst/>
            <a:rect l="l" t="t" r="r" b="b"/>
            <a:pathLst>
              <a:path w="1577153" h="3243522">
                <a:moveTo>
                  <a:pt x="0" y="0"/>
                </a:moveTo>
                <a:lnTo>
                  <a:pt x="1577154" y="0"/>
                </a:lnTo>
                <a:lnTo>
                  <a:pt x="1577154" y="3243523"/>
                </a:lnTo>
                <a:lnTo>
                  <a:pt x="0" y="3243523"/>
                </a:lnTo>
                <a:lnTo>
                  <a:pt x="0" y="0"/>
                </a:lnTo>
                <a:close/>
              </a:path>
            </a:pathLst>
          </a:custGeom>
          <a:blipFill>
            <a:blip r:embed="rId5">
              <a:extLst>
                <a:ext uri="{96DAC541-7B7A-43D3-8B79-37D633B846F1}">
                  <asvg:svgBlip xmlns:asvg="http://schemas.microsoft.com/office/drawing/2016/SVG/main" r:embed="rId6"/>
                </a:ext>
              </a:extLst>
            </a:blip>
            <a:stretch>
              <a:fillRect r="-204881"/>
            </a:stretch>
          </a:blipFill>
        </p:spPr>
        <p:txBody>
          <a:bodyPr/>
          <a:lstStyle/>
          <a:p>
            <a:endParaRPr lang="en-IN"/>
          </a:p>
        </p:txBody>
      </p:sp>
      <p:sp>
        <p:nvSpPr>
          <p:cNvPr id="42" name="TextBox 42"/>
          <p:cNvSpPr txBox="1"/>
          <p:nvPr/>
        </p:nvSpPr>
        <p:spPr>
          <a:xfrm>
            <a:off x="2126549" y="813118"/>
            <a:ext cx="8548773" cy="516890"/>
          </a:xfrm>
          <a:prstGeom prst="rect">
            <a:avLst/>
          </a:prstGeom>
        </p:spPr>
        <p:txBody>
          <a:bodyPr lIns="0" tIns="0" rIns="0" bIns="0" rtlCol="0" anchor="t">
            <a:spAutoFit/>
          </a:bodyPr>
          <a:lstStyle/>
          <a:p>
            <a:pPr algn="l">
              <a:lnSpc>
                <a:spcPts val="3879"/>
              </a:lnSpc>
            </a:pPr>
            <a:r>
              <a:rPr lang="en-US" sz="3999" spc="199">
                <a:solidFill>
                  <a:srgbClr val="191919"/>
                </a:solidFill>
                <a:latin typeface="Gotham Bold"/>
                <a:ea typeface="Gotham Bold"/>
                <a:cs typeface="Gotham Bold"/>
                <a:sym typeface="Gotham Bold"/>
              </a:rPr>
              <a:t>Context</a:t>
            </a:r>
          </a:p>
        </p:txBody>
      </p:sp>
      <p:sp>
        <p:nvSpPr>
          <p:cNvPr id="43" name="TextBox 43"/>
          <p:cNvSpPr txBox="1"/>
          <p:nvPr/>
        </p:nvSpPr>
        <p:spPr>
          <a:xfrm>
            <a:off x="2737977" y="2057603"/>
            <a:ext cx="7079103" cy="6718196"/>
          </a:xfrm>
          <a:prstGeom prst="rect">
            <a:avLst/>
          </a:prstGeom>
        </p:spPr>
        <p:txBody>
          <a:bodyPr lIns="0" tIns="0" rIns="0" bIns="0" rtlCol="0" anchor="t">
            <a:spAutoFit/>
          </a:bodyPr>
          <a:lstStyle/>
          <a:p>
            <a:pPr marL="739984" lvl="1" indent="-369992" algn="l">
              <a:lnSpc>
                <a:spcPts val="5963"/>
              </a:lnSpc>
              <a:buFont typeface="Arial"/>
              <a:buChar char="•"/>
            </a:pPr>
            <a:r>
              <a:rPr lang="en-US" sz="3427">
                <a:solidFill>
                  <a:srgbClr val="191919"/>
                </a:solidFill>
                <a:latin typeface="Gotham Italics"/>
                <a:ea typeface="Gotham Italics"/>
                <a:cs typeface="Gotham Italics"/>
                <a:sym typeface="Gotham Italics"/>
              </a:rPr>
              <a:t>Project Overview</a:t>
            </a:r>
          </a:p>
          <a:p>
            <a:pPr marL="739984" lvl="1" indent="-369992" algn="l">
              <a:lnSpc>
                <a:spcPts val="5963"/>
              </a:lnSpc>
              <a:buFont typeface="Arial"/>
              <a:buChar char="•"/>
            </a:pPr>
            <a:r>
              <a:rPr lang="en-US" sz="3427">
                <a:solidFill>
                  <a:srgbClr val="191919"/>
                </a:solidFill>
                <a:latin typeface="Gotham Italics"/>
                <a:ea typeface="Gotham Italics"/>
                <a:cs typeface="Gotham Italics"/>
                <a:sym typeface="Gotham Italics"/>
              </a:rPr>
              <a:t>Problem Statement</a:t>
            </a:r>
          </a:p>
          <a:p>
            <a:pPr marL="739984" lvl="1" indent="-369992" algn="l">
              <a:lnSpc>
                <a:spcPts val="5963"/>
              </a:lnSpc>
              <a:buFont typeface="Arial"/>
              <a:buChar char="•"/>
            </a:pPr>
            <a:r>
              <a:rPr lang="en-US" sz="3427">
                <a:solidFill>
                  <a:srgbClr val="191919"/>
                </a:solidFill>
                <a:latin typeface="Gotham Italics"/>
                <a:ea typeface="Gotham Italics"/>
                <a:cs typeface="Gotham Italics"/>
                <a:sym typeface="Gotham Italics"/>
              </a:rPr>
              <a:t>Data Exploration</a:t>
            </a:r>
          </a:p>
          <a:p>
            <a:pPr marL="739984" lvl="1" indent="-369992" algn="l">
              <a:lnSpc>
                <a:spcPts val="5963"/>
              </a:lnSpc>
              <a:buFont typeface="Arial"/>
              <a:buChar char="•"/>
            </a:pPr>
            <a:r>
              <a:rPr lang="en-US" sz="3427">
                <a:solidFill>
                  <a:srgbClr val="191919"/>
                </a:solidFill>
                <a:latin typeface="Gotham Italics"/>
                <a:ea typeface="Gotham Italics"/>
                <a:cs typeface="Gotham Italics"/>
                <a:sym typeface="Gotham Italics"/>
              </a:rPr>
              <a:t>Data Preprocessing</a:t>
            </a:r>
          </a:p>
          <a:p>
            <a:pPr marL="739984" lvl="1" indent="-369992" algn="l">
              <a:lnSpc>
                <a:spcPts val="5963"/>
              </a:lnSpc>
              <a:buFont typeface="Arial"/>
              <a:buChar char="•"/>
            </a:pPr>
            <a:r>
              <a:rPr lang="en-US" sz="3427">
                <a:solidFill>
                  <a:srgbClr val="191919"/>
                </a:solidFill>
                <a:latin typeface="Gotham Italics"/>
                <a:ea typeface="Gotham Italics"/>
                <a:cs typeface="Gotham Italics"/>
                <a:sym typeface="Gotham Italics"/>
              </a:rPr>
              <a:t>Feature Extraction</a:t>
            </a:r>
          </a:p>
          <a:p>
            <a:pPr marL="739984" lvl="1" indent="-369992" algn="l">
              <a:lnSpc>
                <a:spcPts val="5963"/>
              </a:lnSpc>
              <a:buFont typeface="Arial"/>
              <a:buChar char="•"/>
            </a:pPr>
            <a:r>
              <a:rPr lang="en-US" sz="3427">
                <a:solidFill>
                  <a:srgbClr val="191919"/>
                </a:solidFill>
                <a:latin typeface="Gotham Italics"/>
                <a:ea typeface="Gotham Italics"/>
                <a:cs typeface="Gotham Italics"/>
                <a:sym typeface="Gotham Italics"/>
              </a:rPr>
              <a:t>Model Building</a:t>
            </a:r>
          </a:p>
          <a:p>
            <a:pPr marL="739984" lvl="1" indent="-369992" algn="l">
              <a:lnSpc>
                <a:spcPts val="5963"/>
              </a:lnSpc>
              <a:buFont typeface="Arial"/>
              <a:buChar char="•"/>
            </a:pPr>
            <a:r>
              <a:rPr lang="en-US" sz="3427">
                <a:solidFill>
                  <a:srgbClr val="191919"/>
                </a:solidFill>
                <a:latin typeface="Gotham Italics"/>
                <a:ea typeface="Gotham Italics"/>
                <a:cs typeface="Gotham Italics"/>
                <a:sym typeface="Gotham Italics"/>
              </a:rPr>
              <a:t>Model Evaluation</a:t>
            </a:r>
          </a:p>
          <a:p>
            <a:pPr marL="739984" lvl="1" indent="-369992" algn="l">
              <a:lnSpc>
                <a:spcPts val="5963"/>
              </a:lnSpc>
              <a:buFont typeface="Arial"/>
              <a:buChar char="•"/>
            </a:pPr>
            <a:r>
              <a:rPr lang="en-US" sz="3427">
                <a:solidFill>
                  <a:srgbClr val="191919"/>
                </a:solidFill>
                <a:latin typeface="Gotham Italics"/>
                <a:ea typeface="Gotham Italics"/>
                <a:cs typeface="Gotham Italics"/>
                <a:sym typeface="Gotham Italics"/>
              </a:rPr>
              <a:t>Feature importance analysis</a:t>
            </a:r>
          </a:p>
          <a:p>
            <a:pPr marL="739984" lvl="1" indent="-369992" algn="l">
              <a:lnSpc>
                <a:spcPts val="5963"/>
              </a:lnSpc>
              <a:buFont typeface="Arial"/>
              <a:buChar char="•"/>
            </a:pPr>
            <a:r>
              <a:rPr lang="en-US" sz="3427">
                <a:solidFill>
                  <a:srgbClr val="191919"/>
                </a:solidFill>
                <a:latin typeface="Gotham Italics"/>
                <a:ea typeface="Gotham Italics"/>
                <a:cs typeface="Gotham Italics"/>
                <a:sym typeface="Gotham Italics"/>
              </a:rPr>
              <a:t>Visualisation and Reporting</a:t>
            </a:r>
          </a:p>
        </p:txBody>
      </p:sp>
      <p:grpSp>
        <p:nvGrpSpPr>
          <p:cNvPr id="44" name="Group 44"/>
          <p:cNvGrpSpPr/>
          <p:nvPr/>
        </p:nvGrpSpPr>
        <p:grpSpPr>
          <a:xfrm>
            <a:off x="948235" y="8458622"/>
            <a:ext cx="508158" cy="543805"/>
            <a:chOff x="0" y="0"/>
            <a:chExt cx="812800" cy="869819"/>
          </a:xfrm>
        </p:grpSpPr>
        <p:sp>
          <p:nvSpPr>
            <p:cNvPr id="45" name="Freeform 4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IN"/>
            </a:p>
          </p:txBody>
        </p:sp>
        <p:sp>
          <p:nvSpPr>
            <p:cNvPr id="46" name="TextBox 4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10</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2" name="Freeform 2"/>
          <p:cNvSpPr/>
          <p:nvPr/>
        </p:nvSpPr>
        <p:spPr>
          <a:xfrm>
            <a:off x="11803485" y="1388992"/>
            <a:ext cx="6484515" cy="6484515"/>
          </a:xfrm>
          <a:custGeom>
            <a:avLst/>
            <a:gdLst/>
            <a:ahLst/>
            <a:cxnLst/>
            <a:rect l="l" t="t" r="r" b="b"/>
            <a:pathLst>
              <a:path w="6484515" h="6484515">
                <a:moveTo>
                  <a:pt x="0" y="0"/>
                </a:moveTo>
                <a:lnTo>
                  <a:pt x="6484515" y="0"/>
                </a:lnTo>
                <a:lnTo>
                  <a:pt x="6484515" y="6484514"/>
                </a:lnTo>
                <a:lnTo>
                  <a:pt x="0" y="6484514"/>
                </a:lnTo>
                <a:lnTo>
                  <a:pt x="0" y="0"/>
                </a:lnTo>
                <a:close/>
              </a:path>
            </a:pathLst>
          </a:custGeom>
          <a:blipFill>
            <a:blip r:embed="rId2"/>
            <a:stretch>
              <a:fillRect/>
            </a:stretch>
          </a:blipFill>
        </p:spPr>
        <p:txBody>
          <a:bodyPr/>
          <a:lstStyle/>
          <a:p>
            <a:endParaRPr lang="en-IN"/>
          </a:p>
        </p:txBody>
      </p:sp>
      <p:grpSp>
        <p:nvGrpSpPr>
          <p:cNvPr id="3" name="Group 3"/>
          <p:cNvGrpSpPr/>
          <p:nvPr/>
        </p:nvGrpSpPr>
        <p:grpSpPr>
          <a:xfrm>
            <a:off x="10409640" y="-2959722"/>
            <a:ext cx="12753441" cy="12753441"/>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1A2C32">
                  <a:alpha val="25882"/>
                </a:srgbClr>
              </a:solidFill>
              <a:prstDash val="solid"/>
              <a:miter/>
            </a:ln>
          </p:spPr>
          <p:txBody>
            <a:bodyPr/>
            <a:lstStyle/>
            <a:p>
              <a:endParaRPr lang="en-IN"/>
            </a:p>
          </p:txBody>
        </p:sp>
        <p:sp>
          <p:nvSpPr>
            <p:cNvPr id="5" name="TextBox 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373119" y="-1315898"/>
            <a:ext cx="3499668" cy="13405540"/>
            <a:chOff x="0" y="0"/>
            <a:chExt cx="212191" cy="812800"/>
          </a:xfrm>
        </p:grpSpPr>
        <p:sp>
          <p:nvSpPr>
            <p:cNvPr id="7" name="Freeform 7"/>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1A2C32"/>
              </a:solidFill>
              <a:prstDash val="solid"/>
              <a:miter/>
            </a:ln>
          </p:spPr>
          <p:txBody>
            <a:bodyPr/>
            <a:lstStyle/>
            <a:p>
              <a:endParaRPr lang="en-IN"/>
            </a:p>
          </p:txBody>
        </p:sp>
        <p:sp>
          <p:nvSpPr>
            <p:cNvPr id="8" name="TextBox 8"/>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6313420" y="9104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grpSp>
        <p:nvGrpSpPr>
          <p:cNvPr id="10" name="Group 10"/>
          <p:cNvGrpSpPr/>
          <p:nvPr/>
        </p:nvGrpSpPr>
        <p:grpSpPr>
          <a:xfrm>
            <a:off x="709357" y="2648112"/>
            <a:ext cx="992463" cy="99246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A735C"/>
            </a:solidFill>
          </p:spPr>
          <p:txBody>
            <a:bodyPr/>
            <a:lstStyle/>
            <a:p>
              <a:endParaRPr lang="en-IN"/>
            </a:p>
          </p:txBody>
        </p:sp>
        <p:sp>
          <p:nvSpPr>
            <p:cNvPr id="12" name="TextBox 12"/>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2</a:t>
              </a:r>
            </a:p>
          </p:txBody>
        </p:sp>
      </p:grpSp>
      <p:grpSp>
        <p:nvGrpSpPr>
          <p:cNvPr id="13" name="Group 13"/>
          <p:cNvGrpSpPr/>
          <p:nvPr/>
        </p:nvGrpSpPr>
        <p:grpSpPr>
          <a:xfrm>
            <a:off x="951509" y="4428296"/>
            <a:ext cx="508158" cy="543805"/>
            <a:chOff x="0" y="0"/>
            <a:chExt cx="812800" cy="869819"/>
          </a:xfrm>
        </p:grpSpPr>
        <p:sp>
          <p:nvSpPr>
            <p:cNvPr id="14" name="Freeform 1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06B57"/>
              </a:solidFill>
              <a:prstDash val="solid"/>
              <a:miter/>
            </a:ln>
          </p:spPr>
          <p:txBody>
            <a:bodyPr/>
            <a:lstStyle/>
            <a:p>
              <a:endParaRPr lang="en-IN"/>
            </a:p>
          </p:txBody>
        </p:sp>
        <p:sp>
          <p:nvSpPr>
            <p:cNvPr id="15" name="TextBox 1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16" name="Group 16"/>
          <p:cNvGrpSpPr/>
          <p:nvPr/>
        </p:nvGrpSpPr>
        <p:grpSpPr>
          <a:xfrm>
            <a:off x="951509" y="1982349"/>
            <a:ext cx="508158" cy="543805"/>
            <a:chOff x="0" y="0"/>
            <a:chExt cx="812800" cy="869819"/>
          </a:xfrm>
        </p:grpSpPr>
        <p:sp>
          <p:nvSpPr>
            <p:cNvPr id="17" name="Freeform 1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06B57"/>
              </a:solidFill>
              <a:prstDash val="solid"/>
              <a:miter/>
            </a:ln>
          </p:spPr>
          <p:txBody>
            <a:bodyPr/>
            <a:lstStyle/>
            <a:p>
              <a:endParaRPr lang="en-IN"/>
            </a:p>
          </p:txBody>
        </p:sp>
        <p:sp>
          <p:nvSpPr>
            <p:cNvPr id="18" name="TextBox 1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19" name="Group 19"/>
          <p:cNvGrpSpPr/>
          <p:nvPr/>
        </p:nvGrpSpPr>
        <p:grpSpPr>
          <a:xfrm>
            <a:off x="951509" y="5094059"/>
            <a:ext cx="508158" cy="543805"/>
            <a:chOff x="0" y="0"/>
            <a:chExt cx="812800" cy="869819"/>
          </a:xfrm>
        </p:grpSpPr>
        <p:sp>
          <p:nvSpPr>
            <p:cNvPr id="20" name="Freeform 2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06B57"/>
              </a:solidFill>
              <a:prstDash val="solid"/>
              <a:miter/>
            </a:ln>
          </p:spPr>
          <p:txBody>
            <a:bodyPr/>
            <a:lstStyle/>
            <a:p>
              <a:endParaRPr lang="en-IN"/>
            </a:p>
          </p:txBody>
        </p:sp>
        <p:sp>
          <p:nvSpPr>
            <p:cNvPr id="21" name="TextBox 2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id="22" name="Group 22"/>
          <p:cNvGrpSpPr/>
          <p:nvPr/>
        </p:nvGrpSpPr>
        <p:grpSpPr>
          <a:xfrm>
            <a:off x="951509" y="3762533"/>
            <a:ext cx="508158" cy="543805"/>
            <a:chOff x="0" y="0"/>
            <a:chExt cx="812800" cy="869819"/>
          </a:xfrm>
        </p:grpSpPr>
        <p:sp>
          <p:nvSpPr>
            <p:cNvPr id="23" name="Freeform 2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06B57"/>
              </a:solidFill>
              <a:prstDash val="solid"/>
              <a:miter/>
            </a:ln>
          </p:spPr>
          <p:txBody>
            <a:bodyPr/>
            <a:lstStyle/>
            <a:p>
              <a:endParaRPr lang="en-IN"/>
            </a:p>
          </p:txBody>
        </p:sp>
        <p:sp>
          <p:nvSpPr>
            <p:cNvPr id="24" name="TextBox 2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25" name="Group 25"/>
          <p:cNvGrpSpPr/>
          <p:nvPr/>
        </p:nvGrpSpPr>
        <p:grpSpPr>
          <a:xfrm>
            <a:off x="951509" y="6425585"/>
            <a:ext cx="508158" cy="543805"/>
            <a:chOff x="0" y="0"/>
            <a:chExt cx="812800" cy="869819"/>
          </a:xfrm>
        </p:grpSpPr>
        <p:sp>
          <p:nvSpPr>
            <p:cNvPr id="26" name="Freeform 2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06B57"/>
              </a:solidFill>
              <a:prstDash val="solid"/>
              <a:miter/>
            </a:ln>
          </p:spPr>
          <p:txBody>
            <a:bodyPr/>
            <a:lstStyle/>
            <a:p>
              <a:endParaRPr lang="en-IN"/>
            </a:p>
          </p:txBody>
        </p:sp>
        <p:sp>
          <p:nvSpPr>
            <p:cNvPr id="27" name="TextBox 2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28" name="Group 28"/>
          <p:cNvGrpSpPr/>
          <p:nvPr/>
        </p:nvGrpSpPr>
        <p:grpSpPr>
          <a:xfrm>
            <a:off x="951509" y="5759822"/>
            <a:ext cx="508158" cy="543805"/>
            <a:chOff x="0" y="0"/>
            <a:chExt cx="812800" cy="869819"/>
          </a:xfrm>
        </p:grpSpPr>
        <p:sp>
          <p:nvSpPr>
            <p:cNvPr id="29" name="Freeform 2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06B57"/>
              </a:solidFill>
              <a:prstDash val="solid"/>
              <a:miter/>
            </a:ln>
          </p:spPr>
          <p:txBody>
            <a:bodyPr/>
            <a:lstStyle/>
            <a:p>
              <a:endParaRPr lang="en-IN"/>
            </a:p>
          </p:txBody>
        </p:sp>
        <p:sp>
          <p:nvSpPr>
            <p:cNvPr id="30" name="TextBox 3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id="31" name="Group 31"/>
          <p:cNvGrpSpPr/>
          <p:nvPr/>
        </p:nvGrpSpPr>
        <p:grpSpPr>
          <a:xfrm>
            <a:off x="951509" y="7093216"/>
            <a:ext cx="508158" cy="543805"/>
            <a:chOff x="0" y="0"/>
            <a:chExt cx="812800" cy="869819"/>
          </a:xfrm>
        </p:grpSpPr>
        <p:sp>
          <p:nvSpPr>
            <p:cNvPr id="32" name="Freeform 3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06B57"/>
              </a:solidFill>
              <a:prstDash val="solid"/>
              <a:miter/>
            </a:ln>
          </p:spPr>
          <p:txBody>
            <a:bodyPr/>
            <a:lstStyle/>
            <a:p>
              <a:endParaRPr lang="en-IN"/>
            </a:p>
          </p:txBody>
        </p:sp>
        <p:sp>
          <p:nvSpPr>
            <p:cNvPr id="33" name="TextBox 3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34" name="Group 34"/>
          <p:cNvGrpSpPr/>
          <p:nvPr/>
        </p:nvGrpSpPr>
        <p:grpSpPr>
          <a:xfrm>
            <a:off x="951509" y="7760846"/>
            <a:ext cx="508158" cy="543805"/>
            <a:chOff x="0" y="0"/>
            <a:chExt cx="812800" cy="869819"/>
          </a:xfrm>
        </p:grpSpPr>
        <p:sp>
          <p:nvSpPr>
            <p:cNvPr id="35" name="Freeform 3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06B57"/>
              </a:solidFill>
              <a:prstDash val="solid"/>
              <a:miter/>
            </a:ln>
          </p:spPr>
          <p:txBody>
            <a:bodyPr/>
            <a:lstStyle/>
            <a:p>
              <a:endParaRPr lang="en-IN"/>
            </a:p>
          </p:txBody>
        </p:sp>
        <p:sp>
          <p:nvSpPr>
            <p:cNvPr id="36" name="TextBox 3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sp>
        <p:nvSpPr>
          <p:cNvPr id="37" name="TextBox 37"/>
          <p:cNvSpPr txBox="1"/>
          <p:nvPr/>
        </p:nvSpPr>
        <p:spPr>
          <a:xfrm>
            <a:off x="2126549" y="650875"/>
            <a:ext cx="7461698" cy="679450"/>
          </a:xfrm>
          <a:prstGeom prst="rect">
            <a:avLst/>
          </a:prstGeom>
        </p:spPr>
        <p:txBody>
          <a:bodyPr lIns="0" tIns="0" rIns="0" bIns="0" rtlCol="0" anchor="t">
            <a:spAutoFit/>
          </a:bodyPr>
          <a:lstStyle/>
          <a:p>
            <a:pPr algn="l">
              <a:lnSpc>
                <a:spcPts val="5599"/>
              </a:lnSpc>
            </a:pPr>
            <a:r>
              <a:rPr lang="en-US" sz="3999">
                <a:solidFill>
                  <a:srgbClr val="191919"/>
                </a:solidFill>
                <a:latin typeface="Gotham Bold"/>
                <a:ea typeface="Gotham Bold"/>
                <a:cs typeface="Gotham Bold"/>
                <a:sym typeface="Gotham Bold"/>
              </a:rPr>
              <a:t>Project Overview</a:t>
            </a:r>
          </a:p>
        </p:txBody>
      </p:sp>
      <p:sp>
        <p:nvSpPr>
          <p:cNvPr id="38" name="TextBox 38"/>
          <p:cNvSpPr txBox="1"/>
          <p:nvPr/>
        </p:nvSpPr>
        <p:spPr>
          <a:xfrm>
            <a:off x="2687900" y="2317820"/>
            <a:ext cx="7461698" cy="6048658"/>
          </a:xfrm>
          <a:prstGeom prst="rect">
            <a:avLst/>
          </a:prstGeom>
        </p:spPr>
        <p:txBody>
          <a:bodyPr lIns="0" tIns="0" rIns="0" bIns="0" rtlCol="0" anchor="t">
            <a:spAutoFit/>
          </a:bodyPr>
          <a:lstStyle/>
          <a:p>
            <a:pPr algn="just">
              <a:lnSpc>
                <a:spcPts val="4029"/>
              </a:lnSpc>
            </a:pPr>
            <a:r>
              <a:rPr lang="en-US" sz="2985" spc="74">
                <a:solidFill>
                  <a:srgbClr val="191919"/>
                </a:solidFill>
                <a:latin typeface="Gotham"/>
                <a:ea typeface="Gotham"/>
                <a:cs typeface="Gotham"/>
                <a:sym typeface="Gotham"/>
              </a:rPr>
              <a:t>This project aims to enhance the pricing strategy of a mobile phone-selling organization by building a predictive model to estimate mobile phone prices based on various influential features. By performing comprehensive data exploration, preprocessing, feature extraction, and model building, we will identify key factors affecting mobile prices and provide actionable insights to inform business decisions.</a:t>
            </a:r>
          </a:p>
        </p:txBody>
      </p:sp>
      <p:grpSp>
        <p:nvGrpSpPr>
          <p:cNvPr id="39" name="Group 39"/>
          <p:cNvGrpSpPr/>
          <p:nvPr/>
        </p:nvGrpSpPr>
        <p:grpSpPr>
          <a:xfrm>
            <a:off x="948235" y="8458622"/>
            <a:ext cx="508158" cy="543805"/>
            <a:chOff x="0" y="0"/>
            <a:chExt cx="812800" cy="869819"/>
          </a:xfrm>
        </p:grpSpPr>
        <p:sp>
          <p:nvSpPr>
            <p:cNvPr id="40" name="Freeform 4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IN"/>
            </a:p>
          </p:txBody>
        </p:sp>
        <p:sp>
          <p:nvSpPr>
            <p:cNvPr id="41" name="TextBox 4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10</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1A2C32"/>
              </a:solidFill>
              <a:prstDash val="solid"/>
              <a:miter/>
            </a:ln>
          </p:spPr>
          <p:txBody>
            <a:bodyPr/>
            <a:lstStyle/>
            <a:p>
              <a:endParaRPr lang="en-IN"/>
            </a:p>
          </p:txBody>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09357" y="3315742"/>
            <a:ext cx="992463" cy="9924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6B57"/>
            </a:solidFill>
          </p:spPr>
          <p:txBody>
            <a:bodyPr/>
            <a:lstStyle/>
            <a:p>
              <a:endParaRPr lang="en-IN"/>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3</a:t>
              </a:r>
            </a:p>
          </p:txBody>
        </p:sp>
      </p:grpSp>
      <p:grpSp>
        <p:nvGrpSpPr>
          <p:cNvPr id="8" name="Group 8"/>
          <p:cNvGrpSpPr/>
          <p:nvPr/>
        </p:nvGrpSpPr>
        <p:grpSpPr>
          <a:xfrm>
            <a:off x="951509" y="4428296"/>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A735C"/>
              </a:solidFill>
              <a:prstDash val="solid"/>
              <a:miter/>
            </a:ln>
          </p:spPr>
          <p:txBody>
            <a:bodyPr/>
            <a:lstStyle/>
            <a:p>
              <a:endParaRPr lang="en-IN"/>
            </a:p>
          </p:txBody>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11" name="Group 11"/>
          <p:cNvGrpSpPr/>
          <p:nvPr/>
        </p:nvGrpSpPr>
        <p:grpSpPr>
          <a:xfrm>
            <a:off x="951509" y="1982349"/>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A735C"/>
              </a:solidFill>
              <a:prstDash val="solid"/>
              <a:miter/>
            </a:ln>
          </p:spPr>
          <p:txBody>
            <a:bodyPr/>
            <a:lstStyle/>
            <a:p>
              <a:endParaRPr lang="en-IN"/>
            </a:p>
          </p:txBody>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14" name="Group 14"/>
          <p:cNvGrpSpPr/>
          <p:nvPr/>
        </p:nvGrpSpPr>
        <p:grpSpPr>
          <a:xfrm>
            <a:off x="951509" y="5094059"/>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A735C"/>
              </a:solidFill>
              <a:prstDash val="solid"/>
              <a:miter/>
            </a:ln>
          </p:spPr>
          <p:txBody>
            <a:bodyPr/>
            <a:lstStyle/>
            <a:p>
              <a:endParaRPr lang="en-IN"/>
            </a:p>
          </p:txBody>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id="17" name="Group 17"/>
          <p:cNvGrpSpPr/>
          <p:nvPr/>
        </p:nvGrpSpPr>
        <p:grpSpPr>
          <a:xfrm>
            <a:off x="951509" y="2648112"/>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A735C"/>
              </a:solidFill>
              <a:prstDash val="solid"/>
              <a:miter/>
            </a:ln>
          </p:spPr>
          <p:txBody>
            <a:bodyPr/>
            <a:lstStyle/>
            <a:p>
              <a:endParaRPr lang="en-IN"/>
            </a:p>
          </p:txBody>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20" name="Group 20"/>
          <p:cNvGrpSpPr/>
          <p:nvPr/>
        </p:nvGrpSpPr>
        <p:grpSpPr>
          <a:xfrm>
            <a:off x="951509" y="6425585"/>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A735C"/>
              </a:solidFill>
              <a:prstDash val="solid"/>
              <a:miter/>
            </a:ln>
          </p:spPr>
          <p:txBody>
            <a:bodyPr/>
            <a:lstStyle/>
            <a:p>
              <a:endParaRPr lang="en-IN"/>
            </a:p>
          </p:txBody>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23" name="Group 23"/>
          <p:cNvGrpSpPr/>
          <p:nvPr/>
        </p:nvGrpSpPr>
        <p:grpSpPr>
          <a:xfrm>
            <a:off x="951509" y="5759822"/>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A735C"/>
              </a:solidFill>
              <a:prstDash val="solid"/>
              <a:miter/>
            </a:ln>
          </p:spPr>
          <p:txBody>
            <a:bodyPr/>
            <a:lstStyle/>
            <a:p>
              <a:endParaRPr lang="en-IN"/>
            </a:p>
          </p:txBody>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sp>
        <p:nvSpPr>
          <p:cNvPr id="26" name="Freeform 26"/>
          <p:cNvSpPr/>
          <p:nvPr/>
        </p:nvSpPr>
        <p:spPr>
          <a:xfrm>
            <a:off x="10046092" y="2985478"/>
            <a:ext cx="8241908" cy="5155080"/>
          </a:xfrm>
          <a:custGeom>
            <a:avLst/>
            <a:gdLst/>
            <a:ahLst/>
            <a:cxnLst/>
            <a:rect l="l" t="t" r="r" b="b"/>
            <a:pathLst>
              <a:path w="8241908" h="5155080">
                <a:moveTo>
                  <a:pt x="0" y="0"/>
                </a:moveTo>
                <a:lnTo>
                  <a:pt x="8241908" y="0"/>
                </a:lnTo>
                <a:lnTo>
                  <a:pt x="8241908" y="5155080"/>
                </a:lnTo>
                <a:lnTo>
                  <a:pt x="0" y="5155080"/>
                </a:lnTo>
                <a:lnTo>
                  <a:pt x="0" y="0"/>
                </a:lnTo>
                <a:close/>
              </a:path>
            </a:pathLst>
          </a:custGeom>
          <a:blipFill>
            <a:blip r:embed="rId2"/>
            <a:stretch>
              <a:fillRect/>
            </a:stretch>
          </a:blipFill>
        </p:spPr>
        <p:txBody>
          <a:bodyPr/>
          <a:lstStyle/>
          <a:p>
            <a:endParaRPr lang="en-IN"/>
          </a:p>
        </p:txBody>
      </p:sp>
      <p:grpSp>
        <p:nvGrpSpPr>
          <p:cNvPr id="27" name="Group 27"/>
          <p:cNvGrpSpPr/>
          <p:nvPr/>
        </p:nvGrpSpPr>
        <p:grpSpPr>
          <a:xfrm>
            <a:off x="16439471" y="-1063057"/>
            <a:ext cx="1436473" cy="3317308"/>
            <a:chOff x="0" y="0"/>
            <a:chExt cx="1915297" cy="4423077"/>
          </a:xfrm>
        </p:grpSpPr>
        <p:sp>
          <p:nvSpPr>
            <p:cNvPr id="28" name="AutoShape 28"/>
            <p:cNvSpPr/>
            <p:nvPr/>
          </p:nvSpPr>
          <p:spPr>
            <a:xfrm>
              <a:off x="0" y="0"/>
              <a:ext cx="1915297" cy="4423077"/>
            </a:xfrm>
            <a:prstGeom prst="rect">
              <a:avLst/>
            </a:prstGeom>
            <a:solidFill>
              <a:srgbClr val="1C2D33"/>
            </a:solidFill>
          </p:spPr>
          <p:txBody>
            <a:bodyPr/>
            <a:lstStyle/>
            <a:p>
              <a:endParaRPr lang="en-IN"/>
            </a:p>
          </p:txBody>
        </p:sp>
      </p:grpSp>
      <p:sp>
        <p:nvSpPr>
          <p:cNvPr id="29" name="TextBox 29"/>
          <p:cNvSpPr txBox="1"/>
          <p:nvPr/>
        </p:nvSpPr>
        <p:spPr>
          <a:xfrm>
            <a:off x="2618056" y="1608789"/>
            <a:ext cx="7726021" cy="7991475"/>
          </a:xfrm>
          <a:prstGeom prst="rect">
            <a:avLst/>
          </a:prstGeom>
        </p:spPr>
        <p:txBody>
          <a:bodyPr lIns="0" tIns="0" rIns="0" bIns="0" rtlCol="0" anchor="t">
            <a:spAutoFit/>
          </a:bodyPr>
          <a:lstStyle/>
          <a:p>
            <a:pPr algn="just">
              <a:lnSpc>
                <a:spcPts val="4200"/>
              </a:lnSpc>
            </a:pPr>
            <a:r>
              <a:rPr lang="en-US" sz="3000">
                <a:solidFill>
                  <a:srgbClr val="191919"/>
                </a:solidFill>
                <a:latin typeface="Gotham"/>
                <a:ea typeface="Gotham"/>
                <a:cs typeface="Gotham"/>
                <a:sym typeface="Gotham"/>
              </a:rPr>
              <a:t>The organization seeks to better understand the dynamics of mobile phone pricing in a competitive market. Given a dataset containing detailed attributes of mobile phones—including specifications such as model, color, memory, RAM, battery capacity, camera specifications, and more—the goal is to develop an accurate predictive model that estimates mobile phone prices. This model will not only facilitate informed pricing strategies but also help the organization optimize its product offerings based on key features that drive consumer purchasing decisions.</a:t>
            </a:r>
          </a:p>
        </p:txBody>
      </p:sp>
      <p:grpSp>
        <p:nvGrpSpPr>
          <p:cNvPr id="30" name="Group 30"/>
          <p:cNvGrpSpPr/>
          <p:nvPr/>
        </p:nvGrpSpPr>
        <p:grpSpPr>
          <a:xfrm>
            <a:off x="951509" y="7093216"/>
            <a:ext cx="508158" cy="543805"/>
            <a:chOff x="0" y="0"/>
            <a:chExt cx="812800" cy="869819"/>
          </a:xfrm>
        </p:grpSpPr>
        <p:sp>
          <p:nvSpPr>
            <p:cNvPr id="31" name="Freeform 3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A735C"/>
              </a:solidFill>
              <a:prstDash val="solid"/>
              <a:miter/>
            </a:ln>
          </p:spPr>
          <p:txBody>
            <a:bodyPr/>
            <a:lstStyle/>
            <a:p>
              <a:endParaRPr lang="en-IN"/>
            </a:p>
          </p:txBody>
        </p:sp>
        <p:sp>
          <p:nvSpPr>
            <p:cNvPr id="32" name="TextBox 3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33" name="Group 33"/>
          <p:cNvGrpSpPr/>
          <p:nvPr/>
        </p:nvGrpSpPr>
        <p:grpSpPr>
          <a:xfrm>
            <a:off x="951509" y="7760846"/>
            <a:ext cx="508158" cy="543805"/>
            <a:chOff x="0" y="0"/>
            <a:chExt cx="812800" cy="869819"/>
          </a:xfrm>
        </p:grpSpPr>
        <p:sp>
          <p:nvSpPr>
            <p:cNvPr id="34" name="Freeform 3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A735C"/>
              </a:solidFill>
              <a:prstDash val="solid"/>
              <a:miter/>
            </a:ln>
          </p:spPr>
          <p:txBody>
            <a:bodyPr/>
            <a:lstStyle/>
            <a:p>
              <a:endParaRPr lang="en-IN"/>
            </a:p>
          </p:txBody>
        </p:sp>
        <p:sp>
          <p:nvSpPr>
            <p:cNvPr id="35" name="TextBox 3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36" name="Group 36"/>
          <p:cNvGrpSpPr/>
          <p:nvPr/>
        </p:nvGrpSpPr>
        <p:grpSpPr>
          <a:xfrm>
            <a:off x="16439471" y="8737362"/>
            <a:ext cx="3697059" cy="3697059"/>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2D33"/>
            </a:solidFill>
            <a:ln w="57150" cap="sq">
              <a:solidFill>
                <a:srgbClr val="FD6220"/>
              </a:solidFill>
              <a:prstDash val="solid"/>
              <a:miter/>
            </a:ln>
          </p:spPr>
          <p:txBody>
            <a:bodyPr/>
            <a:lstStyle/>
            <a:p>
              <a:endParaRPr lang="en-IN"/>
            </a:p>
          </p:txBody>
        </p:sp>
        <p:sp>
          <p:nvSpPr>
            <p:cNvPr id="38" name="TextBox 3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39" name="TextBox 39"/>
          <p:cNvSpPr txBox="1"/>
          <p:nvPr/>
        </p:nvSpPr>
        <p:spPr>
          <a:xfrm>
            <a:off x="2126549" y="650875"/>
            <a:ext cx="8360716" cy="679450"/>
          </a:xfrm>
          <a:prstGeom prst="rect">
            <a:avLst/>
          </a:prstGeom>
        </p:spPr>
        <p:txBody>
          <a:bodyPr lIns="0" tIns="0" rIns="0" bIns="0" rtlCol="0" anchor="t">
            <a:spAutoFit/>
          </a:bodyPr>
          <a:lstStyle/>
          <a:p>
            <a:pPr algn="l">
              <a:lnSpc>
                <a:spcPts val="5599"/>
              </a:lnSpc>
            </a:pPr>
            <a:r>
              <a:rPr lang="en-US" sz="3999">
                <a:solidFill>
                  <a:srgbClr val="191919"/>
                </a:solidFill>
                <a:latin typeface="Gotham Bold"/>
                <a:ea typeface="Gotham Bold"/>
                <a:cs typeface="Gotham Bold"/>
                <a:sym typeface="Gotham Bold"/>
              </a:rPr>
              <a:t>Problem Statement</a:t>
            </a:r>
          </a:p>
        </p:txBody>
      </p:sp>
      <p:grpSp>
        <p:nvGrpSpPr>
          <p:cNvPr id="40" name="Group 40"/>
          <p:cNvGrpSpPr/>
          <p:nvPr/>
        </p:nvGrpSpPr>
        <p:grpSpPr>
          <a:xfrm>
            <a:off x="948235" y="8458622"/>
            <a:ext cx="508158" cy="543805"/>
            <a:chOff x="0" y="0"/>
            <a:chExt cx="812800" cy="869819"/>
          </a:xfrm>
        </p:grpSpPr>
        <p:sp>
          <p:nvSpPr>
            <p:cNvPr id="41" name="Freeform 4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IN"/>
            </a:p>
          </p:txBody>
        </p:sp>
        <p:sp>
          <p:nvSpPr>
            <p:cNvPr id="42" name="TextBox 4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10</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2" name="TextBox 2"/>
          <p:cNvSpPr txBox="1"/>
          <p:nvPr/>
        </p:nvSpPr>
        <p:spPr>
          <a:xfrm>
            <a:off x="2126549" y="650875"/>
            <a:ext cx="7824944" cy="679450"/>
          </a:xfrm>
          <a:prstGeom prst="rect">
            <a:avLst/>
          </a:prstGeom>
        </p:spPr>
        <p:txBody>
          <a:bodyPr lIns="0" tIns="0" rIns="0" bIns="0" rtlCol="0" anchor="t">
            <a:spAutoFit/>
          </a:bodyPr>
          <a:lstStyle/>
          <a:p>
            <a:pPr algn="just">
              <a:lnSpc>
                <a:spcPts val="5599"/>
              </a:lnSpc>
              <a:spcBef>
                <a:spcPct val="0"/>
              </a:spcBef>
            </a:pPr>
            <a:r>
              <a:rPr lang="en-US" sz="3999">
                <a:solidFill>
                  <a:srgbClr val="191919"/>
                </a:solidFill>
                <a:latin typeface="Gotham Bold"/>
                <a:ea typeface="Gotham Bold"/>
                <a:cs typeface="Gotham Bold"/>
                <a:sym typeface="Gotham Bold"/>
              </a:rPr>
              <a:t>Data Exploration</a:t>
            </a:r>
          </a:p>
        </p:txBody>
      </p:sp>
      <p:sp>
        <p:nvSpPr>
          <p:cNvPr id="3" name="Freeform 3"/>
          <p:cNvSpPr/>
          <p:nvPr/>
        </p:nvSpPr>
        <p:spPr>
          <a:xfrm flipH="1">
            <a:off x="11903979" y="2094657"/>
            <a:ext cx="7086415" cy="7086415"/>
          </a:xfrm>
          <a:custGeom>
            <a:avLst/>
            <a:gdLst/>
            <a:ahLst/>
            <a:cxnLst/>
            <a:rect l="l" t="t" r="r" b="b"/>
            <a:pathLst>
              <a:path w="7086415" h="7086415">
                <a:moveTo>
                  <a:pt x="7086415" y="0"/>
                </a:moveTo>
                <a:lnTo>
                  <a:pt x="0" y="0"/>
                </a:lnTo>
                <a:lnTo>
                  <a:pt x="0" y="7086415"/>
                </a:lnTo>
                <a:lnTo>
                  <a:pt x="7086415" y="7086415"/>
                </a:lnTo>
                <a:lnTo>
                  <a:pt x="7086415" y="0"/>
                </a:lnTo>
                <a:close/>
              </a:path>
            </a:pathLst>
          </a:custGeom>
          <a:blipFill>
            <a:blip r:embed="rId2"/>
            <a:stretch>
              <a:fillRect/>
            </a:stretch>
          </a:blipFill>
        </p:spPr>
        <p:txBody>
          <a:bodyPr/>
          <a:lstStyle/>
          <a:p>
            <a:endParaRPr lang="en-IN"/>
          </a:p>
        </p:txBody>
      </p:sp>
      <p:sp>
        <p:nvSpPr>
          <p:cNvPr id="4" name="TextBox 4"/>
          <p:cNvSpPr txBox="1"/>
          <p:nvPr/>
        </p:nvSpPr>
        <p:spPr>
          <a:xfrm>
            <a:off x="2855148" y="1608789"/>
            <a:ext cx="9787177" cy="7991475"/>
          </a:xfrm>
          <a:prstGeom prst="rect">
            <a:avLst/>
          </a:prstGeom>
        </p:spPr>
        <p:txBody>
          <a:bodyPr lIns="0" tIns="0" rIns="0" bIns="0" rtlCol="0" anchor="t">
            <a:spAutoFit/>
          </a:bodyPr>
          <a:lstStyle/>
          <a:p>
            <a:pPr algn="just">
              <a:lnSpc>
                <a:spcPts val="4200"/>
              </a:lnSpc>
            </a:pPr>
            <a:r>
              <a:rPr lang="en-US" sz="3000">
                <a:solidFill>
                  <a:srgbClr val="000000"/>
                </a:solidFill>
                <a:latin typeface="Gotham Bold"/>
                <a:ea typeface="Gotham Bold"/>
                <a:cs typeface="Gotham Bold"/>
                <a:sym typeface="Gotham Bold"/>
              </a:rPr>
              <a:t>Importing Libraries and Dataset</a:t>
            </a:r>
          </a:p>
          <a:p>
            <a:pPr algn="just">
              <a:lnSpc>
                <a:spcPts val="4200"/>
              </a:lnSpc>
            </a:pPr>
            <a:endParaRPr lang="en-US" sz="3000">
              <a:solidFill>
                <a:srgbClr val="000000"/>
              </a:solidFill>
              <a:latin typeface="Gotham Bold"/>
              <a:ea typeface="Gotham Bold"/>
              <a:cs typeface="Gotham Bold"/>
              <a:sym typeface="Gotham Bold"/>
            </a:endParaRPr>
          </a:p>
          <a:p>
            <a:pPr marL="647700" lvl="1" indent="-323850" algn="just">
              <a:lnSpc>
                <a:spcPts val="4200"/>
              </a:lnSpc>
              <a:buFont typeface="Arial"/>
              <a:buChar char="•"/>
            </a:pPr>
            <a:r>
              <a:rPr lang="en-US" sz="3000">
                <a:solidFill>
                  <a:srgbClr val="000000"/>
                </a:solidFill>
                <a:latin typeface="Gotham"/>
                <a:ea typeface="Gotham"/>
                <a:cs typeface="Gotham"/>
                <a:sym typeface="Gotham"/>
              </a:rPr>
              <a:t>Libraries Used: Libraries such as </a:t>
            </a:r>
            <a:r>
              <a:rPr lang="en-US" sz="3000">
                <a:solidFill>
                  <a:srgbClr val="000000"/>
                </a:solidFill>
                <a:latin typeface="Gotham Bold"/>
                <a:ea typeface="Gotham Bold"/>
                <a:cs typeface="Gotham Bold"/>
                <a:sym typeface="Gotham Bold"/>
              </a:rPr>
              <a:t>pandas, numpy, seaborn, matplotlib.pyplot, sklearn, dataprep </a:t>
            </a:r>
            <a:r>
              <a:rPr lang="en-US" sz="3000">
                <a:solidFill>
                  <a:srgbClr val="000000"/>
                </a:solidFill>
                <a:latin typeface="Gotham"/>
                <a:ea typeface="Gotham"/>
                <a:cs typeface="Gotham"/>
                <a:sym typeface="Gotham"/>
              </a:rPr>
              <a:t>were imported for data manipulation, visualization, modeling, and exploratory data analysis.</a:t>
            </a:r>
          </a:p>
          <a:p>
            <a:pPr algn="just">
              <a:lnSpc>
                <a:spcPts val="4200"/>
              </a:lnSpc>
            </a:pPr>
            <a:endParaRPr lang="en-US" sz="3000">
              <a:solidFill>
                <a:srgbClr val="000000"/>
              </a:solidFill>
              <a:latin typeface="Gotham"/>
              <a:ea typeface="Gotham"/>
              <a:cs typeface="Gotham"/>
              <a:sym typeface="Gotham"/>
            </a:endParaRPr>
          </a:p>
          <a:p>
            <a:pPr marL="647700" lvl="1" indent="-323850" algn="just">
              <a:lnSpc>
                <a:spcPts val="4200"/>
              </a:lnSpc>
              <a:buFont typeface="Arial"/>
              <a:buChar char="•"/>
            </a:pPr>
            <a:r>
              <a:rPr lang="en-US" sz="3000">
                <a:solidFill>
                  <a:srgbClr val="000000"/>
                </a:solidFill>
                <a:latin typeface="Gotham"/>
                <a:ea typeface="Gotham"/>
                <a:cs typeface="Gotham"/>
                <a:sym typeface="Gotham"/>
              </a:rPr>
              <a:t>Dataset Overview: The dataset mob was imported from an Excel file </a:t>
            </a:r>
            <a:r>
              <a:rPr lang="en-US" sz="3000">
                <a:solidFill>
                  <a:srgbClr val="000000"/>
                </a:solidFill>
                <a:latin typeface="Gotham Bold"/>
                <a:ea typeface="Gotham Bold"/>
                <a:cs typeface="Gotham Bold"/>
                <a:sym typeface="Gotham Bold"/>
              </a:rPr>
              <a:t>(Processed_Flipdata.xlsx).</a:t>
            </a:r>
            <a:r>
              <a:rPr lang="en-US" sz="3000">
                <a:solidFill>
                  <a:srgbClr val="000000"/>
                </a:solidFill>
                <a:latin typeface="Gotham"/>
                <a:ea typeface="Gotham"/>
                <a:cs typeface="Gotham"/>
                <a:sym typeface="Gotham"/>
              </a:rPr>
              <a:t> It contains information about mobile phones, including features like model, color, camera specifications, processor, etc.</a:t>
            </a:r>
          </a:p>
          <a:p>
            <a:pPr algn="just">
              <a:lnSpc>
                <a:spcPts val="4200"/>
              </a:lnSpc>
            </a:pPr>
            <a:endParaRPr lang="en-US" sz="3000">
              <a:solidFill>
                <a:srgbClr val="000000"/>
              </a:solidFill>
              <a:latin typeface="Gotham"/>
              <a:ea typeface="Gotham"/>
              <a:cs typeface="Gotham"/>
              <a:sym typeface="Gotham"/>
            </a:endParaRPr>
          </a:p>
        </p:txBody>
      </p:sp>
      <p:grpSp>
        <p:nvGrpSpPr>
          <p:cNvPr id="5" name="Group 5"/>
          <p:cNvGrpSpPr/>
          <p:nvPr/>
        </p:nvGrpSpPr>
        <p:grpSpPr>
          <a:xfrm>
            <a:off x="-1373119" y="-1315898"/>
            <a:ext cx="3499668" cy="13405540"/>
            <a:chOff x="0" y="0"/>
            <a:chExt cx="212191" cy="812800"/>
          </a:xfrm>
        </p:grpSpPr>
        <p:sp>
          <p:nvSpPr>
            <p:cNvPr id="6" name="Freeform 6"/>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1A2C32"/>
              </a:solidFill>
              <a:prstDash val="solid"/>
              <a:miter/>
            </a:ln>
          </p:spPr>
          <p:txBody>
            <a:bodyPr/>
            <a:lstStyle/>
            <a:p>
              <a:endParaRPr lang="en-IN"/>
            </a:p>
          </p:txBody>
        </p:sp>
        <p:sp>
          <p:nvSpPr>
            <p:cNvPr id="7" name="TextBox 7"/>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709357" y="3983373"/>
            <a:ext cx="992463" cy="99246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6B57"/>
            </a:solidFill>
          </p:spPr>
          <p:txBody>
            <a:bodyPr/>
            <a:lstStyle/>
            <a:p>
              <a:endParaRPr lang="en-IN"/>
            </a:p>
          </p:txBody>
        </p:sp>
        <p:sp>
          <p:nvSpPr>
            <p:cNvPr id="10" name="TextBox 10"/>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4</a:t>
              </a:r>
            </a:p>
          </p:txBody>
        </p:sp>
      </p:grpSp>
      <p:grpSp>
        <p:nvGrpSpPr>
          <p:cNvPr id="11" name="Group 11"/>
          <p:cNvGrpSpPr/>
          <p:nvPr/>
        </p:nvGrpSpPr>
        <p:grpSpPr>
          <a:xfrm>
            <a:off x="951509" y="3315742"/>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000000">
                <a:alpha val="0"/>
              </a:srgbClr>
            </a:solidFill>
            <a:ln w="9525" cap="sq">
              <a:solidFill>
                <a:srgbClr val="F9232C"/>
              </a:solidFill>
              <a:prstDash val="solid"/>
              <a:miter/>
            </a:ln>
          </p:spPr>
          <p:txBody>
            <a:bodyPr/>
            <a:lstStyle/>
            <a:p>
              <a:endParaRPr lang="en-IN"/>
            </a:p>
          </p:txBody>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14" name="Group 14"/>
          <p:cNvGrpSpPr/>
          <p:nvPr/>
        </p:nvGrpSpPr>
        <p:grpSpPr>
          <a:xfrm>
            <a:off x="951509" y="1982349"/>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000000">
                <a:alpha val="0"/>
              </a:srgbClr>
            </a:solidFill>
            <a:ln w="9525" cap="sq">
              <a:solidFill>
                <a:srgbClr val="F9232C"/>
              </a:solidFill>
              <a:prstDash val="solid"/>
              <a:miter/>
            </a:ln>
          </p:spPr>
          <p:txBody>
            <a:bodyPr/>
            <a:lstStyle/>
            <a:p>
              <a:endParaRPr lang="en-IN"/>
            </a:p>
          </p:txBody>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17" name="Group 17"/>
          <p:cNvGrpSpPr/>
          <p:nvPr/>
        </p:nvGrpSpPr>
        <p:grpSpPr>
          <a:xfrm>
            <a:off x="951509" y="5094059"/>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000000">
                <a:alpha val="0"/>
              </a:srgbClr>
            </a:solidFill>
            <a:ln w="9525" cap="sq">
              <a:solidFill>
                <a:srgbClr val="F9232C"/>
              </a:solidFill>
              <a:prstDash val="solid"/>
              <a:miter/>
            </a:ln>
          </p:spPr>
          <p:txBody>
            <a:bodyPr/>
            <a:lstStyle/>
            <a:p>
              <a:endParaRPr lang="en-IN"/>
            </a:p>
          </p:txBody>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id="20" name="Group 20"/>
          <p:cNvGrpSpPr/>
          <p:nvPr/>
        </p:nvGrpSpPr>
        <p:grpSpPr>
          <a:xfrm>
            <a:off x="951509" y="2648112"/>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000000">
                <a:alpha val="0"/>
              </a:srgbClr>
            </a:solidFill>
            <a:ln w="9525" cap="sq">
              <a:solidFill>
                <a:srgbClr val="F9232C"/>
              </a:solidFill>
              <a:prstDash val="solid"/>
              <a:miter/>
            </a:ln>
          </p:spPr>
          <p:txBody>
            <a:bodyPr/>
            <a:lstStyle/>
            <a:p>
              <a:endParaRPr lang="en-IN"/>
            </a:p>
          </p:txBody>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23" name="Group 23"/>
          <p:cNvGrpSpPr/>
          <p:nvPr/>
        </p:nvGrpSpPr>
        <p:grpSpPr>
          <a:xfrm>
            <a:off x="951509" y="6425585"/>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000000">
                <a:alpha val="0"/>
              </a:srgbClr>
            </a:solidFill>
            <a:ln w="9525" cap="sq">
              <a:solidFill>
                <a:srgbClr val="F9232C"/>
              </a:solidFill>
              <a:prstDash val="solid"/>
              <a:miter/>
            </a:ln>
          </p:spPr>
          <p:txBody>
            <a:bodyPr/>
            <a:lstStyle/>
            <a:p>
              <a:endParaRPr lang="en-IN"/>
            </a:p>
          </p:txBody>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26" name="Group 26"/>
          <p:cNvGrpSpPr/>
          <p:nvPr/>
        </p:nvGrpSpPr>
        <p:grpSpPr>
          <a:xfrm>
            <a:off x="951509" y="5759822"/>
            <a:ext cx="508158" cy="543805"/>
            <a:chOff x="0" y="0"/>
            <a:chExt cx="812800" cy="869819"/>
          </a:xfrm>
        </p:grpSpPr>
        <p:sp>
          <p:nvSpPr>
            <p:cNvPr id="27" name="Freeform 2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000000">
                <a:alpha val="0"/>
              </a:srgbClr>
            </a:solidFill>
            <a:ln w="9525" cap="sq">
              <a:solidFill>
                <a:srgbClr val="F9232C"/>
              </a:solidFill>
              <a:prstDash val="solid"/>
              <a:miter/>
            </a:ln>
          </p:spPr>
          <p:txBody>
            <a:bodyPr/>
            <a:lstStyle/>
            <a:p>
              <a:endParaRPr lang="en-IN"/>
            </a:p>
          </p:txBody>
        </p:sp>
        <p:sp>
          <p:nvSpPr>
            <p:cNvPr id="28" name="TextBox 2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id="29" name="Group 29"/>
          <p:cNvGrpSpPr/>
          <p:nvPr/>
        </p:nvGrpSpPr>
        <p:grpSpPr>
          <a:xfrm>
            <a:off x="951509" y="7093216"/>
            <a:ext cx="508158" cy="543805"/>
            <a:chOff x="0" y="0"/>
            <a:chExt cx="812800" cy="869819"/>
          </a:xfrm>
        </p:grpSpPr>
        <p:sp>
          <p:nvSpPr>
            <p:cNvPr id="30" name="Freeform 3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000000">
                <a:alpha val="0"/>
              </a:srgbClr>
            </a:solidFill>
            <a:ln w="9525" cap="sq">
              <a:solidFill>
                <a:srgbClr val="F9232C"/>
              </a:solidFill>
              <a:prstDash val="solid"/>
              <a:miter/>
            </a:ln>
          </p:spPr>
          <p:txBody>
            <a:bodyPr/>
            <a:lstStyle/>
            <a:p>
              <a:endParaRPr lang="en-IN"/>
            </a:p>
          </p:txBody>
        </p:sp>
        <p:sp>
          <p:nvSpPr>
            <p:cNvPr id="31" name="TextBox 3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32" name="Group 32"/>
          <p:cNvGrpSpPr/>
          <p:nvPr/>
        </p:nvGrpSpPr>
        <p:grpSpPr>
          <a:xfrm>
            <a:off x="951509" y="7760846"/>
            <a:ext cx="508158" cy="543805"/>
            <a:chOff x="0" y="0"/>
            <a:chExt cx="812800" cy="869819"/>
          </a:xfrm>
        </p:grpSpPr>
        <p:sp>
          <p:nvSpPr>
            <p:cNvPr id="33" name="Freeform 3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000000">
                <a:alpha val="0"/>
              </a:srgbClr>
            </a:solidFill>
            <a:ln w="9525" cap="sq">
              <a:solidFill>
                <a:srgbClr val="F9232C"/>
              </a:solidFill>
              <a:prstDash val="solid"/>
              <a:miter/>
            </a:ln>
          </p:spPr>
          <p:txBody>
            <a:bodyPr/>
            <a:lstStyle/>
            <a:p>
              <a:endParaRPr lang="en-IN"/>
            </a:p>
          </p:txBody>
        </p:sp>
        <p:sp>
          <p:nvSpPr>
            <p:cNvPr id="34" name="TextBox 3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35" name="Group 35"/>
          <p:cNvGrpSpPr/>
          <p:nvPr/>
        </p:nvGrpSpPr>
        <p:grpSpPr>
          <a:xfrm>
            <a:off x="11762088" y="-9632634"/>
            <a:ext cx="10994424" cy="10994424"/>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1C2D33">
                  <a:alpha val="11765"/>
                </a:srgbClr>
              </a:solidFill>
              <a:prstDash val="solid"/>
              <a:miter/>
            </a:ln>
          </p:spPr>
          <p:txBody>
            <a:bodyPr/>
            <a:lstStyle/>
            <a:p>
              <a:endParaRPr lang="en-IN"/>
            </a:p>
          </p:txBody>
        </p:sp>
        <p:sp>
          <p:nvSpPr>
            <p:cNvPr id="37" name="TextBox 3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38" name="Group 38"/>
          <p:cNvGrpSpPr/>
          <p:nvPr/>
        </p:nvGrpSpPr>
        <p:grpSpPr>
          <a:xfrm>
            <a:off x="948235" y="8458622"/>
            <a:ext cx="508158" cy="543805"/>
            <a:chOff x="0" y="0"/>
            <a:chExt cx="812800" cy="869819"/>
          </a:xfrm>
        </p:grpSpPr>
        <p:sp>
          <p:nvSpPr>
            <p:cNvPr id="39" name="Freeform 3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000000">
                <a:alpha val="0"/>
              </a:srgbClr>
            </a:solidFill>
            <a:ln w="9525" cap="sq">
              <a:solidFill>
                <a:srgbClr val="F9232C"/>
              </a:solidFill>
              <a:prstDash val="solid"/>
              <a:miter/>
            </a:ln>
          </p:spPr>
          <p:txBody>
            <a:bodyPr/>
            <a:lstStyle/>
            <a:p>
              <a:endParaRPr lang="en-IN"/>
            </a:p>
          </p:txBody>
        </p:sp>
        <p:sp>
          <p:nvSpPr>
            <p:cNvPr id="40" name="TextBox 4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10</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2" name="TextBox 2"/>
          <p:cNvSpPr txBox="1"/>
          <p:nvPr/>
        </p:nvSpPr>
        <p:spPr>
          <a:xfrm>
            <a:off x="2126549" y="650875"/>
            <a:ext cx="7824944" cy="679450"/>
          </a:xfrm>
          <a:prstGeom prst="rect">
            <a:avLst/>
          </a:prstGeom>
        </p:spPr>
        <p:txBody>
          <a:bodyPr lIns="0" tIns="0" rIns="0" bIns="0" rtlCol="0" anchor="t">
            <a:spAutoFit/>
          </a:bodyPr>
          <a:lstStyle/>
          <a:p>
            <a:pPr algn="just">
              <a:lnSpc>
                <a:spcPts val="5599"/>
              </a:lnSpc>
              <a:spcBef>
                <a:spcPct val="0"/>
              </a:spcBef>
            </a:pPr>
            <a:r>
              <a:rPr lang="en-US" sz="3999">
                <a:solidFill>
                  <a:srgbClr val="191919"/>
                </a:solidFill>
                <a:latin typeface="Gotham Bold"/>
                <a:ea typeface="Gotham Bold"/>
                <a:cs typeface="Gotham Bold"/>
                <a:sym typeface="Gotham Bold"/>
              </a:rPr>
              <a:t>Data Exploration</a:t>
            </a:r>
          </a:p>
        </p:txBody>
      </p:sp>
      <p:sp>
        <p:nvSpPr>
          <p:cNvPr id="3" name="TextBox 3"/>
          <p:cNvSpPr txBox="1"/>
          <p:nvPr/>
        </p:nvSpPr>
        <p:spPr>
          <a:xfrm>
            <a:off x="2618663" y="1692170"/>
            <a:ext cx="14640637" cy="3724275"/>
          </a:xfrm>
          <a:prstGeom prst="rect">
            <a:avLst/>
          </a:prstGeom>
        </p:spPr>
        <p:txBody>
          <a:bodyPr lIns="0" tIns="0" rIns="0" bIns="0" rtlCol="0" anchor="t">
            <a:spAutoFit/>
          </a:bodyPr>
          <a:lstStyle/>
          <a:p>
            <a:pPr algn="ctr">
              <a:lnSpc>
                <a:spcPts val="4200"/>
              </a:lnSpc>
            </a:pPr>
            <a:r>
              <a:rPr lang="en-US" sz="3000">
                <a:solidFill>
                  <a:srgbClr val="000000"/>
                </a:solidFill>
                <a:latin typeface="Gotham Bold"/>
                <a:ea typeface="Gotham Bold"/>
                <a:cs typeface="Gotham Bold"/>
                <a:sym typeface="Gotham Bold"/>
              </a:rPr>
              <a:t>Summary Statistics</a:t>
            </a:r>
          </a:p>
          <a:p>
            <a:pPr algn="just">
              <a:lnSpc>
                <a:spcPts val="4200"/>
              </a:lnSpc>
            </a:pPr>
            <a:endParaRPr lang="en-US" sz="3000">
              <a:solidFill>
                <a:srgbClr val="000000"/>
              </a:solidFill>
              <a:latin typeface="Gotham Bold"/>
              <a:ea typeface="Gotham Bold"/>
              <a:cs typeface="Gotham Bold"/>
              <a:sym typeface="Gotham Bold"/>
            </a:endParaRPr>
          </a:p>
          <a:p>
            <a:pPr marL="647700" lvl="1" indent="-323850" algn="just">
              <a:lnSpc>
                <a:spcPts val="4200"/>
              </a:lnSpc>
              <a:buFont typeface="Arial"/>
              <a:buChar char="•"/>
            </a:pPr>
            <a:r>
              <a:rPr lang="en-US" sz="3000">
                <a:solidFill>
                  <a:srgbClr val="000000"/>
                </a:solidFill>
                <a:latin typeface="Gotham"/>
                <a:ea typeface="Gotham"/>
                <a:cs typeface="Gotham"/>
                <a:sym typeface="Gotham"/>
              </a:rPr>
              <a:t>Basic Statistics:</a:t>
            </a:r>
          </a:p>
          <a:p>
            <a:pPr marL="1295400" lvl="2" indent="-431800" algn="just">
              <a:lnSpc>
                <a:spcPts val="4200"/>
              </a:lnSpc>
              <a:buFont typeface="Arial"/>
              <a:buChar char="⚬"/>
            </a:pPr>
            <a:r>
              <a:rPr lang="en-US" sz="3000">
                <a:solidFill>
                  <a:srgbClr val="000000"/>
                </a:solidFill>
                <a:latin typeface="Gotham"/>
                <a:ea typeface="Gotham"/>
                <a:cs typeface="Gotham"/>
                <a:sym typeface="Gotham"/>
              </a:rPr>
              <a:t>Mean, median, quartiles, and other descriptive statistics were computed for numerical variables using describe() method.</a:t>
            </a:r>
          </a:p>
          <a:p>
            <a:pPr marL="1295400" lvl="2" indent="-431800" algn="just">
              <a:lnSpc>
                <a:spcPts val="4200"/>
              </a:lnSpc>
              <a:buFont typeface="Arial"/>
              <a:buChar char="⚬"/>
            </a:pPr>
            <a:r>
              <a:rPr lang="en-US" sz="3000">
                <a:solidFill>
                  <a:srgbClr val="000000"/>
                </a:solidFill>
                <a:latin typeface="Gotham"/>
                <a:ea typeface="Gotham"/>
                <a:cs typeface="Gotham"/>
                <a:sym typeface="Gotham"/>
              </a:rPr>
              <a:t>This provided insights into the central tendency and spread of numerical features such as price (Prize).</a:t>
            </a:r>
          </a:p>
        </p:txBody>
      </p:sp>
      <p:grpSp>
        <p:nvGrpSpPr>
          <p:cNvPr id="4" name="Group 4"/>
          <p:cNvGrpSpPr/>
          <p:nvPr/>
        </p:nvGrpSpPr>
        <p:grpSpPr>
          <a:xfrm>
            <a:off x="-1373119" y="-1315898"/>
            <a:ext cx="3499668" cy="13405540"/>
            <a:chOff x="0" y="0"/>
            <a:chExt cx="212191" cy="812800"/>
          </a:xfrm>
        </p:grpSpPr>
        <p:sp>
          <p:nvSpPr>
            <p:cNvPr id="5" name="Freeform 5"/>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1C2D33"/>
              </a:solidFill>
              <a:prstDash val="solid"/>
              <a:miter/>
            </a:ln>
          </p:spPr>
          <p:txBody>
            <a:bodyPr/>
            <a:lstStyle/>
            <a:p>
              <a:endParaRPr lang="en-IN"/>
            </a:p>
          </p:txBody>
        </p:sp>
        <p:sp>
          <p:nvSpPr>
            <p:cNvPr id="6" name="TextBox 6"/>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709357" y="3983373"/>
            <a:ext cx="992463" cy="992463"/>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6B57"/>
            </a:solidFill>
          </p:spPr>
          <p:txBody>
            <a:bodyPr/>
            <a:lstStyle/>
            <a:p>
              <a:endParaRPr lang="en-IN"/>
            </a:p>
          </p:txBody>
        </p:sp>
        <p:sp>
          <p:nvSpPr>
            <p:cNvPr id="9" name="TextBox 9"/>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4</a:t>
              </a:r>
            </a:p>
          </p:txBody>
        </p:sp>
      </p:grpSp>
      <p:grpSp>
        <p:nvGrpSpPr>
          <p:cNvPr id="10" name="Group 10"/>
          <p:cNvGrpSpPr/>
          <p:nvPr/>
        </p:nvGrpSpPr>
        <p:grpSpPr>
          <a:xfrm>
            <a:off x="951509" y="3315742"/>
            <a:ext cx="508158" cy="543805"/>
            <a:chOff x="0" y="0"/>
            <a:chExt cx="812800" cy="869819"/>
          </a:xfrm>
        </p:grpSpPr>
        <p:sp>
          <p:nvSpPr>
            <p:cNvPr id="11" name="Freeform 1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2" name="TextBox 1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13" name="Group 13"/>
          <p:cNvGrpSpPr/>
          <p:nvPr/>
        </p:nvGrpSpPr>
        <p:grpSpPr>
          <a:xfrm>
            <a:off x="951509" y="1982349"/>
            <a:ext cx="508158" cy="543805"/>
            <a:chOff x="0" y="0"/>
            <a:chExt cx="812800" cy="869819"/>
          </a:xfrm>
        </p:grpSpPr>
        <p:sp>
          <p:nvSpPr>
            <p:cNvPr id="14" name="Freeform 1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5" name="TextBox 1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16" name="Group 16"/>
          <p:cNvGrpSpPr/>
          <p:nvPr/>
        </p:nvGrpSpPr>
        <p:grpSpPr>
          <a:xfrm>
            <a:off x="951509" y="5094059"/>
            <a:ext cx="508158" cy="543805"/>
            <a:chOff x="0" y="0"/>
            <a:chExt cx="812800" cy="869819"/>
          </a:xfrm>
        </p:grpSpPr>
        <p:sp>
          <p:nvSpPr>
            <p:cNvPr id="17" name="Freeform 1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8" name="TextBox 1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id="19" name="Group 19"/>
          <p:cNvGrpSpPr/>
          <p:nvPr/>
        </p:nvGrpSpPr>
        <p:grpSpPr>
          <a:xfrm>
            <a:off x="951509" y="2648112"/>
            <a:ext cx="508158" cy="543805"/>
            <a:chOff x="0" y="0"/>
            <a:chExt cx="812800" cy="869819"/>
          </a:xfrm>
        </p:grpSpPr>
        <p:sp>
          <p:nvSpPr>
            <p:cNvPr id="20" name="Freeform 2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21" name="TextBox 2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22" name="Group 22"/>
          <p:cNvGrpSpPr/>
          <p:nvPr/>
        </p:nvGrpSpPr>
        <p:grpSpPr>
          <a:xfrm>
            <a:off x="951509" y="6425585"/>
            <a:ext cx="508158" cy="543805"/>
            <a:chOff x="0" y="0"/>
            <a:chExt cx="812800" cy="869819"/>
          </a:xfrm>
        </p:grpSpPr>
        <p:sp>
          <p:nvSpPr>
            <p:cNvPr id="23" name="Freeform 2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24" name="TextBox 2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25" name="Group 25"/>
          <p:cNvGrpSpPr/>
          <p:nvPr/>
        </p:nvGrpSpPr>
        <p:grpSpPr>
          <a:xfrm>
            <a:off x="951509" y="5759822"/>
            <a:ext cx="508158" cy="543805"/>
            <a:chOff x="0" y="0"/>
            <a:chExt cx="812800" cy="869819"/>
          </a:xfrm>
        </p:grpSpPr>
        <p:sp>
          <p:nvSpPr>
            <p:cNvPr id="26" name="Freeform 2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27" name="TextBox 2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id="28" name="Group 28"/>
          <p:cNvGrpSpPr/>
          <p:nvPr/>
        </p:nvGrpSpPr>
        <p:grpSpPr>
          <a:xfrm>
            <a:off x="951509" y="7093216"/>
            <a:ext cx="508158" cy="543805"/>
            <a:chOff x="0" y="0"/>
            <a:chExt cx="812800" cy="869819"/>
          </a:xfrm>
        </p:grpSpPr>
        <p:sp>
          <p:nvSpPr>
            <p:cNvPr id="29" name="Freeform 2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30" name="TextBox 3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31" name="Group 31"/>
          <p:cNvGrpSpPr/>
          <p:nvPr/>
        </p:nvGrpSpPr>
        <p:grpSpPr>
          <a:xfrm>
            <a:off x="951509" y="7760846"/>
            <a:ext cx="508158" cy="543805"/>
            <a:chOff x="0" y="0"/>
            <a:chExt cx="812800" cy="869819"/>
          </a:xfrm>
        </p:grpSpPr>
        <p:sp>
          <p:nvSpPr>
            <p:cNvPr id="32" name="Freeform 3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33" name="TextBox 3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34" name="Group 34"/>
          <p:cNvGrpSpPr/>
          <p:nvPr/>
        </p:nvGrpSpPr>
        <p:grpSpPr>
          <a:xfrm>
            <a:off x="11762088" y="-9632634"/>
            <a:ext cx="10994424" cy="10994424"/>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1C2D33">
                  <a:alpha val="11765"/>
                </a:srgbClr>
              </a:solidFill>
              <a:prstDash val="solid"/>
              <a:miter/>
            </a:ln>
          </p:spPr>
          <p:txBody>
            <a:bodyPr/>
            <a:lstStyle/>
            <a:p>
              <a:endParaRPr lang="en-IN"/>
            </a:p>
          </p:txBody>
        </p:sp>
        <p:sp>
          <p:nvSpPr>
            <p:cNvPr id="36" name="TextBox 36"/>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37" name="TextBox 37"/>
          <p:cNvSpPr txBox="1"/>
          <p:nvPr/>
        </p:nvSpPr>
        <p:spPr>
          <a:xfrm>
            <a:off x="2783574" y="5693147"/>
            <a:ext cx="14640637" cy="4791075"/>
          </a:xfrm>
          <a:prstGeom prst="rect">
            <a:avLst/>
          </a:prstGeom>
        </p:spPr>
        <p:txBody>
          <a:bodyPr lIns="0" tIns="0" rIns="0" bIns="0" rtlCol="0" anchor="t">
            <a:spAutoFit/>
          </a:bodyPr>
          <a:lstStyle/>
          <a:p>
            <a:pPr algn="ctr">
              <a:lnSpc>
                <a:spcPts val="4200"/>
              </a:lnSpc>
            </a:pPr>
            <a:r>
              <a:rPr lang="en-US" sz="3000">
                <a:solidFill>
                  <a:srgbClr val="000000"/>
                </a:solidFill>
                <a:latin typeface="Gotham Bold"/>
                <a:ea typeface="Gotham Bold"/>
                <a:cs typeface="Gotham Bold"/>
                <a:sym typeface="Gotham Bold"/>
              </a:rPr>
              <a:t>Data Types and Missing Values</a:t>
            </a:r>
          </a:p>
          <a:p>
            <a:pPr algn="just">
              <a:lnSpc>
                <a:spcPts val="4200"/>
              </a:lnSpc>
            </a:pPr>
            <a:endParaRPr lang="en-US" sz="3000">
              <a:solidFill>
                <a:srgbClr val="000000"/>
              </a:solidFill>
              <a:latin typeface="Gotham Bold"/>
              <a:ea typeface="Gotham Bold"/>
              <a:cs typeface="Gotham Bold"/>
              <a:sym typeface="Gotham Bold"/>
            </a:endParaRPr>
          </a:p>
          <a:p>
            <a:pPr marL="647700" lvl="1" indent="-323850" algn="just">
              <a:lnSpc>
                <a:spcPts val="4200"/>
              </a:lnSpc>
              <a:buFont typeface="Arial"/>
              <a:buChar char="•"/>
            </a:pPr>
            <a:r>
              <a:rPr lang="en-US" sz="3000">
                <a:solidFill>
                  <a:srgbClr val="000000"/>
                </a:solidFill>
                <a:latin typeface="Gotham Bold"/>
                <a:ea typeface="Gotham Bold"/>
                <a:cs typeface="Gotham Bold"/>
                <a:sym typeface="Gotham Bold"/>
              </a:rPr>
              <a:t>Data Types:</a:t>
            </a:r>
            <a:r>
              <a:rPr lang="en-US" sz="3000">
                <a:solidFill>
                  <a:srgbClr val="000000"/>
                </a:solidFill>
                <a:latin typeface="Gotham"/>
                <a:ea typeface="Gotham"/>
                <a:cs typeface="Gotham"/>
                <a:sym typeface="Gotham"/>
              </a:rPr>
              <a:t> The dataset includes both numerical and categorical data types. Numerical columns include float and integer types, while categorical columns are represented as objects (strings).</a:t>
            </a:r>
          </a:p>
          <a:p>
            <a:pPr marL="647700" lvl="1" indent="-323850" algn="just">
              <a:lnSpc>
                <a:spcPts val="4200"/>
              </a:lnSpc>
              <a:buFont typeface="Arial"/>
              <a:buChar char="•"/>
            </a:pPr>
            <a:r>
              <a:rPr lang="en-US" sz="3000">
                <a:solidFill>
                  <a:srgbClr val="000000"/>
                </a:solidFill>
                <a:latin typeface="Gotham Bold"/>
                <a:ea typeface="Gotham Bold"/>
                <a:cs typeface="Gotham Bold"/>
                <a:sym typeface="Gotham Bold"/>
              </a:rPr>
              <a:t>Handling Missing Values:</a:t>
            </a:r>
            <a:r>
              <a:rPr lang="en-US" sz="3000">
                <a:solidFill>
                  <a:srgbClr val="000000"/>
                </a:solidFill>
                <a:latin typeface="Gotham"/>
                <a:ea typeface="Gotham"/>
                <a:cs typeface="Gotham"/>
                <a:sym typeface="Gotham"/>
              </a:rPr>
              <a:t> Missing values in numerical columns were imputed using the mean value (SimpleImputer from sklearn.impute). This ensures that all numerical features have complete data for modeling.</a:t>
            </a:r>
          </a:p>
          <a:p>
            <a:pPr algn="just">
              <a:lnSpc>
                <a:spcPts val="4200"/>
              </a:lnSpc>
            </a:pPr>
            <a:endParaRPr lang="en-US" sz="3000">
              <a:solidFill>
                <a:srgbClr val="000000"/>
              </a:solidFill>
              <a:latin typeface="Gotham"/>
              <a:ea typeface="Gotham"/>
              <a:cs typeface="Gotham"/>
              <a:sym typeface="Gotham"/>
            </a:endParaRPr>
          </a:p>
        </p:txBody>
      </p:sp>
      <p:grpSp>
        <p:nvGrpSpPr>
          <p:cNvPr id="38" name="Group 38"/>
          <p:cNvGrpSpPr/>
          <p:nvPr/>
        </p:nvGrpSpPr>
        <p:grpSpPr>
          <a:xfrm>
            <a:off x="948235" y="8458622"/>
            <a:ext cx="508158" cy="543805"/>
            <a:chOff x="0" y="0"/>
            <a:chExt cx="812800" cy="869819"/>
          </a:xfrm>
        </p:grpSpPr>
        <p:sp>
          <p:nvSpPr>
            <p:cNvPr id="39" name="Freeform 3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40" name="TextBox 4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10</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1C2D33"/>
              </a:solidFill>
              <a:prstDash val="solid"/>
              <a:miter/>
            </a:ln>
          </p:spPr>
          <p:txBody>
            <a:bodyPr/>
            <a:lstStyle/>
            <a:p>
              <a:endParaRPr lang="en-IN"/>
            </a:p>
          </p:txBody>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09357" y="4655766"/>
            <a:ext cx="992463" cy="9924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6B57"/>
            </a:solidFill>
          </p:spPr>
          <p:txBody>
            <a:bodyPr/>
            <a:lstStyle/>
            <a:p>
              <a:endParaRPr lang="en-IN"/>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5</a:t>
              </a:r>
            </a:p>
          </p:txBody>
        </p:sp>
      </p:grpSp>
      <p:grpSp>
        <p:nvGrpSpPr>
          <p:cNvPr id="8" name="Group 8"/>
          <p:cNvGrpSpPr/>
          <p:nvPr/>
        </p:nvGrpSpPr>
        <p:grpSpPr>
          <a:xfrm>
            <a:off x="951509" y="3320505"/>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11" name="Group 11"/>
          <p:cNvGrpSpPr/>
          <p:nvPr/>
        </p:nvGrpSpPr>
        <p:grpSpPr>
          <a:xfrm>
            <a:off x="951509" y="1987111"/>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14" name="Group 14"/>
          <p:cNvGrpSpPr/>
          <p:nvPr/>
        </p:nvGrpSpPr>
        <p:grpSpPr>
          <a:xfrm>
            <a:off x="951509" y="3988135"/>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17" name="Group 17"/>
          <p:cNvGrpSpPr/>
          <p:nvPr/>
        </p:nvGrpSpPr>
        <p:grpSpPr>
          <a:xfrm>
            <a:off x="951509" y="2652874"/>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20" name="Group 20"/>
          <p:cNvGrpSpPr/>
          <p:nvPr/>
        </p:nvGrpSpPr>
        <p:grpSpPr>
          <a:xfrm>
            <a:off x="951509" y="6430348"/>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23" name="Group 23"/>
          <p:cNvGrpSpPr/>
          <p:nvPr/>
        </p:nvGrpSpPr>
        <p:grpSpPr>
          <a:xfrm>
            <a:off x="951509" y="5764584"/>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id="26" name="Group 26"/>
          <p:cNvGrpSpPr/>
          <p:nvPr/>
        </p:nvGrpSpPr>
        <p:grpSpPr>
          <a:xfrm>
            <a:off x="951509" y="7088453"/>
            <a:ext cx="508158" cy="543805"/>
            <a:chOff x="0" y="0"/>
            <a:chExt cx="812800" cy="869819"/>
          </a:xfrm>
        </p:grpSpPr>
        <p:sp>
          <p:nvSpPr>
            <p:cNvPr id="27" name="Freeform 2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28" name="TextBox 2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29" name="Group 29"/>
          <p:cNvGrpSpPr/>
          <p:nvPr/>
        </p:nvGrpSpPr>
        <p:grpSpPr>
          <a:xfrm>
            <a:off x="951509" y="7756083"/>
            <a:ext cx="508158" cy="543805"/>
            <a:chOff x="0" y="0"/>
            <a:chExt cx="812800" cy="869819"/>
          </a:xfrm>
        </p:grpSpPr>
        <p:sp>
          <p:nvSpPr>
            <p:cNvPr id="30" name="Freeform 3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31" name="TextBox 3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32" name="Group 32"/>
          <p:cNvGrpSpPr/>
          <p:nvPr/>
        </p:nvGrpSpPr>
        <p:grpSpPr>
          <a:xfrm>
            <a:off x="11762088" y="-9632634"/>
            <a:ext cx="10994424" cy="10994424"/>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1A2C32">
                  <a:alpha val="11765"/>
                </a:srgbClr>
              </a:solidFill>
              <a:prstDash val="solid"/>
              <a:miter/>
            </a:ln>
          </p:spPr>
          <p:txBody>
            <a:bodyPr/>
            <a:lstStyle/>
            <a:p>
              <a:endParaRPr lang="en-IN"/>
            </a:p>
          </p:txBody>
        </p:sp>
        <p:sp>
          <p:nvSpPr>
            <p:cNvPr id="34" name="TextBox 3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35" name="TextBox 35"/>
          <p:cNvSpPr txBox="1"/>
          <p:nvPr/>
        </p:nvSpPr>
        <p:spPr>
          <a:xfrm>
            <a:off x="2126549" y="650875"/>
            <a:ext cx="7824944" cy="679450"/>
          </a:xfrm>
          <a:prstGeom prst="rect">
            <a:avLst/>
          </a:prstGeom>
        </p:spPr>
        <p:txBody>
          <a:bodyPr lIns="0" tIns="0" rIns="0" bIns="0" rtlCol="0" anchor="t">
            <a:spAutoFit/>
          </a:bodyPr>
          <a:lstStyle/>
          <a:p>
            <a:pPr algn="just">
              <a:lnSpc>
                <a:spcPts val="5599"/>
              </a:lnSpc>
              <a:spcBef>
                <a:spcPct val="0"/>
              </a:spcBef>
            </a:pPr>
            <a:r>
              <a:rPr lang="en-US" sz="3999">
                <a:solidFill>
                  <a:srgbClr val="191919"/>
                </a:solidFill>
                <a:latin typeface="Gotham Bold"/>
                <a:ea typeface="Gotham Bold"/>
                <a:cs typeface="Gotham Bold"/>
                <a:sym typeface="Gotham Bold"/>
              </a:rPr>
              <a:t>Data Preprocessing</a:t>
            </a:r>
          </a:p>
        </p:txBody>
      </p:sp>
      <p:sp>
        <p:nvSpPr>
          <p:cNvPr id="36" name="TextBox 36"/>
          <p:cNvSpPr txBox="1"/>
          <p:nvPr/>
        </p:nvSpPr>
        <p:spPr>
          <a:xfrm>
            <a:off x="2618663" y="1824199"/>
            <a:ext cx="5535953" cy="4257675"/>
          </a:xfrm>
          <a:prstGeom prst="rect">
            <a:avLst/>
          </a:prstGeom>
        </p:spPr>
        <p:txBody>
          <a:bodyPr lIns="0" tIns="0" rIns="0" bIns="0" rtlCol="0" anchor="t">
            <a:spAutoFit/>
          </a:bodyPr>
          <a:lstStyle/>
          <a:p>
            <a:pPr algn="ctr">
              <a:lnSpc>
                <a:spcPts val="4200"/>
              </a:lnSpc>
            </a:pPr>
            <a:r>
              <a:rPr lang="en-US" sz="3000">
                <a:solidFill>
                  <a:srgbClr val="000000"/>
                </a:solidFill>
                <a:latin typeface="Gotham Bold"/>
                <a:ea typeface="Gotham Bold"/>
                <a:cs typeface="Gotham Bold"/>
                <a:sym typeface="Gotham Bold"/>
              </a:rPr>
              <a:t>Handling Missing Values</a:t>
            </a:r>
          </a:p>
          <a:p>
            <a:pPr algn="just">
              <a:lnSpc>
                <a:spcPts val="4200"/>
              </a:lnSpc>
            </a:pPr>
            <a:endParaRPr lang="en-US" sz="3000">
              <a:solidFill>
                <a:srgbClr val="000000"/>
              </a:solidFill>
              <a:latin typeface="Gotham Bold"/>
              <a:ea typeface="Gotham Bold"/>
              <a:cs typeface="Gotham Bold"/>
              <a:sym typeface="Gotham Bold"/>
            </a:endParaRPr>
          </a:p>
          <a:p>
            <a:pPr marL="647700" lvl="1" indent="-323850" algn="just">
              <a:lnSpc>
                <a:spcPts val="4200"/>
              </a:lnSpc>
              <a:buFont typeface="Arial"/>
              <a:buChar char="•"/>
            </a:pPr>
            <a:r>
              <a:rPr lang="en-US" sz="3000">
                <a:solidFill>
                  <a:srgbClr val="000000"/>
                </a:solidFill>
                <a:latin typeface="Gotham Bold"/>
                <a:ea typeface="Gotham Bold"/>
                <a:cs typeface="Gotham Bold"/>
                <a:sym typeface="Gotham Bold"/>
              </a:rPr>
              <a:t>Process: </a:t>
            </a:r>
            <a:r>
              <a:rPr lang="en-US" sz="3000">
                <a:solidFill>
                  <a:srgbClr val="000000"/>
                </a:solidFill>
                <a:latin typeface="Gotham"/>
                <a:ea typeface="Gotham"/>
                <a:cs typeface="Gotham"/>
                <a:sym typeface="Gotham"/>
              </a:rPr>
              <a:t>SimpleImputer from sklearn.impute was used to fill missing values in numerical columns with their mean values (strategy='mean').</a:t>
            </a:r>
          </a:p>
        </p:txBody>
      </p:sp>
      <p:sp>
        <p:nvSpPr>
          <p:cNvPr id="37" name="TextBox 37"/>
          <p:cNvSpPr txBox="1"/>
          <p:nvPr/>
        </p:nvSpPr>
        <p:spPr>
          <a:xfrm>
            <a:off x="10971177" y="4926278"/>
            <a:ext cx="6288123" cy="4257675"/>
          </a:xfrm>
          <a:prstGeom prst="rect">
            <a:avLst/>
          </a:prstGeom>
        </p:spPr>
        <p:txBody>
          <a:bodyPr lIns="0" tIns="0" rIns="0" bIns="0" rtlCol="0" anchor="t">
            <a:spAutoFit/>
          </a:bodyPr>
          <a:lstStyle/>
          <a:p>
            <a:pPr algn="ctr">
              <a:lnSpc>
                <a:spcPts val="4200"/>
              </a:lnSpc>
            </a:pPr>
            <a:r>
              <a:rPr lang="en-US" sz="3000">
                <a:solidFill>
                  <a:srgbClr val="000000"/>
                </a:solidFill>
                <a:latin typeface="Gotham Bold"/>
                <a:ea typeface="Gotham Bold"/>
                <a:cs typeface="Gotham Bold"/>
                <a:sym typeface="Gotham Bold"/>
              </a:rPr>
              <a:t>Dropping Unnecessary Columns</a:t>
            </a:r>
          </a:p>
          <a:p>
            <a:pPr algn="l">
              <a:lnSpc>
                <a:spcPts val="4200"/>
              </a:lnSpc>
            </a:pPr>
            <a:endParaRPr lang="en-US" sz="3000">
              <a:solidFill>
                <a:srgbClr val="000000"/>
              </a:solidFill>
              <a:latin typeface="Gotham Bold"/>
              <a:ea typeface="Gotham Bold"/>
              <a:cs typeface="Gotham Bold"/>
              <a:sym typeface="Gotham Bold"/>
            </a:endParaRPr>
          </a:p>
          <a:p>
            <a:pPr marL="647700" lvl="1" indent="-323850" algn="just">
              <a:lnSpc>
                <a:spcPts val="4200"/>
              </a:lnSpc>
              <a:buFont typeface="Arial"/>
              <a:buChar char="•"/>
            </a:pPr>
            <a:r>
              <a:rPr lang="en-US" sz="3000">
                <a:solidFill>
                  <a:srgbClr val="000000"/>
                </a:solidFill>
                <a:latin typeface="Gotham Bold"/>
                <a:ea typeface="Gotham Bold"/>
                <a:cs typeface="Gotham Bold"/>
                <a:sym typeface="Gotham Bold"/>
              </a:rPr>
              <a:t>Rationale: </a:t>
            </a:r>
            <a:r>
              <a:rPr lang="en-US" sz="3000">
                <a:solidFill>
                  <a:srgbClr val="000000"/>
                </a:solidFill>
                <a:latin typeface="Gotham"/>
                <a:ea typeface="Gotham"/>
                <a:cs typeface="Gotham"/>
                <a:sym typeface="Gotham"/>
              </a:rPr>
              <a:t>The column Unnamed: 0 was dropped as it likely represents an index or identifier column that does not provide meaningful information for modeling.</a:t>
            </a:r>
          </a:p>
        </p:txBody>
      </p:sp>
      <p:grpSp>
        <p:nvGrpSpPr>
          <p:cNvPr id="38" name="Group 38"/>
          <p:cNvGrpSpPr/>
          <p:nvPr/>
        </p:nvGrpSpPr>
        <p:grpSpPr>
          <a:xfrm>
            <a:off x="948235" y="8458622"/>
            <a:ext cx="508158" cy="543805"/>
            <a:chOff x="0" y="0"/>
            <a:chExt cx="812800" cy="869819"/>
          </a:xfrm>
        </p:grpSpPr>
        <p:sp>
          <p:nvSpPr>
            <p:cNvPr id="39" name="Freeform 3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40" name="TextBox 4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10</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1C2D33"/>
              </a:solidFill>
              <a:prstDash val="solid"/>
              <a:miter/>
            </a:ln>
          </p:spPr>
          <p:txBody>
            <a:bodyPr/>
            <a:lstStyle/>
            <a:p>
              <a:endParaRPr lang="en-IN"/>
            </a:p>
          </p:txBody>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09357" y="4655766"/>
            <a:ext cx="992463" cy="9924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6B57"/>
            </a:solidFill>
          </p:spPr>
          <p:txBody>
            <a:bodyPr/>
            <a:lstStyle/>
            <a:p>
              <a:endParaRPr lang="en-IN"/>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5</a:t>
              </a:r>
            </a:p>
          </p:txBody>
        </p:sp>
      </p:grpSp>
      <p:grpSp>
        <p:nvGrpSpPr>
          <p:cNvPr id="8" name="Group 8"/>
          <p:cNvGrpSpPr/>
          <p:nvPr/>
        </p:nvGrpSpPr>
        <p:grpSpPr>
          <a:xfrm>
            <a:off x="951509" y="3320505"/>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11" name="Group 11"/>
          <p:cNvGrpSpPr/>
          <p:nvPr/>
        </p:nvGrpSpPr>
        <p:grpSpPr>
          <a:xfrm>
            <a:off x="951509" y="1987111"/>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14" name="Group 14"/>
          <p:cNvGrpSpPr/>
          <p:nvPr/>
        </p:nvGrpSpPr>
        <p:grpSpPr>
          <a:xfrm>
            <a:off x="951509" y="3988135"/>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17" name="Group 17"/>
          <p:cNvGrpSpPr/>
          <p:nvPr/>
        </p:nvGrpSpPr>
        <p:grpSpPr>
          <a:xfrm>
            <a:off x="951509" y="2652874"/>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20" name="Group 20"/>
          <p:cNvGrpSpPr/>
          <p:nvPr/>
        </p:nvGrpSpPr>
        <p:grpSpPr>
          <a:xfrm>
            <a:off x="951509" y="6430348"/>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23" name="Group 23"/>
          <p:cNvGrpSpPr/>
          <p:nvPr/>
        </p:nvGrpSpPr>
        <p:grpSpPr>
          <a:xfrm>
            <a:off x="951509" y="5764584"/>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id="26" name="Group 26"/>
          <p:cNvGrpSpPr/>
          <p:nvPr/>
        </p:nvGrpSpPr>
        <p:grpSpPr>
          <a:xfrm>
            <a:off x="951509" y="7088453"/>
            <a:ext cx="508158" cy="543805"/>
            <a:chOff x="0" y="0"/>
            <a:chExt cx="812800" cy="869819"/>
          </a:xfrm>
        </p:grpSpPr>
        <p:sp>
          <p:nvSpPr>
            <p:cNvPr id="27" name="Freeform 2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28" name="TextBox 2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29" name="Group 29"/>
          <p:cNvGrpSpPr/>
          <p:nvPr/>
        </p:nvGrpSpPr>
        <p:grpSpPr>
          <a:xfrm>
            <a:off x="951509" y="7756083"/>
            <a:ext cx="508158" cy="543805"/>
            <a:chOff x="0" y="0"/>
            <a:chExt cx="812800" cy="869819"/>
          </a:xfrm>
        </p:grpSpPr>
        <p:sp>
          <p:nvSpPr>
            <p:cNvPr id="30" name="Freeform 3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31" name="TextBox 3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32" name="Group 32"/>
          <p:cNvGrpSpPr/>
          <p:nvPr/>
        </p:nvGrpSpPr>
        <p:grpSpPr>
          <a:xfrm>
            <a:off x="11762088" y="-9632634"/>
            <a:ext cx="10994424" cy="10994424"/>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9232C">
                  <a:alpha val="11765"/>
                </a:srgbClr>
              </a:solidFill>
              <a:prstDash val="solid"/>
              <a:miter/>
            </a:ln>
          </p:spPr>
          <p:txBody>
            <a:bodyPr/>
            <a:lstStyle/>
            <a:p>
              <a:endParaRPr lang="en-IN"/>
            </a:p>
          </p:txBody>
        </p:sp>
        <p:sp>
          <p:nvSpPr>
            <p:cNvPr id="34" name="TextBox 3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35" name="TextBox 35"/>
          <p:cNvSpPr txBox="1"/>
          <p:nvPr/>
        </p:nvSpPr>
        <p:spPr>
          <a:xfrm>
            <a:off x="2126549" y="650875"/>
            <a:ext cx="7824944" cy="679450"/>
          </a:xfrm>
          <a:prstGeom prst="rect">
            <a:avLst/>
          </a:prstGeom>
        </p:spPr>
        <p:txBody>
          <a:bodyPr lIns="0" tIns="0" rIns="0" bIns="0" rtlCol="0" anchor="t">
            <a:spAutoFit/>
          </a:bodyPr>
          <a:lstStyle/>
          <a:p>
            <a:pPr algn="just">
              <a:lnSpc>
                <a:spcPts val="5599"/>
              </a:lnSpc>
              <a:spcBef>
                <a:spcPct val="0"/>
              </a:spcBef>
            </a:pPr>
            <a:r>
              <a:rPr lang="en-US" sz="3999">
                <a:solidFill>
                  <a:srgbClr val="191919"/>
                </a:solidFill>
                <a:latin typeface="Gotham Bold"/>
                <a:ea typeface="Gotham Bold"/>
                <a:cs typeface="Gotham Bold"/>
                <a:sym typeface="Gotham Bold"/>
              </a:rPr>
              <a:t>Data Preprocessing</a:t>
            </a:r>
          </a:p>
        </p:txBody>
      </p:sp>
      <p:sp>
        <p:nvSpPr>
          <p:cNvPr id="36" name="TextBox 36"/>
          <p:cNvSpPr txBox="1"/>
          <p:nvPr/>
        </p:nvSpPr>
        <p:spPr>
          <a:xfrm>
            <a:off x="2389628" y="1920436"/>
            <a:ext cx="7298785" cy="5857875"/>
          </a:xfrm>
          <a:prstGeom prst="rect">
            <a:avLst/>
          </a:prstGeom>
        </p:spPr>
        <p:txBody>
          <a:bodyPr lIns="0" tIns="0" rIns="0" bIns="0" rtlCol="0" anchor="t">
            <a:spAutoFit/>
          </a:bodyPr>
          <a:lstStyle/>
          <a:p>
            <a:pPr algn="ctr">
              <a:lnSpc>
                <a:spcPts val="4200"/>
              </a:lnSpc>
            </a:pPr>
            <a:r>
              <a:rPr lang="en-US" sz="3000">
                <a:solidFill>
                  <a:srgbClr val="000000"/>
                </a:solidFill>
                <a:latin typeface="Gotham Bold"/>
                <a:ea typeface="Gotham Bold"/>
                <a:cs typeface="Gotham Bold"/>
                <a:sym typeface="Gotham Bold"/>
              </a:rPr>
              <a:t>Log Transformation of Price (Prize)</a:t>
            </a:r>
          </a:p>
          <a:p>
            <a:pPr algn="just">
              <a:lnSpc>
                <a:spcPts val="4200"/>
              </a:lnSpc>
            </a:pPr>
            <a:endParaRPr lang="en-US" sz="3000">
              <a:solidFill>
                <a:srgbClr val="000000"/>
              </a:solidFill>
              <a:latin typeface="Gotham Bold"/>
              <a:ea typeface="Gotham Bold"/>
              <a:cs typeface="Gotham Bold"/>
              <a:sym typeface="Gotham Bold"/>
            </a:endParaRPr>
          </a:p>
          <a:p>
            <a:pPr marL="647700" lvl="1" indent="-323850" algn="just">
              <a:lnSpc>
                <a:spcPts val="4200"/>
              </a:lnSpc>
              <a:buFont typeface="Arial"/>
              <a:buChar char="•"/>
            </a:pPr>
            <a:r>
              <a:rPr lang="en-US" sz="3000">
                <a:solidFill>
                  <a:srgbClr val="000000"/>
                </a:solidFill>
                <a:latin typeface="Gotham Bold"/>
                <a:ea typeface="Gotham Bold"/>
                <a:cs typeface="Gotham Bold"/>
                <a:sym typeface="Gotham Bold"/>
              </a:rPr>
              <a:t>Justification:</a:t>
            </a:r>
          </a:p>
          <a:p>
            <a:pPr algn="just">
              <a:lnSpc>
                <a:spcPts val="4200"/>
              </a:lnSpc>
            </a:pPr>
            <a:endParaRPr lang="en-US" sz="3000">
              <a:solidFill>
                <a:srgbClr val="000000"/>
              </a:solidFill>
              <a:latin typeface="Gotham Bold"/>
              <a:ea typeface="Gotham Bold"/>
              <a:cs typeface="Gotham Bold"/>
              <a:sym typeface="Gotham Bold"/>
            </a:endParaRPr>
          </a:p>
          <a:p>
            <a:pPr marL="1295400" lvl="2" indent="-431800" algn="just">
              <a:lnSpc>
                <a:spcPts val="4200"/>
              </a:lnSpc>
              <a:buFont typeface="Arial"/>
              <a:buChar char="⚬"/>
            </a:pPr>
            <a:r>
              <a:rPr lang="en-US" sz="3000">
                <a:solidFill>
                  <a:srgbClr val="000000"/>
                </a:solidFill>
                <a:latin typeface="Gotham"/>
                <a:ea typeface="Gotham"/>
                <a:cs typeface="Gotham"/>
                <a:sym typeface="Gotham"/>
              </a:rPr>
              <a:t>The Prize (price) column was log-transformed (np.log1p()) to normalize its distribution. This transformation helps the model better capture patterns in price variability, especially when prices span a wide range.</a:t>
            </a:r>
          </a:p>
        </p:txBody>
      </p:sp>
      <p:sp>
        <p:nvSpPr>
          <p:cNvPr id="37" name="TextBox 37"/>
          <p:cNvSpPr txBox="1"/>
          <p:nvPr/>
        </p:nvSpPr>
        <p:spPr>
          <a:xfrm>
            <a:off x="10621864" y="1908614"/>
            <a:ext cx="6934624" cy="7458075"/>
          </a:xfrm>
          <a:prstGeom prst="rect">
            <a:avLst/>
          </a:prstGeom>
        </p:spPr>
        <p:txBody>
          <a:bodyPr lIns="0" tIns="0" rIns="0" bIns="0" rtlCol="0" anchor="t">
            <a:spAutoFit/>
          </a:bodyPr>
          <a:lstStyle/>
          <a:p>
            <a:pPr algn="ctr">
              <a:lnSpc>
                <a:spcPts val="4200"/>
              </a:lnSpc>
            </a:pPr>
            <a:r>
              <a:rPr lang="en-US" sz="3000">
                <a:solidFill>
                  <a:srgbClr val="000000"/>
                </a:solidFill>
                <a:latin typeface="Gotham Bold"/>
                <a:ea typeface="Gotham Bold"/>
                <a:cs typeface="Gotham Bold"/>
                <a:sym typeface="Gotham Bold"/>
              </a:rPr>
              <a:t>Outlier Detection and Treatment (IQR and Z-score)</a:t>
            </a:r>
          </a:p>
          <a:p>
            <a:pPr algn="just">
              <a:lnSpc>
                <a:spcPts val="4200"/>
              </a:lnSpc>
            </a:pPr>
            <a:endParaRPr lang="en-US" sz="3000">
              <a:solidFill>
                <a:srgbClr val="000000"/>
              </a:solidFill>
              <a:latin typeface="Gotham Bold"/>
              <a:ea typeface="Gotham Bold"/>
              <a:cs typeface="Gotham Bold"/>
              <a:sym typeface="Gotham Bold"/>
            </a:endParaRPr>
          </a:p>
          <a:p>
            <a:pPr marL="647700" lvl="1" indent="-323850" algn="just">
              <a:lnSpc>
                <a:spcPts val="4200"/>
              </a:lnSpc>
              <a:buFont typeface="Arial"/>
              <a:buChar char="•"/>
            </a:pPr>
            <a:r>
              <a:rPr lang="en-US" sz="3000">
                <a:solidFill>
                  <a:srgbClr val="000000"/>
                </a:solidFill>
                <a:latin typeface="Gotham Bold"/>
                <a:ea typeface="Gotham Bold"/>
                <a:cs typeface="Gotham Bold"/>
                <a:sym typeface="Gotham Bold"/>
              </a:rPr>
              <a:t>Methods Used:</a:t>
            </a:r>
          </a:p>
          <a:p>
            <a:pPr algn="just">
              <a:lnSpc>
                <a:spcPts val="4200"/>
              </a:lnSpc>
            </a:pPr>
            <a:endParaRPr lang="en-US" sz="3000">
              <a:solidFill>
                <a:srgbClr val="000000"/>
              </a:solidFill>
              <a:latin typeface="Gotham Bold"/>
              <a:ea typeface="Gotham Bold"/>
              <a:cs typeface="Gotham Bold"/>
              <a:sym typeface="Gotham Bold"/>
            </a:endParaRPr>
          </a:p>
          <a:p>
            <a:pPr marL="1295400" lvl="2" indent="-431800" algn="just">
              <a:lnSpc>
                <a:spcPts val="4200"/>
              </a:lnSpc>
              <a:buFont typeface="Arial"/>
              <a:buChar char="⚬"/>
            </a:pPr>
            <a:r>
              <a:rPr lang="en-US" sz="3000">
                <a:solidFill>
                  <a:srgbClr val="000000"/>
                </a:solidFill>
                <a:latin typeface="Gotham"/>
                <a:ea typeface="Gotham"/>
                <a:cs typeface="Gotham"/>
                <a:sym typeface="Gotham"/>
              </a:rPr>
              <a:t>Outliers in the Prize column were detected using statistical methods such as Interquartile Range (IQR) and Z-score.</a:t>
            </a:r>
          </a:p>
          <a:p>
            <a:pPr marL="1295400" lvl="2" indent="-431800" algn="just">
              <a:lnSpc>
                <a:spcPts val="4200"/>
              </a:lnSpc>
              <a:buFont typeface="Arial"/>
              <a:buChar char="⚬"/>
            </a:pPr>
            <a:r>
              <a:rPr lang="en-US" sz="3000">
                <a:solidFill>
                  <a:srgbClr val="000000"/>
                </a:solidFill>
                <a:latin typeface="Gotham"/>
                <a:ea typeface="Gotham"/>
                <a:cs typeface="Gotham"/>
                <a:sym typeface="Gotham"/>
              </a:rPr>
              <a:t>Detected outliers were subsequently treated to enhance model performance and ensure data integrity.</a:t>
            </a:r>
          </a:p>
        </p:txBody>
      </p:sp>
      <p:grpSp>
        <p:nvGrpSpPr>
          <p:cNvPr id="38" name="Group 38"/>
          <p:cNvGrpSpPr/>
          <p:nvPr/>
        </p:nvGrpSpPr>
        <p:grpSpPr>
          <a:xfrm>
            <a:off x="948235" y="8458622"/>
            <a:ext cx="508158" cy="543805"/>
            <a:chOff x="0" y="0"/>
            <a:chExt cx="812800" cy="869819"/>
          </a:xfrm>
        </p:grpSpPr>
        <p:sp>
          <p:nvSpPr>
            <p:cNvPr id="39" name="Freeform 3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40" name="TextBox 4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10</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1C2D33"/>
              </a:solidFill>
              <a:prstDash val="solid"/>
              <a:miter/>
            </a:ln>
          </p:spPr>
          <p:txBody>
            <a:bodyPr/>
            <a:lstStyle/>
            <a:p>
              <a:endParaRPr lang="en-IN"/>
            </a:p>
          </p:txBody>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35588" y="5318634"/>
            <a:ext cx="992463" cy="9924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6B57"/>
            </a:solidFill>
          </p:spPr>
          <p:txBody>
            <a:bodyPr/>
            <a:lstStyle/>
            <a:p>
              <a:endParaRPr lang="en-IN"/>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6</a:t>
              </a:r>
            </a:p>
          </p:txBody>
        </p:sp>
      </p:grpSp>
      <p:grpSp>
        <p:nvGrpSpPr>
          <p:cNvPr id="8" name="Group 8"/>
          <p:cNvGrpSpPr/>
          <p:nvPr/>
        </p:nvGrpSpPr>
        <p:grpSpPr>
          <a:xfrm>
            <a:off x="977741" y="3315742"/>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11" name="Group 11"/>
          <p:cNvGrpSpPr/>
          <p:nvPr/>
        </p:nvGrpSpPr>
        <p:grpSpPr>
          <a:xfrm>
            <a:off x="977741" y="1982349"/>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14" name="Group 14"/>
          <p:cNvGrpSpPr/>
          <p:nvPr/>
        </p:nvGrpSpPr>
        <p:grpSpPr>
          <a:xfrm>
            <a:off x="977741" y="3983373"/>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17" name="Group 17"/>
          <p:cNvGrpSpPr/>
          <p:nvPr/>
        </p:nvGrpSpPr>
        <p:grpSpPr>
          <a:xfrm>
            <a:off x="977741" y="2648112"/>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20" name="Group 20"/>
          <p:cNvGrpSpPr/>
          <p:nvPr/>
        </p:nvGrpSpPr>
        <p:grpSpPr>
          <a:xfrm>
            <a:off x="977741" y="6425585"/>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23" name="Group 23"/>
          <p:cNvGrpSpPr/>
          <p:nvPr/>
        </p:nvGrpSpPr>
        <p:grpSpPr>
          <a:xfrm>
            <a:off x="977741" y="4651003"/>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sp>
        <p:nvSpPr>
          <p:cNvPr id="26" name="TextBox 26"/>
          <p:cNvSpPr txBox="1"/>
          <p:nvPr/>
        </p:nvSpPr>
        <p:spPr>
          <a:xfrm>
            <a:off x="2126549" y="650875"/>
            <a:ext cx="8021630" cy="679450"/>
          </a:xfrm>
          <a:prstGeom prst="rect">
            <a:avLst/>
          </a:prstGeom>
        </p:spPr>
        <p:txBody>
          <a:bodyPr lIns="0" tIns="0" rIns="0" bIns="0" rtlCol="0" anchor="t">
            <a:spAutoFit/>
          </a:bodyPr>
          <a:lstStyle/>
          <a:p>
            <a:pPr algn="l">
              <a:lnSpc>
                <a:spcPts val="5599"/>
              </a:lnSpc>
              <a:spcBef>
                <a:spcPct val="0"/>
              </a:spcBef>
            </a:pPr>
            <a:r>
              <a:rPr lang="en-US" sz="3999">
                <a:solidFill>
                  <a:srgbClr val="191919"/>
                </a:solidFill>
                <a:latin typeface="Gotham Bold"/>
                <a:ea typeface="Gotham Bold"/>
                <a:cs typeface="Gotham Bold"/>
                <a:sym typeface="Gotham Bold"/>
              </a:rPr>
              <a:t>Feature Extraction</a:t>
            </a:r>
          </a:p>
        </p:txBody>
      </p:sp>
      <p:grpSp>
        <p:nvGrpSpPr>
          <p:cNvPr id="27" name="Group 27"/>
          <p:cNvGrpSpPr/>
          <p:nvPr/>
        </p:nvGrpSpPr>
        <p:grpSpPr>
          <a:xfrm>
            <a:off x="977741" y="7093216"/>
            <a:ext cx="508158" cy="543805"/>
            <a:chOff x="0" y="0"/>
            <a:chExt cx="812800" cy="869819"/>
          </a:xfrm>
        </p:grpSpPr>
        <p:sp>
          <p:nvSpPr>
            <p:cNvPr id="28" name="Freeform 2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29" name="TextBox 2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30" name="Group 30"/>
          <p:cNvGrpSpPr/>
          <p:nvPr/>
        </p:nvGrpSpPr>
        <p:grpSpPr>
          <a:xfrm>
            <a:off x="977741" y="7760846"/>
            <a:ext cx="508158" cy="543805"/>
            <a:chOff x="0" y="0"/>
            <a:chExt cx="812800" cy="869819"/>
          </a:xfrm>
        </p:grpSpPr>
        <p:sp>
          <p:nvSpPr>
            <p:cNvPr id="31" name="Freeform 3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32" name="TextBox 3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33" name="Group 33"/>
          <p:cNvGrpSpPr/>
          <p:nvPr/>
        </p:nvGrpSpPr>
        <p:grpSpPr>
          <a:xfrm>
            <a:off x="11762088" y="-9632634"/>
            <a:ext cx="10994424" cy="10994424"/>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9232C">
                  <a:alpha val="11765"/>
                </a:srgbClr>
              </a:solidFill>
              <a:prstDash val="solid"/>
              <a:miter/>
            </a:ln>
          </p:spPr>
          <p:txBody>
            <a:bodyPr/>
            <a:lstStyle/>
            <a:p>
              <a:endParaRPr lang="en-IN"/>
            </a:p>
          </p:txBody>
        </p:sp>
        <p:sp>
          <p:nvSpPr>
            <p:cNvPr id="35" name="TextBox 3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36" name="TextBox 36"/>
          <p:cNvSpPr txBox="1"/>
          <p:nvPr/>
        </p:nvSpPr>
        <p:spPr>
          <a:xfrm>
            <a:off x="2487971" y="2052490"/>
            <a:ext cx="7660208" cy="7458075"/>
          </a:xfrm>
          <a:prstGeom prst="rect">
            <a:avLst/>
          </a:prstGeom>
        </p:spPr>
        <p:txBody>
          <a:bodyPr lIns="0" tIns="0" rIns="0" bIns="0" rtlCol="0" anchor="t">
            <a:spAutoFit/>
          </a:bodyPr>
          <a:lstStyle/>
          <a:p>
            <a:pPr algn="ctr">
              <a:lnSpc>
                <a:spcPts val="4200"/>
              </a:lnSpc>
            </a:pPr>
            <a:r>
              <a:rPr lang="en-US" sz="3000">
                <a:solidFill>
                  <a:srgbClr val="000000"/>
                </a:solidFill>
                <a:latin typeface="Gotham Bold"/>
                <a:ea typeface="Gotham Bold"/>
                <a:cs typeface="Gotham Bold"/>
                <a:sym typeface="Gotham Bold"/>
              </a:rPr>
              <a:t>One-Hot Encoding for Categorical Variables</a:t>
            </a:r>
          </a:p>
          <a:p>
            <a:pPr marL="647700" lvl="1" indent="-323850" algn="just">
              <a:lnSpc>
                <a:spcPts val="4200"/>
              </a:lnSpc>
              <a:buFont typeface="Arial"/>
              <a:buChar char="•"/>
            </a:pPr>
            <a:r>
              <a:rPr lang="en-US" sz="3000">
                <a:solidFill>
                  <a:srgbClr val="000000"/>
                </a:solidFill>
                <a:latin typeface="Gotham Bold"/>
                <a:ea typeface="Gotham Bold"/>
                <a:cs typeface="Gotham Bold"/>
                <a:sym typeface="Gotham Bold"/>
              </a:rPr>
              <a:t>Reasoning:</a:t>
            </a:r>
          </a:p>
          <a:p>
            <a:pPr algn="just">
              <a:lnSpc>
                <a:spcPts val="4200"/>
              </a:lnSpc>
            </a:pPr>
            <a:endParaRPr lang="en-US" sz="3000">
              <a:solidFill>
                <a:srgbClr val="000000"/>
              </a:solidFill>
              <a:latin typeface="Gotham Bold"/>
              <a:ea typeface="Gotham Bold"/>
              <a:cs typeface="Gotham Bold"/>
              <a:sym typeface="Gotham Bold"/>
            </a:endParaRPr>
          </a:p>
          <a:p>
            <a:pPr marL="1295400" lvl="2" indent="-431800" algn="just">
              <a:lnSpc>
                <a:spcPts val="4200"/>
              </a:lnSpc>
              <a:buFont typeface="Arial"/>
              <a:buChar char="⚬"/>
            </a:pPr>
            <a:r>
              <a:rPr lang="en-US" sz="3000">
                <a:solidFill>
                  <a:srgbClr val="000000"/>
                </a:solidFill>
                <a:latin typeface="Gotham"/>
                <a:ea typeface="Gotham"/>
                <a:cs typeface="Gotham"/>
                <a:sym typeface="Gotham"/>
              </a:rPr>
              <a:t>Categorical variables such as Model, Colour, Rear Camera, Front Camera, and Processor were encoded using one-hot encoding (pd.get_dummies()).</a:t>
            </a:r>
          </a:p>
          <a:p>
            <a:pPr marL="1295400" lvl="2" indent="-431800" algn="just">
              <a:lnSpc>
                <a:spcPts val="4200"/>
              </a:lnSpc>
              <a:buFont typeface="Arial"/>
              <a:buChar char="⚬"/>
            </a:pPr>
            <a:r>
              <a:rPr lang="en-US" sz="3000">
                <a:solidFill>
                  <a:srgbClr val="000000"/>
                </a:solidFill>
                <a:latin typeface="Gotham"/>
                <a:ea typeface="Gotham"/>
                <a:cs typeface="Gotham"/>
                <a:sym typeface="Gotham"/>
              </a:rPr>
              <a:t>This transformation converts categorical variables into a numerical format suitable for machine learning models like Random Forest Regressor.</a:t>
            </a:r>
          </a:p>
        </p:txBody>
      </p:sp>
      <p:sp>
        <p:nvSpPr>
          <p:cNvPr id="37" name="TextBox 37"/>
          <p:cNvSpPr txBox="1"/>
          <p:nvPr/>
        </p:nvSpPr>
        <p:spPr>
          <a:xfrm>
            <a:off x="10666999" y="2052490"/>
            <a:ext cx="7298785" cy="7991475"/>
          </a:xfrm>
          <a:prstGeom prst="rect">
            <a:avLst/>
          </a:prstGeom>
        </p:spPr>
        <p:txBody>
          <a:bodyPr lIns="0" tIns="0" rIns="0" bIns="0" rtlCol="0" anchor="t">
            <a:spAutoFit/>
          </a:bodyPr>
          <a:lstStyle/>
          <a:p>
            <a:pPr algn="ctr">
              <a:lnSpc>
                <a:spcPts val="4200"/>
              </a:lnSpc>
            </a:pPr>
            <a:r>
              <a:rPr lang="en-US" sz="3000">
                <a:solidFill>
                  <a:srgbClr val="000000"/>
                </a:solidFill>
                <a:latin typeface="Gotham Bold"/>
                <a:ea typeface="Gotham Bold"/>
                <a:cs typeface="Gotham Bold"/>
                <a:sym typeface="Gotham Bold"/>
              </a:rPr>
              <a:t>Feature Importance Analysis</a:t>
            </a:r>
          </a:p>
          <a:p>
            <a:pPr algn="ctr">
              <a:lnSpc>
                <a:spcPts val="4200"/>
              </a:lnSpc>
            </a:pPr>
            <a:endParaRPr lang="en-US" sz="3000">
              <a:solidFill>
                <a:srgbClr val="000000"/>
              </a:solidFill>
              <a:latin typeface="Gotham Bold"/>
              <a:ea typeface="Gotham Bold"/>
              <a:cs typeface="Gotham Bold"/>
              <a:sym typeface="Gotham Bold"/>
            </a:endParaRPr>
          </a:p>
          <a:p>
            <a:pPr marL="647700" lvl="1" indent="-323850" algn="just">
              <a:lnSpc>
                <a:spcPts val="4200"/>
              </a:lnSpc>
              <a:buFont typeface="Arial"/>
              <a:buChar char="•"/>
            </a:pPr>
            <a:r>
              <a:rPr lang="en-US" sz="3000">
                <a:solidFill>
                  <a:srgbClr val="000000"/>
                </a:solidFill>
                <a:latin typeface="Gotham Bold"/>
                <a:ea typeface="Gotham Bold"/>
                <a:cs typeface="Gotham Bold"/>
                <a:sym typeface="Gotham Bold"/>
              </a:rPr>
              <a:t>Importance:</a:t>
            </a:r>
          </a:p>
          <a:p>
            <a:pPr algn="just">
              <a:lnSpc>
                <a:spcPts val="4200"/>
              </a:lnSpc>
            </a:pPr>
            <a:endParaRPr lang="en-US" sz="3000">
              <a:solidFill>
                <a:srgbClr val="000000"/>
              </a:solidFill>
              <a:latin typeface="Gotham Bold"/>
              <a:ea typeface="Gotham Bold"/>
              <a:cs typeface="Gotham Bold"/>
              <a:sym typeface="Gotham Bold"/>
            </a:endParaRPr>
          </a:p>
          <a:p>
            <a:pPr marL="1295400" lvl="2" indent="-431800" algn="just">
              <a:lnSpc>
                <a:spcPts val="4200"/>
              </a:lnSpc>
              <a:buFont typeface="Arial"/>
              <a:buChar char="⚬"/>
            </a:pPr>
            <a:r>
              <a:rPr lang="en-US" sz="3000">
                <a:solidFill>
                  <a:srgbClr val="000000"/>
                </a:solidFill>
                <a:latin typeface="Gotham"/>
                <a:ea typeface="Gotham"/>
                <a:cs typeface="Gotham"/>
                <a:sym typeface="Gotham"/>
              </a:rPr>
              <a:t>Features were analyzed for their influence on predicting mobile prices using correlation analysis and model performance metrics.</a:t>
            </a:r>
          </a:p>
          <a:p>
            <a:pPr marL="1295400" lvl="2" indent="-431800" algn="just">
              <a:lnSpc>
                <a:spcPts val="4200"/>
              </a:lnSpc>
              <a:buFont typeface="Arial"/>
              <a:buChar char="⚬"/>
            </a:pPr>
            <a:r>
              <a:rPr lang="en-US" sz="3000">
                <a:solidFill>
                  <a:srgbClr val="000000"/>
                </a:solidFill>
                <a:latin typeface="Gotham"/>
                <a:ea typeface="Gotham"/>
                <a:cs typeface="Gotham"/>
                <a:sym typeface="Gotham"/>
              </a:rPr>
              <a:t>Key features identified through this process include RAM, Memory, and specific camera attributes (Rear Camera, Front Camera).</a:t>
            </a:r>
          </a:p>
          <a:p>
            <a:pPr algn="just">
              <a:lnSpc>
                <a:spcPts val="4200"/>
              </a:lnSpc>
            </a:pPr>
            <a:endParaRPr lang="en-US" sz="3000">
              <a:solidFill>
                <a:srgbClr val="000000"/>
              </a:solidFill>
              <a:latin typeface="Gotham"/>
              <a:ea typeface="Gotham"/>
              <a:cs typeface="Gotham"/>
              <a:sym typeface="Gotham"/>
            </a:endParaRPr>
          </a:p>
        </p:txBody>
      </p:sp>
      <p:grpSp>
        <p:nvGrpSpPr>
          <p:cNvPr id="38" name="Group 38"/>
          <p:cNvGrpSpPr/>
          <p:nvPr/>
        </p:nvGrpSpPr>
        <p:grpSpPr>
          <a:xfrm>
            <a:off x="948235" y="8458622"/>
            <a:ext cx="508158" cy="543805"/>
            <a:chOff x="0" y="0"/>
            <a:chExt cx="812800" cy="869819"/>
          </a:xfrm>
        </p:grpSpPr>
        <p:sp>
          <p:nvSpPr>
            <p:cNvPr id="39" name="Freeform 3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9232C"/>
              </a:solidFill>
              <a:prstDash val="solid"/>
              <a:miter/>
            </a:ln>
          </p:spPr>
          <p:txBody>
            <a:bodyPr/>
            <a:lstStyle/>
            <a:p>
              <a:endParaRPr lang="en-IN"/>
            </a:p>
          </p:txBody>
        </p:sp>
        <p:sp>
          <p:nvSpPr>
            <p:cNvPr id="40" name="TextBox 4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10</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1169</Words>
  <Application>Microsoft Office PowerPoint</Application>
  <PresentationFormat>Custom</PresentationFormat>
  <Paragraphs>248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Gotham</vt:lpstr>
      <vt:lpstr>Arial</vt:lpstr>
      <vt:lpstr>Calibri</vt:lpstr>
      <vt:lpstr>Gotham Italics</vt:lpstr>
      <vt:lpstr>Gotham Bold</vt:lpstr>
      <vt:lpstr>Gotham Bold Italics</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Extraction and Price Prediction for Mobile Phones</dc:title>
  <cp:lastModifiedBy>deewanker sharma</cp:lastModifiedBy>
  <cp:revision>2</cp:revision>
  <dcterms:created xsi:type="dcterms:W3CDTF">2006-08-16T00:00:00Z</dcterms:created>
  <dcterms:modified xsi:type="dcterms:W3CDTF">2024-07-17T19:22:42Z</dcterms:modified>
  <dc:identifier>DAGLBrf3SVI</dc:identifier>
</cp:coreProperties>
</file>