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7" r:id="rId2"/>
    <p:sldId id="258" r:id="rId3"/>
    <p:sldId id="259" r:id="rId4"/>
    <p:sldId id="260" r:id="rId5"/>
    <p:sldId id="261" r:id="rId6"/>
    <p:sldId id="262" r:id="rId7"/>
    <p:sldId id="263" r:id="rId8"/>
    <p:sldId id="264" r:id="rId9"/>
    <p:sldId id="265" r:id="rId10"/>
    <p:sldId id="266" r:id="rId11"/>
    <p:sldId id="268"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0"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1"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10-09-2025</a:t>
            </a:fld>
            <a:endParaRPr lang="en-IN"/>
          </a:p>
        </p:txBody>
      </p:sp>
      <p:sp>
        <p:nvSpPr>
          <p:cNvPr id="1048702"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03"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4"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05"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8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87" name="Holder 3"/>
          <p:cNvSpPr>
            <a:spLocks noGrp="1"/>
          </p:cNvSpPr>
          <p:nvPr>
            <p:ph type="body" idx="1"/>
          </p:nvPr>
        </p:nvSpPr>
        <p:spPr/>
        <p:txBody>
          <a:bodyPr lIns="0" tIns="0" rIns="0" bIns="0"/>
          <a:lstStyle/>
          <a:p>
            <a:endParaRPr/>
          </a:p>
        </p:txBody>
      </p:sp>
      <p:sp>
        <p:nvSpPr>
          <p:cNvPr id="1048688"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9"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1048690"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1"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92"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93"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694"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5"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1048696"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697"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8"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1048699"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2.jpeg" /><Relationship Id="rId2" Type="http://schemas.openxmlformats.org/officeDocument/2006/relationships/image" Target="../media/image11.jpe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1523999" y="19665"/>
            <a:ext cx="7629525" cy="1032510"/>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descr="STUDENT NAME: Madhavan T REGISTER NO AND NMID: asunm126212400641 DEPARTMENT: BCA COLLEGE: JAYA COLLEGE OF ARTS &amp; SCIENCE/UNIVERSITY OF MADRAS"/>
          <p:cNvSpPr txBox="1"/>
          <p:nvPr/>
        </p:nvSpPr>
        <p:spPr>
          <a:xfrm>
            <a:off x="2554542" y="3314150"/>
            <a:ext cx="8610600" cy="2308324"/>
          </a:xfrm>
          <a:prstGeom prst="rect">
            <a:avLst/>
          </a:prstGeom>
          <a:noFill/>
        </p:spPr>
        <p:txBody>
          <a:bodyPr wrap="square" lIns="91440" tIns="45720" rIns="91440" bIns="45720" rtlCol="0" anchor="t">
            <a:spAutoFit/>
          </a:bodyPr>
          <a:lstStyle/>
          <a:p>
            <a:r>
              <a:rPr lang="en-US" sz="2400" dirty="0"/>
              <a:t>STUDENT NAME</a:t>
            </a:r>
            <a:r>
              <a:rPr lang="en-US" sz="2400"/>
              <a:t>: Y.deeyathini </a:t>
            </a:r>
            <a:endParaRPr lang="zh-CN" altLang="en-US"/>
          </a:p>
          <a:p>
            <a:r>
              <a:rPr lang="en-US" sz="2400" dirty="0"/>
              <a:t>REGISTER NO AND NMID</a:t>
            </a:r>
            <a:r>
              <a:rPr lang="en-US" sz="2400"/>
              <a:t>: 212400679</a:t>
            </a:r>
            <a:endParaRPr lang="en-US" sz="2400" dirty="0">
              <a:cs typeface="Calibri"/>
            </a:endParaRPr>
          </a:p>
          <a:p>
            <a:r>
              <a:rPr lang="en-US" sz="2400" dirty="0"/>
              <a:t>DEPARTMENT: BCA</a:t>
            </a:r>
            <a:endParaRPr lang="zh-CN" altLang="en-US"/>
          </a:p>
          <a:p>
            <a:r>
              <a:rPr lang="en-US" sz="2400" dirty="0"/>
              <a:t>COLLEGE: JAYA COLLEGE OF ARTS AND SCIENCE/ MADRAS UNIVERSITY</a:t>
            </a:r>
            <a:endParaRPr lang="zh-CN" altLang="en-US"/>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3"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7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5"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6"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66675" y="3381373"/>
            <a:ext cx="2466975" cy="3419475"/>
          </a:xfrm>
          <a:prstGeom prst="rect">
            <a:avLst/>
          </a:prstGeom>
        </p:spPr>
      </p:pic>
      <p:sp>
        <p:nvSpPr>
          <p:cNvPr id="1048677" name="object 7"/>
          <p:cNvSpPr txBox="1">
            <a:spLocks noGrp="1"/>
          </p:cNvSpPr>
          <p:nvPr>
            <p:ph type="title"/>
          </p:nvPr>
        </p:nvSpPr>
        <p:spPr>
          <a:xfrm>
            <a:off x="739775" y="654938"/>
            <a:ext cx="8480425" cy="727709"/>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104867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79" name="TextBox 8"/>
          <p:cNvSpPr txBox="1"/>
          <p:nvPr/>
        </p:nvSpPr>
        <p:spPr>
          <a:xfrm>
            <a:off x="2743200" y="2354703"/>
            <a:ext cx="8534018" cy="161544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Result: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“The digital portfolio was successfully designed and implemented. It allows users to showcase their skills, projects, and achievements in an organized and visually appealing way. The portfolio is fully responsive, easy to update, and accessible across devices.”</a:t>
            </a:r>
            <a:endParaRPr lang="en-IN" dirty="0">
              <a:latin typeface="Times New Roman" panose="02020603050405020304" pitchFamily="18" charset="0"/>
              <a:cs typeface="Times New Roman" panose="02020603050405020304" pitchFamily="18" charset="0"/>
            </a:endParaRPr>
          </a:p>
        </p:txBody>
      </p:sp>
      <p:pic>
        <p:nvPicPr>
          <p:cNvPr id="2097168" name="Picture 2097167"/>
          <p:cNvPicPr>
            <a:picLocks/>
          </p:cNvPicPr>
          <p:nvPr/>
        </p:nvPicPr>
        <p:blipFill>
          <a:blip r:embed="rId3"/>
          <a:stretch>
            <a:fillRect/>
          </a:stretch>
        </p:blipFill>
        <p:spPr>
          <a:xfrm>
            <a:off x="2831649" y="3970143"/>
            <a:ext cx="6159435" cy="290341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1"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2"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83" name="object 7"/>
          <p:cNvSpPr txBox="1">
            <a:spLocks noGrp="1"/>
          </p:cNvSpPr>
          <p:nvPr>
            <p:ph type="title"/>
          </p:nvPr>
        </p:nvSpPr>
        <p:spPr>
          <a:xfrm>
            <a:off x="755332" y="385444"/>
            <a:ext cx="4578668" cy="826135"/>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1048684"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048685" name="Rectangle 1"/>
          <p:cNvSpPr/>
          <p:nvPr/>
        </p:nvSpPr>
        <p:spPr>
          <a:xfrm>
            <a:off x="3048000" y="1997839"/>
            <a:ext cx="6096000" cy="3749040"/>
          </a:xfrm>
          <a:prstGeom prst="rect">
            <a:avLst/>
          </a:prstGeom>
        </p:spPr>
        <p:txBody>
          <a:bodyPr>
            <a:spAutoFit/>
          </a:bodyPr>
          <a:lstStyle/>
          <a:p>
            <a:r>
              <a:rPr lang="en-US" b="1" dirty="0"/>
              <a:t>Conclusion</a:t>
            </a:r>
          </a:p>
          <a:p>
            <a:r>
              <a:rPr lang="en-US" dirty="0"/>
              <a:t>The Digital Portfolio serves as a modern and interactive platform for individuals to showcase their personal, academic, and professional achievements. Unlike traditional resumes, it provides a dynamic space to highlight skills, projects, and experiences using multimedia elements. It enhances personal branding, improves accessibility, and creates better opportunities for career growth. Overall, the digital portfolio is an effective tool that bridges the gap between an individual’s potential and the opportunities available in the digital world.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1438910"/>
          </a:xfrm>
          <a:prstGeom prst="rect">
            <a:avLst/>
          </a:prstGeom>
        </p:spPr>
        <p:txBody>
          <a:bodyPr vert="horz" wrap="square" lIns="0" tIns="16510" rIns="0" bIns="0" rtlCol="0">
            <a:spAutoFit/>
          </a:bodyPr>
          <a:lstStyle/>
          <a:p>
            <a:pPr marL="12700">
              <a:lnSpc>
                <a:spcPct val="100000"/>
              </a:lnSpc>
              <a:spcBef>
                <a:spcPts val="130"/>
              </a:spcBef>
            </a:pPr>
            <a:r>
              <a:rPr lang="en-US" sz="4250" spc="5" dirty="0"/>
              <a:t>Interactive digital portfolio</a:t>
            </a:r>
            <a:endParaRPr sz="4250" dirty="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6"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29"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8"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29"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0"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1"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2"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3"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4"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5"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6"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7"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39"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0" name="object 21"/>
          <p:cNvSpPr txBox="1">
            <a:spLocks noGrp="1"/>
          </p:cNvSpPr>
          <p:nvPr>
            <p:ph type="title"/>
          </p:nvPr>
        </p:nvSpPr>
        <p:spPr>
          <a:xfrm>
            <a:off x="739775" y="445388"/>
            <a:ext cx="2357120" cy="16389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1"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2" name="TextBox 22"/>
          <p:cNvSpPr txBox="1"/>
          <p:nvPr/>
        </p:nvSpPr>
        <p:spPr>
          <a:xfrm>
            <a:off x="2509807" y="1041533"/>
            <a:ext cx="5029200" cy="52603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5"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048646" name="object 7"/>
          <p:cNvSpPr txBox="1">
            <a:spLocks noGrp="1"/>
          </p:cNvSpPr>
          <p:nvPr>
            <p:ph type="title"/>
          </p:nvPr>
        </p:nvSpPr>
        <p:spPr>
          <a:xfrm>
            <a:off x="834072" y="575055"/>
            <a:ext cx="5636895" cy="14389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7"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48" name="Rectangle 8"/>
          <p:cNvSpPr/>
          <p:nvPr/>
        </p:nvSpPr>
        <p:spPr>
          <a:xfrm>
            <a:off x="3048000" y="2967335"/>
            <a:ext cx="6096000" cy="4053840"/>
          </a:xfrm>
          <a:prstGeom prst="rect">
            <a:avLst/>
          </a:prstGeom>
        </p:spPr>
        <p:txBody>
          <a:bodyPr>
            <a:spAutoFit/>
          </a:bodyPr>
          <a:lstStyle/>
          <a:p>
            <a:r>
              <a:rPr lang="en-US" dirty="0"/>
              <a:t>In today’s digital era, individuals need an effective way to showcase their skills, achievements, and experiences beyond traditional paper resumes and certificates. Traditional resumes are limited in scope, static in nature, and do not provide space for multimedia elements such as images, videos, project demos, and interactive content. This limitation reduces the ability of an individual to fully demonstrate their capabilities and creativity.</a:t>
            </a:r>
          </a:p>
          <a:p>
            <a:r>
              <a:rPr lang="en-US" dirty="0"/>
              <a:t>Therefore, there is a need for a </a:t>
            </a:r>
            <a:r>
              <a:rPr lang="en-US" b="1" dirty="0"/>
              <a:t>digital portfolio system</a:t>
            </a:r>
            <a:r>
              <a:rPr lang="en-US" dirty="0"/>
              <a:t> that allows individuals to create, manage, and showcase their personal and professional information in a modern, interactive, and user-friendly way.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1"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2" name="object 7"/>
          <p:cNvSpPr txBox="1">
            <a:spLocks noGrp="1"/>
          </p:cNvSpPr>
          <p:nvPr>
            <p:ph type="title"/>
          </p:nvPr>
        </p:nvSpPr>
        <p:spPr>
          <a:xfrm>
            <a:off x="739775" y="829627"/>
            <a:ext cx="5263515" cy="14389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3"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4" name="Rectangle 8"/>
          <p:cNvSpPr/>
          <p:nvPr/>
        </p:nvSpPr>
        <p:spPr>
          <a:xfrm>
            <a:off x="3048000" y="2551837"/>
            <a:ext cx="6096000" cy="2225040"/>
          </a:xfrm>
          <a:prstGeom prst="rect">
            <a:avLst/>
          </a:prstGeom>
        </p:spPr>
        <p:txBody>
          <a:bodyPr>
            <a:spAutoFit/>
          </a:bodyPr>
          <a:lstStyle/>
          <a:p>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Digital Portfolio Project</a:t>
            </a:r>
            <a:r>
              <a:rPr lang="en-US" dirty="0">
                <a:latin typeface="Times New Roman" panose="02020603050405020304" pitchFamily="18" charset="0"/>
                <a:cs typeface="Times New Roman" panose="02020603050405020304" pitchFamily="18" charset="0"/>
              </a:rPr>
              <a:t> provides a modern platform for individuals to showcase their skills, achievements, and projects online. It replaces traditional resumes with an interactive, multimedia-based profile that is accessible anytime, anywhere. The system is user-friendly, visually appealing, and helps improve personal branding and career opportunities.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5"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6"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7"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8" name="object 5"/>
          <p:cNvSpPr txBox="1">
            <a:spLocks noGrp="1"/>
          </p:cNvSpPr>
          <p:nvPr>
            <p:ph type="title"/>
          </p:nvPr>
        </p:nvSpPr>
        <p:spPr>
          <a:xfrm>
            <a:off x="699452" y="891793"/>
            <a:ext cx="5014595" cy="1083310"/>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59"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60" name="Rectangle 6"/>
          <p:cNvSpPr/>
          <p:nvPr/>
        </p:nvSpPr>
        <p:spPr>
          <a:xfrm>
            <a:off x="3048000" y="1859340"/>
            <a:ext cx="6096000" cy="3444240"/>
          </a:xfrm>
          <a:prstGeom prst="rect">
            <a:avLst/>
          </a:prstGeom>
        </p:spPr>
        <p:txBody>
          <a:bodyPr>
            <a:spAutoFit/>
          </a:bodyPr>
          <a:lstStyle/>
          <a:p>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end users of a digital portfolio</a:t>
            </a:r>
            <a:r>
              <a:rPr lang="en-US" dirty="0">
                <a:latin typeface="Times New Roman" panose="02020603050405020304" pitchFamily="18" charset="0"/>
                <a:cs typeface="Times New Roman" panose="02020603050405020304" pitchFamily="18" charset="0"/>
              </a:rPr>
              <a:t> are mainly:</a:t>
            </a:r>
          </a:p>
          <a:p>
            <a:pPr>
              <a:buFont typeface="+mj-lt"/>
              <a:buAutoNum type="arabicPeriod"/>
            </a:pPr>
            <a:r>
              <a:rPr lang="en-US" b="1" dirty="0">
                <a:latin typeface="Times New Roman" panose="02020603050405020304" pitchFamily="18" charset="0"/>
                <a:cs typeface="Times New Roman" panose="02020603050405020304" pitchFamily="18" charset="0"/>
              </a:rPr>
              <a:t>Students</a:t>
            </a:r>
            <a:r>
              <a:rPr lang="en-US" dirty="0">
                <a:latin typeface="Times New Roman" panose="02020603050405020304" pitchFamily="18" charset="0"/>
                <a:cs typeface="Times New Roman" panose="02020603050405020304" pitchFamily="18" charset="0"/>
              </a:rPr>
              <a:t> – to showcase academic achievements, projects, and skills.</a:t>
            </a:r>
          </a:p>
          <a:p>
            <a:pPr>
              <a:buFont typeface="+mj-lt"/>
              <a:buAutoNum type="arabicPeriod"/>
            </a:pPr>
            <a:r>
              <a:rPr lang="en-US" b="1" dirty="0">
                <a:latin typeface="Times New Roman" panose="02020603050405020304" pitchFamily="18" charset="0"/>
                <a:cs typeface="Times New Roman" panose="02020603050405020304" pitchFamily="18" charset="0"/>
              </a:rPr>
              <a:t>Job Seekers/Professionals</a:t>
            </a:r>
            <a:r>
              <a:rPr lang="en-US" dirty="0">
                <a:latin typeface="Times New Roman" panose="02020603050405020304" pitchFamily="18" charset="0"/>
                <a:cs typeface="Times New Roman" panose="02020603050405020304" pitchFamily="18" charset="0"/>
              </a:rPr>
              <a:t> – to highlight experience, certifications, and career achievements.</a:t>
            </a:r>
          </a:p>
          <a:p>
            <a:pPr>
              <a:buFont typeface="+mj-lt"/>
              <a:buAutoNum type="arabicPeriod"/>
            </a:pPr>
            <a:r>
              <a:rPr lang="en-US" b="1" dirty="0">
                <a:latin typeface="Times New Roman" panose="02020603050405020304" pitchFamily="18" charset="0"/>
                <a:cs typeface="Times New Roman" panose="02020603050405020304" pitchFamily="18" charset="0"/>
              </a:rPr>
              <a:t>Freelancers/Creators</a:t>
            </a:r>
            <a:r>
              <a:rPr lang="en-US" dirty="0">
                <a:latin typeface="Times New Roman" panose="02020603050405020304" pitchFamily="18" charset="0"/>
                <a:cs typeface="Times New Roman" panose="02020603050405020304" pitchFamily="18" charset="0"/>
              </a:rPr>
              <a:t> – to present creative works, designs, or services to potential clients.</a:t>
            </a:r>
          </a:p>
          <a:p>
            <a:pPr>
              <a:buFont typeface="+mj-lt"/>
              <a:buAutoNum type="arabicPeriod"/>
            </a:pPr>
            <a:r>
              <a:rPr lang="en-US" b="1" dirty="0">
                <a:latin typeface="Times New Roman" panose="02020603050405020304" pitchFamily="18" charset="0"/>
                <a:cs typeface="Times New Roman" panose="02020603050405020304" pitchFamily="18" charset="0"/>
              </a:rPr>
              <a:t>Educators/Researchers</a:t>
            </a:r>
            <a:r>
              <a:rPr lang="en-US" dirty="0">
                <a:latin typeface="Times New Roman" panose="02020603050405020304" pitchFamily="18" charset="0"/>
                <a:cs typeface="Times New Roman" panose="02020603050405020304" pitchFamily="18" charset="0"/>
              </a:rPr>
              <a:t> – to display publications, teaching work, and research contributions.</a:t>
            </a:r>
          </a:p>
          <a:p>
            <a:pPr>
              <a:buFont typeface="+mj-lt"/>
              <a:buAutoNum type="arabicPeriod"/>
            </a:pPr>
            <a:r>
              <a:rPr lang="en-US" b="1" dirty="0">
                <a:latin typeface="Times New Roman" panose="02020603050405020304" pitchFamily="18" charset="0"/>
                <a:cs typeface="Times New Roman" panose="02020603050405020304" pitchFamily="18" charset="0"/>
              </a:rPr>
              <a:t>Employers/Recruiters</a:t>
            </a:r>
            <a:r>
              <a:rPr lang="en-US" dirty="0">
                <a:latin typeface="Times New Roman" panose="02020603050405020304" pitchFamily="18" charset="0"/>
                <a:cs typeface="Times New Roman" panose="02020603050405020304" pitchFamily="18" charset="0"/>
              </a:rPr>
              <a:t> – as viewers who assess candidates’ skills and suitability.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1476375"/>
            <a:ext cx="2695574" cy="3248025"/>
          </a:xfrm>
          <a:prstGeom prst="rect">
            <a:avLst/>
          </a:prstGeom>
        </p:spPr>
      </p:pic>
      <p:sp>
        <p:nvSpPr>
          <p:cNvPr id="104866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2"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3"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4" name="object 6"/>
          <p:cNvSpPr txBox="1">
            <a:spLocks noGrp="1"/>
          </p:cNvSpPr>
          <p:nvPr>
            <p:ph type="title"/>
          </p:nvPr>
        </p:nvSpPr>
        <p:spPr>
          <a:xfrm>
            <a:off x="558165" y="857885"/>
            <a:ext cx="9763125" cy="622935"/>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65"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66" name="Rectangle 7"/>
          <p:cNvSpPr/>
          <p:nvPr/>
        </p:nvSpPr>
        <p:spPr>
          <a:xfrm>
            <a:off x="3048000" y="1813173"/>
            <a:ext cx="6096000" cy="3749040"/>
          </a:xfrm>
          <a:prstGeom prst="rect">
            <a:avLst/>
          </a:prstGeom>
        </p:spPr>
        <p:txBody>
          <a:bodyPr>
            <a:spAutoFit/>
          </a:bodyPr>
          <a:lstStyle/>
          <a:p>
            <a:r>
              <a:rPr lang="en-US" sz="1200" b="1" dirty="0">
                <a:latin typeface="Times New Roman" panose="02020603050405020304" pitchFamily="18" charset="0"/>
                <a:cs typeface="Times New Roman" panose="02020603050405020304" pitchFamily="18" charset="0"/>
              </a:rPr>
              <a:t>Tools</a:t>
            </a:r>
          </a:p>
          <a:p>
            <a:pPr>
              <a:buFont typeface="+mj-lt"/>
              <a:buAutoNum type="arabicPeriod"/>
            </a:pPr>
            <a:r>
              <a:rPr lang="en-US" sz="1200" b="1" dirty="0">
                <a:latin typeface="Times New Roman" panose="02020603050405020304" pitchFamily="18" charset="0"/>
                <a:cs typeface="Times New Roman" panose="02020603050405020304" pitchFamily="18" charset="0"/>
              </a:rPr>
              <a:t>Web Development Tools</a:t>
            </a:r>
            <a:r>
              <a:rPr lang="en-US" sz="1200" dirty="0">
                <a:latin typeface="Times New Roman" panose="02020603050405020304" pitchFamily="18" charset="0"/>
                <a:cs typeface="Times New Roman" panose="02020603050405020304" pitchFamily="18" charset="0"/>
              </a:rPr>
              <a:t> – HTML, CSS, JavaScript for creating and styling the portfolio.</a:t>
            </a:r>
          </a:p>
          <a:p>
            <a:pPr>
              <a:buFont typeface="+mj-lt"/>
              <a:buAutoNum type="arabicPeriod"/>
            </a:pPr>
            <a:r>
              <a:rPr lang="en-US" sz="1200" b="1" dirty="0">
                <a:latin typeface="Times New Roman" panose="02020603050405020304" pitchFamily="18" charset="0"/>
                <a:cs typeface="Times New Roman" panose="02020603050405020304" pitchFamily="18" charset="0"/>
              </a:rPr>
              <a:t>Content Management Systems (CMS)</a:t>
            </a:r>
            <a:r>
              <a:rPr lang="en-US" sz="1200" dirty="0">
                <a:latin typeface="Times New Roman" panose="02020603050405020304" pitchFamily="18" charset="0"/>
                <a:cs typeface="Times New Roman" panose="02020603050405020304" pitchFamily="18" charset="0"/>
              </a:rPr>
              <a:t> – </a:t>
            </a:r>
            <a:r>
              <a:rPr lang="en-US" sz="1200" dirty="0" err="1">
                <a:latin typeface="Times New Roman" panose="02020603050405020304" pitchFamily="18" charset="0"/>
                <a:cs typeface="Times New Roman" panose="02020603050405020304" pitchFamily="18" charset="0"/>
              </a:rPr>
              <a:t>WordPress</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Wix</a:t>
            </a:r>
            <a:r>
              <a:rPr lang="en-US" sz="1200" dirty="0">
                <a:latin typeface="Times New Roman" panose="02020603050405020304" pitchFamily="18" charset="0"/>
                <a:cs typeface="Times New Roman" panose="02020603050405020304" pitchFamily="18" charset="0"/>
              </a:rPr>
              <a:t>, or Google Sites for easy portfolio creation.</a:t>
            </a:r>
          </a:p>
          <a:p>
            <a:pPr>
              <a:buFont typeface="+mj-lt"/>
              <a:buAutoNum type="arabicPeriod"/>
            </a:pPr>
            <a:r>
              <a:rPr lang="en-US" sz="1200" b="1" dirty="0">
                <a:latin typeface="Times New Roman" panose="02020603050405020304" pitchFamily="18" charset="0"/>
                <a:cs typeface="Times New Roman" panose="02020603050405020304" pitchFamily="18" charset="0"/>
              </a:rPr>
              <a:t>Design Tools</a:t>
            </a:r>
            <a:r>
              <a:rPr lang="en-US" sz="1200" dirty="0">
                <a:latin typeface="Times New Roman" panose="02020603050405020304" pitchFamily="18" charset="0"/>
                <a:cs typeface="Times New Roman" panose="02020603050405020304" pitchFamily="18" charset="0"/>
              </a:rPr>
              <a:t> – </a:t>
            </a:r>
            <a:r>
              <a:rPr lang="en-US" sz="1200" dirty="0" err="1">
                <a:latin typeface="Times New Roman" panose="02020603050405020304" pitchFamily="18" charset="0"/>
                <a:cs typeface="Times New Roman" panose="02020603050405020304" pitchFamily="18" charset="0"/>
              </a:rPr>
              <a:t>Canva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Figma</a:t>
            </a:r>
            <a:r>
              <a:rPr lang="en-US" sz="1200" dirty="0">
                <a:latin typeface="Times New Roman" panose="02020603050405020304" pitchFamily="18" charset="0"/>
                <a:cs typeface="Times New Roman" panose="02020603050405020304" pitchFamily="18" charset="0"/>
              </a:rPr>
              <a:t>, Adobe XD, Photoshop for graphics and layout.</a:t>
            </a:r>
          </a:p>
          <a:p>
            <a:pPr>
              <a:buFont typeface="+mj-lt"/>
              <a:buAutoNum type="arabicPeriod"/>
            </a:pPr>
            <a:r>
              <a:rPr lang="en-US" sz="1200" b="1" dirty="0">
                <a:latin typeface="Times New Roman" panose="02020603050405020304" pitchFamily="18" charset="0"/>
                <a:cs typeface="Times New Roman" panose="02020603050405020304" pitchFamily="18" charset="0"/>
              </a:rPr>
              <a:t>Code Editors</a:t>
            </a:r>
            <a:r>
              <a:rPr lang="en-US" sz="1200" dirty="0">
                <a:latin typeface="Times New Roman" panose="02020603050405020304" pitchFamily="18" charset="0"/>
                <a:cs typeface="Times New Roman" panose="02020603050405020304" pitchFamily="18" charset="0"/>
              </a:rPr>
              <a:t> – Visual Studio Code, Sublime Text for coding and customization.</a:t>
            </a:r>
          </a:p>
          <a:p>
            <a:pPr>
              <a:buFont typeface="+mj-lt"/>
              <a:buAutoNum type="arabicPeriod"/>
            </a:pPr>
            <a:r>
              <a:rPr lang="en-US" sz="1200" b="1" dirty="0">
                <a:latin typeface="Times New Roman" panose="02020603050405020304" pitchFamily="18" charset="0"/>
                <a:cs typeface="Times New Roman" panose="02020603050405020304" pitchFamily="18" charset="0"/>
              </a:rPr>
              <a:t>Hosting Platforms</a:t>
            </a:r>
            <a:r>
              <a:rPr lang="en-US" sz="1200" dirty="0">
                <a:latin typeface="Times New Roman" panose="02020603050405020304" pitchFamily="18" charset="0"/>
                <a:cs typeface="Times New Roman" panose="02020603050405020304" pitchFamily="18" charset="0"/>
              </a:rPr>
              <a:t> – </a:t>
            </a:r>
            <a:r>
              <a:rPr lang="en-US" sz="1200" dirty="0" err="1">
                <a:latin typeface="Times New Roman" panose="02020603050405020304" pitchFamily="18" charset="0"/>
                <a:cs typeface="Times New Roman" panose="02020603050405020304" pitchFamily="18" charset="0"/>
              </a:rPr>
              <a:t>GitHub</a:t>
            </a:r>
            <a:r>
              <a:rPr lang="en-US" sz="1200" dirty="0">
                <a:latin typeface="Times New Roman" panose="02020603050405020304" pitchFamily="18" charset="0"/>
                <a:cs typeface="Times New Roman" panose="02020603050405020304" pitchFamily="18" charset="0"/>
              </a:rPr>
              <a:t> Pages, </a:t>
            </a:r>
            <a:r>
              <a:rPr lang="en-US" sz="1200" dirty="0" err="1">
                <a:latin typeface="Times New Roman" panose="02020603050405020304" pitchFamily="18" charset="0"/>
                <a:cs typeface="Times New Roman" panose="02020603050405020304" pitchFamily="18" charset="0"/>
              </a:rPr>
              <a:t>Netlify</a:t>
            </a:r>
            <a:r>
              <a:rPr lang="en-US" sz="1200" dirty="0">
                <a:latin typeface="Times New Roman" panose="02020603050405020304" pitchFamily="18" charset="0"/>
                <a:cs typeface="Times New Roman" panose="02020603050405020304" pitchFamily="18" charset="0"/>
              </a:rPr>
              <a:t>, or personal domain hosting to publish the portfolio.</a:t>
            </a:r>
          </a:p>
          <a:p>
            <a:r>
              <a:rPr lang="en-US" sz="1200" b="1" dirty="0">
                <a:latin typeface="Times New Roman" panose="02020603050405020304" pitchFamily="18" charset="0"/>
                <a:cs typeface="Times New Roman" panose="02020603050405020304" pitchFamily="18" charset="0"/>
              </a:rPr>
              <a:t>Techniques</a:t>
            </a:r>
          </a:p>
          <a:p>
            <a:pPr>
              <a:buFont typeface="+mj-lt"/>
              <a:buAutoNum type="arabicPeriod"/>
            </a:pPr>
            <a:r>
              <a:rPr lang="en-US" sz="1200" b="1" dirty="0">
                <a:latin typeface="Times New Roman" panose="02020603050405020304" pitchFamily="18" charset="0"/>
                <a:cs typeface="Times New Roman" panose="02020603050405020304" pitchFamily="18" charset="0"/>
              </a:rPr>
              <a:t>Responsive Web Design</a:t>
            </a:r>
            <a:r>
              <a:rPr lang="en-US" sz="1200" dirty="0">
                <a:latin typeface="Times New Roman" panose="02020603050405020304" pitchFamily="18" charset="0"/>
                <a:cs typeface="Times New Roman" panose="02020603050405020304" pitchFamily="18" charset="0"/>
              </a:rPr>
              <a:t> – ensuring the portfolio works on all devices (desktop, tablet, mobile).</a:t>
            </a:r>
          </a:p>
          <a:p>
            <a:pPr>
              <a:buFont typeface="+mj-lt"/>
              <a:buAutoNum type="arabicPeriod"/>
            </a:pPr>
            <a:r>
              <a:rPr lang="en-US" sz="1200" b="1" dirty="0">
                <a:latin typeface="Times New Roman" panose="02020603050405020304" pitchFamily="18" charset="0"/>
                <a:cs typeface="Times New Roman" panose="02020603050405020304" pitchFamily="18" charset="0"/>
              </a:rPr>
              <a:t>UI/UX Design Principles</a:t>
            </a:r>
            <a:r>
              <a:rPr lang="en-US" sz="1200" dirty="0">
                <a:latin typeface="Times New Roman" panose="02020603050405020304" pitchFamily="18" charset="0"/>
                <a:cs typeface="Times New Roman" panose="02020603050405020304" pitchFamily="18" charset="0"/>
              </a:rPr>
              <a:t> – making the portfolio attractive and user-friendly.</a:t>
            </a:r>
          </a:p>
          <a:p>
            <a:pPr>
              <a:buFont typeface="+mj-lt"/>
              <a:buAutoNum type="arabicPeriod"/>
            </a:pPr>
            <a:r>
              <a:rPr lang="en-US" sz="1200" b="1" dirty="0">
                <a:latin typeface="Times New Roman" panose="02020603050405020304" pitchFamily="18" charset="0"/>
                <a:cs typeface="Times New Roman" panose="02020603050405020304" pitchFamily="18" charset="0"/>
              </a:rPr>
              <a:t>Multimedia Integration</a:t>
            </a:r>
            <a:r>
              <a:rPr lang="en-US" sz="1200" dirty="0">
                <a:latin typeface="Times New Roman" panose="02020603050405020304" pitchFamily="18" charset="0"/>
                <a:cs typeface="Times New Roman" panose="02020603050405020304" pitchFamily="18" charset="0"/>
              </a:rPr>
              <a:t> – adding images, videos, project demos, and links.</a:t>
            </a:r>
          </a:p>
          <a:p>
            <a:pPr>
              <a:buFont typeface="+mj-lt"/>
              <a:buAutoNum type="arabicPeriod"/>
            </a:pPr>
            <a:r>
              <a:rPr lang="en-US" sz="1200" b="1" dirty="0">
                <a:latin typeface="Times New Roman" panose="02020603050405020304" pitchFamily="18" charset="0"/>
                <a:cs typeface="Times New Roman" panose="02020603050405020304" pitchFamily="18" charset="0"/>
              </a:rPr>
              <a:t>Interactive Elements</a:t>
            </a:r>
            <a:r>
              <a:rPr lang="en-US" sz="1200" dirty="0">
                <a:latin typeface="Times New Roman" panose="02020603050405020304" pitchFamily="18" charset="0"/>
                <a:cs typeface="Times New Roman" panose="02020603050405020304" pitchFamily="18" charset="0"/>
              </a:rPr>
              <a:t> – using animations, hover effects, or navigation menus for better engagement.</a:t>
            </a:r>
          </a:p>
          <a:p>
            <a:pPr>
              <a:buFont typeface="+mj-lt"/>
              <a:buAutoNum type="arabicPeriod"/>
            </a:pPr>
            <a:r>
              <a:rPr lang="en-US" sz="1200" b="1" dirty="0">
                <a:latin typeface="Times New Roman" panose="02020603050405020304" pitchFamily="18" charset="0"/>
                <a:cs typeface="Times New Roman" panose="02020603050405020304" pitchFamily="18" charset="0"/>
              </a:rPr>
              <a:t>Search Engine Optimization (SEO)</a:t>
            </a:r>
            <a:r>
              <a:rPr lang="en-US" sz="1200" dirty="0">
                <a:latin typeface="Times New Roman" panose="02020603050405020304" pitchFamily="18" charset="0"/>
                <a:cs typeface="Times New Roman" panose="02020603050405020304" pitchFamily="18" charset="0"/>
              </a:rPr>
              <a:t> – improving visibility so that the portfolio can be easily found online.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5" name="object 6"/>
          <p:cNvPicPr>
            <a:picLocks/>
          </p:cNvPicPr>
          <p:nvPr/>
        </p:nvPicPr>
        <p:blipFill>
          <a:blip r:embed="rId2" cstate="print"/>
          <a:stretch>
            <a:fillRect/>
          </a:stretch>
        </p:blipFill>
        <p:spPr>
          <a:xfrm>
            <a:off x="1666875" y="6467475"/>
            <a:ext cx="76200" cy="177800"/>
          </a:xfrm>
          <a:prstGeom prst="rect">
            <a:avLst/>
          </a:prstGeom>
        </p:spPr>
      </p:pic>
      <p:sp>
        <p:nvSpPr>
          <p:cNvPr id="104866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48669" name="object 8"/>
          <p:cNvSpPr txBox="1"/>
          <p:nvPr/>
        </p:nvSpPr>
        <p:spPr>
          <a:xfrm>
            <a:off x="739775" y="291147"/>
            <a:ext cx="8794750" cy="686435"/>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048670"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706" name="TextBox 1048705"/>
          <p:cNvSpPr txBox="1"/>
          <p:nvPr/>
        </p:nvSpPr>
        <p:spPr>
          <a:xfrm>
            <a:off x="739775" y="1973579"/>
            <a:ext cx="7891160" cy="2910840"/>
          </a:xfrm>
          <a:prstGeom prst="rect">
            <a:avLst/>
          </a:prstGeom>
        </p:spPr>
        <p:txBody>
          <a:bodyPr wrap="square" rtlCol="0">
            <a:spAutoFit/>
          </a:bodyPr>
          <a:lstStyle/>
          <a:p>
            <a:r>
              <a:rPr lang="en-US" sz="2800">
                <a:solidFill>
                  <a:srgbClr val="000000"/>
                </a:solidFill>
              </a:rPr>
              <a:t>1. Header – Name, role, and tagline.</a:t>
            </a:r>
            <a:endParaRPr lang="en-IN" sz="2800">
              <a:solidFill>
                <a:srgbClr val="000000"/>
              </a:solidFill>
            </a:endParaRPr>
          </a:p>
          <a:p>
            <a:r>
              <a:rPr lang="en-US" sz="2800">
                <a:solidFill>
                  <a:srgbClr val="000000"/>
                </a:solidFill>
              </a:rPr>
              <a:t>2. About – Short intro about yourself.</a:t>
            </a:r>
            <a:endParaRPr lang="en-IN" sz="2800">
              <a:solidFill>
                <a:srgbClr val="000000"/>
              </a:solidFill>
            </a:endParaRPr>
          </a:p>
          <a:p>
            <a:r>
              <a:rPr lang="en-US" sz="2800">
                <a:solidFill>
                  <a:srgbClr val="000000"/>
                </a:solidFill>
              </a:rPr>
              <a:t>3. Projects – Showcase best work with images &amp; brief notes.</a:t>
            </a:r>
            <a:endParaRPr lang="en-IN" sz="2800">
              <a:solidFill>
                <a:srgbClr val="000000"/>
              </a:solidFill>
            </a:endParaRPr>
          </a:p>
          <a:p>
            <a:r>
              <a:rPr lang="en-US" sz="2800">
                <a:solidFill>
                  <a:srgbClr val="000000"/>
                </a:solidFill>
              </a:rPr>
              <a:t>4. Skills – Highlight key abilities.</a:t>
            </a:r>
            <a:endParaRPr lang="en-IN" sz="2800">
              <a:solidFill>
                <a:srgbClr val="000000"/>
              </a:solidFill>
            </a:endParaRPr>
          </a:p>
          <a:p>
            <a:r>
              <a:rPr lang="en-US" sz="2800">
                <a:solidFill>
                  <a:srgbClr val="000000"/>
                </a:solidFill>
              </a:rPr>
              <a:t>5. Contact – Easy way to connect.</a:t>
            </a:r>
            <a:endParaRPr lang="en-IN" sz="2800">
              <a:solidFill>
                <a:srgbClr val="000000"/>
              </a:solidFill>
            </a:endParaRPr>
          </a:p>
        </p:txBody>
      </p:sp>
      <p:pic>
        <p:nvPicPr>
          <p:cNvPr id="2" name="Picture 2">
            <a:extLst>
              <a:ext uri="{FF2B5EF4-FFF2-40B4-BE49-F238E27FC236}">
                <a16:creationId xmlns:a16="http://schemas.microsoft.com/office/drawing/2014/main" id="{B07029A1-F3E7-854C-9440-441C0C0B11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0415" y="3652874"/>
            <a:ext cx="4181103" cy="273859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1" name="Title 1"/>
          <p:cNvSpPr>
            <a:spLocks noGrp="1"/>
          </p:cNvSpPr>
          <p:nvPr>
            <p:ph type="title"/>
          </p:nvPr>
        </p:nvSpPr>
        <p:spPr>
          <a:xfrm>
            <a:off x="755332" y="385444"/>
            <a:ext cx="10681335" cy="812800"/>
          </a:xfrm>
        </p:spPr>
        <p:txBody>
          <a:bodyPr/>
          <a:lstStyle/>
          <a:p>
            <a:r>
              <a:rPr lang="en-IN" dirty="0"/>
              <a:t>FEATURES AND FUNCTIONALITY</a:t>
            </a:r>
          </a:p>
        </p:txBody>
      </p:sp>
      <p:sp>
        <p:nvSpPr>
          <p:cNvPr id="1048672" name="Rectangle 2"/>
          <p:cNvSpPr/>
          <p:nvPr/>
        </p:nvSpPr>
        <p:spPr>
          <a:xfrm>
            <a:off x="3048000" y="1859340"/>
            <a:ext cx="6096000" cy="3647440"/>
          </a:xfrm>
          <a:prstGeom prst="rect">
            <a:avLst/>
          </a:prstGeom>
        </p:spPr>
        <p:txBody>
          <a:bodyPr>
            <a:spAutoFit/>
          </a:bodyPr>
          <a:lstStyle/>
          <a:p>
            <a:pPr lvl="0"/>
            <a:r>
              <a:rPr lang="en-US" b="1" dirty="0">
                <a:solidFill>
                  <a:prstClr val="black"/>
                </a:solidFill>
              </a:rPr>
              <a:t>Features</a:t>
            </a:r>
          </a:p>
          <a:p>
            <a:pPr lvl="0">
              <a:buFont typeface="Arial" panose="020B0604020202020204" pitchFamily="34" charset="0"/>
              <a:buChar char="•"/>
            </a:pPr>
            <a:r>
              <a:rPr lang="en-US" sz="1200" b="1" dirty="0">
                <a:solidFill>
                  <a:prstClr val="black"/>
                </a:solidFill>
                <a:latin typeface="Times New Roman" panose="02020603050405020304" pitchFamily="18" charset="0"/>
                <a:cs typeface="Times New Roman" panose="02020603050405020304" pitchFamily="18" charset="0"/>
              </a:rPr>
              <a:t>Personalized Profile</a:t>
            </a:r>
            <a:r>
              <a:rPr lang="en-US" sz="1200" dirty="0">
                <a:solidFill>
                  <a:prstClr val="black"/>
                </a:solidFill>
                <a:latin typeface="Times New Roman" panose="02020603050405020304" pitchFamily="18" charset="0"/>
                <a:cs typeface="Times New Roman" panose="02020603050405020304" pitchFamily="18" charset="0"/>
              </a:rPr>
              <a:t> – includes name, photo, introduction, and career objective.</a:t>
            </a:r>
          </a:p>
          <a:p>
            <a:pPr lvl="0">
              <a:buFont typeface="Arial" panose="020B0604020202020204" pitchFamily="34" charset="0"/>
              <a:buChar char="•"/>
            </a:pPr>
            <a:r>
              <a:rPr lang="en-US" sz="1200" b="1" dirty="0">
                <a:solidFill>
                  <a:prstClr val="black"/>
                </a:solidFill>
                <a:latin typeface="Times New Roman" panose="02020603050405020304" pitchFamily="18" charset="0"/>
                <a:cs typeface="Times New Roman" panose="02020603050405020304" pitchFamily="18" charset="0"/>
              </a:rPr>
              <a:t>Project Showcase</a:t>
            </a:r>
            <a:r>
              <a:rPr lang="en-US" sz="1200" dirty="0">
                <a:solidFill>
                  <a:prstClr val="black"/>
                </a:solidFill>
                <a:latin typeface="Times New Roman" panose="02020603050405020304" pitchFamily="18" charset="0"/>
                <a:cs typeface="Times New Roman" panose="02020603050405020304" pitchFamily="18" charset="0"/>
              </a:rPr>
              <a:t> – ability to upload and display projects with descriptions, images, or links.</a:t>
            </a:r>
          </a:p>
          <a:p>
            <a:pPr lvl="0">
              <a:buFont typeface="Arial" panose="020B0604020202020204" pitchFamily="34" charset="0"/>
              <a:buChar char="•"/>
            </a:pPr>
            <a:r>
              <a:rPr lang="en-US" sz="1200" b="1" dirty="0">
                <a:solidFill>
                  <a:prstClr val="black"/>
                </a:solidFill>
                <a:latin typeface="Times New Roman" panose="02020603050405020304" pitchFamily="18" charset="0"/>
                <a:cs typeface="Times New Roman" panose="02020603050405020304" pitchFamily="18" charset="0"/>
              </a:rPr>
              <a:t>Skills Display</a:t>
            </a:r>
            <a:r>
              <a:rPr lang="en-US" sz="1200" dirty="0">
                <a:solidFill>
                  <a:prstClr val="black"/>
                </a:solidFill>
                <a:latin typeface="Times New Roman" panose="02020603050405020304" pitchFamily="18" charset="0"/>
                <a:cs typeface="Times New Roman" panose="02020603050405020304" pitchFamily="18" charset="0"/>
              </a:rPr>
              <a:t> – lists or graphical bars showing technical and soft skills.</a:t>
            </a:r>
          </a:p>
          <a:p>
            <a:pPr lvl="0">
              <a:buFont typeface="Arial" panose="020B0604020202020204" pitchFamily="34" charset="0"/>
              <a:buChar char="•"/>
            </a:pPr>
            <a:r>
              <a:rPr lang="en-US" sz="1200" b="1" dirty="0">
                <a:solidFill>
                  <a:prstClr val="black"/>
                </a:solidFill>
                <a:latin typeface="Times New Roman" panose="02020603050405020304" pitchFamily="18" charset="0"/>
                <a:cs typeface="Times New Roman" panose="02020603050405020304" pitchFamily="18" charset="0"/>
              </a:rPr>
              <a:t>Education &amp; Experience Section</a:t>
            </a:r>
            <a:r>
              <a:rPr lang="en-US" sz="1200" dirty="0">
                <a:solidFill>
                  <a:prstClr val="black"/>
                </a:solidFill>
                <a:latin typeface="Times New Roman" panose="02020603050405020304" pitchFamily="18" charset="0"/>
                <a:cs typeface="Times New Roman" panose="02020603050405020304" pitchFamily="18" charset="0"/>
              </a:rPr>
              <a:t> – academic details, certifications, and work history.</a:t>
            </a:r>
          </a:p>
          <a:p>
            <a:pPr lvl="0">
              <a:buFont typeface="Arial" panose="020B0604020202020204" pitchFamily="34" charset="0"/>
              <a:buChar char="•"/>
            </a:pPr>
            <a:r>
              <a:rPr lang="en-US" sz="1200" b="1" dirty="0">
                <a:solidFill>
                  <a:prstClr val="black"/>
                </a:solidFill>
                <a:latin typeface="Times New Roman" panose="02020603050405020304" pitchFamily="18" charset="0"/>
                <a:cs typeface="Times New Roman" panose="02020603050405020304" pitchFamily="18" charset="0"/>
              </a:rPr>
              <a:t>Multimedia Support</a:t>
            </a:r>
            <a:r>
              <a:rPr lang="en-US" sz="1200" dirty="0">
                <a:solidFill>
                  <a:prstClr val="black"/>
                </a:solidFill>
                <a:latin typeface="Times New Roman" panose="02020603050405020304" pitchFamily="18" charset="0"/>
                <a:cs typeface="Times New Roman" panose="02020603050405020304" pitchFamily="18" charset="0"/>
              </a:rPr>
              <a:t> – images, videos, presentations, or demos.</a:t>
            </a:r>
          </a:p>
          <a:p>
            <a:pPr lvl="0">
              <a:buFont typeface="Arial" panose="020B0604020202020204" pitchFamily="34" charset="0"/>
              <a:buChar char="•"/>
            </a:pPr>
            <a:r>
              <a:rPr lang="en-US" sz="1200" b="1" dirty="0">
                <a:solidFill>
                  <a:prstClr val="black"/>
                </a:solidFill>
                <a:latin typeface="Times New Roman" panose="02020603050405020304" pitchFamily="18" charset="0"/>
                <a:cs typeface="Times New Roman" panose="02020603050405020304" pitchFamily="18" charset="0"/>
              </a:rPr>
              <a:t>Responsive Design</a:t>
            </a:r>
            <a:r>
              <a:rPr lang="en-US" sz="1200" dirty="0">
                <a:solidFill>
                  <a:prstClr val="black"/>
                </a:solidFill>
                <a:latin typeface="Times New Roman" panose="02020603050405020304" pitchFamily="18" charset="0"/>
                <a:cs typeface="Times New Roman" panose="02020603050405020304" pitchFamily="18" charset="0"/>
              </a:rPr>
              <a:t> – accessible on mobile, tablet, and desktop.</a:t>
            </a:r>
          </a:p>
          <a:p>
            <a:pPr lvl="0">
              <a:buFont typeface="Arial" panose="020B0604020202020204" pitchFamily="34" charset="0"/>
              <a:buChar char="•"/>
            </a:pPr>
            <a:r>
              <a:rPr lang="en-US" sz="1200" b="1" dirty="0">
                <a:solidFill>
                  <a:prstClr val="black"/>
                </a:solidFill>
                <a:latin typeface="Times New Roman" panose="02020603050405020304" pitchFamily="18" charset="0"/>
                <a:cs typeface="Times New Roman" panose="02020603050405020304" pitchFamily="18" charset="0"/>
              </a:rPr>
              <a:t>Search &amp; Navigation</a:t>
            </a:r>
            <a:r>
              <a:rPr lang="en-US" sz="1200" dirty="0">
                <a:solidFill>
                  <a:prstClr val="black"/>
                </a:solidFill>
                <a:latin typeface="Times New Roman" panose="02020603050405020304" pitchFamily="18" charset="0"/>
                <a:cs typeface="Times New Roman" panose="02020603050405020304" pitchFamily="18" charset="0"/>
              </a:rPr>
              <a:t> – simple menus for easy access to different sections.</a:t>
            </a:r>
          </a:p>
          <a:p>
            <a:pPr lvl="0"/>
            <a:r>
              <a:rPr lang="en-US" sz="1200" b="1" dirty="0">
                <a:solidFill>
                  <a:prstClr val="black"/>
                </a:solidFill>
                <a:latin typeface="Times New Roman" panose="02020603050405020304" pitchFamily="18" charset="0"/>
                <a:cs typeface="Times New Roman" panose="02020603050405020304" pitchFamily="18" charset="0"/>
              </a:rPr>
              <a:t>Functionality</a:t>
            </a:r>
          </a:p>
          <a:p>
            <a:pPr lvl="0">
              <a:buFont typeface="Arial" panose="020B0604020202020204" pitchFamily="34" charset="0"/>
              <a:buChar char="•"/>
            </a:pPr>
            <a:r>
              <a:rPr lang="en-US" sz="1200" b="1" dirty="0">
                <a:solidFill>
                  <a:prstClr val="black"/>
                </a:solidFill>
                <a:latin typeface="Times New Roman" panose="02020603050405020304" pitchFamily="18" charset="0"/>
                <a:cs typeface="Times New Roman" panose="02020603050405020304" pitchFamily="18" charset="0"/>
              </a:rPr>
              <a:t>Add / Edit / Update Content</a:t>
            </a:r>
            <a:r>
              <a:rPr lang="en-US" sz="1200" dirty="0">
                <a:solidFill>
                  <a:prstClr val="black"/>
                </a:solidFill>
                <a:latin typeface="Times New Roman" panose="02020603050405020304" pitchFamily="18" charset="0"/>
                <a:cs typeface="Times New Roman" panose="02020603050405020304" pitchFamily="18" charset="0"/>
              </a:rPr>
              <a:t> – users can manage their information anytime.</a:t>
            </a:r>
          </a:p>
          <a:p>
            <a:pPr lvl="0">
              <a:buFont typeface="Arial" panose="020B0604020202020204" pitchFamily="34" charset="0"/>
              <a:buChar char="•"/>
            </a:pPr>
            <a:r>
              <a:rPr lang="en-US" sz="1200" b="1" dirty="0">
                <a:solidFill>
                  <a:prstClr val="black"/>
                </a:solidFill>
                <a:latin typeface="Times New Roman" panose="02020603050405020304" pitchFamily="18" charset="0"/>
                <a:cs typeface="Times New Roman" panose="02020603050405020304" pitchFamily="18" charset="0"/>
              </a:rPr>
              <a:t>Interactive Elements</a:t>
            </a:r>
            <a:r>
              <a:rPr lang="en-US" sz="1200" dirty="0">
                <a:solidFill>
                  <a:prstClr val="black"/>
                </a:solidFill>
                <a:latin typeface="Times New Roman" panose="02020603050405020304" pitchFamily="18" charset="0"/>
                <a:cs typeface="Times New Roman" panose="02020603050405020304" pitchFamily="18" charset="0"/>
              </a:rPr>
              <a:t> – clickable links, animations, and hover effects.</a:t>
            </a:r>
          </a:p>
          <a:p>
            <a:pPr lvl="0">
              <a:buFont typeface="Arial" panose="020B0604020202020204" pitchFamily="34" charset="0"/>
              <a:buChar char="•"/>
            </a:pPr>
            <a:r>
              <a:rPr lang="en-US" sz="1200" b="1" dirty="0">
                <a:solidFill>
                  <a:prstClr val="black"/>
                </a:solidFill>
                <a:latin typeface="Times New Roman" panose="02020603050405020304" pitchFamily="18" charset="0"/>
                <a:cs typeface="Times New Roman" panose="02020603050405020304" pitchFamily="18" charset="0"/>
              </a:rPr>
              <a:t>Contact Integration</a:t>
            </a:r>
            <a:r>
              <a:rPr lang="en-US" sz="1200" dirty="0">
                <a:solidFill>
                  <a:prstClr val="black"/>
                </a:solidFill>
                <a:latin typeface="Times New Roman" panose="02020603050405020304" pitchFamily="18" charset="0"/>
                <a:cs typeface="Times New Roman" panose="02020603050405020304" pitchFamily="18" charset="0"/>
              </a:rPr>
              <a:t> – email, social media links, or a contact form.</a:t>
            </a:r>
          </a:p>
          <a:p>
            <a:pPr lvl="0">
              <a:buFont typeface="Arial" panose="020B0604020202020204" pitchFamily="34" charset="0"/>
              <a:buChar char="•"/>
            </a:pPr>
            <a:r>
              <a:rPr lang="en-US" sz="1200" b="1" dirty="0">
                <a:solidFill>
                  <a:prstClr val="black"/>
                </a:solidFill>
                <a:latin typeface="Times New Roman" panose="02020603050405020304" pitchFamily="18" charset="0"/>
                <a:cs typeface="Times New Roman" panose="02020603050405020304" pitchFamily="18" charset="0"/>
              </a:rPr>
              <a:t>Downloadable Resume</a:t>
            </a:r>
            <a:r>
              <a:rPr lang="en-US" sz="1200" dirty="0">
                <a:solidFill>
                  <a:prstClr val="black"/>
                </a:solidFill>
                <a:latin typeface="Times New Roman" panose="02020603050405020304" pitchFamily="18" charset="0"/>
                <a:cs typeface="Times New Roman" panose="02020603050405020304" pitchFamily="18" charset="0"/>
              </a:rPr>
              <a:t> – option to attach or download CV.</a:t>
            </a:r>
          </a:p>
          <a:p>
            <a:pPr lvl="0">
              <a:buFont typeface="Arial" panose="020B0604020202020204" pitchFamily="34" charset="0"/>
              <a:buChar char="•"/>
            </a:pPr>
            <a:r>
              <a:rPr lang="en-US" sz="1200" b="1" dirty="0">
                <a:solidFill>
                  <a:prstClr val="black"/>
                </a:solidFill>
                <a:latin typeface="Times New Roman" panose="02020603050405020304" pitchFamily="18" charset="0"/>
                <a:cs typeface="Times New Roman" panose="02020603050405020304" pitchFamily="18" charset="0"/>
              </a:rPr>
              <a:t>Sharing Options</a:t>
            </a:r>
            <a:r>
              <a:rPr lang="en-US" sz="1200" dirty="0">
                <a:solidFill>
                  <a:prstClr val="black"/>
                </a:solidFill>
                <a:latin typeface="Times New Roman" panose="02020603050405020304" pitchFamily="18" charset="0"/>
                <a:cs typeface="Times New Roman" panose="02020603050405020304" pitchFamily="18" charset="0"/>
              </a:rPr>
              <a:t> – portfolio link shareable on LinkedIn, job portals, etc.</a:t>
            </a:r>
          </a:p>
          <a:p>
            <a:pPr lvl="0">
              <a:buFont typeface="Arial" panose="020B0604020202020204" pitchFamily="34" charset="0"/>
              <a:buChar char="•"/>
            </a:pPr>
            <a:r>
              <a:rPr lang="en-US" sz="1200" b="1" dirty="0">
                <a:solidFill>
                  <a:prstClr val="black"/>
                </a:solidFill>
                <a:latin typeface="Times New Roman" panose="02020603050405020304" pitchFamily="18" charset="0"/>
                <a:cs typeface="Times New Roman" panose="02020603050405020304" pitchFamily="18" charset="0"/>
              </a:rPr>
              <a:t>SEO Optimization</a:t>
            </a:r>
            <a:r>
              <a:rPr lang="en-US" sz="1200" dirty="0">
                <a:solidFill>
                  <a:prstClr val="black"/>
                </a:solidFill>
                <a:latin typeface="Times New Roman" panose="02020603050405020304" pitchFamily="18" charset="0"/>
                <a:cs typeface="Times New Roman" panose="02020603050405020304" pitchFamily="18" charset="0"/>
              </a:rPr>
              <a:t> – improves visibility in search engines.</a:t>
            </a:r>
          </a:p>
          <a:p>
            <a:pPr lvl="0">
              <a:buFont typeface="Arial" panose="020B0604020202020204" pitchFamily="34" charset="0"/>
              <a:buChar char="•"/>
            </a:pPr>
            <a:r>
              <a:rPr lang="en-US" sz="1200" b="1" dirty="0">
                <a:solidFill>
                  <a:prstClr val="black"/>
                </a:solidFill>
                <a:latin typeface="Times New Roman" panose="02020603050405020304" pitchFamily="18" charset="0"/>
                <a:cs typeface="Times New Roman" panose="02020603050405020304" pitchFamily="18" charset="0"/>
              </a:rPr>
              <a:t>Data Security</a:t>
            </a:r>
            <a:r>
              <a:rPr lang="en-US" sz="1200" dirty="0">
                <a:solidFill>
                  <a:prstClr val="black"/>
                </a:solidFill>
                <a:latin typeface="Times New Roman" panose="02020603050405020304" pitchFamily="18" charset="0"/>
                <a:cs typeface="Times New Roman" panose="02020603050405020304" pitchFamily="18" charset="0"/>
              </a:rPr>
              <a:t> – safe handling of personal details.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1</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Interactive digital portfolio</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Unknown User</cp:lastModifiedBy>
  <cp:revision>2</cp:revision>
  <dcterms:created xsi:type="dcterms:W3CDTF">2024-03-29T04:07:22Z</dcterms:created>
  <dcterms:modified xsi:type="dcterms:W3CDTF">2025-09-10T07:39:15Z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bcff9076e97a46548e474475708e32f2</vt:lpwstr>
  </property>
</Properties>
</file>