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104870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7" name="Holder 3"/>
          <p:cNvSpPr>
            <a:spLocks noGrp="1"/>
          </p:cNvSpPr>
          <p:nvPr>
            <p:ph type="body" idx="1"/>
          </p:nvPr>
        </p:nvSpPr>
        <p:spPr/>
        <p:txBody>
          <a:bodyPr lIns="0" tIns="0" rIns="0" bIns="0"/>
          <a:lstStyle/>
          <a:p>
            <a:endParaRPr/>
          </a:p>
        </p:txBody>
      </p:sp>
      <p:sp>
        <p:nvSpPr>
          <p:cNvPr id="104868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90"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9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9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32510"/>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a:t>
            </a:r>
            <a:r>
              <a:rPr lang="en-US" sz="2400"/>
              <a:t>: Y.deeyathini </a:t>
            </a:r>
            <a:endParaRPr lang="zh-CN" altLang="en-US"/>
          </a:p>
          <a:p>
            <a:r>
              <a:rPr lang="en-US" sz="2400" dirty="0"/>
              <a:t>REGISTER NO AND NMID</a:t>
            </a:r>
            <a:r>
              <a:rPr lang="en-US" sz="2400"/>
              <a:t>: 212400679</a:t>
            </a:r>
            <a:endParaRPr lang="en-US" sz="2400" dirty="0">
              <a:cs typeface="Calibri"/>
            </a:endParaRPr>
          </a:p>
          <a:p>
            <a:r>
              <a:rPr lang="en-US" sz="2400" dirty="0"/>
              <a:t>DEPARTMENT: BCA</a:t>
            </a:r>
            <a:endParaRPr lang="zh-CN" altLang="en-US"/>
          </a:p>
          <a:p>
            <a:r>
              <a:rPr lang="en-US" sz="2400" dirty="0"/>
              <a:t>COLLEGE: JAYA COLLEGE OF ARTS AND SCIENCE/ MADRAS UNIVERSITY</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7" name="object 7"/>
          <p:cNvSpPr txBox="1">
            <a:spLocks noGrp="1"/>
          </p:cNvSpPr>
          <p:nvPr>
            <p:ph type="title"/>
          </p:nvPr>
        </p:nvSpPr>
        <p:spPr>
          <a:xfrm>
            <a:off x="739775" y="654938"/>
            <a:ext cx="8480425" cy="727709"/>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7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61544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en-IN" dirty="0">
              <a:latin typeface="Times New Roman" panose="02020603050405020304" pitchFamily="18" charset="0"/>
              <a:cs typeface="Times New Roman" panose="02020603050405020304" pitchFamily="18" charset="0"/>
            </a:endParaRPr>
          </a:p>
        </p:txBody>
      </p:sp>
      <p:pic>
        <p:nvPicPr>
          <p:cNvPr id="2097168" name="Picture 2097167"/>
          <p:cNvPicPr>
            <a:picLocks/>
          </p:cNvPicPr>
          <p:nvPr/>
        </p:nvPicPr>
        <p:blipFill>
          <a:blip r:embed="rId3"/>
          <a:stretch>
            <a:fillRect/>
          </a:stretch>
        </p:blipFill>
        <p:spPr>
          <a:xfrm>
            <a:off x="2831649" y="3970143"/>
            <a:ext cx="6159435" cy="29034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3" name="object 7"/>
          <p:cNvSpPr txBox="1">
            <a:spLocks noGrp="1"/>
          </p:cNvSpPr>
          <p:nvPr>
            <p:ph type="title"/>
          </p:nvPr>
        </p:nvSpPr>
        <p:spPr>
          <a:xfrm>
            <a:off x="755332" y="385444"/>
            <a:ext cx="4578668" cy="826135"/>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84"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3749040"/>
          </a:xfrm>
          <a:prstGeom prst="rect">
            <a:avLst/>
          </a:prstGeom>
        </p:spPr>
        <p:txBody>
          <a:bodyPr>
            <a:spAutoFit/>
          </a:bodyPr>
          <a:lstStyle/>
          <a:p>
            <a:r>
              <a:rPr lang="en-US" b="1" dirty="0"/>
              <a:t>Conclusion</a:t>
            </a:r>
          </a:p>
          <a:p>
            <a:r>
              <a:rPr lang="en-US" dirty="0"/>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1438910"/>
          </a:xfrm>
          <a:prstGeom prst="rect">
            <a:avLst/>
          </a:prstGeom>
        </p:spPr>
        <p:txBody>
          <a:bodyPr vert="horz" wrap="square" lIns="0" tIns="16510" rIns="0" bIns="0" rtlCol="0">
            <a:spAutoFit/>
          </a:bodyPr>
          <a:lstStyle/>
          <a:p>
            <a:pPr marL="12700">
              <a:lnSpc>
                <a:spcPct val="100000"/>
              </a:lnSpc>
              <a:spcBef>
                <a:spcPts val="130"/>
              </a:spcBef>
            </a:pPr>
            <a:r>
              <a:rPr lang="en-US" sz="4250" spc="5" dirty="0"/>
              <a:t>Interactive digital portfolio</a:t>
            </a:r>
            <a:endParaRPr sz="4250" dirty="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6"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7"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9"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0" name="object 21"/>
          <p:cNvSpPr txBox="1">
            <a:spLocks noGrp="1"/>
          </p:cNvSpPr>
          <p:nvPr>
            <p:ph type="title"/>
          </p:nvPr>
        </p:nvSpPr>
        <p:spPr>
          <a:xfrm>
            <a:off x="739775" y="445388"/>
            <a:ext cx="2357120" cy="16389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1"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2" name="TextBox 22"/>
          <p:cNvSpPr txBox="1"/>
          <p:nvPr/>
        </p:nvSpPr>
        <p:spPr>
          <a:xfrm>
            <a:off x="2509807" y="1041533"/>
            <a:ext cx="5029200" cy="52603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048646" name="object 7"/>
          <p:cNvSpPr txBox="1">
            <a:spLocks noGrp="1"/>
          </p:cNvSpPr>
          <p:nvPr>
            <p:ph type="title"/>
          </p:nvPr>
        </p:nvSpPr>
        <p:spPr>
          <a:xfrm>
            <a:off x="834072" y="575055"/>
            <a:ext cx="5636895" cy="14389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Rectangle 8"/>
          <p:cNvSpPr/>
          <p:nvPr/>
        </p:nvSpPr>
        <p:spPr>
          <a:xfrm>
            <a:off x="3048000" y="2967335"/>
            <a:ext cx="6096000" cy="4053840"/>
          </a:xfrm>
          <a:prstGeom prst="rect">
            <a:avLst/>
          </a:prstGeom>
        </p:spPr>
        <p:txBody>
          <a:bodyPr>
            <a:spAutoFit/>
          </a:bodyPr>
          <a:lstStyle/>
          <a:p>
            <a:r>
              <a:rPr lang="en-US" dirty="0"/>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p>
          <a:p>
            <a:r>
              <a:rPr lang="en-US" dirty="0"/>
              <a:t>Therefore, there is a need for a </a:t>
            </a:r>
            <a:r>
              <a:rPr lang="en-US" b="1" dirty="0"/>
              <a:t>digital portfolio system</a:t>
            </a:r>
            <a:r>
              <a:rPr lang="en-US" dirty="0"/>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14389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Rectangle 8"/>
          <p:cNvSpPr/>
          <p:nvPr/>
        </p:nvSpPr>
        <p:spPr>
          <a:xfrm>
            <a:off x="3048000" y="2551837"/>
            <a:ext cx="6096000" cy="2225040"/>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Digital Portfolio Project</a:t>
            </a:r>
            <a:r>
              <a:rPr lang="en-US" dirty="0">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10833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0" name="Rectangle 6"/>
          <p:cNvSpPr/>
          <p:nvPr/>
        </p:nvSpPr>
        <p:spPr>
          <a:xfrm>
            <a:off x="3048000" y="1859340"/>
            <a:ext cx="6096000" cy="3444240"/>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end users of a digital portfolio</a:t>
            </a:r>
            <a:r>
              <a:rPr lang="en-US" dirty="0">
                <a:latin typeface="Times New Roman" panose="02020603050405020304" pitchFamily="18" charset="0"/>
                <a:cs typeface="Times New Roman" panose="02020603050405020304" pitchFamily="18" charset="0"/>
              </a:rPr>
              <a:t> are mainly:</a:t>
            </a:r>
          </a:p>
          <a:p>
            <a:pPr>
              <a:buFont typeface="+mj-lt"/>
              <a:buAutoNum type="arabicPeriod"/>
            </a:pPr>
            <a:r>
              <a:rPr lang="en-US" b="1" dirty="0">
                <a:latin typeface="Times New Roman" panose="02020603050405020304" pitchFamily="18" charset="0"/>
                <a:cs typeface="Times New Roman" panose="02020603050405020304" pitchFamily="18" charset="0"/>
              </a:rPr>
              <a:t>Students</a:t>
            </a:r>
            <a:r>
              <a:rPr lang="en-US" dirty="0">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lang="en-US" b="1" dirty="0">
                <a:latin typeface="Times New Roman" panose="02020603050405020304" pitchFamily="18" charset="0"/>
                <a:cs typeface="Times New Roman" panose="02020603050405020304" pitchFamily="18" charset="0"/>
              </a:rPr>
              <a:t>Job Seekers/Professionals</a:t>
            </a:r>
            <a:r>
              <a:rPr lang="en-US" dirty="0">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lang="en-US" b="1" dirty="0">
                <a:latin typeface="Times New Roman" panose="02020603050405020304" pitchFamily="18" charset="0"/>
                <a:cs typeface="Times New Roman" panose="02020603050405020304" pitchFamily="18" charset="0"/>
              </a:rPr>
              <a:t>Freelancers/Creators</a:t>
            </a:r>
            <a:r>
              <a:rPr lang="en-US" dirty="0">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lang="en-US" b="1" dirty="0">
                <a:latin typeface="Times New Roman" panose="02020603050405020304" pitchFamily="18" charset="0"/>
                <a:cs typeface="Times New Roman" panose="02020603050405020304" pitchFamily="18" charset="0"/>
              </a:rPr>
              <a:t>Educators/Researchers</a:t>
            </a:r>
            <a:r>
              <a:rPr lang="en-US" dirty="0">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lang="en-US" b="1" dirty="0">
                <a:latin typeface="Times New Roman" panose="02020603050405020304" pitchFamily="18" charset="0"/>
                <a:cs typeface="Times New Roman" panose="02020603050405020304" pitchFamily="18" charset="0"/>
              </a:rPr>
              <a:t>Employers/Recruiters</a:t>
            </a:r>
            <a:r>
              <a:rPr lang="en-US" dirty="0">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a:xfrm>
            <a:off x="558165" y="857885"/>
            <a:ext cx="9763125" cy="622935"/>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6" name="Rectangle 7"/>
          <p:cNvSpPr/>
          <p:nvPr/>
        </p:nvSpPr>
        <p:spPr>
          <a:xfrm>
            <a:off x="3048000" y="1813173"/>
            <a:ext cx="6096000" cy="3749040"/>
          </a:xfrm>
          <a:prstGeom prst="rect">
            <a:avLst/>
          </a:prstGeom>
        </p:spPr>
        <p:txBody>
          <a:bodyPr>
            <a:spAutoFit/>
          </a:bodyPr>
          <a:lstStyle/>
          <a:p>
            <a:r>
              <a:rPr lang="en-US" sz="1200" b="1" dirty="0">
                <a:latin typeface="Times New Roman" panose="02020603050405020304" pitchFamily="18" charset="0"/>
                <a:cs typeface="Times New Roman" panose="02020603050405020304" pitchFamily="18" charset="0"/>
              </a:rPr>
              <a:t>Tools</a:t>
            </a:r>
          </a:p>
          <a:p>
            <a:pPr>
              <a:buFont typeface="+mj-lt"/>
              <a:buAutoNum type="arabicPeriod"/>
            </a:pPr>
            <a:r>
              <a:rPr lang="en-US" sz="1200" b="1" dirty="0">
                <a:latin typeface="Times New Roman" panose="02020603050405020304" pitchFamily="18" charset="0"/>
                <a:cs typeface="Times New Roman" panose="02020603050405020304" pitchFamily="18" charset="0"/>
              </a:rPr>
              <a:t>Web Development Tools</a:t>
            </a:r>
            <a:r>
              <a:rPr lang="en-US" sz="1200" dirty="0">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lang="en-US" sz="1200" b="1" dirty="0">
                <a:latin typeface="Times New Roman" panose="02020603050405020304" pitchFamily="18" charset="0"/>
                <a:cs typeface="Times New Roman" panose="02020603050405020304" pitchFamily="18" charset="0"/>
              </a:rPr>
              <a:t>Content Management Systems (CMS)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WordPress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Wix</a:t>
            </a:r>
            <a:r>
              <a:rPr lang="en-US" sz="1200" dirty="0">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lang="en-US" sz="1200" b="1" dirty="0">
                <a:latin typeface="Times New Roman" panose="02020603050405020304" pitchFamily="18" charset="0"/>
                <a:cs typeface="Times New Roman" panose="02020603050405020304" pitchFamily="18" charset="0"/>
              </a:rPr>
              <a:t>Design Tools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Canva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Figma</a:t>
            </a:r>
            <a:r>
              <a:rPr lang="en-US" sz="1200" dirty="0">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lang="en-US" sz="1200" b="1" dirty="0">
                <a:latin typeface="Times New Roman" panose="02020603050405020304" pitchFamily="18" charset="0"/>
                <a:cs typeface="Times New Roman" panose="02020603050405020304" pitchFamily="18" charset="0"/>
              </a:rPr>
              <a:t>Code Editors</a:t>
            </a:r>
            <a:r>
              <a:rPr lang="en-US" sz="1200" dirty="0">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lang="en-US" sz="1200" b="1" dirty="0">
                <a:latin typeface="Times New Roman" panose="02020603050405020304" pitchFamily="18" charset="0"/>
                <a:cs typeface="Times New Roman" panose="02020603050405020304" pitchFamily="18" charset="0"/>
              </a:rPr>
              <a:t>Hosting Platforms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GitHub</a:t>
            </a:r>
            <a:r>
              <a:rPr lang="en-US" sz="1200" dirty="0">
                <a:latin typeface="Times New Roman" panose="02020603050405020304" pitchFamily="18" charset="0"/>
                <a:cs typeface="Times New Roman" panose="02020603050405020304" pitchFamily="18" charset="0"/>
              </a:rPr>
              <a:t> Pages, </a:t>
            </a:r>
            <a:r>
              <a:rPr lang="en-US" sz="1200" dirty="0" err="1">
                <a:latin typeface="Times New Roman" panose="02020603050405020304" pitchFamily="18" charset="0"/>
                <a:cs typeface="Times New Roman" panose="02020603050405020304" pitchFamily="18" charset="0"/>
              </a:rPr>
              <a:t>Netlify</a:t>
            </a:r>
            <a:r>
              <a:rPr lang="en-US" sz="1200" dirty="0">
                <a:latin typeface="Times New Roman" panose="02020603050405020304" pitchFamily="18" charset="0"/>
                <a:cs typeface="Times New Roman" panose="02020603050405020304" pitchFamily="18" charset="0"/>
              </a:rPr>
              <a:t>, or personal domain hosting to publish the portfolio.</a:t>
            </a:r>
          </a:p>
          <a:p>
            <a:r>
              <a:rPr lang="en-US" sz="1200" b="1" dirty="0">
                <a:latin typeface="Times New Roman" panose="02020603050405020304" pitchFamily="18" charset="0"/>
                <a:cs typeface="Times New Roman" panose="02020603050405020304" pitchFamily="18" charset="0"/>
              </a:rPr>
              <a:t>Techniques</a:t>
            </a:r>
          </a:p>
          <a:p>
            <a:pPr>
              <a:buFont typeface="+mj-lt"/>
              <a:buAutoNum type="arabicPeriod"/>
            </a:pPr>
            <a:r>
              <a:rPr lang="en-US" sz="1200" b="1" dirty="0">
                <a:latin typeface="Times New Roman" panose="02020603050405020304" pitchFamily="18" charset="0"/>
                <a:cs typeface="Times New Roman" panose="02020603050405020304" pitchFamily="18" charset="0"/>
              </a:rPr>
              <a:t>Responsive Web Design</a:t>
            </a:r>
            <a:r>
              <a:rPr lang="en-US" sz="1200" dirty="0">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lang="en-US" sz="1200" b="1" dirty="0">
                <a:latin typeface="Times New Roman" panose="02020603050405020304" pitchFamily="18" charset="0"/>
                <a:cs typeface="Times New Roman" panose="02020603050405020304" pitchFamily="18" charset="0"/>
              </a:rPr>
              <a:t>UI/UX Design Principles</a:t>
            </a:r>
            <a:r>
              <a:rPr lang="en-US" sz="1200" dirty="0">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lang="en-US" sz="1200" b="1" dirty="0">
                <a:latin typeface="Times New Roman" panose="02020603050405020304" pitchFamily="18" charset="0"/>
                <a:cs typeface="Times New Roman" panose="02020603050405020304" pitchFamily="18" charset="0"/>
              </a:rPr>
              <a:t>Multimedia Integration</a:t>
            </a:r>
            <a:r>
              <a:rPr lang="en-US" sz="1200" dirty="0">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lang="en-US" sz="1200" b="1" dirty="0">
                <a:latin typeface="Times New Roman" panose="02020603050405020304" pitchFamily="18" charset="0"/>
                <a:cs typeface="Times New Roman" panose="02020603050405020304" pitchFamily="18" charset="0"/>
              </a:rPr>
              <a:t>Interactive Elements</a:t>
            </a:r>
            <a:r>
              <a:rPr lang="en-US" sz="1200" dirty="0">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lang="en-US" sz="1200" b="1" dirty="0">
                <a:latin typeface="Times New Roman" panose="02020603050405020304" pitchFamily="18" charset="0"/>
                <a:cs typeface="Times New Roman" panose="02020603050405020304" pitchFamily="18" charset="0"/>
              </a:rPr>
              <a:t>Search Engine Optimization (SEO)</a:t>
            </a:r>
            <a:r>
              <a:rPr lang="en-US" sz="1200" dirty="0">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6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86435"/>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7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4" name="Picture 4">
            <a:extLst>
              <a:ext uri="{FF2B5EF4-FFF2-40B4-BE49-F238E27FC236}">
                <a16:creationId xmlns:a16="http://schemas.microsoft.com/office/drawing/2014/main" id="{4171363A-E3EB-3844-9F25-3736F0D3DF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21711"/>
            <a:ext cx="3975291" cy="3290023"/>
          </a:xfrm>
          <a:prstGeom prst="rect">
            <a:avLst/>
          </a:prstGeom>
        </p:spPr>
      </p:pic>
      <p:sp>
        <p:nvSpPr>
          <p:cNvPr id="14" name="TextBox 13">
            <a:extLst>
              <a:ext uri="{FF2B5EF4-FFF2-40B4-BE49-F238E27FC236}">
                <a16:creationId xmlns:a16="http://schemas.microsoft.com/office/drawing/2014/main" id="{BFA99849-A4AA-CE4E-878E-7D08D7227301}"/>
              </a:ext>
            </a:extLst>
          </p:cNvPr>
          <p:cNvSpPr txBox="1"/>
          <p:nvPr/>
        </p:nvSpPr>
        <p:spPr>
          <a:xfrm>
            <a:off x="1039091" y="2690336"/>
            <a:ext cx="4824351" cy="1477328"/>
          </a:xfrm>
          <a:prstGeom prst="rect">
            <a:avLst/>
          </a:prstGeom>
          <a:noFill/>
        </p:spPr>
        <p:txBody>
          <a:bodyPr wrap="square">
            <a:spAutoFit/>
          </a:bodyPr>
          <a:lstStyle/>
          <a:p>
            <a:r>
              <a:rPr lang="en-US"/>
              <a:t>1. Cover Page – Name, title, photo/logo</a:t>
            </a:r>
          </a:p>
          <a:p>
            <a:r>
              <a:rPr lang="en-US"/>
              <a:t>2. About Me – Short intro + skills</a:t>
            </a:r>
          </a:p>
          <a:p>
            <a:r>
              <a:rPr lang="en-US"/>
              <a:t>3. Projects/Work – Images + brief descriptions</a:t>
            </a:r>
          </a:p>
          <a:p>
            <a:r>
              <a:rPr lang="en-US"/>
              <a:t>4. Experience/Education – Timeline or list</a:t>
            </a:r>
          </a:p>
          <a:p>
            <a:r>
              <a:rPr lang="en-US"/>
              <a:t>5. Contact Page – Email, phone, social links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
          <p:cNvSpPr>
            <a:spLocks noGrp="1"/>
          </p:cNvSpPr>
          <p:nvPr>
            <p:ph type="title"/>
          </p:nvPr>
        </p:nvSpPr>
        <p:spPr>
          <a:xfrm>
            <a:off x="755332" y="385444"/>
            <a:ext cx="10681335" cy="812800"/>
          </a:xfrm>
        </p:spPr>
        <p:txBody>
          <a:bodyPr/>
          <a:lstStyle/>
          <a:p>
            <a:r>
              <a:rPr lang="en-IN" dirty="0"/>
              <a:t>FEATURES AND FUNCTIONALITY</a:t>
            </a:r>
          </a:p>
        </p:txBody>
      </p:sp>
      <p:sp>
        <p:nvSpPr>
          <p:cNvPr id="1048672" name="Rectangle 2"/>
          <p:cNvSpPr/>
          <p:nvPr/>
        </p:nvSpPr>
        <p:spPr>
          <a:xfrm>
            <a:off x="3048000" y="1859340"/>
            <a:ext cx="6096000" cy="3647440"/>
          </a:xfrm>
          <a:prstGeom prst="rect">
            <a:avLst/>
          </a:prstGeom>
        </p:spPr>
        <p:txBody>
          <a:bodyPr>
            <a:spAutoFit/>
          </a:bodyPr>
          <a:lstStyle/>
          <a:p>
            <a:pPr lvl="0"/>
            <a:r>
              <a:rPr lang="en-US" b="1" dirty="0">
                <a:solidFill>
                  <a:prstClr val="black"/>
                </a:solidFill>
              </a:rPr>
              <a:t>Features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Personalized Profile</a:t>
            </a:r>
            <a:r>
              <a:rPr lang="en-US" sz="1200" dirty="0">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Project Showcase</a:t>
            </a:r>
            <a:r>
              <a:rPr lang="en-US" sz="1200" dirty="0">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Skills Display</a:t>
            </a:r>
            <a:r>
              <a:rPr lang="en-US" sz="1200" dirty="0">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Education &amp; Experience Section</a:t>
            </a:r>
            <a:r>
              <a:rPr lang="en-US" sz="1200" dirty="0">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Multimedia Support</a:t>
            </a:r>
            <a:r>
              <a:rPr lang="en-US" sz="1200" dirty="0">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Responsive Design</a:t>
            </a:r>
            <a:r>
              <a:rPr lang="en-US" sz="1200" dirty="0">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Search &amp; Navigation</a:t>
            </a:r>
            <a:r>
              <a:rPr lang="en-US" sz="1200" dirty="0">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lang="en-US" sz="1200" b="1" dirty="0">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Add / Edit / Update Content</a:t>
            </a:r>
            <a:r>
              <a:rPr lang="en-US" sz="1200" dirty="0">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Interactive Elements</a:t>
            </a:r>
            <a:r>
              <a:rPr lang="en-US" sz="1200" dirty="0">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Contact Integration</a:t>
            </a:r>
            <a:r>
              <a:rPr lang="en-US" sz="1200" dirty="0">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Downloadable Resume</a:t>
            </a:r>
            <a:r>
              <a:rPr lang="en-US" sz="1200" dirty="0">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Sharing Options</a:t>
            </a:r>
            <a:r>
              <a:rPr lang="en-US" sz="1200" dirty="0">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SEO Optimization</a:t>
            </a:r>
            <a:r>
              <a:rPr lang="en-US" sz="1200" dirty="0">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Data Security</a:t>
            </a:r>
            <a:r>
              <a:rPr lang="en-US" sz="1200" dirty="0">
                <a:solidFill>
                  <a:prstClr val="black"/>
                </a:solidFill>
                <a:latin typeface="Times New Roman" panose="02020603050405020304" pitchFamily="18" charset="0"/>
                <a:cs typeface="Times New Roman" panose="02020603050405020304" pitchFamily="18" charset="0"/>
              </a:rPr>
              <a:t> – safe handling of personal details.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Interactive digital portfolio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Unknown User</cp:lastModifiedBy>
  <cp:revision>3</cp:revision>
  <dcterms:created xsi:type="dcterms:W3CDTF">2024-03-29T04:07:22Z</dcterms:created>
  <dcterms:modified xsi:type="dcterms:W3CDTF">2025-09-10T08:16:01Z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bcff9076e97a46548e474475708e32f2</vt:lpwstr>
  </property>
</Properties>
</file>