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12"/>
  </p:notesMasterIdLst>
  <p:sldIdLst>
    <p:sldId id="256" r:id="rId2"/>
    <p:sldId id="257" r:id="rId3"/>
    <p:sldId id="258" r:id="rId4"/>
    <p:sldId id="266" r:id="rId5"/>
    <p:sldId id="259" r:id="rId6"/>
    <p:sldId id="262" r:id="rId7"/>
    <p:sldId id="263" r:id="rId8"/>
    <p:sldId id="268" r:id="rId9"/>
    <p:sldId id="267"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B66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95545" autoAdjust="0"/>
  </p:normalViewPr>
  <p:slideViewPr>
    <p:cSldViewPr snapToGrid="0">
      <p:cViewPr varScale="1">
        <p:scale>
          <a:sx n="152" d="100"/>
          <a:sy n="152" d="100"/>
        </p:scale>
        <p:origin x="588"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7D599C-0D7D-4246-92B8-46E5D12E12B4}"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7969BAA0-860E-4FB1-9E4C-2AFC0AEC1EB5}">
      <dgm:prSet custT="1"/>
      <dgm:spPr/>
      <dgm:t>
        <a:bodyPr/>
        <a:lstStyle/>
        <a:p>
          <a:pPr>
            <a:lnSpc>
              <a:spcPct val="100000"/>
            </a:lnSpc>
          </a:pPr>
          <a:r>
            <a:rPr lang="en-US" sz="1200" b="0" i="0" dirty="0"/>
            <a:t>GPUs have been rapidly advancing and prices have gone up </a:t>
          </a:r>
          <a:endParaRPr lang="en-US" sz="1200" dirty="0"/>
        </a:p>
      </dgm:t>
    </dgm:pt>
    <dgm:pt modelId="{0473F94D-25FB-4FFE-9EA8-EACF6A317ED0}" type="parTrans" cxnId="{A1CCE73E-BEBA-4629-9D55-A3F8EE25D54D}">
      <dgm:prSet/>
      <dgm:spPr/>
      <dgm:t>
        <a:bodyPr/>
        <a:lstStyle/>
        <a:p>
          <a:endParaRPr lang="en-US"/>
        </a:p>
      </dgm:t>
    </dgm:pt>
    <dgm:pt modelId="{419DF6BA-1EE0-4934-94F8-0AE18BF2F135}" type="sibTrans" cxnId="{A1CCE73E-BEBA-4629-9D55-A3F8EE25D54D}">
      <dgm:prSet/>
      <dgm:spPr/>
      <dgm:t>
        <a:bodyPr/>
        <a:lstStyle/>
        <a:p>
          <a:endParaRPr lang="en-US"/>
        </a:p>
      </dgm:t>
    </dgm:pt>
    <dgm:pt modelId="{BB927D2C-ADAD-42ED-A033-8E6D1DEA2481}">
      <dgm:prSet custT="1"/>
      <dgm:spPr/>
      <dgm:t>
        <a:bodyPr/>
        <a:lstStyle/>
        <a:p>
          <a:pPr>
            <a:lnSpc>
              <a:spcPct val="100000"/>
            </a:lnSpc>
          </a:pPr>
          <a:r>
            <a:rPr lang="en-US" sz="1200" b="0" i="0" dirty="0"/>
            <a:t>Dataset taken from Kaggle and contains GPU’s specifications and performance metrics</a:t>
          </a:r>
          <a:endParaRPr lang="en-US" sz="1200" dirty="0"/>
        </a:p>
      </dgm:t>
    </dgm:pt>
    <dgm:pt modelId="{446135FE-8E51-4A27-8DDB-082F0C5BBDB2}" type="parTrans" cxnId="{D212B605-B976-45B0-9130-3AC222DAF93E}">
      <dgm:prSet/>
      <dgm:spPr/>
      <dgm:t>
        <a:bodyPr/>
        <a:lstStyle/>
        <a:p>
          <a:endParaRPr lang="en-US"/>
        </a:p>
      </dgm:t>
    </dgm:pt>
    <dgm:pt modelId="{D66096AC-A7B5-4930-961A-AB69489752BA}" type="sibTrans" cxnId="{D212B605-B976-45B0-9130-3AC222DAF93E}">
      <dgm:prSet/>
      <dgm:spPr/>
      <dgm:t>
        <a:bodyPr/>
        <a:lstStyle/>
        <a:p>
          <a:endParaRPr lang="en-US"/>
        </a:p>
      </dgm:t>
    </dgm:pt>
    <dgm:pt modelId="{E3201E70-1F18-4452-9CC8-E0DFC3BB1E3A}">
      <dgm:prSet custT="1"/>
      <dgm:spPr/>
      <dgm:t>
        <a:bodyPr/>
        <a:lstStyle/>
        <a:p>
          <a:pPr>
            <a:lnSpc>
              <a:spcPct val="100000"/>
            </a:lnSpc>
          </a:pPr>
          <a:r>
            <a:rPr lang="en-US" sz="1200" dirty="0"/>
            <a:t>Prediction based on GPU specifications to give insight to users that want to know more about the product </a:t>
          </a:r>
        </a:p>
      </dgm:t>
    </dgm:pt>
    <dgm:pt modelId="{3BAF47A1-8039-4F7D-95B3-63072822FE59}" type="sibTrans" cxnId="{31B43CC6-79A2-43DF-B55A-E5D94EB4F0E4}">
      <dgm:prSet/>
      <dgm:spPr/>
      <dgm:t>
        <a:bodyPr/>
        <a:lstStyle/>
        <a:p>
          <a:endParaRPr lang="en-US"/>
        </a:p>
      </dgm:t>
    </dgm:pt>
    <dgm:pt modelId="{6B9B800B-96C7-47B0-B3D6-2C59EB076695}" type="parTrans" cxnId="{31B43CC6-79A2-43DF-B55A-E5D94EB4F0E4}">
      <dgm:prSet/>
      <dgm:spPr/>
      <dgm:t>
        <a:bodyPr/>
        <a:lstStyle/>
        <a:p>
          <a:endParaRPr lang="en-US"/>
        </a:p>
      </dgm:t>
    </dgm:pt>
    <dgm:pt modelId="{0314F4CA-169A-47B3-8424-C21AFED72B94}" type="pres">
      <dgm:prSet presAssocID="{BE7D599C-0D7D-4246-92B8-46E5D12E12B4}" presName="root" presStyleCnt="0">
        <dgm:presLayoutVars>
          <dgm:dir/>
          <dgm:resizeHandles val="exact"/>
        </dgm:presLayoutVars>
      </dgm:prSet>
      <dgm:spPr/>
    </dgm:pt>
    <dgm:pt modelId="{85D8E462-6EAE-4284-B687-849EB879D7B0}" type="pres">
      <dgm:prSet presAssocID="{7969BAA0-860E-4FB1-9E4C-2AFC0AEC1EB5}" presName="compNode" presStyleCnt="0"/>
      <dgm:spPr/>
    </dgm:pt>
    <dgm:pt modelId="{BE03EED9-3439-4D46-9A97-868EC18054AE}" type="pres">
      <dgm:prSet presAssocID="{7969BAA0-860E-4FB1-9E4C-2AFC0AEC1EB5}" presName="iconRect" presStyleLbl="node1" presStyleIdx="0" presStyleCnt="3" custScaleX="174761" custScaleY="174761" custLinFactNeighborX="-374" custLinFactNeighborY="-61039"/>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Processor outline"/>
        </a:ext>
      </dgm:extLst>
    </dgm:pt>
    <dgm:pt modelId="{B8FDF607-7F0F-4AAC-BFD7-27217ECA7E23}" type="pres">
      <dgm:prSet presAssocID="{7969BAA0-860E-4FB1-9E4C-2AFC0AEC1EB5}" presName="spaceRect" presStyleCnt="0"/>
      <dgm:spPr/>
    </dgm:pt>
    <dgm:pt modelId="{7C617E24-C7F5-4714-A304-FF484C565EBC}" type="pres">
      <dgm:prSet presAssocID="{7969BAA0-860E-4FB1-9E4C-2AFC0AEC1EB5}" presName="textRect" presStyleLbl="revTx" presStyleIdx="0" presStyleCnt="3">
        <dgm:presLayoutVars>
          <dgm:chMax val="1"/>
          <dgm:chPref val="1"/>
        </dgm:presLayoutVars>
      </dgm:prSet>
      <dgm:spPr/>
    </dgm:pt>
    <dgm:pt modelId="{C3A8A652-8106-4D97-90AA-B0886C7BAAC7}" type="pres">
      <dgm:prSet presAssocID="{419DF6BA-1EE0-4934-94F8-0AE18BF2F135}" presName="sibTrans" presStyleCnt="0"/>
      <dgm:spPr/>
    </dgm:pt>
    <dgm:pt modelId="{C76E00B7-2992-4197-AC2B-1D19249D862D}" type="pres">
      <dgm:prSet presAssocID="{E3201E70-1F18-4452-9CC8-E0DFC3BB1E3A}" presName="compNode" presStyleCnt="0"/>
      <dgm:spPr/>
    </dgm:pt>
    <dgm:pt modelId="{11ACC2FC-8AA6-4477-9E95-E5EA5C245537}" type="pres">
      <dgm:prSet presAssocID="{E3201E70-1F18-4452-9CC8-E0DFC3BB1E3A}" presName="iconRect" presStyleLbl="node1" presStyleIdx="1" presStyleCnt="3" custScaleX="192079" custScaleY="192079" custLinFactNeighborX="-7107" custLinFactNeighborY="-6490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Illustrator outline"/>
        </a:ext>
      </dgm:extLst>
    </dgm:pt>
    <dgm:pt modelId="{345BD393-6DB9-4E44-851B-CF918B8721B8}" type="pres">
      <dgm:prSet presAssocID="{E3201E70-1F18-4452-9CC8-E0DFC3BB1E3A}" presName="spaceRect" presStyleCnt="0"/>
      <dgm:spPr/>
    </dgm:pt>
    <dgm:pt modelId="{E3914BB4-4D06-488F-92E7-02D02D23889D}" type="pres">
      <dgm:prSet presAssocID="{E3201E70-1F18-4452-9CC8-E0DFC3BB1E3A}" presName="textRect" presStyleLbl="revTx" presStyleIdx="1" presStyleCnt="3" custLinFactNeighborX="-1919" custLinFactNeighborY="-1025">
        <dgm:presLayoutVars>
          <dgm:chMax val="1"/>
          <dgm:chPref val="1"/>
        </dgm:presLayoutVars>
      </dgm:prSet>
      <dgm:spPr/>
    </dgm:pt>
    <dgm:pt modelId="{D4BA973C-205E-4BD3-9A71-F17658BB54CC}" type="pres">
      <dgm:prSet presAssocID="{3BAF47A1-8039-4F7D-95B3-63072822FE59}" presName="sibTrans" presStyleCnt="0"/>
      <dgm:spPr/>
    </dgm:pt>
    <dgm:pt modelId="{29766A5A-71E6-431E-BA3A-4DB5E6AD4005}" type="pres">
      <dgm:prSet presAssocID="{BB927D2C-ADAD-42ED-A033-8E6D1DEA2481}" presName="compNode" presStyleCnt="0"/>
      <dgm:spPr/>
    </dgm:pt>
    <dgm:pt modelId="{A17A475D-C6BE-4207-BF0A-1E780398A085}" type="pres">
      <dgm:prSet presAssocID="{BB927D2C-ADAD-42ED-A033-8E6D1DEA2481}" presName="iconRect" presStyleLbl="node1" presStyleIdx="2" presStyleCnt="3" custScaleX="192306" custScaleY="192306" custLinFactNeighborX="1422" custLinFactNeighborY="-54126"/>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Database outline"/>
        </a:ext>
      </dgm:extLst>
    </dgm:pt>
    <dgm:pt modelId="{68973E5F-3917-4F49-ACE5-5EF0D7CE6DA1}" type="pres">
      <dgm:prSet presAssocID="{BB927D2C-ADAD-42ED-A033-8E6D1DEA2481}" presName="spaceRect" presStyleCnt="0"/>
      <dgm:spPr/>
    </dgm:pt>
    <dgm:pt modelId="{0F2165B2-001D-443E-98BC-BCB36E592914}" type="pres">
      <dgm:prSet presAssocID="{BB927D2C-ADAD-42ED-A033-8E6D1DEA2481}" presName="textRect" presStyleLbl="revTx" presStyleIdx="2" presStyleCnt="3">
        <dgm:presLayoutVars>
          <dgm:chMax val="1"/>
          <dgm:chPref val="1"/>
        </dgm:presLayoutVars>
      </dgm:prSet>
      <dgm:spPr/>
    </dgm:pt>
  </dgm:ptLst>
  <dgm:cxnLst>
    <dgm:cxn modelId="{D212B605-B976-45B0-9130-3AC222DAF93E}" srcId="{BE7D599C-0D7D-4246-92B8-46E5D12E12B4}" destId="{BB927D2C-ADAD-42ED-A033-8E6D1DEA2481}" srcOrd="2" destOrd="0" parTransId="{446135FE-8E51-4A27-8DDB-082F0C5BBDB2}" sibTransId="{D66096AC-A7B5-4930-961A-AB69489752BA}"/>
    <dgm:cxn modelId="{A1CCE73E-BEBA-4629-9D55-A3F8EE25D54D}" srcId="{BE7D599C-0D7D-4246-92B8-46E5D12E12B4}" destId="{7969BAA0-860E-4FB1-9E4C-2AFC0AEC1EB5}" srcOrd="0" destOrd="0" parTransId="{0473F94D-25FB-4FFE-9EA8-EACF6A317ED0}" sibTransId="{419DF6BA-1EE0-4934-94F8-0AE18BF2F135}"/>
    <dgm:cxn modelId="{02E9535C-C2E8-45E7-9FE4-F5EAD803DCFC}" type="presOf" srcId="{7969BAA0-860E-4FB1-9E4C-2AFC0AEC1EB5}" destId="{7C617E24-C7F5-4714-A304-FF484C565EBC}" srcOrd="0" destOrd="0" presId="urn:microsoft.com/office/officeart/2018/2/layout/IconLabelList"/>
    <dgm:cxn modelId="{1B8B3B5F-648B-4225-B015-DD2624BDA820}" type="presOf" srcId="{E3201E70-1F18-4452-9CC8-E0DFC3BB1E3A}" destId="{E3914BB4-4D06-488F-92E7-02D02D23889D}" srcOrd="0" destOrd="0" presId="urn:microsoft.com/office/officeart/2018/2/layout/IconLabelList"/>
    <dgm:cxn modelId="{5EF0B955-0215-490C-BCEA-FEC05D937608}" type="presOf" srcId="{BB927D2C-ADAD-42ED-A033-8E6D1DEA2481}" destId="{0F2165B2-001D-443E-98BC-BCB36E592914}" srcOrd="0" destOrd="0" presId="urn:microsoft.com/office/officeart/2018/2/layout/IconLabelList"/>
    <dgm:cxn modelId="{4A415056-B52C-49B4-B9C7-655B8B347331}" type="presOf" srcId="{BE7D599C-0D7D-4246-92B8-46E5D12E12B4}" destId="{0314F4CA-169A-47B3-8424-C21AFED72B94}" srcOrd="0" destOrd="0" presId="urn:microsoft.com/office/officeart/2018/2/layout/IconLabelList"/>
    <dgm:cxn modelId="{31B43CC6-79A2-43DF-B55A-E5D94EB4F0E4}" srcId="{BE7D599C-0D7D-4246-92B8-46E5D12E12B4}" destId="{E3201E70-1F18-4452-9CC8-E0DFC3BB1E3A}" srcOrd="1" destOrd="0" parTransId="{6B9B800B-96C7-47B0-B3D6-2C59EB076695}" sibTransId="{3BAF47A1-8039-4F7D-95B3-63072822FE59}"/>
    <dgm:cxn modelId="{2B73C592-D8A5-47C9-B66F-517C5A6A5725}" type="presParOf" srcId="{0314F4CA-169A-47B3-8424-C21AFED72B94}" destId="{85D8E462-6EAE-4284-B687-849EB879D7B0}" srcOrd="0" destOrd="0" presId="urn:microsoft.com/office/officeart/2018/2/layout/IconLabelList"/>
    <dgm:cxn modelId="{36580141-3E65-4615-96C1-A5978AFF0ED8}" type="presParOf" srcId="{85D8E462-6EAE-4284-B687-849EB879D7B0}" destId="{BE03EED9-3439-4D46-9A97-868EC18054AE}" srcOrd="0" destOrd="0" presId="urn:microsoft.com/office/officeart/2018/2/layout/IconLabelList"/>
    <dgm:cxn modelId="{A0EB17BE-16E6-4D2A-8729-2EAE03380B0D}" type="presParOf" srcId="{85D8E462-6EAE-4284-B687-849EB879D7B0}" destId="{B8FDF607-7F0F-4AAC-BFD7-27217ECA7E23}" srcOrd="1" destOrd="0" presId="urn:microsoft.com/office/officeart/2018/2/layout/IconLabelList"/>
    <dgm:cxn modelId="{1357EBC4-7E91-4910-9762-124A48A756E7}" type="presParOf" srcId="{85D8E462-6EAE-4284-B687-849EB879D7B0}" destId="{7C617E24-C7F5-4714-A304-FF484C565EBC}" srcOrd="2" destOrd="0" presId="urn:microsoft.com/office/officeart/2018/2/layout/IconLabelList"/>
    <dgm:cxn modelId="{88A697A4-93D0-40FF-AAF9-B8149793358A}" type="presParOf" srcId="{0314F4CA-169A-47B3-8424-C21AFED72B94}" destId="{C3A8A652-8106-4D97-90AA-B0886C7BAAC7}" srcOrd="1" destOrd="0" presId="urn:microsoft.com/office/officeart/2018/2/layout/IconLabelList"/>
    <dgm:cxn modelId="{73C56A59-BD42-4890-8DA8-19CF35DDE618}" type="presParOf" srcId="{0314F4CA-169A-47B3-8424-C21AFED72B94}" destId="{C76E00B7-2992-4197-AC2B-1D19249D862D}" srcOrd="2" destOrd="0" presId="urn:microsoft.com/office/officeart/2018/2/layout/IconLabelList"/>
    <dgm:cxn modelId="{44739CEF-42CE-409A-9F93-CD35DBD607FC}" type="presParOf" srcId="{C76E00B7-2992-4197-AC2B-1D19249D862D}" destId="{11ACC2FC-8AA6-4477-9E95-E5EA5C245537}" srcOrd="0" destOrd="0" presId="urn:microsoft.com/office/officeart/2018/2/layout/IconLabelList"/>
    <dgm:cxn modelId="{1986AC6C-8BBC-4352-B638-CCEED530CAC6}" type="presParOf" srcId="{C76E00B7-2992-4197-AC2B-1D19249D862D}" destId="{345BD393-6DB9-4E44-851B-CF918B8721B8}" srcOrd="1" destOrd="0" presId="urn:microsoft.com/office/officeart/2018/2/layout/IconLabelList"/>
    <dgm:cxn modelId="{D435032C-56F6-4707-85A4-3870F2DCDCDC}" type="presParOf" srcId="{C76E00B7-2992-4197-AC2B-1D19249D862D}" destId="{E3914BB4-4D06-488F-92E7-02D02D23889D}" srcOrd="2" destOrd="0" presId="urn:microsoft.com/office/officeart/2018/2/layout/IconLabelList"/>
    <dgm:cxn modelId="{131AFDE8-6F48-45A5-B081-7E1920652123}" type="presParOf" srcId="{0314F4CA-169A-47B3-8424-C21AFED72B94}" destId="{D4BA973C-205E-4BD3-9A71-F17658BB54CC}" srcOrd="3" destOrd="0" presId="urn:microsoft.com/office/officeart/2018/2/layout/IconLabelList"/>
    <dgm:cxn modelId="{44C6B92D-D5A7-4612-A67B-B7696BF96646}" type="presParOf" srcId="{0314F4CA-169A-47B3-8424-C21AFED72B94}" destId="{29766A5A-71E6-431E-BA3A-4DB5E6AD4005}" srcOrd="4" destOrd="0" presId="urn:microsoft.com/office/officeart/2018/2/layout/IconLabelList"/>
    <dgm:cxn modelId="{6FB85703-1BBF-42D6-87B8-985836501697}" type="presParOf" srcId="{29766A5A-71E6-431E-BA3A-4DB5E6AD4005}" destId="{A17A475D-C6BE-4207-BF0A-1E780398A085}" srcOrd="0" destOrd="0" presId="urn:microsoft.com/office/officeart/2018/2/layout/IconLabelList"/>
    <dgm:cxn modelId="{A4ED7234-989C-4C04-8733-44292B22E6A5}" type="presParOf" srcId="{29766A5A-71E6-431E-BA3A-4DB5E6AD4005}" destId="{68973E5F-3917-4F49-ACE5-5EF0D7CE6DA1}" srcOrd="1" destOrd="0" presId="urn:microsoft.com/office/officeart/2018/2/layout/IconLabelList"/>
    <dgm:cxn modelId="{45036BC2-9DFD-42EB-AFA2-AD2C539D2985}" type="presParOf" srcId="{29766A5A-71E6-431E-BA3A-4DB5E6AD4005}" destId="{0F2165B2-001D-443E-98BC-BCB36E592914}"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0EE186-41F6-4E68-8348-E671C21EEB89}" type="doc">
      <dgm:prSet loTypeId="urn:microsoft.com/office/officeart/2016/7/layout/BasicLinearProcessNumbered" loCatId="process" qsTypeId="urn:microsoft.com/office/officeart/2005/8/quickstyle/simple1" qsCatId="simple" csTypeId="urn:microsoft.com/office/officeart/2005/8/colors/colorful2" csCatId="colorful" phldr="1"/>
      <dgm:spPr/>
      <dgm:t>
        <a:bodyPr/>
        <a:lstStyle/>
        <a:p>
          <a:endParaRPr lang="en-US"/>
        </a:p>
      </dgm:t>
    </dgm:pt>
    <dgm:pt modelId="{5B9BBA0D-D568-4476-BB84-219E9B3CCB3C}">
      <dgm:prSet/>
      <dgm:spPr/>
      <dgm:t>
        <a:bodyPr/>
        <a:lstStyle/>
        <a:p>
          <a:r>
            <a:rPr lang="en-US" b="0" i="0" dirty="0"/>
            <a:t>Looking through dataset and finding missing values</a:t>
          </a:r>
          <a:endParaRPr lang="en-US" dirty="0"/>
        </a:p>
      </dgm:t>
    </dgm:pt>
    <dgm:pt modelId="{649DE1A1-E8E3-485F-86CF-7E433C1B8CC8}" type="parTrans" cxnId="{23784908-8321-49A7-BE49-C02FCB397085}">
      <dgm:prSet/>
      <dgm:spPr/>
      <dgm:t>
        <a:bodyPr/>
        <a:lstStyle/>
        <a:p>
          <a:endParaRPr lang="en-US"/>
        </a:p>
      </dgm:t>
    </dgm:pt>
    <dgm:pt modelId="{D17DE1FD-0877-422B-8932-8480675A66E9}" type="sibTrans" cxnId="{23784908-8321-49A7-BE49-C02FCB397085}">
      <dgm:prSet phldrT="1"/>
      <dgm:spPr/>
      <dgm:t>
        <a:bodyPr/>
        <a:lstStyle/>
        <a:p>
          <a:r>
            <a:rPr lang="en-US"/>
            <a:t>1</a:t>
          </a:r>
        </a:p>
      </dgm:t>
    </dgm:pt>
    <dgm:pt modelId="{FFC1CF9E-E7FA-4DAC-9C89-70EF41B337E0}">
      <dgm:prSet/>
      <dgm:spPr/>
      <dgm:t>
        <a:bodyPr/>
        <a:lstStyle/>
        <a:p>
          <a:r>
            <a:rPr lang="en-US" b="0" i="0" dirty="0"/>
            <a:t>Dropping unneeded columns</a:t>
          </a:r>
          <a:endParaRPr lang="en-US" dirty="0"/>
        </a:p>
      </dgm:t>
    </dgm:pt>
    <dgm:pt modelId="{68BF17CD-9913-4947-8D75-0A31D8D07C5F}" type="parTrans" cxnId="{44E3F49B-444B-4979-BCC4-A47E974B26BC}">
      <dgm:prSet/>
      <dgm:spPr/>
      <dgm:t>
        <a:bodyPr/>
        <a:lstStyle/>
        <a:p>
          <a:endParaRPr lang="en-US"/>
        </a:p>
      </dgm:t>
    </dgm:pt>
    <dgm:pt modelId="{08E461CB-D87D-4A2B-9430-AE6529CA9F7C}" type="sibTrans" cxnId="{44E3F49B-444B-4979-BCC4-A47E974B26BC}">
      <dgm:prSet phldrT="2"/>
      <dgm:spPr/>
      <dgm:t>
        <a:bodyPr/>
        <a:lstStyle/>
        <a:p>
          <a:r>
            <a:rPr lang="en-US"/>
            <a:t>2</a:t>
          </a:r>
        </a:p>
      </dgm:t>
    </dgm:pt>
    <dgm:pt modelId="{329746DC-D1C9-49E2-A0DB-8515DF355F3C}">
      <dgm:prSet/>
      <dgm:spPr/>
      <dgm:t>
        <a:bodyPr/>
        <a:lstStyle/>
        <a:p>
          <a:r>
            <a:rPr lang="en-US" dirty="0"/>
            <a:t>Deleting rows where column Type is CPU</a:t>
          </a:r>
        </a:p>
      </dgm:t>
    </dgm:pt>
    <dgm:pt modelId="{F3C5F12A-BCAD-4E47-93A2-BD9669EBBD01}" type="parTrans" cxnId="{302F9A06-0112-476C-8648-D1780282897C}">
      <dgm:prSet/>
      <dgm:spPr/>
      <dgm:t>
        <a:bodyPr/>
        <a:lstStyle/>
        <a:p>
          <a:endParaRPr lang="en-US"/>
        </a:p>
      </dgm:t>
    </dgm:pt>
    <dgm:pt modelId="{43E78C04-1BF1-44AC-9F29-8B24CA55D1F3}" type="sibTrans" cxnId="{302F9A06-0112-476C-8648-D1780282897C}">
      <dgm:prSet phldrT="3"/>
      <dgm:spPr/>
      <dgm:t>
        <a:bodyPr/>
        <a:lstStyle/>
        <a:p>
          <a:r>
            <a:rPr lang="en-US"/>
            <a:t>3</a:t>
          </a:r>
        </a:p>
      </dgm:t>
    </dgm:pt>
    <dgm:pt modelId="{BCEE36DD-A8F6-40E4-8141-E91915190CAF}">
      <dgm:prSet/>
      <dgm:spPr/>
      <dgm:t>
        <a:bodyPr/>
        <a:lstStyle/>
        <a:p>
          <a:r>
            <a:rPr lang="en-US" dirty="0"/>
            <a:t>Transforming Date into relative years for better model building</a:t>
          </a:r>
        </a:p>
      </dgm:t>
    </dgm:pt>
    <dgm:pt modelId="{D0B95013-D1EF-428E-8634-C0D1AC497805}" type="parTrans" cxnId="{3B8AC6AA-AEC9-4783-A393-2DCC26B01892}">
      <dgm:prSet/>
      <dgm:spPr/>
      <dgm:t>
        <a:bodyPr/>
        <a:lstStyle/>
        <a:p>
          <a:endParaRPr lang="en-US"/>
        </a:p>
      </dgm:t>
    </dgm:pt>
    <dgm:pt modelId="{10DD31A4-F9D5-4A34-AC00-81EF7474C31A}" type="sibTrans" cxnId="{3B8AC6AA-AEC9-4783-A393-2DCC26B01892}">
      <dgm:prSet phldrT="4"/>
      <dgm:spPr/>
      <dgm:t>
        <a:bodyPr/>
        <a:lstStyle/>
        <a:p>
          <a:r>
            <a:rPr lang="en-US"/>
            <a:t>4</a:t>
          </a:r>
        </a:p>
      </dgm:t>
    </dgm:pt>
    <dgm:pt modelId="{B4D3E563-0258-4D57-AB07-2A79E1A9760B}">
      <dgm:prSet/>
      <dgm:spPr/>
      <dgm:t>
        <a:bodyPr/>
        <a:lstStyle/>
        <a:p>
          <a:r>
            <a:rPr lang="en-US" dirty="0"/>
            <a:t>Producing correlation analysis to determine trends in the dataset</a:t>
          </a:r>
        </a:p>
      </dgm:t>
    </dgm:pt>
    <dgm:pt modelId="{91CDECA3-8A87-46E2-9F99-12AB5FC3CD57}" type="parTrans" cxnId="{149F3FFA-33AF-426C-B07F-5ABDB6B16ECC}">
      <dgm:prSet/>
      <dgm:spPr/>
      <dgm:t>
        <a:bodyPr/>
        <a:lstStyle/>
        <a:p>
          <a:endParaRPr lang="en-SG"/>
        </a:p>
      </dgm:t>
    </dgm:pt>
    <dgm:pt modelId="{5AAEE6BB-B2D9-4821-B80B-C3B54E8D29DA}" type="sibTrans" cxnId="{149F3FFA-33AF-426C-B07F-5ABDB6B16ECC}">
      <dgm:prSet phldrT="5"/>
      <dgm:spPr/>
      <dgm:t>
        <a:bodyPr/>
        <a:lstStyle/>
        <a:p>
          <a:r>
            <a:rPr lang="en-SG"/>
            <a:t>5</a:t>
          </a:r>
        </a:p>
      </dgm:t>
    </dgm:pt>
    <dgm:pt modelId="{C2C1D28D-CE7F-4F21-90FB-A934E3EC4CBB}">
      <dgm:prSet/>
      <dgm:spPr/>
      <dgm:t>
        <a:bodyPr/>
        <a:lstStyle/>
        <a:p>
          <a:r>
            <a:rPr lang="en-US" dirty="0"/>
            <a:t>Creating new columns based on existing columns in the dataset</a:t>
          </a:r>
        </a:p>
      </dgm:t>
    </dgm:pt>
    <dgm:pt modelId="{41C20995-B053-446C-B21D-4F920032ADB6}" type="parTrans" cxnId="{5F488FEF-4DBC-445B-B25B-D1E424F620D8}">
      <dgm:prSet/>
      <dgm:spPr/>
      <dgm:t>
        <a:bodyPr/>
        <a:lstStyle/>
        <a:p>
          <a:endParaRPr lang="en-SG"/>
        </a:p>
      </dgm:t>
    </dgm:pt>
    <dgm:pt modelId="{20D4E042-9D6F-48ED-BA86-3C77B35664A8}" type="sibTrans" cxnId="{5F488FEF-4DBC-445B-B25B-D1E424F620D8}">
      <dgm:prSet phldrT="6"/>
      <dgm:spPr/>
      <dgm:t>
        <a:bodyPr/>
        <a:lstStyle/>
        <a:p>
          <a:r>
            <a:rPr lang="en-SG"/>
            <a:t>6</a:t>
          </a:r>
        </a:p>
      </dgm:t>
    </dgm:pt>
    <dgm:pt modelId="{62423793-EB68-43C4-9515-2465D75F39A1}" type="pres">
      <dgm:prSet presAssocID="{050EE186-41F6-4E68-8348-E671C21EEB89}" presName="Name0" presStyleCnt="0">
        <dgm:presLayoutVars>
          <dgm:animLvl val="lvl"/>
          <dgm:resizeHandles val="exact"/>
        </dgm:presLayoutVars>
      </dgm:prSet>
      <dgm:spPr/>
    </dgm:pt>
    <dgm:pt modelId="{F9E8B807-2B5C-4DB4-A515-9C0CB33ECC53}" type="pres">
      <dgm:prSet presAssocID="{5B9BBA0D-D568-4476-BB84-219E9B3CCB3C}" presName="compositeNode" presStyleCnt="0">
        <dgm:presLayoutVars>
          <dgm:bulletEnabled val="1"/>
        </dgm:presLayoutVars>
      </dgm:prSet>
      <dgm:spPr/>
    </dgm:pt>
    <dgm:pt modelId="{5D19B9CB-1CFB-4979-AF95-54CC57660633}" type="pres">
      <dgm:prSet presAssocID="{5B9BBA0D-D568-4476-BB84-219E9B3CCB3C}" presName="bgRect" presStyleLbl="bgAccFollowNode1" presStyleIdx="0" presStyleCnt="6"/>
      <dgm:spPr/>
    </dgm:pt>
    <dgm:pt modelId="{0AD0333A-A9A8-46A0-993F-65D85F704057}" type="pres">
      <dgm:prSet presAssocID="{D17DE1FD-0877-422B-8932-8480675A66E9}" presName="sibTransNodeCircle" presStyleLbl="alignNode1" presStyleIdx="0" presStyleCnt="12">
        <dgm:presLayoutVars>
          <dgm:chMax val="0"/>
          <dgm:bulletEnabled/>
        </dgm:presLayoutVars>
      </dgm:prSet>
      <dgm:spPr/>
    </dgm:pt>
    <dgm:pt modelId="{07C722CE-F61C-41FF-9425-1211C81B79EB}" type="pres">
      <dgm:prSet presAssocID="{5B9BBA0D-D568-4476-BB84-219E9B3CCB3C}" presName="bottomLine" presStyleLbl="alignNode1" presStyleIdx="1" presStyleCnt="12">
        <dgm:presLayoutVars/>
      </dgm:prSet>
      <dgm:spPr/>
    </dgm:pt>
    <dgm:pt modelId="{FF721689-72FD-4803-B9C2-96D340BEA42E}" type="pres">
      <dgm:prSet presAssocID="{5B9BBA0D-D568-4476-BB84-219E9B3CCB3C}" presName="nodeText" presStyleLbl="bgAccFollowNode1" presStyleIdx="0" presStyleCnt="6">
        <dgm:presLayoutVars>
          <dgm:bulletEnabled val="1"/>
        </dgm:presLayoutVars>
      </dgm:prSet>
      <dgm:spPr/>
    </dgm:pt>
    <dgm:pt modelId="{F6FE6C32-60EB-4240-812F-516A4B59419F}" type="pres">
      <dgm:prSet presAssocID="{D17DE1FD-0877-422B-8932-8480675A66E9}" presName="sibTrans" presStyleCnt="0"/>
      <dgm:spPr/>
    </dgm:pt>
    <dgm:pt modelId="{52A0592B-C4BC-4847-917A-050805C724C7}" type="pres">
      <dgm:prSet presAssocID="{FFC1CF9E-E7FA-4DAC-9C89-70EF41B337E0}" presName="compositeNode" presStyleCnt="0">
        <dgm:presLayoutVars>
          <dgm:bulletEnabled val="1"/>
        </dgm:presLayoutVars>
      </dgm:prSet>
      <dgm:spPr/>
    </dgm:pt>
    <dgm:pt modelId="{8EF99658-CCF5-4A46-B1B7-FFA61AE12407}" type="pres">
      <dgm:prSet presAssocID="{FFC1CF9E-E7FA-4DAC-9C89-70EF41B337E0}" presName="bgRect" presStyleLbl="bgAccFollowNode1" presStyleIdx="1" presStyleCnt="6"/>
      <dgm:spPr/>
    </dgm:pt>
    <dgm:pt modelId="{D1BD7DD8-ABA7-4A3E-9678-2F7BF73B7268}" type="pres">
      <dgm:prSet presAssocID="{08E461CB-D87D-4A2B-9430-AE6529CA9F7C}" presName="sibTransNodeCircle" presStyleLbl="alignNode1" presStyleIdx="2" presStyleCnt="12">
        <dgm:presLayoutVars>
          <dgm:chMax val="0"/>
          <dgm:bulletEnabled/>
        </dgm:presLayoutVars>
      </dgm:prSet>
      <dgm:spPr/>
    </dgm:pt>
    <dgm:pt modelId="{7C4503EA-DA5F-4D6B-B5E1-56E1D0A68722}" type="pres">
      <dgm:prSet presAssocID="{FFC1CF9E-E7FA-4DAC-9C89-70EF41B337E0}" presName="bottomLine" presStyleLbl="alignNode1" presStyleIdx="3" presStyleCnt="12">
        <dgm:presLayoutVars/>
      </dgm:prSet>
      <dgm:spPr/>
    </dgm:pt>
    <dgm:pt modelId="{7E11DEC5-DC82-4B10-8BA2-E91CD80756B6}" type="pres">
      <dgm:prSet presAssocID="{FFC1CF9E-E7FA-4DAC-9C89-70EF41B337E0}" presName="nodeText" presStyleLbl="bgAccFollowNode1" presStyleIdx="1" presStyleCnt="6">
        <dgm:presLayoutVars>
          <dgm:bulletEnabled val="1"/>
        </dgm:presLayoutVars>
      </dgm:prSet>
      <dgm:spPr/>
    </dgm:pt>
    <dgm:pt modelId="{91A8EEBD-ABF8-4575-9EFA-DE345A8B9898}" type="pres">
      <dgm:prSet presAssocID="{08E461CB-D87D-4A2B-9430-AE6529CA9F7C}" presName="sibTrans" presStyleCnt="0"/>
      <dgm:spPr/>
    </dgm:pt>
    <dgm:pt modelId="{ED4B15D5-2A23-44ED-B98C-42113D690DCA}" type="pres">
      <dgm:prSet presAssocID="{329746DC-D1C9-49E2-A0DB-8515DF355F3C}" presName="compositeNode" presStyleCnt="0">
        <dgm:presLayoutVars>
          <dgm:bulletEnabled val="1"/>
        </dgm:presLayoutVars>
      </dgm:prSet>
      <dgm:spPr/>
    </dgm:pt>
    <dgm:pt modelId="{3FDA8836-7D99-4722-A459-3E4C0050616D}" type="pres">
      <dgm:prSet presAssocID="{329746DC-D1C9-49E2-A0DB-8515DF355F3C}" presName="bgRect" presStyleLbl="bgAccFollowNode1" presStyleIdx="2" presStyleCnt="6"/>
      <dgm:spPr/>
    </dgm:pt>
    <dgm:pt modelId="{34D4A754-2FD6-4524-9B32-3E3FCF120234}" type="pres">
      <dgm:prSet presAssocID="{43E78C04-1BF1-44AC-9F29-8B24CA55D1F3}" presName="sibTransNodeCircle" presStyleLbl="alignNode1" presStyleIdx="4" presStyleCnt="12">
        <dgm:presLayoutVars>
          <dgm:chMax val="0"/>
          <dgm:bulletEnabled/>
        </dgm:presLayoutVars>
      </dgm:prSet>
      <dgm:spPr/>
    </dgm:pt>
    <dgm:pt modelId="{EE2DE7F0-A80D-40A0-A7EB-F56FDE06D8F4}" type="pres">
      <dgm:prSet presAssocID="{329746DC-D1C9-49E2-A0DB-8515DF355F3C}" presName="bottomLine" presStyleLbl="alignNode1" presStyleIdx="5" presStyleCnt="12">
        <dgm:presLayoutVars/>
      </dgm:prSet>
      <dgm:spPr/>
    </dgm:pt>
    <dgm:pt modelId="{B005BD12-2D82-4E04-A0AC-96CAD8A63EEE}" type="pres">
      <dgm:prSet presAssocID="{329746DC-D1C9-49E2-A0DB-8515DF355F3C}" presName="nodeText" presStyleLbl="bgAccFollowNode1" presStyleIdx="2" presStyleCnt="6">
        <dgm:presLayoutVars>
          <dgm:bulletEnabled val="1"/>
        </dgm:presLayoutVars>
      </dgm:prSet>
      <dgm:spPr/>
    </dgm:pt>
    <dgm:pt modelId="{BBED860C-ECCD-4FC7-9CCE-EDBE3B8E09CF}" type="pres">
      <dgm:prSet presAssocID="{43E78C04-1BF1-44AC-9F29-8B24CA55D1F3}" presName="sibTrans" presStyleCnt="0"/>
      <dgm:spPr/>
    </dgm:pt>
    <dgm:pt modelId="{37C0D882-7845-426E-8939-D0131BA9D266}" type="pres">
      <dgm:prSet presAssocID="{BCEE36DD-A8F6-40E4-8141-E91915190CAF}" presName="compositeNode" presStyleCnt="0">
        <dgm:presLayoutVars>
          <dgm:bulletEnabled val="1"/>
        </dgm:presLayoutVars>
      </dgm:prSet>
      <dgm:spPr/>
    </dgm:pt>
    <dgm:pt modelId="{1D0EF645-C434-474A-A9C8-CADE09D9FCC3}" type="pres">
      <dgm:prSet presAssocID="{BCEE36DD-A8F6-40E4-8141-E91915190CAF}" presName="bgRect" presStyleLbl="bgAccFollowNode1" presStyleIdx="3" presStyleCnt="6"/>
      <dgm:spPr/>
    </dgm:pt>
    <dgm:pt modelId="{2F2BD1A0-D10A-41A0-BE6E-0D65B5E2DD98}" type="pres">
      <dgm:prSet presAssocID="{10DD31A4-F9D5-4A34-AC00-81EF7474C31A}" presName="sibTransNodeCircle" presStyleLbl="alignNode1" presStyleIdx="6" presStyleCnt="12">
        <dgm:presLayoutVars>
          <dgm:chMax val="0"/>
          <dgm:bulletEnabled/>
        </dgm:presLayoutVars>
      </dgm:prSet>
      <dgm:spPr/>
    </dgm:pt>
    <dgm:pt modelId="{16E0CCB7-B59D-480E-AC06-D5CC725DD3F1}" type="pres">
      <dgm:prSet presAssocID="{BCEE36DD-A8F6-40E4-8141-E91915190CAF}" presName="bottomLine" presStyleLbl="alignNode1" presStyleIdx="7" presStyleCnt="12">
        <dgm:presLayoutVars/>
      </dgm:prSet>
      <dgm:spPr/>
    </dgm:pt>
    <dgm:pt modelId="{07DC8483-F9C0-4F72-8746-B01B79C5F7C6}" type="pres">
      <dgm:prSet presAssocID="{BCEE36DD-A8F6-40E4-8141-E91915190CAF}" presName="nodeText" presStyleLbl="bgAccFollowNode1" presStyleIdx="3" presStyleCnt="6">
        <dgm:presLayoutVars>
          <dgm:bulletEnabled val="1"/>
        </dgm:presLayoutVars>
      </dgm:prSet>
      <dgm:spPr/>
    </dgm:pt>
    <dgm:pt modelId="{3016AFCA-F1EE-42F4-B94C-22340058D6E7}" type="pres">
      <dgm:prSet presAssocID="{10DD31A4-F9D5-4A34-AC00-81EF7474C31A}" presName="sibTrans" presStyleCnt="0"/>
      <dgm:spPr/>
    </dgm:pt>
    <dgm:pt modelId="{386FCBCB-918D-45DB-ACDE-948A39A04BBC}" type="pres">
      <dgm:prSet presAssocID="{B4D3E563-0258-4D57-AB07-2A79E1A9760B}" presName="compositeNode" presStyleCnt="0">
        <dgm:presLayoutVars>
          <dgm:bulletEnabled val="1"/>
        </dgm:presLayoutVars>
      </dgm:prSet>
      <dgm:spPr/>
    </dgm:pt>
    <dgm:pt modelId="{C5FA6492-7C94-4141-BC89-E8D817DE6525}" type="pres">
      <dgm:prSet presAssocID="{B4D3E563-0258-4D57-AB07-2A79E1A9760B}" presName="bgRect" presStyleLbl="bgAccFollowNode1" presStyleIdx="4" presStyleCnt="6"/>
      <dgm:spPr/>
    </dgm:pt>
    <dgm:pt modelId="{3CA2963C-28C0-41A4-9D96-FD444EDE075D}" type="pres">
      <dgm:prSet presAssocID="{5AAEE6BB-B2D9-4821-B80B-C3B54E8D29DA}" presName="sibTransNodeCircle" presStyleLbl="alignNode1" presStyleIdx="8" presStyleCnt="12">
        <dgm:presLayoutVars>
          <dgm:chMax val="0"/>
          <dgm:bulletEnabled/>
        </dgm:presLayoutVars>
      </dgm:prSet>
      <dgm:spPr/>
    </dgm:pt>
    <dgm:pt modelId="{160CEA39-E5B6-4A94-A214-A7B6C6EF171E}" type="pres">
      <dgm:prSet presAssocID="{B4D3E563-0258-4D57-AB07-2A79E1A9760B}" presName="bottomLine" presStyleLbl="alignNode1" presStyleIdx="9" presStyleCnt="12">
        <dgm:presLayoutVars/>
      </dgm:prSet>
      <dgm:spPr/>
    </dgm:pt>
    <dgm:pt modelId="{FF05A562-939F-45C5-A778-76CF3474900F}" type="pres">
      <dgm:prSet presAssocID="{B4D3E563-0258-4D57-AB07-2A79E1A9760B}" presName="nodeText" presStyleLbl="bgAccFollowNode1" presStyleIdx="4" presStyleCnt="6">
        <dgm:presLayoutVars>
          <dgm:bulletEnabled val="1"/>
        </dgm:presLayoutVars>
      </dgm:prSet>
      <dgm:spPr/>
    </dgm:pt>
    <dgm:pt modelId="{59103599-AC32-420B-9287-E33B191AD191}" type="pres">
      <dgm:prSet presAssocID="{5AAEE6BB-B2D9-4821-B80B-C3B54E8D29DA}" presName="sibTrans" presStyleCnt="0"/>
      <dgm:spPr/>
    </dgm:pt>
    <dgm:pt modelId="{6A287AA5-60C3-4EBF-982F-EBFAEC39BE97}" type="pres">
      <dgm:prSet presAssocID="{C2C1D28D-CE7F-4F21-90FB-A934E3EC4CBB}" presName="compositeNode" presStyleCnt="0">
        <dgm:presLayoutVars>
          <dgm:bulletEnabled val="1"/>
        </dgm:presLayoutVars>
      </dgm:prSet>
      <dgm:spPr/>
    </dgm:pt>
    <dgm:pt modelId="{6567C5FE-8B79-4CC9-8199-B717722A6A12}" type="pres">
      <dgm:prSet presAssocID="{C2C1D28D-CE7F-4F21-90FB-A934E3EC4CBB}" presName="bgRect" presStyleLbl="bgAccFollowNode1" presStyleIdx="5" presStyleCnt="6"/>
      <dgm:spPr/>
    </dgm:pt>
    <dgm:pt modelId="{E99794B9-552F-422F-A18C-E428E88FCC0C}" type="pres">
      <dgm:prSet presAssocID="{20D4E042-9D6F-48ED-BA86-3C77B35664A8}" presName="sibTransNodeCircle" presStyleLbl="alignNode1" presStyleIdx="10" presStyleCnt="12">
        <dgm:presLayoutVars>
          <dgm:chMax val="0"/>
          <dgm:bulletEnabled/>
        </dgm:presLayoutVars>
      </dgm:prSet>
      <dgm:spPr/>
    </dgm:pt>
    <dgm:pt modelId="{C2B50BC7-0122-4346-A505-57FCA2F1B55B}" type="pres">
      <dgm:prSet presAssocID="{C2C1D28D-CE7F-4F21-90FB-A934E3EC4CBB}" presName="bottomLine" presStyleLbl="alignNode1" presStyleIdx="11" presStyleCnt="12">
        <dgm:presLayoutVars/>
      </dgm:prSet>
      <dgm:spPr/>
    </dgm:pt>
    <dgm:pt modelId="{9AE35C9D-F329-4896-9B8E-6104D8789179}" type="pres">
      <dgm:prSet presAssocID="{C2C1D28D-CE7F-4F21-90FB-A934E3EC4CBB}" presName="nodeText" presStyleLbl="bgAccFollowNode1" presStyleIdx="5" presStyleCnt="6">
        <dgm:presLayoutVars>
          <dgm:bulletEnabled val="1"/>
        </dgm:presLayoutVars>
      </dgm:prSet>
      <dgm:spPr/>
    </dgm:pt>
  </dgm:ptLst>
  <dgm:cxnLst>
    <dgm:cxn modelId="{C6E17505-2C1D-42E7-9E4F-E4124C3113F5}" type="presOf" srcId="{B4D3E563-0258-4D57-AB07-2A79E1A9760B}" destId="{FF05A562-939F-45C5-A778-76CF3474900F}" srcOrd="1" destOrd="0" presId="urn:microsoft.com/office/officeart/2016/7/layout/BasicLinearProcessNumbered"/>
    <dgm:cxn modelId="{302F9A06-0112-476C-8648-D1780282897C}" srcId="{050EE186-41F6-4E68-8348-E671C21EEB89}" destId="{329746DC-D1C9-49E2-A0DB-8515DF355F3C}" srcOrd="2" destOrd="0" parTransId="{F3C5F12A-BCAD-4E47-93A2-BD9669EBBD01}" sibTransId="{43E78C04-1BF1-44AC-9F29-8B24CA55D1F3}"/>
    <dgm:cxn modelId="{23784908-8321-49A7-BE49-C02FCB397085}" srcId="{050EE186-41F6-4E68-8348-E671C21EEB89}" destId="{5B9BBA0D-D568-4476-BB84-219E9B3CCB3C}" srcOrd="0" destOrd="0" parTransId="{649DE1A1-E8E3-485F-86CF-7E433C1B8CC8}" sibTransId="{D17DE1FD-0877-422B-8932-8480675A66E9}"/>
    <dgm:cxn modelId="{B5ACF611-BB18-47C5-8505-C1AEE2313436}" type="presOf" srcId="{10DD31A4-F9D5-4A34-AC00-81EF7474C31A}" destId="{2F2BD1A0-D10A-41A0-BE6E-0D65B5E2DD98}" srcOrd="0" destOrd="0" presId="urn:microsoft.com/office/officeart/2016/7/layout/BasicLinearProcessNumbered"/>
    <dgm:cxn modelId="{C6187E32-6FB2-408B-A16B-36C45431D33C}" type="presOf" srcId="{C2C1D28D-CE7F-4F21-90FB-A934E3EC4CBB}" destId="{9AE35C9D-F329-4896-9B8E-6104D8789179}" srcOrd="1" destOrd="0" presId="urn:microsoft.com/office/officeart/2016/7/layout/BasicLinearProcessNumbered"/>
    <dgm:cxn modelId="{E0E0553D-7DE2-405F-A1DF-A9C1CC32A062}" type="presOf" srcId="{43E78C04-1BF1-44AC-9F29-8B24CA55D1F3}" destId="{34D4A754-2FD6-4524-9B32-3E3FCF120234}" srcOrd="0" destOrd="0" presId="urn:microsoft.com/office/officeart/2016/7/layout/BasicLinearProcessNumbered"/>
    <dgm:cxn modelId="{AC4CFF3E-1543-49B6-9D07-11F6B5E628EF}" type="presOf" srcId="{050EE186-41F6-4E68-8348-E671C21EEB89}" destId="{62423793-EB68-43C4-9515-2465D75F39A1}" srcOrd="0" destOrd="0" presId="urn:microsoft.com/office/officeart/2016/7/layout/BasicLinearProcessNumbered"/>
    <dgm:cxn modelId="{A666D671-0263-45DC-9EC3-C7106C052CBD}" type="presOf" srcId="{C2C1D28D-CE7F-4F21-90FB-A934E3EC4CBB}" destId="{6567C5FE-8B79-4CC9-8199-B717722A6A12}" srcOrd="0" destOrd="0" presId="urn:microsoft.com/office/officeart/2016/7/layout/BasicLinearProcessNumbered"/>
    <dgm:cxn modelId="{92094577-251A-4AEF-AE5F-1AD69B2734D4}" type="presOf" srcId="{FFC1CF9E-E7FA-4DAC-9C89-70EF41B337E0}" destId="{7E11DEC5-DC82-4B10-8BA2-E91CD80756B6}" srcOrd="1" destOrd="0" presId="urn:microsoft.com/office/officeart/2016/7/layout/BasicLinearProcessNumbered"/>
    <dgm:cxn modelId="{E0953958-DE4D-4DC0-8AAB-81CBC841448A}" type="presOf" srcId="{5B9BBA0D-D568-4476-BB84-219E9B3CCB3C}" destId="{5D19B9CB-1CFB-4979-AF95-54CC57660633}" srcOrd="0" destOrd="0" presId="urn:microsoft.com/office/officeart/2016/7/layout/BasicLinearProcessNumbered"/>
    <dgm:cxn modelId="{DF0E5378-24F6-4F17-B275-B44D18E631B0}" type="presOf" srcId="{329746DC-D1C9-49E2-A0DB-8515DF355F3C}" destId="{3FDA8836-7D99-4722-A459-3E4C0050616D}" srcOrd="0" destOrd="0" presId="urn:microsoft.com/office/officeart/2016/7/layout/BasicLinearProcessNumbered"/>
    <dgm:cxn modelId="{9616E07E-156D-4CF5-833E-C5059D30C457}" type="presOf" srcId="{FFC1CF9E-E7FA-4DAC-9C89-70EF41B337E0}" destId="{8EF99658-CCF5-4A46-B1B7-FFA61AE12407}" srcOrd="0" destOrd="0" presId="urn:microsoft.com/office/officeart/2016/7/layout/BasicLinearProcessNumbered"/>
    <dgm:cxn modelId="{B6A73283-A502-493E-8AA6-839B41B037E7}" type="presOf" srcId="{5AAEE6BB-B2D9-4821-B80B-C3B54E8D29DA}" destId="{3CA2963C-28C0-41A4-9D96-FD444EDE075D}" srcOrd="0" destOrd="0" presId="urn:microsoft.com/office/officeart/2016/7/layout/BasicLinearProcessNumbered"/>
    <dgm:cxn modelId="{AF64E78D-FFCA-4EC8-B377-5F37F21D9CDD}" type="presOf" srcId="{329746DC-D1C9-49E2-A0DB-8515DF355F3C}" destId="{B005BD12-2D82-4E04-A0AC-96CAD8A63EEE}" srcOrd="1" destOrd="0" presId="urn:microsoft.com/office/officeart/2016/7/layout/BasicLinearProcessNumbered"/>
    <dgm:cxn modelId="{FDDE4399-FE0F-4CC4-8DD8-7E9EAF34E4F3}" type="presOf" srcId="{20D4E042-9D6F-48ED-BA86-3C77B35664A8}" destId="{E99794B9-552F-422F-A18C-E428E88FCC0C}" srcOrd="0" destOrd="0" presId="urn:microsoft.com/office/officeart/2016/7/layout/BasicLinearProcessNumbered"/>
    <dgm:cxn modelId="{44E3F49B-444B-4979-BCC4-A47E974B26BC}" srcId="{050EE186-41F6-4E68-8348-E671C21EEB89}" destId="{FFC1CF9E-E7FA-4DAC-9C89-70EF41B337E0}" srcOrd="1" destOrd="0" parTransId="{68BF17CD-9913-4947-8D75-0A31D8D07C5F}" sibTransId="{08E461CB-D87D-4A2B-9430-AE6529CA9F7C}"/>
    <dgm:cxn modelId="{A644F9A8-414E-459F-A169-8119C15B9617}" type="presOf" srcId="{D17DE1FD-0877-422B-8932-8480675A66E9}" destId="{0AD0333A-A9A8-46A0-993F-65D85F704057}" srcOrd="0" destOrd="0" presId="urn:microsoft.com/office/officeart/2016/7/layout/BasicLinearProcessNumbered"/>
    <dgm:cxn modelId="{3B8AC6AA-AEC9-4783-A393-2DCC26B01892}" srcId="{050EE186-41F6-4E68-8348-E671C21EEB89}" destId="{BCEE36DD-A8F6-40E4-8141-E91915190CAF}" srcOrd="3" destOrd="0" parTransId="{D0B95013-D1EF-428E-8634-C0D1AC497805}" sibTransId="{10DD31A4-F9D5-4A34-AC00-81EF7474C31A}"/>
    <dgm:cxn modelId="{D8B705AC-30A2-4B7C-8029-15714241EE8A}" type="presOf" srcId="{BCEE36DD-A8F6-40E4-8141-E91915190CAF}" destId="{1D0EF645-C434-474A-A9C8-CADE09D9FCC3}" srcOrd="0" destOrd="0" presId="urn:microsoft.com/office/officeart/2016/7/layout/BasicLinearProcessNumbered"/>
    <dgm:cxn modelId="{36741BAE-B25E-40B1-9050-C0867266EADC}" type="presOf" srcId="{BCEE36DD-A8F6-40E4-8141-E91915190CAF}" destId="{07DC8483-F9C0-4F72-8746-B01B79C5F7C6}" srcOrd="1" destOrd="0" presId="urn:microsoft.com/office/officeart/2016/7/layout/BasicLinearProcessNumbered"/>
    <dgm:cxn modelId="{2D4A82B8-B556-47F6-B5EE-B78D5C67DE1F}" type="presOf" srcId="{B4D3E563-0258-4D57-AB07-2A79E1A9760B}" destId="{C5FA6492-7C94-4141-BC89-E8D817DE6525}" srcOrd="0" destOrd="0" presId="urn:microsoft.com/office/officeart/2016/7/layout/BasicLinearProcessNumbered"/>
    <dgm:cxn modelId="{2251E3E4-2FF7-4415-B1EE-D982196FCA8E}" type="presOf" srcId="{5B9BBA0D-D568-4476-BB84-219E9B3CCB3C}" destId="{FF721689-72FD-4803-B9C2-96D340BEA42E}" srcOrd="1" destOrd="0" presId="urn:microsoft.com/office/officeart/2016/7/layout/BasicLinearProcessNumbered"/>
    <dgm:cxn modelId="{54B36BE9-6A66-4135-8D85-A0698E30552F}" type="presOf" srcId="{08E461CB-D87D-4A2B-9430-AE6529CA9F7C}" destId="{D1BD7DD8-ABA7-4A3E-9678-2F7BF73B7268}" srcOrd="0" destOrd="0" presId="urn:microsoft.com/office/officeart/2016/7/layout/BasicLinearProcessNumbered"/>
    <dgm:cxn modelId="{5F488FEF-4DBC-445B-B25B-D1E424F620D8}" srcId="{050EE186-41F6-4E68-8348-E671C21EEB89}" destId="{C2C1D28D-CE7F-4F21-90FB-A934E3EC4CBB}" srcOrd="5" destOrd="0" parTransId="{41C20995-B053-446C-B21D-4F920032ADB6}" sibTransId="{20D4E042-9D6F-48ED-BA86-3C77B35664A8}"/>
    <dgm:cxn modelId="{149F3FFA-33AF-426C-B07F-5ABDB6B16ECC}" srcId="{050EE186-41F6-4E68-8348-E671C21EEB89}" destId="{B4D3E563-0258-4D57-AB07-2A79E1A9760B}" srcOrd="4" destOrd="0" parTransId="{91CDECA3-8A87-46E2-9F99-12AB5FC3CD57}" sibTransId="{5AAEE6BB-B2D9-4821-B80B-C3B54E8D29DA}"/>
    <dgm:cxn modelId="{8281A033-39AE-4F6E-A538-25789401FE15}" type="presParOf" srcId="{62423793-EB68-43C4-9515-2465D75F39A1}" destId="{F9E8B807-2B5C-4DB4-A515-9C0CB33ECC53}" srcOrd="0" destOrd="0" presId="urn:microsoft.com/office/officeart/2016/7/layout/BasicLinearProcessNumbered"/>
    <dgm:cxn modelId="{4562504E-E26B-46B2-BB9F-A2283362D753}" type="presParOf" srcId="{F9E8B807-2B5C-4DB4-A515-9C0CB33ECC53}" destId="{5D19B9CB-1CFB-4979-AF95-54CC57660633}" srcOrd="0" destOrd="0" presId="urn:microsoft.com/office/officeart/2016/7/layout/BasicLinearProcessNumbered"/>
    <dgm:cxn modelId="{A2A812CD-872C-4E80-A7F9-719BE36F834F}" type="presParOf" srcId="{F9E8B807-2B5C-4DB4-A515-9C0CB33ECC53}" destId="{0AD0333A-A9A8-46A0-993F-65D85F704057}" srcOrd="1" destOrd="0" presId="urn:microsoft.com/office/officeart/2016/7/layout/BasicLinearProcessNumbered"/>
    <dgm:cxn modelId="{DFBE4A05-C1AE-4574-872D-168470389B09}" type="presParOf" srcId="{F9E8B807-2B5C-4DB4-A515-9C0CB33ECC53}" destId="{07C722CE-F61C-41FF-9425-1211C81B79EB}" srcOrd="2" destOrd="0" presId="urn:microsoft.com/office/officeart/2016/7/layout/BasicLinearProcessNumbered"/>
    <dgm:cxn modelId="{37285C33-D1DD-43C6-843F-9291DFDBBEA3}" type="presParOf" srcId="{F9E8B807-2B5C-4DB4-A515-9C0CB33ECC53}" destId="{FF721689-72FD-4803-B9C2-96D340BEA42E}" srcOrd="3" destOrd="0" presId="urn:microsoft.com/office/officeart/2016/7/layout/BasicLinearProcessNumbered"/>
    <dgm:cxn modelId="{F818C413-0CDC-41CA-80B8-E856BDA488CE}" type="presParOf" srcId="{62423793-EB68-43C4-9515-2465D75F39A1}" destId="{F6FE6C32-60EB-4240-812F-516A4B59419F}" srcOrd="1" destOrd="0" presId="urn:microsoft.com/office/officeart/2016/7/layout/BasicLinearProcessNumbered"/>
    <dgm:cxn modelId="{7B47D6CE-A22E-4981-9BFF-96264BAF9EB8}" type="presParOf" srcId="{62423793-EB68-43C4-9515-2465D75F39A1}" destId="{52A0592B-C4BC-4847-917A-050805C724C7}" srcOrd="2" destOrd="0" presId="urn:microsoft.com/office/officeart/2016/7/layout/BasicLinearProcessNumbered"/>
    <dgm:cxn modelId="{E8654199-6DF7-4585-A32C-C8A6D44696B2}" type="presParOf" srcId="{52A0592B-C4BC-4847-917A-050805C724C7}" destId="{8EF99658-CCF5-4A46-B1B7-FFA61AE12407}" srcOrd="0" destOrd="0" presId="urn:microsoft.com/office/officeart/2016/7/layout/BasicLinearProcessNumbered"/>
    <dgm:cxn modelId="{A6BE1639-0847-4863-8FA8-421571A4E766}" type="presParOf" srcId="{52A0592B-C4BC-4847-917A-050805C724C7}" destId="{D1BD7DD8-ABA7-4A3E-9678-2F7BF73B7268}" srcOrd="1" destOrd="0" presId="urn:microsoft.com/office/officeart/2016/7/layout/BasicLinearProcessNumbered"/>
    <dgm:cxn modelId="{C1DFECA5-4247-435A-9AED-5A183FC18DE4}" type="presParOf" srcId="{52A0592B-C4BC-4847-917A-050805C724C7}" destId="{7C4503EA-DA5F-4D6B-B5E1-56E1D0A68722}" srcOrd="2" destOrd="0" presId="urn:microsoft.com/office/officeart/2016/7/layout/BasicLinearProcessNumbered"/>
    <dgm:cxn modelId="{5A34E210-81F7-4278-811C-56289EA0B16C}" type="presParOf" srcId="{52A0592B-C4BC-4847-917A-050805C724C7}" destId="{7E11DEC5-DC82-4B10-8BA2-E91CD80756B6}" srcOrd="3" destOrd="0" presId="urn:microsoft.com/office/officeart/2016/7/layout/BasicLinearProcessNumbered"/>
    <dgm:cxn modelId="{7A7AC835-0729-4FE7-97E6-70EBC12E5426}" type="presParOf" srcId="{62423793-EB68-43C4-9515-2465D75F39A1}" destId="{91A8EEBD-ABF8-4575-9EFA-DE345A8B9898}" srcOrd="3" destOrd="0" presId="urn:microsoft.com/office/officeart/2016/7/layout/BasicLinearProcessNumbered"/>
    <dgm:cxn modelId="{7A3F4429-D562-4FAB-8ED5-1DFD901B8C2D}" type="presParOf" srcId="{62423793-EB68-43C4-9515-2465D75F39A1}" destId="{ED4B15D5-2A23-44ED-B98C-42113D690DCA}" srcOrd="4" destOrd="0" presId="urn:microsoft.com/office/officeart/2016/7/layout/BasicLinearProcessNumbered"/>
    <dgm:cxn modelId="{0C7ACE6A-6AB7-4D13-9C8B-446696F0B701}" type="presParOf" srcId="{ED4B15D5-2A23-44ED-B98C-42113D690DCA}" destId="{3FDA8836-7D99-4722-A459-3E4C0050616D}" srcOrd="0" destOrd="0" presId="urn:microsoft.com/office/officeart/2016/7/layout/BasicLinearProcessNumbered"/>
    <dgm:cxn modelId="{9F424647-4F94-4A3E-99E1-248CF6AE73A1}" type="presParOf" srcId="{ED4B15D5-2A23-44ED-B98C-42113D690DCA}" destId="{34D4A754-2FD6-4524-9B32-3E3FCF120234}" srcOrd="1" destOrd="0" presId="urn:microsoft.com/office/officeart/2016/7/layout/BasicLinearProcessNumbered"/>
    <dgm:cxn modelId="{824D62DE-4BA3-448B-998C-5BD17D4D4CAA}" type="presParOf" srcId="{ED4B15D5-2A23-44ED-B98C-42113D690DCA}" destId="{EE2DE7F0-A80D-40A0-A7EB-F56FDE06D8F4}" srcOrd="2" destOrd="0" presId="urn:microsoft.com/office/officeart/2016/7/layout/BasicLinearProcessNumbered"/>
    <dgm:cxn modelId="{D23F27F8-6EF7-4C89-AC5E-0135D76A1FB4}" type="presParOf" srcId="{ED4B15D5-2A23-44ED-B98C-42113D690DCA}" destId="{B005BD12-2D82-4E04-A0AC-96CAD8A63EEE}" srcOrd="3" destOrd="0" presId="urn:microsoft.com/office/officeart/2016/7/layout/BasicLinearProcessNumbered"/>
    <dgm:cxn modelId="{25D139D4-E3A6-4DDA-9F70-A0DC7B5657B1}" type="presParOf" srcId="{62423793-EB68-43C4-9515-2465D75F39A1}" destId="{BBED860C-ECCD-4FC7-9CCE-EDBE3B8E09CF}" srcOrd="5" destOrd="0" presId="urn:microsoft.com/office/officeart/2016/7/layout/BasicLinearProcessNumbered"/>
    <dgm:cxn modelId="{7CEED72F-5FC7-44F0-9F1B-76723EC5268E}" type="presParOf" srcId="{62423793-EB68-43C4-9515-2465D75F39A1}" destId="{37C0D882-7845-426E-8939-D0131BA9D266}" srcOrd="6" destOrd="0" presId="urn:microsoft.com/office/officeart/2016/7/layout/BasicLinearProcessNumbered"/>
    <dgm:cxn modelId="{6E55864E-AE78-487F-AA70-A9BD144489ED}" type="presParOf" srcId="{37C0D882-7845-426E-8939-D0131BA9D266}" destId="{1D0EF645-C434-474A-A9C8-CADE09D9FCC3}" srcOrd="0" destOrd="0" presId="urn:microsoft.com/office/officeart/2016/7/layout/BasicLinearProcessNumbered"/>
    <dgm:cxn modelId="{7F8A1E21-3753-4466-AB1F-ABD1C3CC497E}" type="presParOf" srcId="{37C0D882-7845-426E-8939-D0131BA9D266}" destId="{2F2BD1A0-D10A-41A0-BE6E-0D65B5E2DD98}" srcOrd="1" destOrd="0" presId="urn:microsoft.com/office/officeart/2016/7/layout/BasicLinearProcessNumbered"/>
    <dgm:cxn modelId="{9F277777-F49B-4E36-AC58-0B064DB9B0C7}" type="presParOf" srcId="{37C0D882-7845-426E-8939-D0131BA9D266}" destId="{16E0CCB7-B59D-480E-AC06-D5CC725DD3F1}" srcOrd="2" destOrd="0" presId="urn:microsoft.com/office/officeart/2016/7/layout/BasicLinearProcessNumbered"/>
    <dgm:cxn modelId="{21A870AC-94F8-4C6E-B856-6FBD8F1656E8}" type="presParOf" srcId="{37C0D882-7845-426E-8939-D0131BA9D266}" destId="{07DC8483-F9C0-4F72-8746-B01B79C5F7C6}" srcOrd="3" destOrd="0" presId="urn:microsoft.com/office/officeart/2016/7/layout/BasicLinearProcessNumbered"/>
    <dgm:cxn modelId="{CBC64444-0223-40C1-9BCD-73E3474C1DEF}" type="presParOf" srcId="{62423793-EB68-43C4-9515-2465D75F39A1}" destId="{3016AFCA-F1EE-42F4-B94C-22340058D6E7}" srcOrd="7" destOrd="0" presId="urn:microsoft.com/office/officeart/2016/7/layout/BasicLinearProcessNumbered"/>
    <dgm:cxn modelId="{EDC7CC30-BE03-41AD-858B-5C59A10B73AB}" type="presParOf" srcId="{62423793-EB68-43C4-9515-2465D75F39A1}" destId="{386FCBCB-918D-45DB-ACDE-948A39A04BBC}" srcOrd="8" destOrd="0" presId="urn:microsoft.com/office/officeart/2016/7/layout/BasicLinearProcessNumbered"/>
    <dgm:cxn modelId="{556C3854-0DE7-4F9E-B2AF-F7BEC4786D9C}" type="presParOf" srcId="{386FCBCB-918D-45DB-ACDE-948A39A04BBC}" destId="{C5FA6492-7C94-4141-BC89-E8D817DE6525}" srcOrd="0" destOrd="0" presId="urn:microsoft.com/office/officeart/2016/7/layout/BasicLinearProcessNumbered"/>
    <dgm:cxn modelId="{9D5A195F-4117-40F0-94A9-7DF3D9357153}" type="presParOf" srcId="{386FCBCB-918D-45DB-ACDE-948A39A04BBC}" destId="{3CA2963C-28C0-41A4-9D96-FD444EDE075D}" srcOrd="1" destOrd="0" presId="urn:microsoft.com/office/officeart/2016/7/layout/BasicLinearProcessNumbered"/>
    <dgm:cxn modelId="{36C5D2E6-33FF-4C22-9050-B9EC9E895050}" type="presParOf" srcId="{386FCBCB-918D-45DB-ACDE-948A39A04BBC}" destId="{160CEA39-E5B6-4A94-A214-A7B6C6EF171E}" srcOrd="2" destOrd="0" presId="urn:microsoft.com/office/officeart/2016/7/layout/BasicLinearProcessNumbered"/>
    <dgm:cxn modelId="{C7A8C9D7-04CC-418C-B9CB-A2E72821F345}" type="presParOf" srcId="{386FCBCB-918D-45DB-ACDE-948A39A04BBC}" destId="{FF05A562-939F-45C5-A778-76CF3474900F}" srcOrd="3" destOrd="0" presId="urn:microsoft.com/office/officeart/2016/7/layout/BasicLinearProcessNumbered"/>
    <dgm:cxn modelId="{1BFBC261-E63A-4C35-B960-6C6D9DFE110F}" type="presParOf" srcId="{62423793-EB68-43C4-9515-2465D75F39A1}" destId="{59103599-AC32-420B-9287-E33B191AD191}" srcOrd="9" destOrd="0" presId="urn:microsoft.com/office/officeart/2016/7/layout/BasicLinearProcessNumbered"/>
    <dgm:cxn modelId="{1C963A70-36AC-45DA-9DE6-C6DBB407797E}" type="presParOf" srcId="{62423793-EB68-43C4-9515-2465D75F39A1}" destId="{6A287AA5-60C3-4EBF-982F-EBFAEC39BE97}" srcOrd="10" destOrd="0" presId="urn:microsoft.com/office/officeart/2016/7/layout/BasicLinearProcessNumbered"/>
    <dgm:cxn modelId="{BF66B7EC-21E6-4FB2-BA7F-A2B42B8F3DA6}" type="presParOf" srcId="{6A287AA5-60C3-4EBF-982F-EBFAEC39BE97}" destId="{6567C5FE-8B79-4CC9-8199-B717722A6A12}" srcOrd="0" destOrd="0" presId="urn:microsoft.com/office/officeart/2016/7/layout/BasicLinearProcessNumbered"/>
    <dgm:cxn modelId="{DCB8FA57-F6DD-4338-919C-D205A1602BB2}" type="presParOf" srcId="{6A287AA5-60C3-4EBF-982F-EBFAEC39BE97}" destId="{E99794B9-552F-422F-A18C-E428E88FCC0C}" srcOrd="1" destOrd="0" presId="urn:microsoft.com/office/officeart/2016/7/layout/BasicLinearProcessNumbered"/>
    <dgm:cxn modelId="{B24CB813-E834-4ABD-968F-13CED6AC7CD3}" type="presParOf" srcId="{6A287AA5-60C3-4EBF-982F-EBFAEC39BE97}" destId="{C2B50BC7-0122-4346-A505-57FCA2F1B55B}" srcOrd="2" destOrd="0" presId="urn:microsoft.com/office/officeart/2016/7/layout/BasicLinearProcessNumbered"/>
    <dgm:cxn modelId="{FE99F89B-9842-4E17-941F-B6BBB2334700}" type="presParOf" srcId="{6A287AA5-60C3-4EBF-982F-EBFAEC39BE97}" destId="{9AE35C9D-F329-4896-9B8E-6104D8789179}"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44C6C30-8B39-4E76-8A91-0AE9A4CBBE72}" type="doc">
      <dgm:prSet loTypeId="urn:microsoft.com/office/officeart/2018/5/layout/Centered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D6D64243-165E-4506-8D6F-9380379BE968}">
      <dgm:prSet/>
      <dgm:spPr/>
      <dgm:t>
        <a:bodyPr/>
        <a:lstStyle/>
        <a:p>
          <a:pPr>
            <a:lnSpc>
              <a:spcPct val="100000"/>
            </a:lnSpc>
            <a:defRPr b="1"/>
          </a:pPr>
          <a:r>
            <a:rPr lang="en-US" dirty="0"/>
            <a:t>Release Year</a:t>
          </a:r>
        </a:p>
      </dgm:t>
    </dgm:pt>
    <dgm:pt modelId="{E757EB43-3DE4-4227-86D6-B42BDF975BC8}" type="parTrans" cxnId="{DD381A3C-20D6-44FB-BB9F-27857222D0D2}">
      <dgm:prSet/>
      <dgm:spPr/>
      <dgm:t>
        <a:bodyPr/>
        <a:lstStyle/>
        <a:p>
          <a:endParaRPr lang="en-US"/>
        </a:p>
      </dgm:t>
    </dgm:pt>
    <dgm:pt modelId="{3C2864D9-4F62-4F96-80F9-25018B2C8D10}" type="sibTrans" cxnId="{DD381A3C-20D6-44FB-BB9F-27857222D0D2}">
      <dgm:prSet/>
      <dgm:spPr/>
      <dgm:t>
        <a:bodyPr/>
        <a:lstStyle/>
        <a:p>
          <a:endParaRPr lang="en-US"/>
        </a:p>
      </dgm:t>
    </dgm:pt>
    <dgm:pt modelId="{E14FC527-BC66-4448-B657-A00E07644A9A}">
      <dgm:prSet/>
      <dgm:spPr/>
      <dgm:t>
        <a:bodyPr/>
        <a:lstStyle/>
        <a:p>
          <a:pPr>
            <a:lnSpc>
              <a:spcPct val="100000"/>
            </a:lnSpc>
          </a:pPr>
          <a:r>
            <a:rPr lang="en-US" b="0" i="0" dirty="0"/>
            <a:t>- Derived from Release date</a:t>
          </a:r>
        </a:p>
        <a:p>
          <a:pPr>
            <a:lnSpc>
              <a:spcPct val="100000"/>
            </a:lnSpc>
          </a:pPr>
          <a:r>
            <a:rPr lang="en-US" b="0" i="0" dirty="0"/>
            <a:t>- Compresses the year to a smaller number</a:t>
          </a:r>
        </a:p>
        <a:p>
          <a:pPr>
            <a:lnSpc>
              <a:spcPct val="100000"/>
            </a:lnSpc>
          </a:pPr>
          <a:r>
            <a:rPr lang="en-US" dirty="0"/>
            <a:t>- Reduces the model bias</a:t>
          </a:r>
        </a:p>
      </dgm:t>
    </dgm:pt>
    <dgm:pt modelId="{F93E5A6D-A214-45BC-BA0C-6541865807FE}" type="parTrans" cxnId="{19B96971-26FE-4186-9BB1-62B1E30F47FC}">
      <dgm:prSet/>
      <dgm:spPr/>
      <dgm:t>
        <a:bodyPr/>
        <a:lstStyle/>
        <a:p>
          <a:endParaRPr lang="en-US"/>
        </a:p>
      </dgm:t>
    </dgm:pt>
    <dgm:pt modelId="{96177E29-6500-4ABA-9613-18F3A534710B}" type="sibTrans" cxnId="{19B96971-26FE-4186-9BB1-62B1E30F47FC}">
      <dgm:prSet/>
      <dgm:spPr/>
      <dgm:t>
        <a:bodyPr/>
        <a:lstStyle/>
        <a:p>
          <a:endParaRPr lang="en-US"/>
        </a:p>
      </dgm:t>
    </dgm:pt>
    <dgm:pt modelId="{93B31082-A32E-4827-885F-4F752AA5365F}">
      <dgm:prSet/>
      <dgm:spPr/>
      <dgm:t>
        <a:bodyPr/>
        <a:lstStyle/>
        <a:p>
          <a:pPr>
            <a:lnSpc>
              <a:spcPct val="100000"/>
            </a:lnSpc>
            <a:defRPr b="1"/>
          </a:pPr>
          <a:r>
            <a:rPr lang="en-SG" dirty="0"/>
            <a:t>Die density</a:t>
          </a:r>
          <a:endParaRPr lang="en-US" dirty="0"/>
        </a:p>
      </dgm:t>
    </dgm:pt>
    <dgm:pt modelId="{C7A8B700-760E-41C0-BEDD-D298AB8973FF}" type="parTrans" cxnId="{ED0050B5-0390-4977-B1DC-54127C1856F2}">
      <dgm:prSet/>
      <dgm:spPr/>
      <dgm:t>
        <a:bodyPr/>
        <a:lstStyle/>
        <a:p>
          <a:endParaRPr lang="en-US"/>
        </a:p>
      </dgm:t>
    </dgm:pt>
    <dgm:pt modelId="{B774B5D9-6461-4DB3-85E3-1EFA0CB7D96D}" type="sibTrans" cxnId="{ED0050B5-0390-4977-B1DC-54127C1856F2}">
      <dgm:prSet/>
      <dgm:spPr/>
      <dgm:t>
        <a:bodyPr/>
        <a:lstStyle/>
        <a:p>
          <a:endParaRPr lang="en-US"/>
        </a:p>
      </dgm:t>
    </dgm:pt>
    <dgm:pt modelId="{BB28C72F-7B1B-4997-AF5D-39C9DF562577}">
      <dgm:prSet/>
      <dgm:spPr/>
      <dgm:t>
        <a:bodyPr/>
        <a:lstStyle/>
        <a:p>
          <a:pPr>
            <a:lnSpc>
              <a:spcPct val="100000"/>
            </a:lnSpc>
          </a:pPr>
          <a:r>
            <a:rPr lang="en-US" b="0" i="0" dirty="0"/>
            <a:t>- Calculated by transistors/die area</a:t>
          </a:r>
        </a:p>
        <a:p>
          <a:pPr>
            <a:lnSpc>
              <a:spcPct val="100000"/>
            </a:lnSpc>
          </a:pPr>
          <a:r>
            <a:rPr lang="en-US" b="0" i="0" dirty="0"/>
            <a:t>- Emphasizes the relationship the two columns have on the target column</a:t>
          </a:r>
        </a:p>
      </dgm:t>
    </dgm:pt>
    <dgm:pt modelId="{79951891-F097-43D3-9E40-253FFDB8F5A0}" type="parTrans" cxnId="{3364E31C-599D-4695-8CA0-7B5F301F15B6}">
      <dgm:prSet/>
      <dgm:spPr/>
      <dgm:t>
        <a:bodyPr/>
        <a:lstStyle/>
        <a:p>
          <a:endParaRPr lang="en-US"/>
        </a:p>
      </dgm:t>
    </dgm:pt>
    <dgm:pt modelId="{4641A16B-4E82-45A2-AFB5-C948D1CE3031}" type="sibTrans" cxnId="{3364E31C-599D-4695-8CA0-7B5F301F15B6}">
      <dgm:prSet/>
      <dgm:spPr/>
      <dgm:t>
        <a:bodyPr/>
        <a:lstStyle/>
        <a:p>
          <a:endParaRPr lang="en-US"/>
        </a:p>
      </dgm:t>
    </dgm:pt>
    <dgm:pt modelId="{E85D0564-E014-4131-84EB-72A43B0218AF}">
      <dgm:prSet/>
      <dgm:spPr/>
      <dgm:t>
        <a:bodyPr/>
        <a:lstStyle/>
        <a:p>
          <a:pPr>
            <a:lnSpc>
              <a:spcPct val="100000"/>
            </a:lnSpc>
            <a:defRPr b="1"/>
          </a:pPr>
          <a:r>
            <a:rPr lang="en-US" dirty="0"/>
            <a:t>Transistor frequency</a:t>
          </a:r>
        </a:p>
      </dgm:t>
    </dgm:pt>
    <dgm:pt modelId="{03CD9ACF-FEA6-4370-A65A-FDCD23C51A59}" type="parTrans" cxnId="{1137C45D-BB8A-4477-91E0-45056AB781AD}">
      <dgm:prSet/>
      <dgm:spPr/>
      <dgm:t>
        <a:bodyPr/>
        <a:lstStyle/>
        <a:p>
          <a:endParaRPr lang="en-SG"/>
        </a:p>
      </dgm:t>
    </dgm:pt>
    <dgm:pt modelId="{AB075E31-A23E-4AAD-98B4-662C031134CA}" type="sibTrans" cxnId="{1137C45D-BB8A-4477-91E0-45056AB781AD}">
      <dgm:prSet/>
      <dgm:spPr/>
      <dgm:t>
        <a:bodyPr/>
        <a:lstStyle/>
        <a:p>
          <a:endParaRPr lang="en-SG"/>
        </a:p>
      </dgm:t>
    </dgm:pt>
    <dgm:pt modelId="{FF4C9F2D-CABC-40CC-98EF-D0DBA95A0758}" type="pres">
      <dgm:prSet presAssocID="{144C6C30-8B39-4E76-8A91-0AE9A4CBBE72}" presName="root" presStyleCnt="0">
        <dgm:presLayoutVars>
          <dgm:dir/>
          <dgm:resizeHandles val="exact"/>
        </dgm:presLayoutVars>
      </dgm:prSet>
      <dgm:spPr/>
    </dgm:pt>
    <dgm:pt modelId="{5D494C51-75ED-43DC-80F0-1FD0949A28A2}" type="pres">
      <dgm:prSet presAssocID="{D6D64243-165E-4506-8D6F-9380379BE968}" presName="compNode" presStyleCnt="0"/>
      <dgm:spPr/>
    </dgm:pt>
    <dgm:pt modelId="{D5532625-D97E-4ACC-A9EC-35F1FF9C5FB8}" type="pres">
      <dgm:prSet presAssocID="{D6D64243-165E-4506-8D6F-9380379BE968}" presName="iconRect" presStyleLbl="node1" presStyleIdx="0" presStyleCnt="3" custScaleX="70682"/>
      <dgm:spPr/>
    </dgm:pt>
    <dgm:pt modelId="{CDB4FB06-B89A-4173-877B-A1879B74A82C}" type="pres">
      <dgm:prSet presAssocID="{D6D64243-165E-4506-8D6F-9380379BE968}" presName="iconSpace" presStyleCnt="0"/>
      <dgm:spPr/>
    </dgm:pt>
    <dgm:pt modelId="{40B33DDB-2FBC-4907-B6E8-F7751FADA015}" type="pres">
      <dgm:prSet presAssocID="{D6D64243-165E-4506-8D6F-9380379BE968}" presName="parTx" presStyleLbl="revTx" presStyleIdx="0" presStyleCnt="6">
        <dgm:presLayoutVars>
          <dgm:chMax val="0"/>
          <dgm:chPref val="0"/>
        </dgm:presLayoutVars>
      </dgm:prSet>
      <dgm:spPr/>
    </dgm:pt>
    <dgm:pt modelId="{E9319614-D875-491F-978D-071A1021F09C}" type="pres">
      <dgm:prSet presAssocID="{D6D64243-165E-4506-8D6F-9380379BE968}" presName="txSpace" presStyleCnt="0"/>
      <dgm:spPr/>
    </dgm:pt>
    <dgm:pt modelId="{59C959C6-58FE-4A6A-AA9C-713B8EA0ACFA}" type="pres">
      <dgm:prSet presAssocID="{D6D64243-165E-4506-8D6F-9380379BE968}" presName="desTx" presStyleLbl="revTx" presStyleIdx="1" presStyleCnt="6">
        <dgm:presLayoutVars/>
      </dgm:prSet>
      <dgm:spPr/>
    </dgm:pt>
    <dgm:pt modelId="{ECA3A547-053D-4A85-B90B-E8FA098E5CEF}" type="pres">
      <dgm:prSet presAssocID="{3C2864D9-4F62-4F96-80F9-25018B2C8D10}" presName="sibTrans" presStyleCnt="0"/>
      <dgm:spPr/>
    </dgm:pt>
    <dgm:pt modelId="{7CBA3D2D-729D-42C5-AF92-D84BFDBC6ED3}" type="pres">
      <dgm:prSet presAssocID="{93B31082-A32E-4827-885F-4F752AA5365F}" presName="compNode" presStyleCnt="0"/>
      <dgm:spPr/>
    </dgm:pt>
    <dgm:pt modelId="{12E9753E-64CE-4EB0-AF2F-D671D57F56B3}" type="pres">
      <dgm:prSet presAssocID="{93B31082-A32E-4827-885F-4F752AA5365F}" presName="iconRect" presStyleLbl="node1" presStyleIdx="1" presStyleCnt="3"/>
      <dgm:spPr/>
    </dgm:pt>
    <dgm:pt modelId="{60579369-6BFC-425F-9C35-13989786D9EE}" type="pres">
      <dgm:prSet presAssocID="{93B31082-A32E-4827-885F-4F752AA5365F}" presName="iconSpace" presStyleCnt="0"/>
      <dgm:spPr/>
    </dgm:pt>
    <dgm:pt modelId="{3AADB6F1-B4CE-4C69-855B-15EBCF7D64A4}" type="pres">
      <dgm:prSet presAssocID="{93B31082-A32E-4827-885F-4F752AA5365F}" presName="parTx" presStyleLbl="revTx" presStyleIdx="2" presStyleCnt="6" custLinFactNeighborX="-135" custLinFactNeighborY="49478">
        <dgm:presLayoutVars>
          <dgm:chMax val="0"/>
          <dgm:chPref val="0"/>
        </dgm:presLayoutVars>
      </dgm:prSet>
      <dgm:spPr/>
    </dgm:pt>
    <dgm:pt modelId="{D4D56936-EA68-41A1-8B01-2D02B0F792C2}" type="pres">
      <dgm:prSet presAssocID="{93B31082-A32E-4827-885F-4F752AA5365F}" presName="txSpace" presStyleCnt="0"/>
      <dgm:spPr/>
    </dgm:pt>
    <dgm:pt modelId="{DEAE8903-D6AB-49D6-A73C-F8A7EF6DC7CC}" type="pres">
      <dgm:prSet presAssocID="{93B31082-A32E-4827-885F-4F752AA5365F}" presName="desTx" presStyleLbl="revTx" presStyleIdx="3" presStyleCnt="6" custLinFactNeighborX="-135" custLinFactNeighborY="7232">
        <dgm:presLayoutVars/>
      </dgm:prSet>
      <dgm:spPr/>
    </dgm:pt>
    <dgm:pt modelId="{81F5E04F-66E8-4069-837C-C9B1CBAAD5AE}" type="pres">
      <dgm:prSet presAssocID="{B774B5D9-6461-4DB3-85E3-1EFA0CB7D96D}" presName="sibTrans" presStyleCnt="0"/>
      <dgm:spPr/>
    </dgm:pt>
    <dgm:pt modelId="{B0A0AE34-2468-497E-B687-7D49D3DE7B10}" type="pres">
      <dgm:prSet presAssocID="{E85D0564-E014-4131-84EB-72A43B0218AF}" presName="compNode" presStyleCnt="0"/>
      <dgm:spPr/>
    </dgm:pt>
    <dgm:pt modelId="{97E8EF2A-736F-4B13-8800-E4764330701F}" type="pres">
      <dgm:prSet presAssocID="{E85D0564-E014-4131-84EB-72A43B0218AF}" presName="iconRect" presStyleLbl="node1" presStyleIdx="2" presStyleCnt="3"/>
      <dgm:spPr/>
    </dgm:pt>
    <dgm:pt modelId="{E9D560F4-9FC8-49BB-8BA0-53BDA7542B1E}" type="pres">
      <dgm:prSet presAssocID="{E85D0564-E014-4131-84EB-72A43B0218AF}" presName="iconSpace" presStyleCnt="0"/>
      <dgm:spPr/>
    </dgm:pt>
    <dgm:pt modelId="{1A88386A-6FC1-42C6-BD20-91D1CD27275E}" type="pres">
      <dgm:prSet presAssocID="{E85D0564-E014-4131-84EB-72A43B0218AF}" presName="parTx" presStyleLbl="revTx" presStyleIdx="4" presStyleCnt="6" custLinFactNeighborX="-182" custLinFactNeighborY="49478">
        <dgm:presLayoutVars>
          <dgm:chMax val="0"/>
          <dgm:chPref val="0"/>
        </dgm:presLayoutVars>
      </dgm:prSet>
      <dgm:spPr/>
    </dgm:pt>
    <dgm:pt modelId="{1CF14ED5-9347-481C-ABB1-C3830E85609E}" type="pres">
      <dgm:prSet presAssocID="{E85D0564-E014-4131-84EB-72A43B0218AF}" presName="txSpace" presStyleCnt="0"/>
      <dgm:spPr/>
    </dgm:pt>
    <dgm:pt modelId="{F9C438A3-D859-4C71-A843-DD9BFDFC4429}" type="pres">
      <dgm:prSet presAssocID="{E85D0564-E014-4131-84EB-72A43B0218AF}" presName="desTx" presStyleLbl="revTx" presStyleIdx="5" presStyleCnt="6">
        <dgm:presLayoutVars/>
      </dgm:prSet>
      <dgm:spPr/>
    </dgm:pt>
  </dgm:ptLst>
  <dgm:cxnLst>
    <dgm:cxn modelId="{9C80900A-9B2B-440B-9C4C-2579F32A0138}" type="presOf" srcId="{D6D64243-165E-4506-8D6F-9380379BE968}" destId="{40B33DDB-2FBC-4907-B6E8-F7751FADA015}" srcOrd="0" destOrd="0" presId="urn:microsoft.com/office/officeart/2018/5/layout/CenteredIconLabelDescriptionList"/>
    <dgm:cxn modelId="{E73B850D-6E61-432A-BF35-F0CF2DB8F48D}" type="presOf" srcId="{E85D0564-E014-4131-84EB-72A43B0218AF}" destId="{1A88386A-6FC1-42C6-BD20-91D1CD27275E}" srcOrd="0" destOrd="0" presId="urn:microsoft.com/office/officeart/2018/5/layout/CenteredIconLabelDescriptionList"/>
    <dgm:cxn modelId="{154DC813-7199-4D07-A4B6-E2FA2157B14A}" type="presOf" srcId="{93B31082-A32E-4827-885F-4F752AA5365F}" destId="{3AADB6F1-B4CE-4C69-855B-15EBCF7D64A4}" srcOrd="0" destOrd="0" presId="urn:microsoft.com/office/officeart/2018/5/layout/CenteredIconLabelDescriptionList"/>
    <dgm:cxn modelId="{3364E31C-599D-4695-8CA0-7B5F301F15B6}" srcId="{93B31082-A32E-4827-885F-4F752AA5365F}" destId="{BB28C72F-7B1B-4997-AF5D-39C9DF562577}" srcOrd="0" destOrd="0" parTransId="{79951891-F097-43D3-9E40-253FFDB8F5A0}" sibTransId="{4641A16B-4E82-45A2-AFB5-C948D1CE3031}"/>
    <dgm:cxn modelId="{0C5CE331-EE2E-4014-B636-CF252C0D1C7F}" type="presOf" srcId="{BB28C72F-7B1B-4997-AF5D-39C9DF562577}" destId="{DEAE8903-D6AB-49D6-A73C-F8A7EF6DC7CC}" srcOrd="0" destOrd="0" presId="urn:microsoft.com/office/officeart/2018/5/layout/CenteredIconLabelDescriptionList"/>
    <dgm:cxn modelId="{DD381A3C-20D6-44FB-BB9F-27857222D0D2}" srcId="{144C6C30-8B39-4E76-8A91-0AE9A4CBBE72}" destId="{D6D64243-165E-4506-8D6F-9380379BE968}" srcOrd="0" destOrd="0" parTransId="{E757EB43-3DE4-4227-86D6-B42BDF975BC8}" sibTransId="{3C2864D9-4F62-4F96-80F9-25018B2C8D10}"/>
    <dgm:cxn modelId="{1137C45D-BB8A-4477-91E0-45056AB781AD}" srcId="{144C6C30-8B39-4E76-8A91-0AE9A4CBBE72}" destId="{E85D0564-E014-4131-84EB-72A43B0218AF}" srcOrd="2" destOrd="0" parTransId="{03CD9ACF-FEA6-4370-A65A-FDCD23C51A59}" sibTransId="{AB075E31-A23E-4AAD-98B4-662C031134CA}"/>
    <dgm:cxn modelId="{19B96971-26FE-4186-9BB1-62B1E30F47FC}" srcId="{D6D64243-165E-4506-8D6F-9380379BE968}" destId="{E14FC527-BC66-4448-B657-A00E07644A9A}" srcOrd="0" destOrd="0" parTransId="{F93E5A6D-A214-45BC-BA0C-6541865807FE}" sibTransId="{96177E29-6500-4ABA-9613-18F3A534710B}"/>
    <dgm:cxn modelId="{C2908F71-EC65-4B7C-A686-8B3706405450}" type="presOf" srcId="{144C6C30-8B39-4E76-8A91-0AE9A4CBBE72}" destId="{FF4C9F2D-CABC-40CC-98EF-D0DBA95A0758}" srcOrd="0" destOrd="0" presId="urn:microsoft.com/office/officeart/2018/5/layout/CenteredIconLabelDescriptionList"/>
    <dgm:cxn modelId="{82CADF90-219C-4374-BDDD-A5329653A63C}" type="presOf" srcId="{E14FC527-BC66-4448-B657-A00E07644A9A}" destId="{59C959C6-58FE-4A6A-AA9C-713B8EA0ACFA}" srcOrd="0" destOrd="0" presId="urn:microsoft.com/office/officeart/2018/5/layout/CenteredIconLabelDescriptionList"/>
    <dgm:cxn modelId="{ED0050B5-0390-4977-B1DC-54127C1856F2}" srcId="{144C6C30-8B39-4E76-8A91-0AE9A4CBBE72}" destId="{93B31082-A32E-4827-885F-4F752AA5365F}" srcOrd="1" destOrd="0" parTransId="{C7A8B700-760E-41C0-BEDD-D298AB8973FF}" sibTransId="{B774B5D9-6461-4DB3-85E3-1EFA0CB7D96D}"/>
    <dgm:cxn modelId="{10DF3316-48FA-40D6-810D-451EB208E0DE}" type="presParOf" srcId="{FF4C9F2D-CABC-40CC-98EF-D0DBA95A0758}" destId="{5D494C51-75ED-43DC-80F0-1FD0949A28A2}" srcOrd="0" destOrd="0" presId="urn:microsoft.com/office/officeart/2018/5/layout/CenteredIconLabelDescriptionList"/>
    <dgm:cxn modelId="{DA483286-DA27-48E1-B406-422549618C41}" type="presParOf" srcId="{5D494C51-75ED-43DC-80F0-1FD0949A28A2}" destId="{D5532625-D97E-4ACC-A9EC-35F1FF9C5FB8}" srcOrd="0" destOrd="0" presId="urn:microsoft.com/office/officeart/2018/5/layout/CenteredIconLabelDescriptionList"/>
    <dgm:cxn modelId="{2CD9FBF0-C530-4BF2-8822-0EB1A72BE3BD}" type="presParOf" srcId="{5D494C51-75ED-43DC-80F0-1FD0949A28A2}" destId="{CDB4FB06-B89A-4173-877B-A1879B74A82C}" srcOrd="1" destOrd="0" presId="urn:microsoft.com/office/officeart/2018/5/layout/CenteredIconLabelDescriptionList"/>
    <dgm:cxn modelId="{C1B22129-29C7-43F6-8BF0-61FF612685D7}" type="presParOf" srcId="{5D494C51-75ED-43DC-80F0-1FD0949A28A2}" destId="{40B33DDB-2FBC-4907-B6E8-F7751FADA015}" srcOrd="2" destOrd="0" presId="urn:microsoft.com/office/officeart/2018/5/layout/CenteredIconLabelDescriptionList"/>
    <dgm:cxn modelId="{612ADE6D-52CB-4A58-91AE-3EB2D93D6CE1}" type="presParOf" srcId="{5D494C51-75ED-43DC-80F0-1FD0949A28A2}" destId="{E9319614-D875-491F-978D-071A1021F09C}" srcOrd="3" destOrd="0" presId="urn:microsoft.com/office/officeart/2018/5/layout/CenteredIconLabelDescriptionList"/>
    <dgm:cxn modelId="{0059309E-1EEF-498B-818B-A84EC93C8050}" type="presParOf" srcId="{5D494C51-75ED-43DC-80F0-1FD0949A28A2}" destId="{59C959C6-58FE-4A6A-AA9C-713B8EA0ACFA}" srcOrd="4" destOrd="0" presId="urn:microsoft.com/office/officeart/2018/5/layout/CenteredIconLabelDescriptionList"/>
    <dgm:cxn modelId="{0DA0B0EB-CAF1-4297-A2C9-96C9ABDBE30E}" type="presParOf" srcId="{FF4C9F2D-CABC-40CC-98EF-D0DBA95A0758}" destId="{ECA3A547-053D-4A85-B90B-E8FA098E5CEF}" srcOrd="1" destOrd="0" presId="urn:microsoft.com/office/officeart/2018/5/layout/CenteredIconLabelDescriptionList"/>
    <dgm:cxn modelId="{A0EC4251-7F3D-49A8-83D7-30AB5A88DB23}" type="presParOf" srcId="{FF4C9F2D-CABC-40CC-98EF-D0DBA95A0758}" destId="{7CBA3D2D-729D-42C5-AF92-D84BFDBC6ED3}" srcOrd="2" destOrd="0" presId="urn:microsoft.com/office/officeart/2018/5/layout/CenteredIconLabelDescriptionList"/>
    <dgm:cxn modelId="{4CFD0A4B-0A2A-4229-9820-08B520CA3A71}" type="presParOf" srcId="{7CBA3D2D-729D-42C5-AF92-D84BFDBC6ED3}" destId="{12E9753E-64CE-4EB0-AF2F-D671D57F56B3}" srcOrd="0" destOrd="0" presId="urn:microsoft.com/office/officeart/2018/5/layout/CenteredIconLabelDescriptionList"/>
    <dgm:cxn modelId="{DD24C9A9-E3E4-4CD8-AD9B-593304E8F29B}" type="presParOf" srcId="{7CBA3D2D-729D-42C5-AF92-D84BFDBC6ED3}" destId="{60579369-6BFC-425F-9C35-13989786D9EE}" srcOrd="1" destOrd="0" presId="urn:microsoft.com/office/officeart/2018/5/layout/CenteredIconLabelDescriptionList"/>
    <dgm:cxn modelId="{AAF349CA-DBFB-4790-A0B9-14DFA1F01746}" type="presParOf" srcId="{7CBA3D2D-729D-42C5-AF92-D84BFDBC6ED3}" destId="{3AADB6F1-B4CE-4C69-855B-15EBCF7D64A4}" srcOrd="2" destOrd="0" presId="urn:microsoft.com/office/officeart/2018/5/layout/CenteredIconLabelDescriptionList"/>
    <dgm:cxn modelId="{0CD6DBC2-1375-4A8F-A0C9-8C6DF15D8C38}" type="presParOf" srcId="{7CBA3D2D-729D-42C5-AF92-D84BFDBC6ED3}" destId="{D4D56936-EA68-41A1-8B01-2D02B0F792C2}" srcOrd="3" destOrd="0" presId="urn:microsoft.com/office/officeart/2018/5/layout/CenteredIconLabelDescriptionList"/>
    <dgm:cxn modelId="{026EDFB9-7FDE-4FB4-A1CA-0F928D4DC076}" type="presParOf" srcId="{7CBA3D2D-729D-42C5-AF92-D84BFDBC6ED3}" destId="{DEAE8903-D6AB-49D6-A73C-F8A7EF6DC7CC}" srcOrd="4" destOrd="0" presId="urn:microsoft.com/office/officeart/2018/5/layout/CenteredIconLabelDescriptionList"/>
    <dgm:cxn modelId="{315EE931-C6A4-4254-A062-E62966F73977}" type="presParOf" srcId="{FF4C9F2D-CABC-40CC-98EF-D0DBA95A0758}" destId="{81F5E04F-66E8-4069-837C-C9B1CBAAD5AE}" srcOrd="3" destOrd="0" presId="urn:microsoft.com/office/officeart/2018/5/layout/CenteredIconLabelDescriptionList"/>
    <dgm:cxn modelId="{02288E81-1759-4F25-9AE0-860C6E684961}" type="presParOf" srcId="{FF4C9F2D-CABC-40CC-98EF-D0DBA95A0758}" destId="{B0A0AE34-2468-497E-B687-7D49D3DE7B10}" srcOrd="4" destOrd="0" presId="urn:microsoft.com/office/officeart/2018/5/layout/CenteredIconLabelDescriptionList"/>
    <dgm:cxn modelId="{D326C055-59C3-4D19-A6D9-F7B90AD836F7}" type="presParOf" srcId="{B0A0AE34-2468-497E-B687-7D49D3DE7B10}" destId="{97E8EF2A-736F-4B13-8800-E4764330701F}" srcOrd="0" destOrd="0" presId="urn:microsoft.com/office/officeart/2018/5/layout/CenteredIconLabelDescriptionList"/>
    <dgm:cxn modelId="{9350E8AD-40F0-4E3A-BC19-2E2BCC7DD848}" type="presParOf" srcId="{B0A0AE34-2468-497E-B687-7D49D3DE7B10}" destId="{E9D560F4-9FC8-49BB-8BA0-53BDA7542B1E}" srcOrd="1" destOrd="0" presId="urn:microsoft.com/office/officeart/2018/5/layout/CenteredIconLabelDescriptionList"/>
    <dgm:cxn modelId="{528CA584-B267-4BD6-BD4E-5A5CAF1306DC}" type="presParOf" srcId="{B0A0AE34-2468-497E-B687-7D49D3DE7B10}" destId="{1A88386A-6FC1-42C6-BD20-91D1CD27275E}" srcOrd="2" destOrd="0" presId="urn:microsoft.com/office/officeart/2018/5/layout/CenteredIconLabelDescriptionList"/>
    <dgm:cxn modelId="{92472D36-A4FB-4C4A-9DDB-BA74E2A54035}" type="presParOf" srcId="{B0A0AE34-2468-497E-B687-7D49D3DE7B10}" destId="{1CF14ED5-9347-481C-ABB1-C3830E85609E}" srcOrd="3" destOrd="0" presId="urn:microsoft.com/office/officeart/2018/5/layout/CenteredIconLabelDescriptionList"/>
    <dgm:cxn modelId="{DC134432-6CB8-4312-A325-CF0E67CD5229}" type="presParOf" srcId="{B0A0AE34-2468-497E-B687-7D49D3DE7B10}" destId="{F9C438A3-D859-4C71-A843-DD9BFDFC4429}"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022D552-CA69-4720-B832-27E7D6E9F31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777505F5-EAC5-46E6-A10D-DEFA9B292D08}">
      <dgm:prSet/>
      <dgm:spPr/>
      <dgm:t>
        <a:bodyPr/>
        <a:lstStyle/>
        <a:p>
          <a:pPr>
            <a:lnSpc>
              <a:spcPct val="100000"/>
            </a:lnSpc>
          </a:pPr>
          <a:r>
            <a:rPr lang="en-US" b="0" i="0"/>
            <a:t>The goal was to reduce overfitting and increase accuracy by minimizing the difference between testing and training MAE.</a:t>
          </a:r>
          <a:endParaRPr lang="en-US"/>
        </a:p>
      </dgm:t>
    </dgm:pt>
    <dgm:pt modelId="{8A57132F-D040-44FA-AB70-5E65B6F6F1E4}" type="parTrans" cxnId="{8F60FF83-5A57-4FA9-8E1A-CFA230EAD08D}">
      <dgm:prSet/>
      <dgm:spPr/>
      <dgm:t>
        <a:bodyPr/>
        <a:lstStyle/>
        <a:p>
          <a:endParaRPr lang="en-US"/>
        </a:p>
      </dgm:t>
    </dgm:pt>
    <dgm:pt modelId="{C358FA01-D281-46AE-82FB-07738D2690F7}" type="sibTrans" cxnId="{8F60FF83-5A57-4FA9-8E1A-CFA230EAD08D}">
      <dgm:prSet/>
      <dgm:spPr/>
      <dgm:t>
        <a:bodyPr/>
        <a:lstStyle/>
        <a:p>
          <a:endParaRPr lang="en-US"/>
        </a:p>
      </dgm:t>
    </dgm:pt>
    <dgm:pt modelId="{36C116DF-5FEB-4197-8E41-43EAEDB23173}">
      <dgm:prSet/>
      <dgm:spPr/>
      <dgm:t>
        <a:bodyPr/>
        <a:lstStyle/>
        <a:p>
          <a:pPr>
            <a:lnSpc>
              <a:spcPct val="100000"/>
            </a:lnSpc>
          </a:pPr>
          <a:r>
            <a:rPr lang="en-US" b="0" i="0"/>
            <a:t>Parameters were narrowed down based on observed trends, with the final parameters chosen based on their balance between accuracy and overfitting.</a:t>
          </a:r>
          <a:endParaRPr lang="en-US"/>
        </a:p>
      </dgm:t>
    </dgm:pt>
    <dgm:pt modelId="{8D8A349F-7A28-4DF6-93F5-247C63729D39}" type="parTrans" cxnId="{699660DE-9838-4F4F-9E13-B43D3536B08C}">
      <dgm:prSet/>
      <dgm:spPr/>
      <dgm:t>
        <a:bodyPr/>
        <a:lstStyle/>
        <a:p>
          <a:endParaRPr lang="en-US"/>
        </a:p>
      </dgm:t>
    </dgm:pt>
    <dgm:pt modelId="{6BBD2132-3452-43A4-AB55-E63B3978555D}" type="sibTrans" cxnId="{699660DE-9838-4F4F-9E13-B43D3536B08C}">
      <dgm:prSet/>
      <dgm:spPr/>
      <dgm:t>
        <a:bodyPr/>
        <a:lstStyle/>
        <a:p>
          <a:endParaRPr lang="en-US"/>
        </a:p>
      </dgm:t>
    </dgm:pt>
    <dgm:pt modelId="{11DBBA53-DD49-4E39-8019-DF0D6AD8A4FF}">
      <dgm:prSet/>
      <dgm:spPr/>
      <dgm:t>
        <a:bodyPr/>
        <a:lstStyle/>
        <a:p>
          <a:pPr>
            <a:lnSpc>
              <a:spcPct val="100000"/>
            </a:lnSpc>
          </a:pPr>
          <a:r>
            <a:rPr lang="en-US" b="0" i="0"/>
            <a:t>The final parameters were validated with a graph.</a:t>
          </a:r>
          <a:endParaRPr lang="en-US"/>
        </a:p>
      </dgm:t>
    </dgm:pt>
    <dgm:pt modelId="{A801A7F9-36D3-4010-914B-BC1198252176}" type="parTrans" cxnId="{2BC284A6-0FDA-47C7-B2A3-729A49EEA3BE}">
      <dgm:prSet/>
      <dgm:spPr/>
      <dgm:t>
        <a:bodyPr/>
        <a:lstStyle/>
        <a:p>
          <a:endParaRPr lang="en-US"/>
        </a:p>
      </dgm:t>
    </dgm:pt>
    <dgm:pt modelId="{753949C2-F5C6-474A-95E8-38F81FADDCED}" type="sibTrans" cxnId="{2BC284A6-0FDA-47C7-B2A3-729A49EEA3BE}">
      <dgm:prSet/>
      <dgm:spPr/>
      <dgm:t>
        <a:bodyPr/>
        <a:lstStyle/>
        <a:p>
          <a:endParaRPr lang="en-US"/>
        </a:p>
      </dgm:t>
    </dgm:pt>
    <dgm:pt modelId="{62025170-0318-4023-8B2B-DB56FD2C7415}" type="pres">
      <dgm:prSet presAssocID="{B022D552-CA69-4720-B832-27E7D6E9F317}" presName="root" presStyleCnt="0">
        <dgm:presLayoutVars>
          <dgm:dir/>
          <dgm:resizeHandles val="exact"/>
        </dgm:presLayoutVars>
      </dgm:prSet>
      <dgm:spPr/>
    </dgm:pt>
    <dgm:pt modelId="{BE98A17E-89A7-4DAA-BCE8-CB70573441E2}" type="pres">
      <dgm:prSet presAssocID="{777505F5-EAC5-46E6-A10D-DEFA9B292D08}" presName="compNode" presStyleCnt="0"/>
      <dgm:spPr/>
    </dgm:pt>
    <dgm:pt modelId="{16091C5B-FC43-4464-9065-9B165487DD2D}" type="pres">
      <dgm:prSet presAssocID="{777505F5-EAC5-46E6-A10D-DEFA9B292D08}" presName="bgRect" presStyleLbl="bgShp" presStyleIdx="0" presStyleCnt="3"/>
      <dgm:spPr/>
    </dgm:pt>
    <dgm:pt modelId="{C3C30BC6-A421-444D-AC9F-F1533E1C5DA6}" type="pres">
      <dgm:prSet presAssocID="{777505F5-EAC5-46E6-A10D-DEFA9B292D0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ullseye"/>
        </a:ext>
      </dgm:extLst>
    </dgm:pt>
    <dgm:pt modelId="{257D9701-1C42-491D-A20F-43562F1B36B8}" type="pres">
      <dgm:prSet presAssocID="{777505F5-EAC5-46E6-A10D-DEFA9B292D08}" presName="spaceRect" presStyleCnt="0"/>
      <dgm:spPr/>
    </dgm:pt>
    <dgm:pt modelId="{6A158ADC-55B3-457D-8CE3-8A456D134905}" type="pres">
      <dgm:prSet presAssocID="{777505F5-EAC5-46E6-A10D-DEFA9B292D08}" presName="parTx" presStyleLbl="revTx" presStyleIdx="0" presStyleCnt="3">
        <dgm:presLayoutVars>
          <dgm:chMax val="0"/>
          <dgm:chPref val="0"/>
        </dgm:presLayoutVars>
      </dgm:prSet>
      <dgm:spPr/>
    </dgm:pt>
    <dgm:pt modelId="{166B4F0F-D395-4F29-97B4-71F32D54985A}" type="pres">
      <dgm:prSet presAssocID="{C358FA01-D281-46AE-82FB-07738D2690F7}" presName="sibTrans" presStyleCnt="0"/>
      <dgm:spPr/>
    </dgm:pt>
    <dgm:pt modelId="{996185FA-F1ED-43A2-BD47-36CB96FAD82A}" type="pres">
      <dgm:prSet presAssocID="{36C116DF-5FEB-4197-8E41-43EAEDB23173}" presName="compNode" presStyleCnt="0"/>
      <dgm:spPr/>
    </dgm:pt>
    <dgm:pt modelId="{BC7AD497-E3B5-42E0-AF1B-7E65D9F5164D}" type="pres">
      <dgm:prSet presAssocID="{36C116DF-5FEB-4197-8E41-43EAEDB23173}" presName="bgRect" presStyleLbl="bgShp" presStyleIdx="1" presStyleCnt="3"/>
      <dgm:spPr/>
    </dgm:pt>
    <dgm:pt modelId="{F9B2BD55-6C53-4062-85CD-2197B9B54E86}" type="pres">
      <dgm:prSet presAssocID="{36C116DF-5FEB-4197-8E41-43EAEDB2317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peed Bump"/>
        </a:ext>
      </dgm:extLst>
    </dgm:pt>
    <dgm:pt modelId="{F07CCC7A-AB28-4BA8-AAC7-78318201D94F}" type="pres">
      <dgm:prSet presAssocID="{36C116DF-5FEB-4197-8E41-43EAEDB23173}" presName="spaceRect" presStyleCnt="0"/>
      <dgm:spPr/>
    </dgm:pt>
    <dgm:pt modelId="{06E7CC72-CA66-491B-BC1E-BD6A3C745BC2}" type="pres">
      <dgm:prSet presAssocID="{36C116DF-5FEB-4197-8E41-43EAEDB23173}" presName="parTx" presStyleLbl="revTx" presStyleIdx="1" presStyleCnt="3">
        <dgm:presLayoutVars>
          <dgm:chMax val="0"/>
          <dgm:chPref val="0"/>
        </dgm:presLayoutVars>
      </dgm:prSet>
      <dgm:spPr/>
    </dgm:pt>
    <dgm:pt modelId="{DE9ECCF7-C9D4-4DDE-B989-42C2DF42E2C4}" type="pres">
      <dgm:prSet presAssocID="{6BBD2132-3452-43A4-AB55-E63B3978555D}" presName="sibTrans" presStyleCnt="0"/>
      <dgm:spPr/>
    </dgm:pt>
    <dgm:pt modelId="{97149B9F-6971-4322-8D5D-26B3D9C8EC69}" type="pres">
      <dgm:prSet presAssocID="{11DBBA53-DD49-4E39-8019-DF0D6AD8A4FF}" presName="compNode" presStyleCnt="0"/>
      <dgm:spPr/>
    </dgm:pt>
    <dgm:pt modelId="{E2398558-1B5C-4649-A16F-5D32870D4DD6}" type="pres">
      <dgm:prSet presAssocID="{11DBBA53-DD49-4E39-8019-DF0D6AD8A4FF}" presName="bgRect" presStyleLbl="bgShp" presStyleIdx="2" presStyleCnt="3"/>
      <dgm:spPr/>
    </dgm:pt>
    <dgm:pt modelId="{9DA187DD-BD8B-4AAC-90B0-388DC7119FE6}" type="pres">
      <dgm:prSet presAssocID="{11DBBA53-DD49-4E39-8019-DF0D6AD8A4F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Venn Diagram"/>
        </a:ext>
      </dgm:extLst>
    </dgm:pt>
    <dgm:pt modelId="{08F66C49-313E-4AD0-A362-1FA6B6E186D1}" type="pres">
      <dgm:prSet presAssocID="{11DBBA53-DD49-4E39-8019-DF0D6AD8A4FF}" presName="spaceRect" presStyleCnt="0"/>
      <dgm:spPr/>
    </dgm:pt>
    <dgm:pt modelId="{AAA5663A-5718-4D26-A00B-D36E899D00EB}" type="pres">
      <dgm:prSet presAssocID="{11DBBA53-DD49-4E39-8019-DF0D6AD8A4FF}" presName="parTx" presStyleLbl="revTx" presStyleIdx="2" presStyleCnt="3">
        <dgm:presLayoutVars>
          <dgm:chMax val="0"/>
          <dgm:chPref val="0"/>
        </dgm:presLayoutVars>
      </dgm:prSet>
      <dgm:spPr/>
    </dgm:pt>
  </dgm:ptLst>
  <dgm:cxnLst>
    <dgm:cxn modelId="{135A1717-D224-4D25-9F6A-67190049BD80}" type="presOf" srcId="{B022D552-CA69-4720-B832-27E7D6E9F317}" destId="{62025170-0318-4023-8B2B-DB56FD2C7415}" srcOrd="0" destOrd="0" presId="urn:microsoft.com/office/officeart/2018/2/layout/IconVerticalSolidList"/>
    <dgm:cxn modelId="{0A533869-03AA-4C03-B076-B2D4563171D3}" type="presOf" srcId="{777505F5-EAC5-46E6-A10D-DEFA9B292D08}" destId="{6A158ADC-55B3-457D-8CE3-8A456D134905}" srcOrd="0" destOrd="0" presId="urn:microsoft.com/office/officeart/2018/2/layout/IconVerticalSolidList"/>
    <dgm:cxn modelId="{1686AC52-E5AC-425C-B4C1-71E1BB4B2517}" type="presOf" srcId="{36C116DF-5FEB-4197-8E41-43EAEDB23173}" destId="{06E7CC72-CA66-491B-BC1E-BD6A3C745BC2}" srcOrd="0" destOrd="0" presId="urn:microsoft.com/office/officeart/2018/2/layout/IconVerticalSolidList"/>
    <dgm:cxn modelId="{8F60FF83-5A57-4FA9-8E1A-CFA230EAD08D}" srcId="{B022D552-CA69-4720-B832-27E7D6E9F317}" destId="{777505F5-EAC5-46E6-A10D-DEFA9B292D08}" srcOrd="0" destOrd="0" parTransId="{8A57132F-D040-44FA-AB70-5E65B6F6F1E4}" sibTransId="{C358FA01-D281-46AE-82FB-07738D2690F7}"/>
    <dgm:cxn modelId="{2BC284A6-0FDA-47C7-B2A3-729A49EEA3BE}" srcId="{B022D552-CA69-4720-B832-27E7D6E9F317}" destId="{11DBBA53-DD49-4E39-8019-DF0D6AD8A4FF}" srcOrd="2" destOrd="0" parTransId="{A801A7F9-36D3-4010-914B-BC1198252176}" sibTransId="{753949C2-F5C6-474A-95E8-38F81FADDCED}"/>
    <dgm:cxn modelId="{DB2D1EB8-0485-4490-A6A4-654FFDCEF373}" type="presOf" srcId="{11DBBA53-DD49-4E39-8019-DF0D6AD8A4FF}" destId="{AAA5663A-5718-4D26-A00B-D36E899D00EB}" srcOrd="0" destOrd="0" presId="urn:microsoft.com/office/officeart/2018/2/layout/IconVerticalSolidList"/>
    <dgm:cxn modelId="{699660DE-9838-4F4F-9E13-B43D3536B08C}" srcId="{B022D552-CA69-4720-B832-27E7D6E9F317}" destId="{36C116DF-5FEB-4197-8E41-43EAEDB23173}" srcOrd="1" destOrd="0" parTransId="{8D8A349F-7A28-4DF6-93F5-247C63729D39}" sibTransId="{6BBD2132-3452-43A4-AB55-E63B3978555D}"/>
    <dgm:cxn modelId="{06A86AFF-BCC6-4DC6-9152-8BF458BB502D}" type="presParOf" srcId="{62025170-0318-4023-8B2B-DB56FD2C7415}" destId="{BE98A17E-89A7-4DAA-BCE8-CB70573441E2}" srcOrd="0" destOrd="0" presId="urn:microsoft.com/office/officeart/2018/2/layout/IconVerticalSolidList"/>
    <dgm:cxn modelId="{FF25EEF7-6468-4188-BE98-DB14AA862DEC}" type="presParOf" srcId="{BE98A17E-89A7-4DAA-BCE8-CB70573441E2}" destId="{16091C5B-FC43-4464-9065-9B165487DD2D}" srcOrd="0" destOrd="0" presId="urn:microsoft.com/office/officeart/2018/2/layout/IconVerticalSolidList"/>
    <dgm:cxn modelId="{EF348F72-2A3A-4FAA-A746-384661EBBD10}" type="presParOf" srcId="{BE98A17E-89A7-4DAA-BCE8-CB70573441E2}" destId="{C3C30BC6-A421-444D-AC9F-F1533E1C5DA6}" srcOrd="1" destOrd="0" presId="urn:microsoft.com/office/officeart/2018/2/layout/IconVerticalSolidList"/>
    <dgm:cxn modelId="{C448E279-9DAA-48C5-81C7-10FA4FF3C57D}" type="presParOf" srcId="{BE98A17E-89A7-4DAA-BCE8-CB70573441E2}" destId="{257D9701-1C42-491D-A20F-43562F1B36B8}" srcOrd="2" destOrd="0" presId="urn:microsoft.com/office/officeart/2018/2/layout/IconVerticalSolidList"/>
    <dgm:cxn modelId="{306C75DD-627A-485B-850D-6CED0D628330}" type="presParOf" srcId="{BE98A17E-89A7-4DAA-BCE8-CB70573441E2}" destId="{6A158ADC-55B3-457D-8CE3-8A456D134905}" srcOrd="3" destOrd="0" presId="urn:microsoft.com/office/officeart/2018/2/layout/IconVerticalSolidList"/>
    <dgm:cxn modelId="{FA4C262E-2F7D-4A7E-A943-F406AA7E0543}" type="presParOf" srcId="{62025170-0318-4023-8B2B-DB56FD2C7415}" destId="{166B4F0F-D395-4F29-97B4-71F32D54985A}" srcOrd="1" destOrd="0" presId="urn:microsoft.com/office/officeart/2018/2/layout/IconVerticalSolidList"/>
    <dgm:cxn modelId="{4180CB34-F353-4B94-BA02-D3D5D563342B}" type="presParOf" srcId="{62025170-0318-4023-8B2B-DB56FD2C7415}" destId="{996185FA-F1ED-43A2-BD47-36CB96FAD82A}" srcOrd="2" destOrd="0" presId="urn:microsoft.com/office/officeart/2018/2/layout/IconVerticalSolidList"/>
    <dgm:cxn modelId="{942B695C-E848-4BE1-B5FF-B79C2BEAC707}" type="presParOf" srcId="{996185FA-F1ED-43A2-BD47-36CB96FAD82A}" destId="{BC7AD497-E3B5-42E0-AF1B-7E65D9F5164D}" srcOrd="0" destOrd="0" presId="urn:microsoft.com/office/officeart/2018/2/layout/IconVerticalSolidList"/>
    <dgm:cxn modelId="{BA39F95F-1346-4BEA-B1B4-8C6BF729ED5D}" type="presParOf" srcId="{996185FA-F1ED-43A2-BD47-36CB96FAD82A}" destId="{F9B2BD55-6C53-4062-85CD-2197B9B54E86}" srcOrd="1" destOrd="0" presId="urn:microsoft.com/office/officeart/2018/2/layout/IconVerticalSolidList"/>
    <dgm:cxn modelId="{77A126AD-6001-4C01-9BDE-BB80984A5E4B}" type="presParOf" srcId="{996185FA-F1ED-43A2-BD47-36CB96FAD82A}" destId="{F07CCC7A-AB28-4BA8-AAC7-78318201D94F}" srcOrd="2" destOrd="0" presId="urn:microsoft.com/office/officeart/2018/2/layout/IconVerticalSolidList"/>
    <dgm:cxn modelId="{C2B97F0F-1C9C-4E99-BD35-7B703A4E5DF0}" type="presParOf" srcId="{996185FA-F1ED-43A2-BD47-36CB96FAD82A}" destId="{06E7CC72-CA66-491B-BC1E-BD6A3C745BC2}" srcOrd="3" destOrd="0" presId="urn:microsoft.com/office/officeart/2018/2/layout/IconVerticalSolidList"/>
    <dgm:cxn modelId="{E01712F4-4EB2-41D0-B7DC-53FA55EFF8FB}" type="presParOf" srcId="{62025170-0318-4023-8B2B-DB56FD2C7415}" destId="{DE9ECCF7-C9D4-4DDE-B989-42C2DF42E2C4}" srcOrd="3" destOrd="0" presId="urn:microsoft.com/office/officeart/2018/2/layout/IconVerticalSolidList"/>
    <dgm:cxn modelId="{487EDD84-1786-44B1-BDF4-801AC1620865}" type="presParOf" srcId="{62025170-0318-4023-8B2B-DB56FD2C7415}" destId="{97149B9F-6971-4322-8D5D-26B3D9C8EC69}" srcOrd="4" destOrd="0" presId="urn:microsoft.com/office/officeart/2018/2/layout/IconVerticalSolidList"/>
    <dgm:cxn modelId="{87741182-572F-477F-BB91-4D3D57307E93}" type="presParOf" srcId="{97149B9F-6971-4322-8D5D-26B3D9C8EC69}" destId="{E2398558-1B5C-4649-A16F-5D32870D4DD6}" srcOrd="0" destOrd="0" presId="urn:microsoft.com/office/officeart/2018/2/layout/IconVerticalSolidList"/>
    <dgm:cxn modelId="{4FB9BDF9-A75A-48CA-BC2D-301C8003591D}" type="presParOf" srcId="{97149B9F-6971-4322-8D5D-26B3D9C8EC69}" destId="{9DA187DD-BD8B-4AAC-90B0-388DC7119FE6}" srcOrd="1" destOrd="0" presId="urn:microsoft.com/office/officeart/2018/2/layout/IconVerticalSolidList"/>
    <dgm:cxn modelId="{192936C5-0F76-4613-9CE6-1712201F9BBD}" type="presParOf" srcId="{97149B9F-6971-4322-8D5D-26B3D9C8EC69}" destId="{08F66C49-313E-4AD0-A362-1FA6B6E186D1}" srcOrd="2" destOrd="0" presId="urn:microsoft.com/office/officeart/2018/2/layout/IconVerticalSolidList"/>
    <dgm:cxn modelId="{BE5C5559-44F6-44C2-BFCE-F7EBAD14B0BC}" type="presParOf" srcId="{97149B9F-6971-4322-8D5D-26B3D9C8EC69}" destId="{AAA5663A-5718-4D26-A00B-D36E899D00EB}" srcOrd="3" destOrd="0" presId="urn:microsoft.com/office/officeart/2018/2/layout/IconVerticalSoli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03EED9-3439-4D46-9A97-868EC18054AE}">
      <dsp:nvSpPr>
        <dsp:cNvPr id="0" name=""/>
        <dsp:cNvSpPr/>
      </dsp:nvSpPr>
      <dsp:spPr>
        <a:xfrm>
          <a:off x="190451" y="113408"/>
          <a:ext cx="1405887" cy="14058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617E24-C7F5-4714-A304-FF484C565EBC}">
      <dsp:nvSpPr>
        <dsp:cNvPr id="0" name=""/>
        <dsp:cNvSpPr/>
      </dsp:nvSpPr>
      <dsp:spPr>
        <a:xfrm>
          <a:off x="2556" y="2017266"/>
          <a:ext cx="1787695" cy="938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b="0" i="0" kern="1200" dirty="0"/>
            <a:t>GPUs have been rapidly advancing and prices have gone up </a:t>
          </a:r>
          <a:endParaRPr lang="en-US" sz="1200" kern="1200" dirty="0"/>
        </a:p>
      </dsp:txBody>
      <dsp:txXfrm>
        <a:off x="2556" y="2017266"/>
        <a:ext cx="1787695" cy="938540"/>
      </dsp:txXfrm>
    </dsp:sp>
    <dsp:sp modelId="{11ACC2FC-8AA6-4477-9E95-E5EA5C245537}">
      <dsp:nvSpPr>
        <dsp:cNvPr id="0" name=""/>
        <dsp:cNvSpPr/>
      </dsp:nvSpPr>
      <dsp:spPr>
        <a:xfrm>
          <a:off x="2167170" y="47495"/>
          <a:ext cx="1545204" cy="1545204"/>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914BB4-4D06-488F-92E7-02D02D23889D}">
      <dsp:nvSpPr>
        <dsp:cNvPr id="0" name=""/>
        <dsp:cNvSpPr/>
      </dsp:nvSpPr>
      <dsp:spPr>
        <a:xfrm>
          <a:off x="2068792" y="2042475"/>
          <a:ext cx="1787695" cy="938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dirty="0"/>
            <a:t>Prediction based on GPU specifications to give insight to users that want to know more about the product </a:t>
          </a:r>
        </a:p>
      </dsp:txBody>
      <dsp:txXfrm>
        <a:off x="2068792" y="2042475"/>
        <a:ext cx="1787695" cy="938540"/>
      </dsp:txXfrm>
    </dsp:sp>
    <dsp:sp modelId="{A17A475D-C6BE-4207-BF0A-1E780398A085}">
      <dsp:nvSpPr>
        <dsp:cNvPr id="0" name=""/>
        <dsp:cNvSpPr/>
      </dsp:nvSpPr>
      <dsp:spPr>
        <a:xfrm>
          <a:off x="4335412" y="133735"/>
          <a:ext cx="1547030" cy="1547030"/>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2165B2-001D-443E-98BC-BCB36E592914}">
      <dsp:nvSpPr>
        <dsp:cNvPr id="0" name=""/>
        <dsp:cNvSpPr/>
      </dsp:nvSpPr>
      <dsp:spPr>
        <a:xfrm>
          <a:off x="4203640" y="2052551"/>
          <a:ext cx="1787695" cy="938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b="0" i="0" kern="1200" dirty="0"/>
            <a:t>Dataset taken from Kaggle and contains GPU’s specifications and performance metrics</a:t>
          </a:r>
          <a:endParaRPr lang="en-US" sz="1200" kern="1200" dirty="0"/>
        </a:p>
      </dsp:txBody>
      <dsp:txXfrm>
        <a:off x="4203640" y="2052551"/>
        <a:ext cx="1787695" cy="9385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19B9CB-1CFB-4979-AF95-54CC57660633}">
      <dsp:nvSpPr>
        <dsp:cNvPr id="0" name=""/>
        <dsp:cNvSpPr/>
      </dsp:nvSpPr>
      <dsp:spPr>
        <a:xfrm>
          <a:off x="1282" y="123792"/>
          <a:ext cx="1615983" cy="2262376"/>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5988" tIns="330200" rIns="125988" bIns="330200" numCol="1" spcCol="1270" anchor="t" anchorCtr="0">
          <a:noAutofit/>
        </a:bodyPr>
        <a:lstStyle/>
        <a:p>
          <a:pPr marL="0" lvl="0" indent="0" algn="l" defTabSz="488950">
            <a:lnSpc>
              <a:spcPct val="90000"/>
            </a:lnSpc>
            <a:spcBef>
              <a:spcPct val="0"/>
            </a:spcBef>
            <a:spcAft>
              <a:spcPct val="35000"/>
            </a:spcAft>
            <a:buNone/>
          </a:pPr>
          <a:r>
            <a:rPr lang="en-US" sz="1100" b="0" i="0" kern="1200" dirty="0"/>
            <a:t>Looking through dataset and finding missing values</a:t>
          </a:r>
          <a:endParaRPr lang="en-US" sz="1100" kern="1200" dirty="0"/>
        </a:p>
      </dsp:txBody>
      <dsp:txXfrm>
        <a:off x="1282" y="983495"/>
        <a:ext cx="1615983" cy="1357425"/>
      </dsp:txXfrm>
    </dsp:sp>
    <dsp:sp modelId="{0AD0333A-A9A8-46A0-993F-65D85F704057}">
      <dsp:nvSpPr>
        <dsp:cNvPr id="0" name=""/>
        <dsp:cNvSpPr/>
      </dsp:nvSpPr>
      <dsp:spPr>
        <a:xfrm>
          <a:off x="469917" y="350029"/>
          <a:ext cx="678712" cy="678712"/>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915" tIns="12700" rIns="52915" bIns="12700" numCol="1" spcCol="1270" anchor="ctr" anchorCtr="0">
          <a:noAutofit/>
        </a:bodyPr>
        <a:lstStyle/>
        <a:p>
          <a:pPr marL="0" lvl="0" indent="0" algn="ctr" defTabSz="1422400">
            <a:lnSpc>
              <a:spcPct val="90000"/>
            </a:lnSpc>
            <a:spcBef>
              <a:spcPct val="0"/>
            </a:spcBef>
            <a:spcAft>
              <a:spcPct val="35000"/>
            </a:spcAft>
            <a:buNone/>
          </a:pPr>
          <a:r>
            <a:rPr lang="en-US" sz="3200" kern="1200"/>
            <a:t>1</a:t>
          </a:r>
        </a:p>
      </dsp:txBody>
      <dsp:txXfrm>
        <a:off x="569312" y="449424"/>
        <a:ext cx="479922" cy="479922"/>
      </dsp:txXfrm>
    </dsp:sp>
    <dsp:sp modelId="{07C722CE-F61C-41FF-9425-1211C81B79EB}">
      <dsp:nvSpPr>
        <dsp:cNvPr id="0" name=""/>
        <dsp:cNvSpPr/>
      </dsp:nvSpPr>
      <dsp:spPr>
        <a:xfrm>
          <a:off x="1282" y="2386096"/>
          <a:ext cx="1615983" cy="72"/>
        </a:xfrm>
        <a:prstGeom prst="rect">
          <a:avLst/>
        </a:prstGeom>
        <a:solidFill>
          <a:schemeClr val="accent2">
            <a:hueOff val="137077"/>
            <a:satOff val="-366"/>
            <a:lumOff val="463"/>
            <a:alphaOff val="0"/>
          </a:schemeClr>
        </a:solidFill>
        <a:ln w="12700" cap="flat" cmpd="sng" algn="ctr">
          <a:solidFill>
            <a:schemeClr val="accent2">
              <a:hueOff val="137077"/>
              <a:satOff val="-366"/>
              <a:lumOff val="46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F99658-CCF5-4A46-B1B7-FFA61AE12407}">
      <dsp:nvSpPr>
        <dsp:cNvPr id="0" name=""/>
        <dsp:cNvSpPr/>
      </dsp:nvSpPr>
      <dsp:spPr>
        <a:xfrm>
          <a:off x="1778864" y="123792"/>
          <a:ext cx="1615983" cy="2262376"/>
        </a:xfrm>
        <a:prstGeom prst="rect">
          <a:avLst/>
        </a:prstGeom>
        <a:solidFill>
          <a:schemeClr val="accent2">
            <a:tint val="40000"/>
            <a:alpha val="90000"/>
            <a:hueOff val="418270"/>
            <a:satOff val="887"/>
            <a:lumOff val="185"/>
            <a:alphaOff val="0"/>
          </a:schemeClr>
        </a:solidFill>
        <a:ln w="12700" cap="flat" cmpd="sng" algn="ctr">
          <a:solidFill>
            <a:schemeClr val="accent2">
              <a:tint val="40000"/>
              <a:alpha val="90000"/>
              <a:hueOff val="418270"/>
              <a:satOff val="887"/>
              <a:lumOff val="1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5988" tIns="330200" rIns="125988" bIns="330200" numCol="1" spcCol="1270" anchor="t" anchorCtr="0">
          <a:noAutofit/>
        </a:bodyPr>
        <a:lstStyle/>
        <a:p>
          <a:pPr marL="0" lvl="0" indent="0" algn="l" defTabSz="488950">
            <a:lnSpc>
              <a:spcPct val="90000"/>
            </a:lnSpc>
            <a:spcBef>
              <a:spcPct val="0"/>
            </a:spcBef>
            <a:spcAft>
              <a:spcPct val="35000"/>
            </a:spcAft>
            <a:buNone/>
          </a:pPr>
          <a:r>
            <a:rPr lang="en-US" sz="1100" b="0" i="0" kern="1200" dirty="0"/>
            <a:t>Dropping unneeded columns</a:t>
          </a:r>
          <a:endParaRPr lang="en-US" sz="1100" kern="1200" dirty="0"/>
        </a:p>
      </dsp:txBody>
      <dsp:txXfrm>
        <a:off x="1778864" y="983495"/>
        <a:ext cx="1615983" cy="1357425"/>
      </dsp:txXfrm>
    </dsp:sp>
    <dsp:sp modelId="{D1BD7DD8-ABA7-4A3E-9678-2F7BF73B7268}">
      <dsp:nvSpPr>
        <dsp:cNvPr id="0" name=""/>
        <dsp:cNvSpPr/>
      </dsp:nvSpPr>
      <dsp:spPr>
        <a:xfrm>
          <a:off x="2247499" y="350029"/>
          <a:ext cx="678712" cy="678712"/>
        </a:xfrm>
        <a:prstGeom prst="ellipse">
          <a:avLst/>
        </a:prstGeom>
        <a:solidFill>
          <a:schemeClr val="accent2">
            <a:hueOff val="274154"/>
            <a:satOff val="-733"/>
            <a:lumOff val="927"/>
            <a:alphaOff val="0"/>
          </a:schemeClr>
        </a:solidFill>
        <a:ln w="12700" cap="flat" cmpd="sng" algn="ctr">
          <a:solidFill>
            <a:schemeClr val="accent2">
              <a:hueOff val="274154"/>
              <a:satOff val="-733"/>
              <a:lumOff val="92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915" tIns="12700" rIns="52915" bIns="12700" numCol="1" spcCol="1270" anchor="ctr" anchorCtr="0">
          <a:noAutofit/>
        </a:bodyPr>
        <a:lstStyle/>
        <a:p>
          <a:pPr marL="0" lvl="0" indent="0" algn="ctr" defTabSz="1422400">
            <a:lnSpc>
              <a:spcPct val="90000"/>
            </a:lnSpc>
            <a:spcBef>
              <a:spcPct val="0"/>
            </a:spcBef>
            <a:spcAft>
              <a:spcPct val="35000"/>
            </a:spcAft>
            <a:buNone/>
          </a:pPr>
          <a:r>
            <a:rPr lang="en-US" sz="3200" kern="1200"/>
            <a:t>2</a:t>
          </a:r>
        </a:p>
      </dsp:txBody>
      <dsp:txXfrm>
        <a:off x="2346894" y="449424"/>
        <a:ext cx="479922" cy="479922"/>
      </dsp:txXfrm>
    </dsp:sp>
    <dsp:sp modelId="{7C4503EA-DA5F-4D6B-B5E1-56E1D0A68722}">
      <dsp:nvSpPr>
        <dsp:cNvPr id="0" name=""/>
        <dsp:cNvSpPr/>
      </dsp:nvSpPr>
      <dsp:spPr>
        <a:xfrm>
          <a:off x="1778864" y="2386096"/>
          <a:ext cx="1615983" cy="72"/>
        </a:xfrm>
        <a:prstGeom prst="rect">
          <a:avLst/>
        </a:prstGeom>
        <a:solidFill>
          <a:schemeClr val="accent2">
            <a:hueOff val="411232"/>
            <a:satOff val="-1099"/>
            <a:lumOff val="1390"/>
            <a:alphaOff val="0"/>
          </a:schemeClr>
        </a:solidFill>
        <a:ln w="12700" cap="flat" cmpd="sng" algn="ctr">
          <a:solidFill>
            <a:schemeClr val="accent2">
              <a:hueOff val="411232"/>
              <a:satOff val="-1099"/>
              <a:lumOff val="13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DA8836-7D99-4722-A459-3E4C0050616D}">
      <dsp:nvSpPr>
        <dsp:cNvPr id="0" name=""/>
        <dsp:cNvSpPr/>
      </dsp:nvSpPr>
      <dsp:spPr>
        <a:xfrm>
          <a:off x="3556445" y="123792"/>
          <a:ext cx="1615983" cy="2262376"/>
        </a:xfrm>
        <a:prstGeom prst="rect">
          <a:avLst/>
        </a:prstGeom>
        <a:solidFill>
          <a:schemeClr val="accent2">
            <a:tint val="40000"/>
            <a:alpha val="90000"/>
            <a:hueOff val="836540"/>
            <a:satOff val="1775"/>
            <a:lumOff val="370"/>
            <a:alphaOff val="0"/>
          </a:schemeClr>
        </a:solidFill>
        <a:ln w="12700" cap="flat" cmpd="sng" algn="ctr">
          <a:solidFill>
            <a:schemeClr val="accent2">
              <a:tint val="40000"/>
              <a:alpha val="90000"/>
              <a:hueOff val="836540"/>
              <a:satOff val="1775"/>
              <a:lumOff val="37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5988" tIns="330200" rIns="125988" bIns="330200" numCol="1" spcCol="1270" anchor="t" anchorCtr="0">
          <a:noAutofit/>
        </a:bodyPr>
        <a:lstStyle/>
        <a:p>
          <a:pPr marL="0" lvl="0" indent="0" algn="l" defTabSz="488950">
            <a:lnSpc>
              <a:spcPct val="90000"/>
            </a:lnSpc>
            <a:spcBef>
              <a:spcPct val="0"/>
            </a:spcBef>
            <a:spcAft>
              <a:spcPct val="35000"/>
            </a:spcAft>
            <a:buNone/>
          </a:pPr>
          <a:r>
            <a:rPr lang="en-US" sz="1100" kern="1200" dirty="0"/>
            <a:t>Deleting rows where column Type is CPU</a:t>
          </a:r>
        </a:p>
      </dsp:txBody>
      <dsp:txXfrm>
        <a:off x="3556445" y="983495"/>
        <a:ext cx="1615983" cy="1357425"/>
      </dsp:txXfrm>
    </dsp:sp>
    <dsp:sp modelId="{34D4A754-2FD6-4524-9B32-3E3FCF120234}">
      <dsp:nvSpPr>
        <dsp:cNvPr id="0" name=""/>
        <dsp:cNvSpPr/>
      </dsp:nvSpPr>
      <dsp:spPr>
        <a:xfrm>
          <a:off x="4025080" y="350029"/>
          <a:ext cx="678712" cy="678712"/>
        </a:xfrm>
        <a:prstGeom prst="ellipse">
          <a:avLst/>
        </a:prstGeom>
        <a:solidFill>
          <a:schemeClr val="accent2">
            <a:hueOff val="548309"/>
            <a:satOff val="-1465"/>
            <a:lumOff val="1854"/>
            <a:alphaOff val="0"/>
          </a:schemeClr>
        </a:solidFill>
        <a:ln w="12700" cap="flat" cmpd="sng" algn="ctr">
          <a:solidFill>
            <a:schemeClr val="accent2">
              <a:hueOff val="548309"/>
              <a:satOff val="-1465"/>
              <a:lumOff val="185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915" tIns="12700" rIns="52915" bIns="12700" numCol="1" spcCol="1270" anchor="ctr" anchorCtr="0">
          <a:noAutofit/>
        </a:bodyPr>
        <a:lstStyle/>
        <a:p>
          <a:pPr marL="0" lvl="0" indent="0" algn="ctr" defTabSz="1422400">
            <a:lnSpc>
              <a:spcPct val="90000"/>
            </a:lnSpc>
            <a:spcBef>
              <a:spcPct val="0"/>
            </a:spcBef>
            <a:spcAft>
              <a:spcPct val="35000"/>
            </a:spcAft>
            <a:buNone/>
          </a:pPr>
          <a:r>
            <a:rPr lang="en-US" sz="3200" kern="1200"/>
            <a:t>3</a:t>
          </a:r>
        </a:p>
      </dsp:txBody>
      <dsp:txXfrm>
        <a:off x="4124475" y="449424"/>
        <a:ext cx="479922" cy="479922"/>
      </dsp:txXfrm>
    </dsp:sp>
    <dsp:sp modelId="{EE2DE7F0-A80D-40A0-A7EB-F56FDE06D8F4}">
      <dsp:nvSpPr>
        <dsp:cNvPr id="0" name=""/>
        <dsp:cNvSpPr/>
      </dsp:nvSpPr>
      <dsp:spPr>
        <a:xfrm>
          <a:off x="3556445" y="2386096"/>
          <a:ext cx="1615983" cy="72"/>
        </a:xfrm>
        <a:prstGeom prst="rect">
          <a:avLst/>
        </a:prstGeom>
        <a:solidFill>
          <a:schemeClr val="accent2">
            <a:hueOff val="685386"/>
            <a:satOff val="-1832"/>
            <a:lumOff val="2317"/>
            <a:alphaOff val="0"/>
          </a:schemeClr>
        </a:solidFill>
        <a:ln w="12700" cap="flat" cmpd="sng" algn="ctr">
          <a:solidFill>
            <a:schemeClr val="accent2">
              <a:hueOff val="685386"/>
              <a:satOff val="-1832"/>
              <a:lumOff val="231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0EF645-C434-474A-A9C8-CADE09D9FCC3}">
      <dsp:nvSpPr>
        <dsp:cNvPr id="0" name=""/>
        <dsp:cNvSpPr/>
      </dsp:nvSpPr>
      <dsp:spPr>
        <a:xfrm>
          <a:off x="5334027" y="123792"/>
          <a:ext cx="1615983" cy="2262376"/>
        </a:xfrm>
        <a:prstGeom prst="rect">
          <a:avLst/>
        </a:prstGeom>
        <a:solidFill>
          <a:schemeClr val="accent2">
            <a:tint val="40000"/>
            <a:alpha val="90000"/>
            <a:hueOff val="1254811"/>
            <a:satOff val="2662"/>
            <a:lumOff val="555"/>
            <a:alphaOff val="0"/>
          </a:schemeClr>
        </a:solidFill>
        <a:ln w="12700" cap="flat" cmpd="sng" algn="ctr">
          <a:solidFill>
            <a:schemeClr val="accent2">
              <a:tint val="40000"/>
              <a:alpha val="90000"/>
              <a:hueOff val="1254811"/>
              <a:satOff val="2662"/>
              <a:lumOff val="55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5988" tIns="330200" rIns="125988" bIns="330200" numCol="1" spcCol="1270" anchor="t" anchorCtr="0">
          <a:noAutofit/>
        </a:bodyPr>
        <a:lstStyle/>
        <a:p>
          <a:pPr marL="0" lvl="0" indent="0" algn="l" defTabSz="488950">
            <a:lnSpc>
              <a:spcPct val="90000"/>
            </a:lnSpc>
            <a:spcBef>
              <a:spcPct val="0"/>
            </a:spcBef>
            <a:spcAft>
              <a:spcPct val="35000"/>
            </a:spcAft>
            <a:buNone/>
          </a:pPr>
          <a:r>
            <a:rPr lang="en-US" sz="1100" kern="1200" dirty="0"/>
            <a:t>Transforming Date into relative years for better model building</a:t>
          </a:r>
        </a:p>
      </dsp:txBody>
      <dsp:txXfrm>
        <a:off x="5334027" y="983495"/>
        <a:ext cx="1615983" cy="1357425"/>
      </dsp:txXfrm>
    </dsp:sp>
    <dsp:sp modelId="{2F2BD1A0-D10A-41A0-BE6E-0D65B5E2DD98}">
      <dsp:nvSpPr>
        <dsp:cNvPr id="0" name=""/>
        <dsp:cNvSpPr/>
      </dsp:nvSpPr>
      <dsp:spPr>
        <a:xfrm>
          <a:off x="5802662" y="350029"/>
          <a:ext cx="678712" cy="678712"/>
        </a:xfrm>
        <a:prstGeom prst="ellipse">
          <a:avLst/>
        </a:prstGeom>
        <a:solidFill>
          <a:schemeClr val="accent2">
            <a:hueOff val="822463"/>
            <a:satOff val="-2198"/>
            <a:lumOff val="2781"/>
            <a:alphaOff val="0"/>
          </a:schemeClr>
        </a:solidFill>
        <a:ln w="12700" cap="flat" cmpd="sng" algn="ctr">
          <a:solidFill>
            <a:schemeClr val="accent2">
              <a:hueOff val="822463"/>
              <a:satOff val="-2198"/>
              <a:lumOff val="278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915" tIns="12700" rIns="52915" bIns="12700" numCol="1" spcCol="1270" anchor="ctr" anchorCtr="0">
          <a:noAutofit/>
        </a:bodyPr>
        <a:lstStyle/>
        <a:p>
          <a:pPr marL="0" lvl="0" indent="0" algn="ctr" defTabSz="1422400">
            <a:lnSpc>
              <a:spcPct val="90000"/>
            </a:lnSpc>
            <a:spcBef>
              <a:spcPct val="0"/>
            </a:spcBef>
            <a:spcAft>
              <a:spcPct val="35000"/>
            </a:spcAft>
            <a:buNone/>
          </a:pPr>
          <a:r>
            <a:rPr lang="en-US" sz="3200" kern="1200"/>
            <a:t>4</a:t>
          </a:r>
        </a:p>
      </dsp:txBody>
      <dsp:txXfrm>
        <a:off x="5902057" y="449424"/>
        <a:ext cx="479922" cy="479922"/>
      </dsp:txXfrm>
    </dsp:sp>
    <dsp:sp modelId="{16E0CCB7-B59D-480E-AC06-D5CC725DD3F1}">
      <dsp:nvSpPr>
        <dsp:cNvPr id="0" name=""/>
        <dsp:cNvSpPr/>
      </dsp:nvSpPr>
      <dsp:spPr>
        <a:xfrm>
          <a:off x="5334027" y="2386096"/>
          <a:ext cx="1615983" cy="72"/>
        </a:xfrm>
        <a:prstGeom prst="rect">
          <a:avLst/>
        </a:prstGeom>
        <a:solidFill>
          <a:schemeClr val="accent2">
            <a:hueOff val="959540"/>
            <a:satOff val="-2565"/>
            <a:lumOff val="3244"/>
            <a:alphaOff val="0"/>
          </a:schemeClr>
        </a:solidFill>
        <a:ln w="12700" cap="flat" cmpd="sng" algn="ctr">
          <a:solidFill>
            <a:schemeClr val="accent2">
              <a:hueOff val="959540"/>
              <a:satOff val="-2565"/>
              <a:lumOff val="324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FA6492-7C94-4141-BC89-E8D817DE6525}">
      <dsp:nvSpPr>
        <dsp:cNvPr id="0" name=""/>
        <dsp:cNvSpPr/>
      </dsp:nvSpPr>
      <dsp:spPr>
        <a:xfrm>
          <a:off x="7111608" y="123792"/>
          <a:ext cx="1615983" cy="2262376"/>
        </a:xfrm>
        <a:prstGeom prst="rect">
          <a:avLst/>
        </a:prstGeom>
        <a:solidFill>
          <a:schemeClr val="accent2">
            <a:tint val="40000"/>
            <a:alpha val="90000"/>
            <a:hueOff val="1673081"/>
            <a:satOff val="3550"/>
            <a:lumOff val="740"/>
            <a:alphaOff val="0"/>
          </a:schemeClr>
        </a:solidFill>
        <a:ln w="12700" cap="flat" cmpd="sng" algn="ctr">
          <a:solidFill>
            <a:schemeClr val="accent2">
              <a:tint val="40000"/>
              <a:alpha val="90000"/>
              <a:hueOff val="1673081"/>
              <a:satOff val="3550"/>
              <a:lumOff val="74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5988" tIns="330200" rIns="125988" bIns="330200" numCol="1" spcCol="1270" anchor="t" anchorCtr="0">
          <a:noAutofit/>
        </a:bodyPr>
        <a:lstStyle/>
        <a:p>
          <a:pPr marL="0" lvl="0" indent="0" algn="l" defTabSz="488950">
            <a:lnSpc>
              <a:spcPct val="90000"/>
            </a:lnSpc>
            <a:spcBef>
              <a:spcPct val="0"/>
            </a:spcBef>
            <a:spcAft>
              <a:spcPct val="35000"/>
            </a:spcAft>
            <a:buNone/>
          </a:pPr>
          <a:r>
            <a:rPr lang="en-US" sz="1100" kern="1200" dirty="0"/>
            <a:t>Producing correlation analysis to determine trends in the dataset</a:t>
          </a:r>
        </a:p>
      </dsp:txBody>
      <dsp:txXfrm>
        <a:off x="7111608" y="983495"/>
        <a:ext cx="1615983" cy="1357425"/>
      </dsp:txXfrm>
    </dsp:sp>
    <dsp:sp modelId="{3CA2963C-28C0-41A4-9D96-FD444EDE075D}">
      <dsp:nvSpPr>
        <dsp:cNvPr id="0" name=""/>
        <dsp:cNvSpPr/>
      </dsp:nvSpPr>
      <dsp:spPr>
        <a:xfrm>
          <a:off x="7580243" y="350029"/>
          <a:ext cx="678712" cy="678712"/>
        </a:xfrm>
        <a:prstGeom prst="ellipse">
          <a:avLst/>
        </a:prstGeom>
        <a:solidFill>
          <a:schemeClr val="accent2">
            <a:hueOff val="1096617"/>
            <a:satOff val="-2931"/>
            <a:lumOff val="3708"/>
            <a:alphaOff val="0"/>
          </a:schemeClr>
        </a:solidFill>
        <a:ln w="12700" cap="flat" cmpd="sng" algn="ctr">
          <a:solidFill>
            <a:schemeClr val="accent2">
              <a:hueOff val="1096617"/>
              <a:satOff val="-2931"/>
              <a:lumOff val="370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915" tIns="12700" rIns="52915" bIns="12700" numCol="1" spcCol="1270" anchor="ctr" anchorCtr="0">
          <a:noAutofit/>
        </a:bodyPr>
        <a:lstStyle/>
        <a:p>
          <a:pPr marL="0" lvl="0" indent="0" algn="ctr" defTabSz="1422400">
            <a:lnSpc>
              <a:spcPct val="90000"/>
            </a:lnSpc>
            <a:spcBef>
              <a:spcPct val="0"/>
            </a:spcBef>
            <a:spcAft>
              <a:spcPct val="35000"/>
            </a:spcAft>
            <a:buNone/>
          </a:pPr>
          <a:r>
            <a:rPr lang="en-SG" sz="3200" kern="1200"/>
            <a:t>5</a:t>
          </a:r>
        </a:p>
      </dsp:txBody>
      <dsp:txXfrm>
        <a:off x="7679638" y="449424"/>
        <a:ext cx="479922" cy="479922"/>
      </dsp:txXfrm>
    </dsp:sp>
    <dsp:sp modelId="{160CEA39-E5B6-4A94-A214-A7B6C6EF171E}">
      <dsp:nvSpPr>
        <dsp:cNvPr id="0" name=""/>
        <dsp:cNvSpPr/>
      </dsp:nvSpPr>
      <dsp:spPr>
        <a:xfrm>
          <a:off x="7111608" y="2386096"/>
          <a:ext cx="1615983" cy="72"/>
        </a:xfrm>
        <a:prstGeom prst="rect">
          <a:avLst/>
        </a:prstGeom>
        <a:solidFill>
          <a:schemeClr val="accent2">
            <a:hueOff val="1233694"/>
            <a:satOff val="-3297"/>
            <a:lumOff val="4171"/>
            <a:alphaOff val="0"/>
          </a:schemeClr>
        </a:solidFill>
        <a:ln w="12700" cap="flat" cmpd="sng" algn="ctr">
          <a:solidFill>
            <a:schemeClr val="accent2">
              <a:hueOff val="1233694"/>
              <a:satOff val="-3297"/>
              <a:lumOff val="41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67C5FE-8B79-4CC9-8199-B717722A6A12}">
      <dsp:nvSpPr>
        <dsp:cNvPr id="0" name=""/>
        <dsp:cNvSpPr/>
      </dsp:nvSpPr>
      <dsp:spPr>
        <a:xfrm>
          <a:off x="8889190" y="123792"/>
          <a:ext cx="1615983" cy="2262376"/>
        </a:xfrm>
        <a:prstGeom prst="rect">
          <a:avLst/>
        </a:prstGeom>
        <a:solidFill>
          <a:schemeClr val="accent2">
            <a:tint val="40000"/>
            <a:alpha val="90000"/>
            <a:hueOff val="2091351"/>
            <a:satOff val="4437"/>
            <a:lumOff val="925"/>
            <a:alphaOff val="0"/>
          </a:schemeClr>
        </a:solidFill>
        <a:ln w="12700" cap="flat" cmpd="sng" algn="ctr">
          <a:solidFill>
            <a:schemeClr val="accent2">
              <a:tint val="40000"/>
              <a:alpha val="90000"/>
              <a:hueOff val="2091351"/>
              <a:satOff val="4437"/>
              <a:lumOff val="92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5988" tIns="330200" rIns="125988" bIns="330200" numCol="1" spcCol="1270" anchor="t" anchorCtr="0">
          <a:noAutofit/>
        </a:bodyPr>
        <a:lstStyle/>
        <a:p>
          <a:pPr marL="0" lvl="0" indent="0" algn="l" defTabSz="488950">
            <a:lnSpc>
              <a:spcPct val="90000"/>
            </a:lnSpc>
            <a:spcBef>
              <a:spcPct val="0"/>
            </a:spcBef>
            <a:spcAft>
              <a:spcPct val="35000"/>
            </a:spcAft>
            <a:buNone/>
          </a:pPr>
          <a:r>
            <a:rPr lang="en-US" sz="1100" kern="1200" dirty="0"/>
            <a:t>Creating new columns based on existing columns in the dataset</a:t>
          </a:r>
        </a:p>
      </dsp:txBody>
      <dsp:txXfrm>
        <a:off x="8889190" y="983495"/>
        <a:ext cx="1615983" cy="1357425"/>
      </dsp:txXfrm>
    </dsp:sp>
    <dsp:sp modelId="{E99794B9-552F-422F-A18C-E428E88FCC0C}">
      <dsp:nvSpPr>
        <dsp:cNvPr id="0" name=""/>
        <dsp:cNvSpPr/>
      </dsp:nvSpPr>
      <dsp:spPr>
        <a:xfrm>
          <a:off x="9357825" y="350029"/>
          <a:ext cx="678712" cy="678712"/>
        </a:xfrm>
        <a:prstGeom prst="ellipse">
          <a:avLst/>
        </a:prstGeom>
        <a:solidFill>
          <a:schemeClr val="accent2">
            <a:hueOff val="1370772"/>
            <a:satOff val="-3664"/>
            <a:lumOff val="4635"/>
            <a:alphaOff val="0"/>
          </a:schemeClr>
        </a:solidFill>
        <a:ln w="12700" cap="flat" cmpd="sng" algn="ctr">
          <a:solidFill>
            <a:schemeClr val="accent2">
              <a:hueOff val="1370772"/>
              <a:satOff val="-3664"/>
              <a:lumOff val="463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915" tIns="12700" rIns="52915" bIns="12700" numCol="1" spcCol="1270" anchor="ctr" anchorCtr="0">
          <a:noAutofit/>
        </a:bodyPr>
        <a:lstStyle/>
        <a:p>
          <a:pPr marL="0" lvl="0" indent="0" algn="ctr" defTabSz="1422400">
            <a:lnSpc>
              <a:spcPct val="90000"/>
            </a:lnSpc>
            <a:spcBef>
              <a:spcPct val="0"/>
            </a:spcBef>
            <a:spcAft>
              <a:spcPct val="35000"/>
            </a:spcAft>
            <a:buNone/>
          </a:pPr>
          <a:r>
            <a:rPr lang="en-SG" sz="3200" kern="1200"/>
            <a:t>6</a:t>
          </a:r>
        </a:p>
      </dsp:txBody>
      <dsp:txXfrm>
        <a:off x="9457220" y="449424"/>
        <a:ext cx="479922" cy="479922"/>
      </dsp:txXfrm>
    </dsp:sp>
    <dsp:sp modelId="{C2B50BC7-0122-4346-A505-57FCA2F1B55B}">
      <dsp:nvSpPr>
        <dsp:cNvPr id="0" name=""/>
        <dsp:cNvSpPr/>
      </dsp:nvSpPr>
      <dsp:spPr>
        <a:xfrm>
          <a:off x="8889190" y="2386096"/>
          <a:ext cx="1615983" cy="72"/>
        </a:xfrm>
        <a:prstGeom prst="rect">
          <a:avLst/>
        </a:prstGeom>
        <a:solidFill>
          <a:schemeClr val="accent2">
            <a:hueOff val="1507849"/>
            <a:satOff val="-4030"/>
            <a:lumOff val="5098"/>
            <a:alphaOff val="0"/>
          </a:schemeClr>
        </a:solidFill>
        <a:ln w="12700" cap="flat" cmpd="sng" algn="ctr">
          <a:solidFill>
            <a:schemeClr val="accent2">
              <a:hueOff val="1507849"/>
              <a:satOff val="-4030"/>
              <a:lumOff val="509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532625-D97E-4ACC-A9EC-35F1FF9C5FB8}">
      <dsp:nvSpPr>
        <dsp:cNvPr id="0" name=""/>
        <dsp:cNvSpPr/>
      </dsp:nvSpPr>
      <dsp:spPr>
        <a:xfrm>
          <a:off x="1295350" y="869675"/>
          <a:ext cx="548835" cy="1098562"/>
        </a:xfrm>
        <a:prstGeom prst="rect">
          <a:avLst/>
        </a:prstGeom>
        <a:solidFill>
          <a:schemeClr val="accent1">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B33DDB-2FBC-4907-B6E8-F7751FADA015}">
      <dsp:nvSpPr>
        <dsp:cNvPr id="0" name=""/>
        <dsp:cNvSpPr/>
      </dsp:nvSpPr>
      <dsp:spPr>
        <a:xfrm>
          <a:off x="393" y="2105510"/>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b="1"/>
          </a:pPr>
          <a:r>
            <a:rPr lang="en-US" sz="2400" kern="1200" dirty="0"/>
            <a:t>Release Year</a:t>
          </a:r>
        </a:p>
      </dsp:txBody>
      <dsp:txXfrm>
        <a:off x="393" y="2105510"/>
        <a:ext cx="3138750" cy="470812"/>
      </dsp:txXfrm>
    </dsp:sp>
    <dsp:sp modelId="{59C959C6-58FE-4A6A-AA9C-713B8EA0ACFA}">
      <dsp:nvSpPr>
        <dsp:cNvPr id="0" name=""/>
        <dsp:cNvSpPr/>
      </dsp:nvSpPr>
      <dsp:spPr>
        <a:xfrm>
          <a:off x="393" y="2640170"/>
          <a:ext cx="3138750" cy="14218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b="0" i="0" kern="1200" dirty="0"/>
            <a:t>- Derived from Release date</a:t>
          </a:r>
        </a:p>
        <a:p>
          <a:pPr marL="0" lvl="0" indent="0" algn="ctr" defTabSz="755650">
            <a:lnSpc>
              <a:spcPct val="100000"/>
            </a:lnSpc>
            <a:spcBef>
              <a:spcPct val="0"/>
            </a:spcBef>
            <a:spcAft>
              <a:spcPct val="35000"/>
            </a:spcAft>
            <a:buNone/>
          </a:pPr>
          <a:r>
            <a:rPr lang="en-US" sz="1700" b="0" i="0" kern="1200" dirty="0"/>
            <a:t>- Compresses the year to a smaller number</a:t>
          </a:r>
        </a:p>
        <a:p>
          <a:pPr marL="0" lvl="0" indent="0" algn="ctr" defTabSz="755650">
            <a:lnSpc>
              <a:spcPct val="100000"/>
            </a:lnSpc>
            <a:spcBef>
              <a:spcPct val="0"/>
            </a:spcBef>
            <a:spcAft>
              <a:spcPct val="35000"/>
            </a:spcAft>
            <a:buNone/>
          </a:pPr>
          <a:r>
            <a:rPr lang="en-US" sz="1700" kern="1200" dirty="0"/>
            <a:t>- Reduces the model bias</a:t>
          </a:r>
        </a:p>
      </dsp:txBody>
      <dsp:txXfrm>
        <a:off x="393" y="2640170"/>
        <a:ext cx="3138750" cy="1421887"/>
      </dsp:txXfrm>
    </dsp:sp>
    <dsp:sp modelId="{12E9753E-64CE-4EB0-AF2F-D671D57F56B3}">
      <dsp:nvSpPr>
        <dsp:cNvPr id="0" name=""/>
        <dsp:cNvSpPr/>
      </dsp:nvSpPr>
      <dsp:spPr>
        <a:xfrm>
          <a:off x="4869557" y="1000776"/>
          <a:ext cx="776485" cy="776485"/>
        </a:xfrm>
        <a:prstGeom prst="rect">
          <a:avLst/>
        </a:prstGeom>
        <a:solidFill>
          <a:schemeClr val="accent1">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ADB6F1-B4CE-4C69-855B-15EBCF7D64A4}">
      <dsp:nvSpPr>
        <dsp:cNvPr id="0" name=""/>
        <dsp:cNvSpPr/>
      </dsp:nvSpPr>
      <dsp:spPr>
        <a:xfrm>
          <a:off x="3684187" y="2147483"/>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b="1"/>
          </a:pPr>
          <a:r>
            <a:rPr lang="en-SG" sz="2400" kern="1200" dirty="0"/>
            <a:t>Die density</a:t>
          </a:r>
          <a:endParaRPr lang="en-US" sz="2400" kern="1200" dirty="0"/>
        </a:p>
      </dsp:txBody>
      <dsp:txXfrm>
        <a:off x="3684187" y="2147483"/>
        <a:ext cx="3138750" cy="470812"/>
      </dsp:txXfrm>
    </dsp:sp>
    <dsp:sp modelId="{DEAE8903-D6AB-49D6-A73C-F8A7EF6DC7CC}">
      <dsp:nvSpPr>
        <dsp:cNvPr id="0" name=""/>
        <dsp:cNvSpPr/>
      </dsp:nvSpPr>
      <dsp:spPr>
        <a:xfrm>
          <a:off x="3684187" y="2556356"/>
          <a:ext cx="3138750" cy="14817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b="0" i="0" kern="1200" dirty="0"/>
            <a:t>- Calculated by transistors/die area</a:t>
          </a:r>
        </a:p>
        <a:p>
          <a:pPr marL="0" lvl="0" indent="0" algn="ctr" defTabSz="755650">
            <a:lnSpc>
              <a:spcPct val="100000"/>
            </a:lnSpc>
            <a:spcBef>
              <a:spcPct val="0"/>
            </a:spcBef>
            <a:spcAft>
              <a:spcPct val="35000"/>
            </a:spcAft>
            <a:buNone/>
          </a:pPr>
          <a:r>
            <a:rPr lang="en-US" sz="1700" b="0" i="0" kern="1200" dirty="0"/>
            <a:t>- Emphasizes the relationship the two columns have on the target column</a:t>
          </a:r>
        </a:p>
      </dsp:txBody>
      <dsp:txXfrm>
        <a:off x="3684187" y="2556356"/>
        <a:ext cx="3138750" cy="1481762"/>
      </dsp:txXfrm>
    </dsp:sp>
    <dsp:sp modelId="{97E8EF2A-736F-4B13-8800-E4764330701F}">
      <dsp:nvSpPr>
        <dsp:cNvPr id="0" name=""/>
        <dsp:cNvSpPr/>
      </dsp:nvSpPr>
      <dsp:spPr>
        <a:xfrm>
          <a:off x="8557588" y="1000776"/>
          <a:ext cx="776485" cy="776485"/>
        </a:xfrm>
        <a:prstGeom prst="rect">
          <a:avLst/>
        </a:prstGeom>
        <a:solidFill>
          <a:schemeClr val="accent1">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88386A-6FC1-42C6-BD20-91D1CD27275E}">
      <dsp:nvSpPr>
        <dsp:cNvPr id="0" name=""/>
        <dsp:cNvSpPr/>
      </dsp:nvSpPr>
      <dsp:spPr>
        <a:xfrm>
          <a:off x="7370743" y="2147483"/>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b="1"/>
          </a:pPr>
          <a:r>
            <a:rPr lang="en-US" sz="2400" kern="1200" dirty="0"/>
            <a:t>Transistor frequency</a:t>
          </a:r>
        </a:p>
      </dsp:txBody>
      <dsp:txXfrm>
        <a:off x="7370743" y="2147483"/>
        <a:ext cx="3138750" cy="470812"/>
      </dsp:txXfrm>
    </dsp:sp>
    <dsp:sp modelId="{F9C438A3-D859-4C71-A843-DD9BFDFC4429}">
      <dsp:nvSpPr>
        <dsp:cNvPr id="0" name=""/>
        <dsp:cNvSpPr/>
      </dsp:nvSpPr>
      <dsp:spPr>
        <a:xfrm>
          <a:off x="7376456" y="2449195"/>
          <a:ext cx="3138750" cy="1481762"/>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091C5B-FC43-4464-9065-9B165487DD2D}">
      <dsp:nvSpPr>
        <dsp:cNvPr id="0" name=""/>
        <dsp:cNvSpPr/>
      </dsp:nvSpPr>
      <dsp:spPr>
        <a:xfrm>
          <a:off x="0" y="2308"/>
          <a:ext cx="5433975" cy="104693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C30BC6-A421-444D-AC9F-F1533E1C5DA6}">
      <dsp:nvSpPr>
        <dsp:cNvPr id="0" name=""/>
        <dsp:cNvSpPr/>
      </dsp:nvSpPr>
      <dsp:spPr>
        <a:xfrm>
          <a:off x="316698" y="237869"/>
          <a:ext cx="576378" cy="5758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158ADC-55B3-457D-8CE3-8A456D134905}">
      <dsp:nvSpPr>
        <dsp:cNvPr id="0" name=""/>
        <dsp:cNvSpPr/>
      </dsp:nvSpPr>
      <dsp:spPr>
        <a:xfrm>
          <a:off x="1209775" y="2308"/>
          <a:ext cx="4205568" cy="10796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263" tIns="114263" rIns="114263" bIns="114263" numCol="1" spcCol="1270" anchor="ctr" anchorCtr="0">
          <a:noAutofit/>
        </a:bodyPr>
        <a:lstStyle/>
        <a:p>
          <a:pPr marL="0" lvl="0" indent="0" algn="l" defTabSz="622300">
            <a:lnSpc>
              <a:spcPct val="100000"/>
            </a:lnSpc>
            <a:spcBef>
              <a:spcPct val="0"/>
            </a:spcBef>
            <a:spcAft>
              <a:spcPct val="35000"/>
            </a:spcAft>
            <a:buNone/>
          </a:pPr>
          <a:r>
            <a:rPr lang="en-US" sz="1400" b="0" i="0" kern="1200"/>
            <a:t>The goal was to reduce overfitting and increase accuracy by minimizing the difference between testing and training MAE.</a:t>
          </a:r>
          <a:endParaRPr lang="en-US" sz="1400" kern="1200"/>
        </a:p>
      </dsp:txBody>
      <dsp:txXfrm>
        <a:off x="1209775" y="2308"/>
        <a:ext cx="4205568" cy="1079654"/>
      </dsp:txXfrm>
    </dsp:sp>
    <dsp:sp modelId="{BC7AD497-E3B5-42E0-AF1B-7E65D9F5164D}">
      <dsp:nvSpPr>
        <dsp:cNvPr id="0" name=""/>
        <dsp:cNvSpPr/>
      </dsp:nvSpPr>
      <dsp:spPr>
        <a:xfrm>
          <a:off x="0" y="1351876"/>
          <a:ext cx="5433975" cy="104693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B2BD55-6C53-4062-85CD-2197B9B54E86}">
      <dsp:nvSpPr>
        <dsp:cNvPr id="0" name=""/>
        <dsp:cNvSpPr/>
      </dsp:nvSpPr>
      <dsp:spPr>
        <a:xfrm>
          <a:off x="316698" y="1587437"/>
          <a:ext cx="576378" cy="5758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E7CC72-CA66-491B-BC1E-BD6A3C745BC2}">
      <dsp:nvSpPr>
        <dsp:cNvPr id="0" name=""/>
        <dsp:cNvSpPr/>
      </dsp:nvSpPr>
      <dsp:spPr>
        <a:xfrm>
          <a:off x="1209775" y="1351876"/>
          <a:ext cx="4205568" cy="10796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263" tIns="114263" rIns="114263" bIns="114263" numCol="1" spcCol="1270" anchor="ctr" anchorCtr="0">
          <a:noAutofit/>
        </a:bodyPr>
        <a:lstStyle/>
        <a:p>
          <a:pPr marL="0" lvl="0" indent="0" algn="l" defTabSz="622300">
            <a:lnSpc>
              <a:spcPct val="100000"/>
            </a:lnSpc>
            <a:spcBef>
              <a:spcPct val="0"/>
            </a:spcBef>
            <a:spcAft>
              <a:spcPct val="35000"/>
            </a:spcAft>
            <a:buNone/>
          </a:pPr>
          <a:r>
            <a:rPr lang="en-US" sz="1400" b="0" i="0" kern="1200"/>
            <a:t>Parameters were narrowed down based on observed trends, with the final parameters chosen based on their balance between accuracy and overfitting.</a:t>
          </a:r>
          <a:endParaRPr lang="en-US" sz="1400" kern="1200"/>
        </a:p>
      </dsp:txBody>
      <dsp:txXfrm>
        <a:off x="1209775" y="1351876"/>
        <a:ext cx="4205568" cy="1079654"/>
      </dsp:txXfrm>
    </dsp:sp>
    <dsp:sp modelId="{E2398558-1B5C-4649-A16F-5D32870D4DD6}">
      <dsp:nvSpPr>
        <dsp:cNvPr id="0" name=""/>
        <dsp:cNvSpPr/>
      </dsp:nvSpPr>
      <dsp:spPr>
        <a:xfrm>
          <a:off x="0" y="2701444"/>
          <a:ext cx="5433975" cy="104693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A187DD-BD8B-4AAC-90B0-388DC7119FE6}">
      <dsp:nvSpPr>
        <dsp:cNvPr id="0" name=""/>
        <dsp:cNvSpPr/>
      </dsp:nvSpPr>
      <dsp:spPr>
        <a:xfrm>
          <a:off x="316698" y="2937005"/>
          <a:ext cx="576378" cy="5758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A5663A-5718-4D26-A00B-D36E899D00EB}">
      <dsp:nvSpPr>
        <dsp:cNvPr id="0" name=""/>
        <dsp:cNvSpPr/>
      </dsp:nvSpPr>
      <dsp:spPr>
        <a:xfrm>
          <a:off x="1209775" y="2701444"/>
          <a:ext cx="4205568" cy="10796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263" tIns="114263" rIns="114263" bIns="114263" numCol="1" spcCol="1270" anchor="ctr" anchorCtr="0">
          <a:noAutofit/>
        </a:bodyPr>
        <a:lstStyle/>
        <a:p>
          <a:pPr marL="0" lvl="0" indent="0" algn="l" defTabSz="622300">
            <a:lnSpc>
              <a:spcPct val="100000"/>
            </a:lnSpc>
            <a:spcBef>
              <a:spcPct val="0"/>
            </a:spcBef>
            <a:spcAft>
              <a:spcPct val="35000"/>
            </a:spcAft>
            <a:buNone/>
          </a:pPr>
          <a:r>
            <a:rPr lang="en-US" sz="1400" b="0" i="0" kern="1200"/>
            <a:t>The final parameters were validated with a graph.</a:t>
          </a:r>
          <a:endParaRPr lang="en-US" sz="1400" kern="1200"/>
        </a:p>
      </dsp:txBody>
      <dsp:txXfrm>
        <a:off x="1209775" y="2701444"/>
        <a:ext cx="4205568" cy="1079654"/>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9F463F-2B76-4021-B1CB-C7C24F54165C}" type="datetimeFigureOut">
              <a:rPr lang="en-SG" smtClean="0"/>
              <a:t>23/10/2023</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449E2C-58C1-47CE-A186-4A07D064C793}" type="slidenum">
              <a:rPr lang="en-SG" smtClean="0"/>
              <a:t>‹#›</a:t>
            </a:fld>
            <a:endParaRPr lang="en-SG"/>
          </a:p>
        </p:txBody>
      </p:sp>
    </p:spTree>
    <p:extLst>
      <p:ext uri="{BB962C8B-B14F-4D97-AF65-F5344CB8AC3E}">
        <p14:creationId xmlns:p14="http://schemas.microsoft.com/office/powerpoint/2010/main" val="3361763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dirty="0">
                <a:effectLst/>
                <a:latin typeface="-apple-system"/>
              </a:rPr>
              <a:t>Between 2020 and 2022, the demand for anime content has surged to be more than double of what it used to, making it the fastest-growing content genre during the pandemic. This surge in viewership has created a gap for viewers searching for new anime suited to their tastes. Current methods for finding new anime are tedious, as users must manually search through all the new releases each season and read about them to determine if they are interested. With over 25 new anime released every season, totaling about 100 new anime each year, it can be difficult for viewers to navigate through all the new and existing anime to find a series they will enjoy. This also makes it challenging for smaller studios producing niche anime to reach a larger audience compared to larger studios with more marketing power. Popular animes become even more popular while niche animes barely get any traction. This could be detrimental to competition in this space as it may demotivate smaller studios from producing their own anime as they may not see the point of creating something that people may not even get to see. Thus, there is a need for a platform that can provide personalized recommendations based on AI, communities to discuss new anime, and spotlight for smaller and less well-known studios. This platform would be based in the cloud and deliver tailored experiences to end-users while bringing the community together on their common ground - their love for anime.</a:t>
            </a:r>
          </a:p>
          <a:p>
            <a:endParaRPr lang="en-SG" dirty="0"/>
          </a:p>
        </p:txBody>
      </p:sp>
      <p:sp>
        <p:nvSpPr>
          <p:cNvPr id="4" name="Slide Number Placeholder 3"/>
          <p:cNvSpPr>
            <a:spLocks noGrp="1"/>
          </p:cNvSpPr>
          <p:nvPr>
            <p:ph type="sldNum" sz="quarter" idx="5"/>
          </p:nvPr>
        </p:nvSpPr>
        <p:spPr/>
        <p:txBody>
          <a:bodyPr/>
          <a:lstStyle/>
          <a:p>
            <a:fld id="{8B449E2C-58C1-47CE-A186-4A07D064C793}" type="slidenum">
              <a:rPr lang="en-SG" smtClean="0"/>
              <a:t>2</a:t>
            </a:fld>
            <a:endParaRPr lang="en-SG"/>
          </a:p>
        </p:txBody>
      </p:sp>
    </p:spTree>
    <p:extLst>
      <p:ext uri="{BB962C8B-B14F-4D97-AF65-F5344CB8AC3E}">
        <p14:creationId xmlns:p14="http://schemas.microsoft.com/office/powerpoint/2010/main" val="670744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Arial" panose="020B0604020202020204" pitchFamily="34" charset="0"/>
              </a:rPr>
              <a:t>My proposed solution is to create an all-in-one website for anime fans that provides personalized recommendations of anime using Amazon Personalize. The website will also have a community forum for users to discuss the anime they are watching, and this forum will use Amazon Translate to automatically translate posts into the user’s native language. This will help break down language barriers and make the forum accessible to anime fans worldwide. The website will use SQL databases to store data, and these databases will communicate with each other to feed data to Amazon Personalize. Amazon API Gateway will be used to connect the website to third-party databases to collect information and update the anime database on a regular basis. Since this is a website, it will be accessible from anywhere in the world at any time. </a:t>
            </a:r>
            <a:endParaRPr lang="en-SG" dirty="0"/>
          </a:p>
        </p:txBody>
      </p:sp>
      <p:sp>
        <p:nvSpPr>
          <p:cNvPr id="4" name="Slide Number Placeholder 3"/>
          <p:cNvSpPr>
            <a:spLocks noGrp="1"/>
          </p:cNvSpPr>
          <p:nvPr>
            <p:ph type="sldNum" sz="quarter" idx="5"/>
          </p:nvPr>
        </p:nvSpPr>
        <p:spPr/>
        <p:txBody>
          <a:bodyPr/>
          <a:lstStyle/>
          <a:p>
            <a:fld id="{8B449E2C-58C1-47CE-A186-4A07D064C793}" type="slidenum">
              <a:rPr lang="en-SG" smtClean="0"/>
              <a:t>3</a:t>
            </a:fld>
            <a:endParaRPr lang="en-SG"/>
          </a:p>
        </p:txBody>
      </p:sp>
    </p:spTree>
    <p:extLst>
      <p:ext uri="{BB962C8B-B14F-4D97-AF65-F5344CB8AC3E}">
        <p14:creationId xmlns:p14="http://schemas.microsoft.com/office/powerpoint/2010/main" val="3472713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Arial" panose="020B0604020202020204" pitchFamily="34" charset="0"/>
              </a:rPr>
              <a:t>My proposed solution is to create an all-in-one website for anime fans that provides personalized recommendations of anime using Amazon Personalize. The website will also have a community forum for users to discuss the anime they are watching, and this forum will use Amazon Translate to automatically translate posts into the user’s native language. This will help break down language barriers and make the forum accessible to anime fans worldwide. The website will use SQL databases to store data, and these databases will communicate with each other to feed data to Amazon Personalize. Amazon API Gateway will be used to connect the website to third-party databases to collect information and update the anime database on a regular basis. Since this is a website, it will be accessible from anywhere in the world at any time. </a:t>
            </a:r>
            <a:endParaRPr lang="en-SG" dirty="0"/>
          </a:p>
        </p:txBody>
      </p:sp>
      <p:sp>
        <p:nvSpPr>
          <p:cNvPr id="4" name="Slide Number Placeholder 3"/>
          <p:cNvSpPr>
            <a:spLocks noGrp="1"/>
          </p:cNvSpPr>
          <p:nvPr>
            <p:ph type="sldNum" sz="quarter" idx="5"/>
          </p:nvPr>
        </p:nvSpPr>
        <p:spPr/>
        <p:txBody>
          <a:bodyPr/>
          <a:lstStyle/>
          <a:p>
            <a:fld id="{8B449E2C-58C1-47CE-A186-4A07D064C793}" type="slidenum">
              <a:rPr lang="en-SG" smtClean="0"/>
              <a:t>4</a:t>
            </a:fld>
            <a:endParaRPr lang="en-SG"/>
          </a:p>
        </p:txBody>
      </p:sp>
    </p:spTree>
    <p:extLst>
      <p:ext uri="{BB962C8B-B14F-4D97-AF65-F5344CB8AC3E}">
        <p14:creationId xmlns:p14="http://schemas.microsoft.com/office/powerpoint/2010/main" val="1189924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pPr>
            <a:r>
              <a:rPr lang="en-SG" sz="1600" dirty="0">
                <a:latin typeface="-apple-system"/>
              </a:rPr>
              <a:t>Serverless deployment</a:t>
            </a:r>
          </a:p>
          <a:p>
            <a:pPr marL="457200" lvl="1" indent="0">
              <a:lnSpc>
                <a:spcPct val="100000"/>
              </a:lnSpc>
              <a:buNone/>
            </a:pPr>
            <a:r>
              <a:rPr lang="en-SG" sz="1600" dirty="0">
                <a:latin typeface="-apple-system"/>
              </a:rPr>
              <a:t>Serverless deployment is chosen as it have many benefits like</a:t>
            </a:r>
          </a:p>
          <a:p>
            <a:pPr lvl="1">
              <a:lnSpc>
                <a:spcPct val="100000"/>
              </a:lnSpc>
            </a:pPr>
            <a:r>
              <a:rPr lang="en-SG" sz="1600" dirty="0">
                <a:latin typeface="-apple-system"/>
              </a:rPr>
              <a:t>No server management</a:t>
            </a:r>
          </a:p>
          <a:p>
            <a:pPr lvl="2">
              <a:lnSpc>
                <a:spcPct val="100000"/>
              </a:lnSpc>
            </a:pPr>
            <a:r>
              <a:rPr lang="en-SG" sz="1600" dirty="0">
                <a:latin typeface="-apple-system"/>
              </a:rPr>
              <a:t>There’s the reduced work of planning for provisioning, configuring and management of servers which reduces the workload significantly and allows me to focus my work on the actual website and how it works instead of the hardware details</a:t>
            </a:r>
          </a:p>
          <a:p>
            <a:pPr lvl="1">
              <a:lnSpc>
                <a:spcPct val="100000"/>
              </a:lnSpc>
            </a:pPr>
            <a:r>
              <a:rPr lang="en-SG" sz="1600" dirty="0">
                <a:latin typeface="-apple-system"/>
              </a:rPr>
              <a:t>Flexible scaling</a:t>
            </a:r>
          </a:p>
          <a:p>
            <a:pPr lvl="2">
              <a:lnSpc>
                <a:spcPct val="100000"/>
              </a:lnSpc>
            </a:pPr>
            <a:r>
              <a:rPr lang="en-SG" sz="1600" dirty="0">
                <a:latin typeface="-apple-system"/>
              </a:rPr>
              <a:t>This allows the website to scale up and down dynamically based on the incoming traffic at different times of the year, day and hour. All these is done without any kind of configuration, downtime and lag in the website. This ensures that my website is rather resistant to traffic influx unlike a server deployment where traffic influx have to be taken into consideration when configuring the server.</a:t>
            </a:r>
          </a:p>
          <a:p>
            <a:endParaRPr lang="en-SG" dirty="0"/>
          </a:p>
        </p:txBody>
      </p:sp>
      <p:sp>
        <p:nvSpPr>
          <p:cNvPr id="4" name="Slide Number Placeholder 3"/>
          <p:cNvSpPr>
            <a:spLocks noGrp="1"/>
          </p:cNvSpPr>
          <p:nvPr>
            <p:ph type="sldNum" sz="quarter" idx="5"/>
          </p:nvPr>
        </p:nvSpPr>
        <p:spPr/>
        <p:txBody>
          <a:bodyPr/>
          <a:lstStyle/>
          <a:p>
            <a:fld id="{8B449E2C-58C1-47CE-A186-4A07D064C793}" type="slidenum">
              <a:rPr lang="en-SG" smtClean="0"/>
              <a:t>5</a:t>
            </a:fld>
            <a:endParaRPr lang="en-SG"/>
          </a:p>
        </p:txBody>
      </p:sp>
    </p:spTree>
    <p:extLst>
      <p:ext uri="{BB962C8B-B14F-4D97-AF65-F5344CB8AC3E}">
        <p14:creationId xmlns:p14="http://schemas.microsoft.com/office/powerpoint/2010/main" val="11821172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8B449E2C-58C1-47CE-A186-4A07D064C793}" type="slidenum">
              <a:rPr lang="en-SG" smtClean="0"/>
              <a:t>6</a:t>
            </a:fld>
            <a:endParaRPr lang="en-SG"/>
          </a:p>
        </p:txBody>
      </p:sp>
    </p:spTree>
    <p:extLst>
      <p:ext uri="{BB962C8B-B14F-4D97-AF65-F5344CB8AC3E}">
        <p14:creationId xmlns:p14="http://schemas.microsoft.com/office/powerpoint/2010/main" val="1206472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err="1"/>
              <a:t>DynamoDb</a:t>
            </a:r>
            <a:endParaRPr lang="en-SG" dirty="0"/>
          </a:p>
          <a:p>
            <a:pPr lvl="1"/>
            <a:r>
              <a:rPr lang="en-SG" dirty="0"/>
              <a:t>This is a fully managed NoSQL database which is flexible as the columns are not fixed</a:t>
            </a:r>
          </a:p>
          <a:p>
            <a:pPr lvl="1"/>
            <a:r>
              <a:rPr lang="en-SG" dirty="0"/>
              <a:t>This is perfect for storing information like Anime where the information can change, and additional information may be added later</a:t>
            </a:r>
          </a:p>
          <a:p>
            <a:pPr lvl="1"/>
            <a:r>
              <a:rPr lang="en-SG" dirty="0" err="1"/>
              <a:t>DynamoDb</a:t>
            </a:r>
            <a:r>
              <a:rPr lang="en-SG" dirty="0"/>
              <a:t> is also really efficient and fast providing single digit millisecond latency no matter the scale which is important for a website that consists of tens of thousands of anime listings</a:t>
            </a:r>
          </a:p>
          <a:p>
            <a:r>
              <a:rPr lang="en-SG" dirty="0"/>
              <a:t>Amazon Kendra</a:t>
            </a:r>
          </a:p>
          <a:p>
            <a:pPr lvl="1"/>
            <a:r>
              <a:rPr lang="en-SG" dirty="0"/>
              <a:t>This is a search service that is powered by natural language processing to deliver highly accurate results.</a:t>
            </a:r>
          </a:p>
          <a:p>
            <a:pPr lvl="1"/>
            <a:r>
              <a:rPr lang="en-SG" dirty="0"/>
              <a:t>The results can also be fine-tuned based on context which is great for my website as often people might want to search for an anime that they have forgotten the name to, so they start describing an event that took place in the anime.</a:t>
            </a:r>
          </a:p>
          <a:p>
            <a:r>
              <a:rPr lang="en-SG" dirty="0"/>
              <a:t>Amazon </a:t>
            </a:r>
            <a:r>
              <a:rPr lang="en-SG" dirty="0" err="1"/>
              <a:t>Rekognition</a:t>
            </a:r>
            <a:endParaRPr lang="en-SG" dirty="0"/>
          </a:p>
          <a:p>
            <a:pPr lvl="1"/>
            <a:r>
              <a:rPr lang="en-SG" dirty="0"/>
              <a:t>This is a service that can recognise objects, faces and text from photos and videos</a:t>
            </a:r>
          </a:p>
          <a:p>
            <a:pPr lvl="1"/>
            <a:r>
              <a:rPr lang="en-SG" dirty="0"/>
              <a:t>This is useful for my website as images that are added can be ran through </a:t>
            </a:r>
            <a:r>
              <a:rPr lang="en-SG" dirty="0" err="1"/>
              <a:t>Rekognition</a:t>
            </a:r>
            <a:r>
              <a:rPr lang="en-SG" dirty="0"/>
              <a:t> to identify characters from different anime and group them accordingly</a:t>
            </a:r>
          </a:p>
          <a:p>
            <a:endParaRPr lang="en-SG" dirty="0"/>
          </a:p>
        </p:txBody>
      </p:sp>
      <p:sp>
        <p:nvSpPr>
          <p:cNvPr id="4" name="Slide Number Placeholder 3"/>
          <p:cNvSpPr>
            <a:spLocks noGrp="1"/>
          </p:cNvSpPr>
          <p:nvPr>
            <p:ph type="sldNum" sz="quarter" idx="5"/>
          </p:nvPr>
        </p:nvSpPr>
        <p:spPr/>
        <p:txBody>
          <a:bodyPr/>
          <a:lstStyle/>
          <a:p>
            <a:fld id="{8B449E2C-58C1-47CE-A186-4A07D064C793}" type="slidenum">
              <a:rPr lang="en-SG" smtClean="0"/>
              <a:t>7</a:t>
            </a:fld>
            <a:endParaRPr lang="en-SG"/>
          </a:p>
        </p:txBody>
      </p:sp>
    </p:spTree>
    <p:extLst>
      <p:ext uri="{BB962C8B-B14F-4D97-AF65-F5344CB8AC3E}">
        <p14:creationId xmlns:p14="http://schemas.microsoft.com/office/powerpoint/2010/main" val="3262956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8B449E2C-58C1-47CE-A186-4A07D064C793}" type="slidenum">
              <a:rPr lang="en-SG" smtClean="0"/>
              <a:t>8</a:t>
            </a:fld>
            <a:endParaRPr lang="en-SG"/>
          </a:p>
        </p:txBody>
      </p:sp>
    </p:spTree>
    <p:extLst>
      <p:ext uri="{BB962C8B-B14F-4D97-AF65-F5344CB8AC3E}">
        <p14:creationId xmlns:p14="http://schemas.microsoft.com/office/powerpoint/2010/main" val="35430343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8B449E2C-58C1-47CE-A186-4A07D064C793}" type="slidenum">
              <a:rPr lang="en-SG" smtClean="0"/>
              <a:t>9</a:t>
            </a:fld>
            <a:endParaRPr lang="en-SG"/>
          </a:p>
        </p:txBody>
      </p:sp>
    </p:spTree>
    <p:extLst>
      <p:ext uri="{BB962C8B-B14F-4D97-AF65-F5344CB8AC3E}">
        <p14:creationId xmlns:p14="http://schemas.microsoft.com/office/powerpoint/2010/main" val="1233095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10/23/2023</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9171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10/23/2023</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63367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10/23/2023</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78575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10/23/2023</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13304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10/23/2023</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71020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10/23/2023</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36704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10/23/2023</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53349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10/23/2023</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07342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10/23/2023</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8982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10/23/2023</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95100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10/23/2023</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49694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10/23/2023</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071820050"/>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27" r:id="rId4"/>
    <p:sldLayoutId id="2147483728" r:id="rId5"/>
    <p:sldLayoutId id="2147483733" r:id="rId6"/>
    <p:sldLayoutId id="2147483729" r:id="rId7"/>
    <p:sldLayoutId id="2147483730" r:id="rId8"/>
    <p:sldLayoutId id="2147483731" r:id="rId9"/>
    <p:sldLayoutId id="2147483732" r:id="rId10"/>
    <p:sldLayoutId id="2147483734"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10" Type="http://schemas.openxmlformats.org/officeDocument/2006/relationships/image" Target="../media/image15.png"/><Relationship Id="rId4" Type="http://schemas.openxmlformats.org/officeDocument/2006/relationships/diagramLayout" Target="../diagrams/layout3.xml"/><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8" Type="http://schemas.openxmlformats.org/officeDocument/2006/relationships/diagramQuickStyle" Target="../diagrams/quickStyle4.xml"/><Relationship Id="rId3" Type="http://schemas.openxmlformats.org/officeDocument/2006/relationships/image" Target="../media/image18.png"/><Relationship Id="rId7" Type="http://schemas.openxmlformats.org/officeDocument/2006/relationships/diagramLayout" Target="../diagrams/layout4.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diagramData" Target="../diagrams/data4.xml"/><Relationship Id="rId5" Type="http://schemas.openxmlformats.org/officeDocument/2006/relationships/image" Target="../media/image20.png"/><Relationship Id="rId10" Type="http://schemas.microsoft.com/office/2007/relationships/diagramDrawing" Target="../diagrams/drawing4.xml"/><Relationship Id="rId4" Type="http://schemas.openxmlformats.org/officeDocument/2006/relationships/image" Target="../media/image19.png"/><Relationship Id="rId9" Type="http://schemas.openxmlformats.org/officeDocument/2006/relationships/diagramColors" Target="../diagrams/colors4.xml"/></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1">
            <a:extLst>
              <a:ext uri="{FF2B5EF4-FFF2-40B4-BE49-F238E27FC236}">
                <a16:creationId xmlns:a16="http://schemas.microsoft.com/office/drawing/2014/main" id="{F8EBD419-34EE-A133-CA27-B685E6CB0AA2}"/>
              </a:ext>
            </a:extLst>
          </p:cNvPr>
          <p:cNvPicPr>
            <a:picLocks noChangeAspect="1"/>
          </p:cNvPicPr>
          <p:nvPr/>
        </p:nvPicPr>
        <p:blipFill rotWithShape="1">
          <a:blip r:embed="rId2"/>
          <a:srcRect l="21316"/>
          <a:stretch/>
        </p:blipFill>
        <p:spPr>
          <a:xfrm>
            <a:off x="3523488" y="10"/>
            <a:ext cx="8668512" cy="6857990"/>
          </a:xfrm>
          <a:prstGeom prst="rect">
            <a:avLst/>
          </a:prstGeom>
        </p:spPr>
      </p:pic>
      <p:sp>
        <p:nvSpPr>
          <p:cNvPr id="14" name="Rectangle 13">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B17ECC78-DC63-1DE4-43C7-AC7888257E6D}"/>
              </a:ext>
            </a:extLst>
          </p:cNvPr>
          <p:cNvSpPr txBox="1"/>
          <p:nvPr/>
        </p:nvSpPr>
        <p:spPr>
          <a:xfrm>
            <a:off x="477981" y="1122363"/>
            <a:ext cx="4023360"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600" b="1" dirty="0">
                <a:latin typeface="+mj-lt"/>
                <a:ea typeface="+mj-ea"/>
                <a:cs typeface="+mj-cs"/>
              </a:rPr>
              <a:t>Predicting GPU performance based on specification</a:t>
            </a:r>
          </a:p>
          <a:p>
            <a:pPr>
              <a:lnSpc>
                <a:spcPct val="90000"/>
              </a:lnSpc>
              <a:spcBef>
                <a:spcPct val="0"/>
              </a:spcBef>
              <a:spcAft>
                <a:spcPts val="600"/>
              </a:spcAft>
            </a:pPr>
            <a:endParaRPr lang="en-US" sz="2600" b="0" dirty="0">
              <a:effectLst/>
              <a:latin typeface="+mj-lt"/>
              <a:ea typeface="+mj-ea"/>
              <a:cs typeface="+mj-cs"/>
            </a:endParaRPr>
          </a:p>
          <a:p>
            <a:pPr>
              <a:lnSpc>
                <a:spcPct val="90000"/>
              </a:lnSpc>
              <a:spcBef>
                <a:spcPct val="0"/>
              </a:spcBef>
              <a:spcAft>
                <a:spcPts val="600"/>
              </a:spcAft>
            </a:pPr>
            <a:r>
              <a:rPr lang="en-US" sz="2600" b="0" dirty="0">
                <a:effectLst/>
                <a:latin typeface="+mj-lt"/>
                <a:ea typeface="+mj-ea"/>
                <a:cs typeface="+mj-cs"/>
              </a:rPr>
              <a:t>MLDP</a:t>
            </a:r>
            <a:br>
              <a:rPr lang="en-US" sz="2600" b="0" dirty="0">
                <a:effectLst/>
                <a:latin typeface="+mj-lt"/>
                <a:ea typeface="+mj-ea"/>
                <a:cs typeface="+mj-cs"/>
              </a:rPr>
            </a:br>
            <a:r>
              <a:rPr lang="en-US" sz="2600" b="0" i="0" u="none" strike="noStrike" dirty="0">
                <a:effectLst/>
                <a:latin typeface="+mj-lt"/>
                <a:ea typeface="+mj-ea"/>
                <a:cs typeface="+mj-cs"/>
              </a:rPr>
              <a:t>Wei Ming Jun </a:t>
            </a:r>
            <a:endParaRPr lang="en-US" sz="2600" b="0" dirty="0">
              <a:effectLst/>
              <a:latin typeface="+mj-lt"/>
              <a:ea typeface="+mj-ea"/>
              <a:cs typeface="+mj-cs"/>
            </a:endParaRPr>
          </a:p>
          <a:p>
            <a:pPr>
              <a:lnSpc>
                <a:spcPct val="90000"/>
              </a:lnSpc>
              <a:spcBef>
                <a:spcPct val="0"/>
              </a:spcBef>
              <a:spcAft>
                <a:spcPts val="600"/>
              </a:spcAft>
            </a:pPr>
            <a:br>
              <a:rPr lang="en-US" sz="2600" dirty="0">
                <a:latin typeface="+mj-lt"/>
                <a:ea typeface="+mj-ea"/>
                <a:cs typeface="+mj-cs"/>
              </a:rPr>
            </a:br>
            <a:endParaRPr lang="en-US" sz="2600" dirty="0">
              <a:latin typeface="+mj-lt"/>
              <a:ea typeface="+mj-ea"/>
              <a:cs typeface="+mj-cs"/>
            </a:endParaRP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037B1E09-F646-2B3D-2BDB-3ECCEED60BE7}"/>
              </a:ext>
            </a:extLst>
          </p:cNvPr>
          <p:cNvSpPr txBox="1"/>
          <p:nvPr/>
        </p:nvSpPr>
        <p:spPr>
          <a:xfrm>
            <a:off x="3047238" y="3244334"/>
            <a:ext cx="6094476" cy="369332"/>
          </a:xfrm>
          <a:prstGeom prst="rect">
            <a:avLst/>
          </a:prstGeom>
          <a:noFill/>
        </p:spPr>
        <p:txBody>
          <a:bodyPr wrap="square">
            <a:spAutoFit/>
          </a:bodyPr>
          <a:lstStyle/>
          <a:p>
            <a:r>
              <a:rPr lang="en-SG" b="0" dirty="0">
                <a:effectLst/>
              </a:rPr>
              <a:t> </a:t>
            </a:r>
            <a:endParaRPr lang="en-SG" dirty="0"/>
          </a:p>
        </p:txBody>
      </p:sp>
    </p:spTree>
    <p:extLst>
      <p:ext uri="{BB962C8B-B14F-4D97-AF65-F5344CB8AC3E}">
        <p14:creationId xmlns:p14="http://schemas.microsoft.com/office/powerpoint/2010/main" val="1377147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D535DE8-4EA9-CA14-DCD3-74E84F14F205}"/>
              </a:ext>
            </a:extLst>
          </p:cNvPr>
          <p:cNvSpPr>
            <a:spLocks noGrp="1"/>
          </p:cNvSpPr>
          <p:nvPr>
            <p:ph type="title"/>
          </p:nvPr>
        </p:nvSpPr>
        <p:spPr>
          <a:xfrm>
            <a:off x="1804988" y="1442172"/>
            <a:ext cx="8582025" cy="2177328"/>
          </a:xfrm>
        </p:spPr>
        <p:txBody>
          <a:bodyPr vert="horz" lIns="91440" tIns="45720" rIns="91440" bIns="45720" rtlCol="0" anchor="ctr">
            <a:normAutofit/>
          </a:bodyPr>
          <a:lstStyle/>
          <a:p>
            <a:pPr algn="ctr"/>
            <a:r>
              <a:rPr lang="en-US" sz="7200" dirty="0"/>
              <a:t>Thank You</a:t>
            </a:r>
          </a:p>
        </p:txBody>
      </p:sp>
      <p:sp>
        <p:nvSpPr>
          <p:cNvPr id="16" name="Rectangle: Rounded Corners 15">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288CD58-7AF1-CAF9-E4B5-4469694623AC}"/>
              </a:ext>
            </a:extLst>
          </p:cNvPr>
          <p:cNvSpPr>
            <a:spLocks noGrp="1"/>
          </p:cNvSpPr>
          <p:nvPr>
            <p:ph idx="1"/>
          </p:nvPr>
        </p:nvSpPr>
        <p:spPr>
          <a:xfrm>
            <a:off x="2566988" y="3962400"/>
            <a:ext cx="7058025" cy="581025"/>
          </a:xfrm>
        </p:spPr>
        <p:txBody>
          <a:bodyPr vert="horz" lIns="91440" tIns="45720" rIns="91440" bIns="45720" rtlCol="0" anchor="ctr">
            <a:normAutofit/>
          </a:bodyPr>
          <a:lstStyle/>
          <a:p>
            <a:pPr marL="0" indent="0" algn="ctr">
              <a:buNone/>
            </a:pPr>
            <a:r>
              <a:rPr lang="en-US" sz="2800" dirty="0" err="1">
                <a:solidFill>
                  <a:schemeClr val="bg1"/>
                </a:solidFill>
              </a:rPr>
              <a:t>QnA</a:t>
            </a:r>
            <a:endParaRPr lang="en-US" sz="2800" dirty="0">
              <a:solidFill>
                <a:schemeClr val="bg1"/>
              </a:solidFill>
            </a:endParaRPr>
          </a:p>
        </p:txBody>
      </p:sp>
    </p:spTree>
    <p:extLst>
      <p:ext uri="{BB962C8B-B14F-4D97-AF65-F5344CB8AC3E}">
        <p14:creationId xmlns:p14="http://schemas.microsoft.com/office/powerpoint/2010/main" val="3900944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58">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7" name="Rectangle 60">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F56546-E15D-ADF1-D470-3608277160A1}"/>
              </a:ext>
            </a:extLst>
          </p:cNvPr>
          <p:cNvSpPr>
            <a:spLocks noGrp="1"/>
          </p:cNvSpPr>
          <p:nvPr>
            <p:ph type="title"/>
          </p:nvPr>
        </p:nvSpPr>
        <p:spPr>
          <a:xfrm>
            <a:off x="841246" y="978619"/>
            <a:ext cx="5991244" cy="1106424"/>
          </a:xfrm>
        </p:spPr>
        <p:txBody>
          <a:bodyPr>
            <a:normAutofit/>
          </a:bodyPr>
          <a:lstStyle/>
          <a:p>
            <a:pPr rtl="0">
              <a:spcBef>
                <a:spcPts val="0"/>
              </a:spcBef>
              <a:spcAft>
                <a:spcPts val="0"/>
              </a:spcAft>
            </a:pPr>
            <a:r>
              <a:rPr lang="en-SG" sz="3200" dirty="0">
                <a:latin typeface="Arial Black" panose="020B0A04020102020204" pitchFamily="34" charset="0"/>
              </a:rPr>
              <a:t>About the project &amp; dataset</a:t>
            </a:r>
          </a:p>
        </p:txBody>
      </p:sp>
      <p:sp>
        <p:nvSpPr>
          <p:cNvPr id="68" name="Rectangle 62">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5" name="Rectangle 64">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70" name="Content Placeholder 2">
            <a:extLst>
              <a:ext uri="{FF2B5EF4-FFF2-40B4-BE49-F238E27FC236}">
                <a16:creationId xmlns:a16="http://schemas.microsoft.com/office/drawing/2014/main" id="{BD6CF1C5-7B2D-1EE0-78F6-11876BDCE936}"/>
              </a:ext>
            </a:extLst>
          </p:cNvPr>
          <p:cNvGraphicFramePr>
            <a:graphicFrameLocks noGrp="1"/>
          </p:cNvGraphicFramePr>
          <p:nvPr>
            <p:ph idx="1"/>
            <p:extLst>
              <p:ext uri="{D42A27DB-BD31-4B8C-83A1-F6EECF244321}">
                <p14:modId xmlns:p14="http://schemas.microsoft.com/office/powerpoint/2010/main" val="3242384984"/>
              </p:ext>
            </p:extLst>
          </p:nvPr>
        </p:nvGraphicFramePr>
        <p:xfrm>
          <a:off x="841248" y="2252870"/>
          <a:ext cx="5993892" cy="35602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a:extLst>
              <a:ext uri="{FF2B5EF4-FFF2-40B4-BE49-F238E27FC236}">
                <a16:creationId xmlns:a16="http://schemas.microsoft.com/office/drawing/2014/main" id="{E1B0F1EB-83AC-98DA-0BB7-EA962734DD5D}"/>
              </a:ext>
            </a:extLst>
          </p:cNvPr>
          <p:cNvPicPr>
            <a:picLocks noChangeAspect="1"/>
          </p:cNvPicPr>
          <p:nvPr/>
        </p:nvPicPr>
        <p:blipFill>
          <a:blip r:embed="rId8"/>
          <a:stretch>
            <a:fillRect/>
          </a:stretch>
        </p:blipFill>
        <p:spPr>
          <a:xfrm>
            <a:off x="7536729" y="2085043"/>
            <a:ext cx="4410397" cy="2395507"/>
          </a:xfrm>
          <a:prstGeom prst="rect">
            <a:avLst/>
          </a:prstGeom>
        </p:spPr>
      </p:pic>
    </p:spTree>
    <p:extLst>
      <p:ext uri="{BB962C8B-B14F-4D97-AF65-F5344CB8AC3E}">
        <p14:creationId xmlns:p14="http://schemas.microsoft.com/office/powerpoint/2010/main" val="1770307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48">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F09959-84B7-73A4-8A3B-CE5311DC2E82}"/>
              </a:ext>
            </a:extLst>
          </p:cNvPr>
          <p:cNvSpPr>
            <a:spLocks noGrp="1"/>
          </p:cNvSpPr>
          <p:nvPr>
            <p:ph type="title"/>
          </p:nvPr>
        </p:nvSpPr>
        <p:spPr>
          <a:xfrm>
            <a:off x="841248" y="334644"/>
            <a:ext cx="10509504" cy="1076914"/>
          </a:xfrm>
        </p:spPr>
        <p:txBody>
          <a:bodyPr anchor="ctr">
            <a:normAutofit/>
          </a:bodyPr>
          <a:lstStyle/>
          <a:p>
            <a:r>
              <a:rPr lang="en-US" i="0">
                <a:effectLst/>
                <a:latin typeface="-apple-system"/>
              </a:rPr>
              <a:t>Pre-processing of data</a:t>
            </a:r>
          </a:p>
        </p:txBody>
      </p:sp>
      <p:sp>
        <p:nvSpPr>
          <p:cNvPr id="56" name="Rectangle 50">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7" name="Rectangle 5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6" name="Content Placeholder 2">
            <a:extLst>
              <a:ext uri="{FF2B5EF4-FFF2-40B4-BE49-F238E27FC236}">
                <a16:creationId xmlns:a16="http://schemas.microsoft.com/office/drawing/2014/main" id="{9992ED5D-7D4C-6937-E7F6-9C473D256377}"/>
              </a:ext>
            </a:extLst>
          </p:cNvPr>
          <p:cNvGraphicFramePr>
            <a:graphicFrameLocks noGrp="1"/>
          </p:cNvGraphicFramePr>
          <p:nvPr>
            <p:ph idx="1"/>
            <p:extLst>
              <p:ext uri="{D42A27DB-BD31-4B8C-83A1-F6EECF244321}">
                <p14:modId xmlns:p14="http://schemas.microsoft.com/office/powerpoint/2010/main" val="153943316"/>
              </p:ext>
            </p:extLst>
          </p:nvPr>
        </p:nvGraphicFramePr>
        <p:xfrm>
          <a:off x="838200" y="1737361"/>
          <a:ext cx="10506456" cy="25099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a:extLst>
              <a:ext uri="{FF2B5EF4-FFF2-40B4-BE49-F238E27FC236}">
                <a16:creationId xmlns:a16="http://schemas.microsoft.com/office/drawing/2014/main" id="{5C4A5373-D4E0-D645-AC7A-CD4DEA592EEF}"/>
              </a:ext>
            </a:extLst>
          </p:cNvPr>
          <p:cNvPicPr>
            <a:picLocks noChangeAspect="1"/>
          </p:cNvPicPr>
          <p:nvPr/>
        </p:nvPicPr>
        <p:blipFill>
          <a:blip r:embed="rId8"/>
          <a:stretch>
            <a:fillRect/>
          </a:stretch>
        </p:blipFill>
        <p:spPr>
          <a:xfrm>
            <a:off x="838200" y="4251134"/>
            <a:ext cx="2667000" cy="2423380"/>
          </a:xfrm>
          <a:prstGeom prst="rect">
            <a:avLst/>
          </a:prstGeom>
        </p:spPr>
      </p:pic>
      <p:pic>
        <p:nvPicPr>
          <p:cNvPr id="4" name="Picture 3">
            <a:extLst>
              <a:ext uri="{FF2B5EF4-FFF2-40B4-BE49-F238E27FC236}">
                <a16:creationId xmlns:a16="http://schemas.microsoft.com/office/drawing/2014/main" id="{BB66E900-1AF8-B2CC-1C68-F7750BC1A603}"/>
              </a:ext>
            </a:extLst>
          </p:cNvPr>
          <p:cNvPicPr>
            <a:picLocks noChangeAspect="1"/>
          </p:cNvPicPr>
          <p:nvPr/>
        </p:nvPicPr>
        <p:blipFill>
          <a:blip r:embed="rId9"/>
          <a:stretch>
            <a:fillRect/>
          </a:stretch>
        </p:blipFill>
        <p:spPr>
          <a:xfrm>
            <a:off x="3630860" y="4303320"/>
            <a:ext cx="1954931" cy="2319007"/>
          </a:xfrm>
          <a:prstGeom prst="rect">
            <a:avLst/>
          </a:prstGeom>
        </p:spPr>
      </p:pic>
    </p:spTree>
    <p:extLst>
      <p:ext uri="{BB962C8B-B14F-4D97-AF65-F5344CB8AC3E}">
        <p14:creationId xmlns:p14="http://schemas.microsoft.com/office/powerpoint/2010/main" val="2605925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2E45EA07-5778-4716-A1E3-516D77B737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1" name="Rectangle 60">
            <a:extLst>
              <a:ext uri="{FF2B5EF4-FFF2-40B4-BE49-F238E27FC236}">
                <a16:creationId xmlns:a16="http://schemas.microsoft.com/office/drawing/2014/main" id="{2F3FC03D-8AE4-4034-A0C7-8180088B81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4" y="633619"/>
            <a:ext cx="4520912"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FF09959-84B7-73A4-8A3B-CE5311DC2E82}"/>
              </a:ext>
            </a:extLst>
          </p:cNvPr>
          <p:cNvSpPr>
            <a:spLocks noGrp="1"/>
          </p:cNvSpPr>
          <p:nvPr>
            <p:ph type="title"/>
          </p:nvPr>
        </p:nvSpPr>
        <p:spPr>
          <a:xfrm>
            <a:off x="838200" y="978408"/>
            <a:ext cx="3683187" cy="1106424"/>
          </a:xfrm>
        </p:spPr>
        <p:txBody>
          <a:bodyPr>
            <a:normAutofit/>
          </a:bodyPr>
          <a:lstStyle/>
          <a:p>
            <a:r>
              <a:rPr lang="en-US" sz="2800" i="0">
                <a:effectLst/>
                <a:latin typeface="-apple-system"/>
              </a:rPr>
              <a:t>Pre-processing: Data cleaning</a:t>
            </a:r>
          </a:p>
        </p:txBody>
      </p:sp>
      <p:sp>
        <p:nvSpPr>
          <p:cNvPr id="63" name="Rectangle 62">
            <a:extLst>
              <a:ext uri="{FF2B5EF4-FFF2-40B4-BE49-F238E27FC236}">
                <a16:creationId xmlns:a16="http://schemas.microsoft.com/office/drawing/2014/main" id="{A57047B1-C902-4225-94C5-A9B56D455B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5" y="1181536"/>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5" name="Rectangle 64">
            <a:extLst>
              <a:ext uri="{FF2B5EF4-FFF2-40B4-BE49-F238E27FC236}">
                <a16:creationId xmlns:a16="http://schemas.microsoft.com/office/drawing/2014/main" id="{12FD69FC-E69E-4F4F-AC1C-4297656E0C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6" y="2185416"/>
            <a:ext cx="3683187"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Content Placeholder 18">
            <a:extLst>
              <a:ext uri="{FF2B5EF4-FFF2-40B4-BE49-F238E27FC236}">
                <a16:creationId xmlns:a16="http://schemas.microsoft.com/office/drawing/2014/main" id="{5CF18B11-83D9-EF0D-3A0A-9A37350922B4}"/>
              </a:ext>
            </a:extLst>
          </p:cNvPr>
          <p:cNvSpPr>
            <a:spLocks noGrp="1"/>
          </p:cNvSpPr>
          <p:nvPr>
            <p:ph idx="1"/>
          </p:nvPr>
        </p:nvSpPr>
        <p:spPr>
          <a:xfrm>
            <a:off x="838200" y="2359152"/>
            <a:ext cx="3683187" cy="3429000"/>
          </a:xfrm>
        </p:spPr>
        <p:txBody>
          <a:bodyPr>
            <a:normAutofit/>
          </a:bodyPr>
          <a:lstStyle/>
          <a:p>
            <a:r>
              <a:rPr lang="en-US" sz="1700" dirty="0"/>
              <a:t>Columns dropped</a:t>
            </a:r>
          </a:p>
          <a:p>
            <a:pPr lvl="1"/>
            <a:r>
              <a:rPr lang="en-US" sz="1300" dirty="0"/>
              <a:t>Unnamed :0</a:t>
            </a:r>
          </a:p>
          <a:p>
            <a:pPr lvl="1"/>
            <a:r>
              <a:rPr lang="en-US" sz="1300" dirty="0"/>
              <a:t> Type</a:t>
            </a:r>
          </a:p>
          <a:p>
            <a:pPr lvl="1"/>
            <a:r>
              <a:rPr lang="en-SG" sz="1300" dirty="0"/>
              <a:t>FP16 GFLOPS</a:t>
            </a:r>
            <a:endParaRPr lang="en-US" sz="1300" dirty="0"/>
          </a:p>
          <a:p>
            <a:pPr lvl="1"/>
            <a:r>
              <a:rPr lang="en-SG" sz="1300" dirty="0"/>
              <a:t>FP64 GFLOPS</a:t>
            </a:r>
          </a:p>
          <a:p>
            <a:r>
              <a:rPr lang="en-SG" sz="1700" dirty="0"/>
              <a:t> Dropped rows where</a:t>
            </a:r>
          </a:p>
          <a:p>
            <a:pPr lvl="1"/>
            <a:r>
              <a:rPr lang="en-SG" sz="1200" dirty="0"/>
              <a:t>FP32 is missing</a:t>
            </a:r>
          </a:p>
          <a:p>
            <a:pPr lvl="1"/>
            <a:r>
              <a:rPr lang="en-SG" sz="1200" dirty="0"/>
              <a:t>TDP/Die Size/Transistors/Freq/Process Size is missing</a:t>
            </a:r>
          </a:p>
          <a:p>
            <a:pPr lvl="1"/>
            <a:r>
              <a:rPr lang="en-SG" sz="1200" dirty="0"/>
              <a:t>Release date is missing</a:t>
            </a:r>
          </a:p>
        </p:txBody>
      </p:sp>
      <p:pic>
        <p:nvPicPr>
          <p:cNvPr id="12" name="Picture 11" descr="A screen shot of a computer&#10;&#10;Description automatically generated">
            <a:extLst>
              <a:ext uri="{FF2B5EF4-FFF2-40B4-BE49-F238E27FC236}">
                <a16:creationId xmlns:a16="http://schemas.microsoft.com/office/drawing/2014/main" id="{16F12266-7944-F0CD-5E4D-53C069C9A185}"/>
              </a:ext>
            </a:extLst>
          </p:cNvPr>
          <p:cNvPicPr>
            <a:picLocks noChangeAspect="1"/>
          </p:cNvPicPr>
          <p:nvPr/>
        </p:nvPicPr>
        <p:blipFill>
          <a:blip r:embed="rId3"/>
          <a:stretch>
            <a:fillRect/>
          </a:stretch>
        </p:blipFill>
        <p:spPr>
          <a:xfrm>
            <a:off x="7619311" y="630936"/>
            <a:ext cx="1932000" cy="1977782"/>
          </a:xfrm>
          <a:prstGeom prst="rect">
            <a:avLst/>
          </a:prstGeom>
        </p:spPr>
      </p:pic>
      <p:pic>
        <p:nvPicPr>
          <p:cNvPr id="20" name="Content Placeholder 9" descr="A screenshot of a computer program&#10;&#10;Description automatically generated">
            <a:extLst>
              <a:ext uri="{FF2B5EF4-FFF2-40B4-BE49-F238E27FC236}">
                <a16:creationId xmlns:a16="http://schemas.microsoft.com/office/drawing/2014/main" id="{F43CB767-B058-81B4-78F2-61DB63ECB498}"/>
              </a:ext>
            </a:extLst>
          </p:cNvPr>
          <p:cNvPicPr>
            <a:picLocks noChangeAspect="1"/>
          </p:cNvPicPr>
          <p:nvPr/>
        </p:nvPicPr>
        <p:blipFill>
          <a:blip r:embed="rId4"/>
          <a:stretch>
            <a:fillRect/>
          </a:stretch>
        </p:blipFill>
        <p:spPr>
          <a:xfrm>
            <a:off x="5859018" y="2747747"/>
            <a:ext cx="5452585" cy="3380603"/>
          </a:xfrm>
          <a:prstGeom prst="rect">
            <a:avLst/>
          </a:prstGeom>
        </p:spPr>
      </p:pic>
    </p:spTree>
    <p:extLst>
      <p:ext uri="{BB962C8B-B14F-4D97-AF65-F5344CB8AC3E}">
        <p14:creationId xmlns:p14="http://schemas.microsoft.com/office/powerpoint/2010/main" val="1268591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74A24E-F63D-58B8-8895-961060B15C64}"/>
              </a:ext>
            </a:extLst>
          </p:cNvPr>
          <p:cNvSpPr>
            <a:spLocks noGrp="1"/>
          </p:cNvSpPr>
          <p:nvPr>
            <p:ph type="title"/>
          </p:nvPr>
        </p:nvSpPr>
        <p:spPr>
          <a:xfrm>
            <a:off x="841248" y="256032"/>
            <a:ext cx="10506456" cy="1014984"/>
          </a:xfrm>
        </p:spPr>
        <p:txBody>
          <a:bodyPr anchor="b">
            <a:normAutofit/>
          </a:bodyPr>
          <a:lstStyle/>
          <a:p>
            <a:r>
              <a:rPr lang="en-SG" sz="3100" dirty="0"/>
              <a:t>Pre-processing: Data engineering</a:t>
            </a:r>
          </a:p>
        </p:txBody>
      </p:sp>
      <p:sp>
        <p:nvSpPr>
          <p:cNvPr id="42" name="Rectangle 41">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9144"/>
          </a:xfrm>
          <a:prstGeom prst="rect">
            <a:avLst/>
          </a:prstGeom>
          <a:solidFill>
            <a:schemeClr val="tx1">
              <a:lumMod val="65000"/>
              <a:lumOff val="35000"/>
              <a:alpha val="30000"/>
            </a:schemeClr>
          </a:solidFill>
          <a:ln w="9525">
            <a:solidFill>
              <a:schemeClr val="tx1">
                <a:lumMod val="65000"/>
                <a:lumOff val="3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Rectangle 43">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35" name="Content Placeholder 2">
            <a:extLst>
              <a:ext uri="{FF2B5EF4-FFF2-40B4-BE49-F238E27FC236}">
                <a16:creationId xmlns:a16="http://schemas.microsoft.com/office/drawing/2014/main" id="{9F727CFF-A4A9-E596-2429-7627CC0D5B83}"/>
              </a:ext>
            </a:extLst>
          </p:cNvPr>
          <p:cNvGraphicFramePr>
            <a:graphicFrameLocks noGrp="1"/>
          </p:cNvGraphicFramePr>
          <p:nvPr>
            <p:ph idx="1"/>
            <p:extLst>
              <p:ext uri="{D42A27DB-BD31-4B8C-83A1-F6EECF244321}">
                <p14:modId xmlns:p14="http://schemas.microsoft.com/office/powerpoint/2010/main" val="1489952006"/>
              </p:ext>
            </p:extLst>
          </p:nvPr>
        </p:nvGraphicFramePr>
        <p:xfrm>
          <a:off x="838200" y="1926266"/>
          <a:ext cx="10515600" cy="49317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5" name="Group 4">
            <a:extLst>
              <a:ext uri="{FF2B5EF4-FFF2-40B4-BE49-F238E27FC236}">
                <a16:creationId xmlns:a16="http://schemas.microsoft.com/office/drawing/2014/main" id="{2CA0279F-8D70-63F4-553D-3465F3BCCEB0}"/>
              </a:ext>
            </a:extLst>
          </p:cNvPr>
          <p:cNvGrpSpPr/>
          <p:nvPr/>
        </p:nvGrpSpPr>
        <p:grpSpPr>
          <a:xfrm>
            <a:off x="8208954" y="4309155"/>
            <a:ext cx="3138750" cy="1668256"/>
            <a:chOff x="3688425" y="2312984"/>
            <a:chExt cx="3138750" cy="1668256"/>
          </a:xfrm>
        </p:grpSpPr>
        <p:sp>
          <p:nvSpPr>
            <p:cNvPr id="6" name="Rectangle 5">
              <a:extLst>
                <a:ext uri="{FF2B5EF4-FFF2-40B4-BE49-F238E27FC236}">
                  <a16:creationId xmlns:a16="http://schemas.microsoft.com/office/drawing/2014/main" id="{63F7346C-6E57-8F39-415B-8D980EB3CD7F}"/>
                </a:ext>
              </a:extLst>
            </p:cNvPr>
            <p:cNvSpPr/>
            <p:nvPr/>
          </p:nvSpPr>
          <p:spPr>
            <a:xfrm>
              <a:off x="3688425" y="2312984"/>
              <a:ext cx="3138750" cy="150782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SG"/>
            </a:p>
          </p:txBody>
        </p:sp>
        <p:sp>
          <p:nvSpPr>
            <p:cNvPr id="7" name="TextBox 6">
              <a:extLst>
                <a:ext uri="{FF2B5EF4-FFF2-40B4-BE49-F238E27FC236}">
                  <a16:creationId xmlns:a16="http://schemas.microsoft.com/office/drawing/2014/main" id="{F4EC806C-803C-1CC2-A0BB-8F23DBE0EEA5}"/>
                </a:ext>
              </a:extLst>
            </p:cNvPr>
            <p:cNvSpPr txBox="1"/>
            <p:nvPr/>
          </p:nvSpPr>
          <p:spPr>
            <a:xfrm>
              <a:off x="3688425" y="2473413"/>
              <a:ext cx="3138750" cy="150782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lvl="0">
                <a:lnSpc>
                  <a:spcPct val="100000"/>
                </a:lnSpc>
              </a:pPr>
              <a:r>
                <a:rPr lang="en-US" b="0" i="0" dirty="0"/>
                <a:t>- Calculated by </a:t>
              </a:r>
            </a:p>
            <a:p>
              <a:pPr lvl="0">
                <a:lnSpc>
                  <a:spcPct val="100000"/>
                </a:lnSpc>
              </a:pPr>
              <a:r>
                <a:rPr lang="en-US" b="0" i="0" dirty="0"/>
                <a:t>- ((transistors)^0.5)(Freq)</a:t>
              </a:r>
            </a:p>
            <a:p>
              <a:pPr lvl="0">
                <a:lnSpc>
                  <a:spcPct val="100000"/>
                </a:lnSpc>
              </a:pPr>
              <a:r>
                <a:rPr lang="en-US" dirty="0"/>
                <a:t>- Better at capturing the nonlinear nature of the dataset</a:t>
              </a:r>
            </a:p>
            <a:p>
              <a:pPr marL="0" lvl="0" indent="0" algn="ctr" defTabSz="711200">
                <a:lnSpc>
                  <a:spcPct val="100000"/>
                </a:lnSpc>
                <a:spcBef>
                  <a:spcPct val="0"/>
                </a:spcBef>
                <a:spcAft>
                  <a:spcPct val="35000"/>
                </a:spcAft>
                <a:buNone/>
              </a:pPr>
              <a:endParaRPr lang="en-US" kern="1200" dirty="0"/>
            </a:p>
          </p:txBody>
        </p:sp>
      </p:grpSp>
      <p:pic>
        <p:nvPicPr>
          <p:cNvPr id="9" name="Picture 8">
            <a:extLst>
              <a:ext uri="{FF2B5EF4-FFF2-40B4-BE49-F238E27FC236}">
                <a16:creationId xmlns:a16="http://schemas.microsoft.com/office/drawing/2014/main" id="{0D844D6C-6B87-1A92-8E13-9E71BB6AECD0}"/>
              </a:ext>
            </a:extLst>
          </p:cNvPr>
          <p:cNvPicPr>
            <a:picLocks noChangeAspect="1"/>
          </p:cNvPicPr>
          <p:nvPr/>
        </p:nvPicPr>
        <p:blipFill>
          <a:blip r:embed="rId8"/>
          <a:stretch>
            <a:fillRect/>
          </a:stretch>
        </p:blipFill>
        <p:spPr>
          <a:xfrm>
            <a:off x="1929020" y="1686964"/>
            <a:ext cx="952500" cy="2371725"/>
          </a:xfrm>
          <a:prstGeom prst="rect">
            <a:avLst/>
          </a:prstGeom>
        </p:spPr>
      </p:pic>
      <p:pic>
        <p:nvPicPr>
          <p:cNvPr id="11" name="Picture 10">
            <a:extLst>
              <a:ext uri="{FF2B5EF4-FFF2-40B4-BE49-F238E27FC236}">
                <a16:creationId xmlns:a16="http://schemas.microsoft.com/office/drawing/2014/main" id="{041C013A-5921-6D7F-29E3-D0733C8F005D}"/>
              </a:ext>
            </a:extLst>
          </p:cNvPr>
          <p:cNvPicPr>
            <a:picLocks noChangeAspect="1"/>
          </p:cNvPicPr>
          <p:nvPr/>
        </p:nvPicPr>
        <p:blipFill>
          <a:blip r:embed="rId9"/>
          <a:stretch>
            <a:fillRect/>
          </a:stretch>
        </p:blipFill>
        <p:spPr>
          <a:xfrm>
            <a:off x="4476778" y="1760963"/>
            <a:ext cx="2938465" cy="2261911"/>
          </a:xfrm>
          <a:prstGeom prst="rect">
            <a:avLst/>
          </a:prstGeom>
        </p:spPr>
      </p:pic>
      <p:pic>
        <p:nvPicPr>
          <p:cNvPr id="13" name="Picture 12">
            <a:extLst>
              <a:ext uri="{FF2B5EF4-FFF2-40B4-BE49-F238E27FC236}">
                <a16:creationId xmlns:a16="http://schemas.microsoft.com/office/drawing/2014/main" id="{FDA10D0C-45E0-8847-266B-501B6A3A0D96}"/>
              </a:ext>
            </a:extLst>
          </p:cNvPr>
          <p:cNvPicPr>
            <a:picLocks noChangeAspect="1"/>
          </p:cNvPicPr>
          <p:nvPr/>
        </p:nvPicPr>
        <p:blipFill>
          <a:blip r:embed="rId10"/>
          <a:stretch>
            <a:fillRect/>
          </a:stretch>
        </p:blipFill>
        <p:spPr>
          <a:xfrm>
            <a:off x="8382000" y="1921922"/>
            <a:ext cx="2647522" cy="1939995"/>
          </a:xfrm>
          <a:prstGeom prst="rect">
            <a:avLst/>
          </a:prstGeom>
        </p:spPr>
      </p:pic>
    </p:spTree>
    <p:extLst>
      <p:ext uri="{BB962C8B-B14F-4D97-AF65-F5344CB8AC3E}">
        <p14:creationId xmlns:p14="http://schemas.microsoft.com/office/powerpoint/2010/main" val="4016945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49B9E8A9-352D-4DCB-9485-C777000D4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CC5CDF-2DCC-4E5F-9FFC-2DC111079F2B}"/>
              </a:ext>
            </a:extLst>
          </p:cNvPr>
          <p:cNvSpPr>
            <a:spLocks noGrp="1"/>
          </p:cNvSpPr>
          <p:nvPr>
            <p:ph type="title"/>
          </p:nvPr>
        </p:nvSpPr>
        <p:spPr>
          <a:xfrm>
            <a:off x="612648" y="1078992"/>
            <a:ext cx="6272784" cy="1536192"/>
          </a:xfrm>
        </p:spPr>
        <p:txBody>
          <a:bodyPr anchor="b">
            <a:normAutofit/>
          </a:bodyPr>
          <a:lstStyle/>
          <a:p>
            <a:r>
              <a:rPr lang="en-SG" sz="5200"/>
              <a:t>Modelling: finding models</a:t>
            </a:r>
          </a:p>
        </p:txBody>
      </p:sp>
      <p:sp>
        <p:nvSpPr>
          <p:cNvPr id="29" name="Rectangle 28">
            <a:extLst>
              <a:ext uri="{FF2B5EF4-FFF2-40B4-BE49-F238E27FC236}">
                <a16:creationId xmlns:a16="http://schemas.microsoft.com/office/drawing/2014/main" id="{C2A9B0E5-C2C1-4B85-99A9-117A659D5F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3A8AEACA-9535-4BE8-A91B-8BE82BA54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034EF124-3E75-94FB-E897-4DCA0141A069}"/>
              </a:ext>
            </a:extLst>
          </p:cNvPr>
          <p:cNvPicPr>
            <a:picLocks noChangeAspect="1"/>
          </p:cNvPicPr>
          <p:nvPr/>
        </p:nvPicPr>
        <p:blipFill>
          <a:blip r:embed="rId3"/>
          <a:stretch>
            <a:fillRect/>
          </a:stretch>
        </p:blipFill>
        <p:spPr>
          <a:xfrm>
            <a:off x="9243391" y="331311"/>
            <a:ext cx="1387408" cy="2363733"/>
          </a:xfrm>
          <a:prstGeom prst="rect">
            <a:avLst/>
          </a:prstGeom>
        </p:spPr>
      </p:pic>
      <p:sp>
        <p:nvSpPr>
          <p:cNvPr id="4" name="Content Placeholder 3">
            <a:extLst>
              <a:ext uri="{FF2B5EF4-FFF2-40B4-BE49-F238E27FC236}">
                <a16:creationId xmlns:a16="http://schemas.microsoft.com/office/drawing/2014/main" id="{AADF8119-93F5-2FDB-119C-568B507A85F8}"/>
              </a:ext>
            </a:extLst>
          </p:cNvPr>
          <p:cNvSpPr>
            <a:spLocks noGrp="1"/>
          </p:cNvSpPr>
          <p:nvPr>
            <p:ph idx="1"/>
          </p:nvPr>
        </p:nvSpPr>
        <p:spPr>
          <a:xfrm>
            <a:off x="612648" y="3355848"/>
            <a:ext cx="6272784" cy="2825496"/>
          </a:xfrm>
        </p:spPr>
        <p:txBody>
          <a:bodyPr>
            <a:normAutofit/>
          </a:bodyPr>
          <a:lstStyle/>
          <a:p>
            <a:pPr>
              <a:buFont typeface="+mj-lt"/>
              <a:buAutoNum type="arabicPeriod"/>
            </a:pPr>
            <a:r>
              <a:rPr lang="en-US" sz="1800" b="0" i="0" dirty="0">
                <a:effectLst/>
              </a:rPr>
              <a:t>22 models were used to find the best one based on performance.</a:t>
            </a:r>
          </a:p>
          <a:p>
            <a:pPr>
              <a:buFont typeface="+mj-lt"/>
              <a:buAutoNum type="arabicPeriod"/>
            </a:pPr>
            <a:r>
              <a:rPr lang="en-US" sz="1800" b="0" i="0" dirty="0">
                <a:effectLst/>
              </a:rPr>
              <a:t>Techniques were used to prevent overfitting and ensure replicability.</a:t>
            </a:r>
          </a:p>
          <a:p>
            <a:pPr>
              <a:buFont typeface="+mj-lt"/>
              <a:buAutoNum type="arabicPeriod"/>
            </a:pPr>
            <a:r>
              <a:rPr lang="en-US" sz="1800" b="0" i="0" dirty="0">
                <a:effectLst/>
              </a:rPr>
              <a:t>The best model was chosen based on its balance between accuracy and overfitting.</a:t>
            </a:r>
          </a:p>
          <a:p>
            <a:endParaRPr lang="en-SG" sz="1800" dirty="0"/>
          </a:p>
        </p:txBody>
      </p:sp>
      <p:pic>
        <p:nvPicPr>
          <p:cNvPr id="8" name="Picture 7" descr="A screenshot of a black table&#10;&#10;Description automatically generated">
            <a:extLst>
              <a:ext uri="{FF2B5EF4-FFF2-40B4-BE49-F238E27FC236}">
                <a16:creationId xmlns:a16="http://schemas.microsoft.com/office/drawing/2014/main" id="{69094D59-8732-A31D-E42A-DFFE6B32EF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43832" y="2807340"/>
            <a:ext cx="3429662" cy="3563286"/>
          </a:xfrm>
          <a:prstGeom prst="rect">
            <a:avLst/>
          </a:prstGeom>
        </p:spPr>
      </p:pic>
    </p:spTree>
    <p:extLst>
      <p:ext uri="{BB962C8B-B14F-4D97-AF65-F5344CB8AC3E}">
        <p14:creationId xmlns:p14="http://schemas.microsoft.com/office/powerpoint/2010/main" val="2719807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C5CDF-2DCC-4E5F-9FFC-2DC111079F2B}"/>
              </a:ext>
            </a:extLst>
          </p:cNvPr>
          <p:cNvSpPr>
            <a:spLocks noGrp="1"/>
          </p:cNvSpPr>
          <p:nvPr>
            <p:ph type="title" idx="4294967295"/>
          </p:nvPr>
        </p:nvSpPr>
        <p:spPr>
          <a:xfrm>
            <a:off x="110068" y="-384900"/>
            <a:ext cx="6320420" cy="1165225"/>
          </a:xfrm>
        </p:spPr>
        <p:txBody>
          <a:bodyPr anchor="b">
            <a:normAutofit/>
          </a:bodyPr>
          <a:lstStyle/>
          <a:p>
            <a:r>
              <a:rPr lang="en-SG" sz="3600" dirty="0"/>
              <a:t>Modelling: Tuning models</a:t>
            </a:r>
          </a:p>
        </p:txBody>
      </p:sp>
      <p:sp>
        <p:nvSpPr>
          <p:cNvPr id="10" name="Rectangle 9">
            <a:extLst>
              <a:ext uri="{FF2B5EF4-FFF2-40B4-BE49-F238E27FC236}">
                <a16:creationId xmlns:a16="http://schemas.microsoft.com/office/drawing/2014/main" id="{145A4E41-B449-26BB-F017-7B06F3ADB88E}"/>
              </a:ext>
            </a:extLst>
          </p:cNvPr>
          <p:cNvSpPr/>
          <p:nvPr/>
        </p:nvSpPr>
        <p:spPr>
          <a:xfrm>
            <a:off x="-254001" y="-8467"/>
            <a:ext cx="457200" cy="93272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a:extLst>
              <a:ext uri="{FF2B5EF4-FFF2-40B4-BE49-F238E27FC236}">
                <a16:creationId xmlns:a16="http://schemas.microsoft.com/office/drawing/2014/main" id="{2DE64B9C-027F-5110-998D-3C0C0DF52AC7}"/>
              </a:ext>
            </a:extLst>
          </p:cNvPr>
          <p:cNvSpPr/>
          <p:nvPr/>
        </p:nvSpPr>
        <p:spPr>
          <a:xfrm rot="5400000">
            <a:off x="5867400" y="851164"/>
            <a:ext cx="457200" cy="1219200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4" name="Picture 3" descr="A screenshot of a computer program&#10;&#10;Description automatically generated">
            <a:extLst>
              <a:ext uri="{FF2B5EF4-FFF2-40B4-BE49-F238E27FC236}">
                <a16:creationId xmlns:a16="http://schemas.microsoft.com/office/drawing/2014/main" id="{BA40945A-026A-6DC9-6F22-2E1B468F61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7495" y="3053527"/>
            <a:ext cx="3025870" cy="3313822"/>
          </a:xfrm>
          <a:prstGeom prst="rect">
            <a:avLst/>
          </a:prstGeom>
        </p:spPr>
      </p:pic>
      <p:pic>
        <p:nvPicPr>
          <p:cNvPr id="6" name="Picture 5" descr="A screenshot of a computer screen&#10;&#10;Description automatically generated">
            <a:extLst>
              <a:ext uri="{FF2B5EF4-FFF2-40B4-BE49-F238E27FC236}">
                <a16:creationId xmlns:a16="http://schemas.microsoft.com/office/drawing/2014/main" id="{E92E6D84-75F5-CDE8-C05E-A5902E28415B}"/>
              </a:ext>
            </a:extLst>
          </p:cNvPr>
          <p:cNvPicPr>
            <a:picLocks noChangeAspect="1"/>
          </p:cNvPicPr>
          <p:nvPr/>
        </p:nvPicPr>
        <p:blipFill>
          <a:blip r:embed="rId4"/>
          <a:stretch>
            <a:fillRect/>
          </a:stretch>
        </p:blipFill>
        <p:spPr>
          <a:xfrm>
            <a:off x="6096000" y="1035671"/>
            <a:ext cx="5731510" cy="1280795"/>
          </a:xfrm>
          <a:prstGeom prst="rect">
            <a:avLst/>
          </a:prstGeom>
        </p:spPr>
      </p:pic>
      <p:pic>
        <p:nvPicPr>
          <p:cNvPr id="13" name="Picture 12" descr="A graph of blue and red lines&#10;&#10;Description automatically generated">
            <a:extLst>
              <a:ext uri="{FF2B5EF4-FFF2-40B4-BE49-F238E27FC236}">
                <a16:creationId xmlns:a16="http://schemas.microsoft.com/office/drawing/2014/main" id="{D3A3B59A-EAF2-7EA6-2852-3027AFD9F7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87352" y="3417546"/>
            <a:ext cx="3712845" cy="2573020"/>
          </a:xfrm>
          <a:prstGeom prst="rect">
            <a:avLst/>
          </a:prstGeom>
        </p:spPr>
      </p:pic>
      <p:graphicFrame>
        <p:nvGraphicFramePr>
          <p:cNvPr id="15" name="TextBox 11">
            <a:extLst>
              <a:ext uri="{FF2B5EF4-FFF2-40B4-BE49-F238E27FC236}">
                <a16:creationId xmlns:a16="http://schemas.microsoft.com/office/drawing/2014/main" id="{820DD85F-113A-B699-9123-7DADC1912191}"/>
              </a:ext>
            </a:extLst>
          </p:cNvPr>
          <p:cNvGraphicFramePr/>
          <p:nvPr>
            <p:extLst>
              <p:ext uri="{D42A27DB-BD31-4B8C-83A1-F6EECF244321}">
                <p14:modId xmlns:p14="http://schemas.microsoft.com/office/powerpoint/2010/main" val="730522400"/>
              </p:ext>
            </p:extLst>
          </p:nvPr>
        </p:nvGraphicFramePr>
        <p:xfrm>
          <a:off x="310404" y="1676069"/>
          <a:ext cx="5433975" cy="378340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233794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C5CDF-2DCC-4E5F-9FFC-2DC111079F2B}"/>
              </a:ext>
            </a:extLst>
          </p:cNvPr>
          <p:cNvSpPr>
            <a:spLocks noGrp="1"/>
          </p:cNvSpPr>
          <p:nvPr>
            <p:ph type="title"/>
          </p:nvPr>
        </p:nvSpPr>
        <p:spPr/>
        <p:txBody>
          <a:bodyPr/>
          <a:lstStyle/>
          <a:p>
            <a:r>
              <a:rPr lang="en-SG" dirty="0"/>
              <a:t>Modelling: Evaluating</a:t>
            </a:r>
          </a:p>
        </p:txBody>
      </p:sp>
      <p:pic>
        <p:nvPicPr>
          <p:cNvPr id="10" name="Content Placeholder 9">
            <a:extLst>
              <a:ext uri="{FF2B5EF4-FFF2-40B4-BE49-F238E27FC236}">
                <a16:creationId xmlns:a16="http://schemas.microsoft.com/office/drawing/2014/main" id="{F3A683CB-FAB0-DC52-4AE4-16AD2350AB01}"/>
              </a:ext>
            </a:extLst>
          </p:cNvPr>
          <p:cNvPicPr>
            <a:picLocks noGrp="1" noChangeAspect="1"/>
          </p:cNvPicPr>
          <p:nvPr>
            <p:ph idx="1"/>
          </p:nvPr>
        </p:nvPicPr>
        <p:blipFill>
          <a:blip r:embed="rId3"/>
          <a:stretch>
            <a:fillRect/>
          </a:stretch>
        </p:blipFill>
        <p:spPr>
          <a:xfrm>
            <a:off x="937295" y="2140664"/>
            <a:ext cx="5144218" cy="638264"/>
          </a:xfrm>
        </p:spPr>
      </p:pic>
      <p:pic>
        <p:nvPicPr>
          <p:cNvPr id="11" name="Picture 10" descr="A graph with red and blue lines&#10;&#10;Description automatically generated">
            <a:extLst>
              <a:ext uri="{FF2B5EF4-FFF2-40B4-BE49-F238E27FC236}">
                <a16:creationId xmlns:a16="http://schemas.microsoft.com/office/drawing/2014/main" id="{A59A2351-D9B4-CD0F-AF77-C2A532D0BC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0671" y="3007747"/>
            <a:ext cx="2377493" cy="1727355"/>
          </a:xfrm>
          <a:prstGeom prst="rect">
            <a:avLst/>
          </a:prstGeom>
        </p:spPr>
      </p:pic>
      <p:pic>
        <p:nvPicPr>
          <p:cNvPr id="12" name="Picture 11" descr="A graph of a voting graph&#10;&#10;Description automatically generated">
            <a:extLst>
              <a:ext uri="{FF2B5EF4-FFF2-40B4-BE49-F238E27FC236}">
                <a16:creationId xmlns:a16="http://schemas.microsoft.com/office/drawing/2014/main" id="{7A8CD3D8-39CD-A084-209A-9B5207DA09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04950" y="4584868"/>
            <a:ext cx="2830972" cy="2056866"/>
          </a:xfrm>
          <a:prstGeom prst="rect">
            <a:avLst/>
          </a:prstGeom>
        </p:spPr>
      </p:pic>
      <p:pic>
        <p:nvPicPr>
          <p:cNvPr id="13" name="Picture 12" descr="A graph of blue and red lines&#10;&#10;Description automatically generated">
            <a:extLst>
              <a:ext uri="{FF2B5EF4-FFF2-40B4-BE49-F238E27FC236}">
                <a16:creationId xmlns:a16="http://schemas.microsoft.com/office/drawing/2014/main" id="{B7D53DD3-0902-7AA4-4E1D-39F47566249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49418" y="158942"/>
            <a:ext cx="3528183" cy="2562662"/>
          </a:xfrm>
          <a:prstGeom prst="rect">
            <a:avLst/>
          </a:prstGeom>
        </p:spPr>
      </p:pic>
      <p:sp>
        <p:nvSpPr>
          <p:cNvPr id="15" name="TextBox 14">
            <a:extLst>
              <a:ext uri="{FF2B5EF4-FFF2-40B4-BE49-F238E27FC236}">
                <a16:creationId xmlns:a16="http://schemas.microsoft.com/office/drawing/2014/main" id="{7245E8CE-02B8-1F3B-0D9A-407909B882C8}"/>
              </a:ext>
            </a:extLst>
          </p:cNvPr>
          <p:cNvSpPr txBox="1"/>
          <p:nvPr/>
        </p:nvSpPr>
        <p:spPr>
          <a:xfrm>
            <a:off x="351571" y="3191376"/>
            <a:ext cx="6315666" cy="2536913"/>
          </a:xfrm>
          <a:prstGeom prst="rect">
            <a:avLst/>
          </a:prstGeom>
          <a:noFill/>
        </p:spPr>
        <p:txBody>
          <a:bodyPr wrap="square">
            <a:spAutoFit/>
          </a:bodyPr>
          <a:lstStyle/>
          <a:p>
            <a:pPr marL="342900" indent="-342900" algn="l">
              <a:lnSpc>
                <a:spcPct val="150000"/>
              </a:lnSpc>
              <a:buFont typeface="+mj-lt"/>
              <a:buAutoNum type="arabicPeriod"/>
            </a:pPr>
            <a:r>
              <a:rPr lang="en-US" b="0" i="0" dirty="0">
                <a:solidFill>
                  <a:srgbClr val="000000"/>
                </a:solidFill>
                <a:effectLst/>
              </a:rPr>
              <a:t>Different models were compared for accuracy using a cross plot and mean absolute error.</a:t>
            </a:r>
          </a:p>
          <a:p>
            <a:pPr marL="342900" indent="-342900" algn="l">
              <a:lnSpc>
                <a:spcPct val="150000"/>
              </a:lnSpc>
              <a:buFont typeface="+mj-lt"/>
              <a:buAutoNum type="arabicPeriod"/>
            </a:pPr>
            <a:r>
              <a:rPr lang="en-US" b="0" i="0" dirty="0">
                <a:solidFill>
                  <a:srgbClr val="000000"/>
                </a:solidFill>
                <a:effectLst/>
              </a:rPr>
              <a:t>The difference between testing and training mean absolute error was used to measure overfitting.</a:t>
            </a:r>
          </a:p>
          <a:p>
            <a:pPr marL="342900" indent="-342900" algn="l">
              <a:lnSpc>
                <a:spcPct val="150000"/>
              </a:lnSpc>
              <a:buFont typeface="+mj-lt"/>
              <a:buAutoNum type="arabicPeriod"/>
            </a:pPr>
            <a:r>
              <a:rPr lang="en-US" dirty="0">
                <a:solidFill>
                  <a:srgbClr val="000000"/>
                </a:solidFill>
              </a:rPr>
              <a:t>Kfolds were used together with a set random seed </a:t>
            </a:r>
          </a:p>
          <a:p>
            <a:pPr marL="342900" indent="-342900" algn="l">
              <a:lnSpc>
                <a:spcPct val="150000"/>
              </a:lnSpc>
              <a:buFont typeface="+mj-lt"/>
              <a:buAutoNum type="arabicPeriod"/>
            </a:pPr>
            <a:r>
              <a:rPr lang="en-US" b="0" i="0" dirty="0">
                <a:solidFill>
                  <a:srgbClr val="000000"/>
                </a:solidFill>
                <a:effectLst/>
              </a:rPr>
              <a:t>Minimized randomness in the results</a:t>
            </a:r>
            <a:endParaRPr lang="en-US" b="0" i="0" dirty="0">
              <a:effectLst/>
            </a:endParaRPr>
          </a:p>
        </p:txBody>
      </p:sp>
    </p:spTree>
    <p:extLst>
      <p:ext uri="{BB962C8B-B14F-4D97-AF65-F5344CB8AC3E}">
        <p14:creationId xmlns:p14="http://schemas.microsoft.com/office/powerpoint/2010/main" val="4165707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E45CA849-654C-4173-AD99-B3A2528275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CC5CDF-2DCC-4E5F-9FFC-2DC111079F2B}"/>
              </a:ext>
            </a:extLst>
          </p:cNvPr>
          <p:cNvSpPr>
            <a:spLocks noGrp="1"/>
          </p:cNvSpPr>
          <p:nvPr>
            <p:ph type="title"/>
          </p:nvPr>
        </p:nvSpPr>
        <p:spPr>
          <a:xfrm>
            <a:off x="429768" y="411480"/>
            <a:ext cx="11201400" cy="1106424"/>
          </a:xfrm>
        </p:spPr>
        <p:txBody>
          <a:bodyPr vert="horz" lIns="91440" tIns="45720" rIns="91440" bIns="45720" rtlCol="0" anchor="ctr">
            <a:normAutofit/>
          </a:bodyPr>
          <a:lstStyle/>
          <a:p>
            <a:r>
              <a:rPr lang="en-US" sz="3600"/>
              <a:t>Deployment: Deciding on model</a:t>
            </a:r>
          </a:p>
        </p:txBody>
      </p:sp>
      <p:sp>
        <p:nvSpPr>
          <p:cNvPr id="30" name="Rectangle 29">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87931"/>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3" name="Picture 12">
            <a:extLst>
              <a:ext uri="{FF2B5EF4-FFF2-40B4-BE49-F238E27FC236}">
                <a16:creationId xmlns:a16="http://schemas.microsoft.com/office/drawing/2014/main" id="{743BE279-01D9-43C8-F54B-E02A94503579}"/>
              </a:ext>
            </a:extLst>
          </p:cNvPr>
          <p:cNvPicPr>
            <a:picLocks noChangeAspect="1"/>
          </p:cNvPicPr>
          <p:nvPr/>
        </p:nvPicPr>
        <p:blipFill rotWithShape="1">
          <a:blip r:embed="rId3"/>
          <a:srcRect r="-1" b="4025"/>
          <a:stretch/>
        </p:blipFill>
        <p:spPr>
          <a:xfrm>
            <a:off x="429768" y="1721922"/>
            <a:ext cx="6704891" cy="4520559"/>
          </a:xfrm>
          <a:prstGeom prst="rect">
            <a:avLst/>
          </a:prstGeom>
        </p:spPr>
      </p:pic>
      <p:sp useBgFill="1">
        <p:nvSpPr>
          <p:cNvPr id="32" name="Rectangle 31">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TextBox 9">
            <a:extLst>
              <a:ext uri="{FF2B5EF4-FFF2-40B4-BE49-F238E27FC236}">
                <a16:creationId xmlns:a16="http://schemas.microsoft.com/office/drawing/2014/main" id="{72E4389E-021B-39E2-FD77-BB0692003645}"/>
              </a:ext>
            </a:extLst>
          </p:cNvPr>
          <p:cNvSpPr txBox="1"/>
          <p:nvPr/>
        </p:nvSpPr>
        <p:spPr>
          <a:xfrm>
            <a:off x="7938752" y="2020824"/>
            <a:ext cx="3455097" cy="3959352"/>
          </a:xfrm>
          <a:prstGeom prst="rect">
            <a:avLst/>
          </a:prstGeom>
        </p:spPr>
        <p:txBody>
          <a:bodyPr vert="horz" lIns="91440" tIns="45720" rIns="91440" bIns="45720" rtlCol="0" anchor="ctr">
            <a:normAutofit/>
          </a:bodyPr>
          <a:lstStyle/>
          <a:p>
            <a:pPr marL="342900" indent="-228600">
              <a:spcAft>
                <a:spcPts val="600"/>
              </a:spcAft>
              <a:buFont typeface="Arial" panose="020B0604020202020204" pitchFamily="34" charset="0"/>
              <a:buChar char="•"/>
            </a:pPr>
            <a:r>
              <a:rPr lang="en-US" sz="1600" b="0" i="0">
                <a:effectLst/>
              </a:rPr>
              <a:t>The chosen model provides needs to be accurate and reliable predictions for unseen data</a:t>
            </a:r>
          </a:p>
          <a:p>
            <a:pPr marL="342900" indent="-228600">
              <a:spcAft>
                <a:spcPts val="600"/>
              </a:spcAft>
              <a:buFont typeface="Arial" panose="020B0604020202020204" pitchFamily="34" charset="0"/>
              <a:buChar char="•"/>
            </a:pPr>
            <a:r>
              <a:rPr lang="en-US" sz="1600"/>
              <a:t>Instill confidence in users every time its used</a:t>
            </a:r>
          </a:p>
          <a:p>
            <a:pPr marL="342900" indent="-228600">
              <a:spcAft>
                <a:spcPts val="600"/>
              </a:spcAft>
              <a:buFont typeface="Arial" panose="020B0604020202020204" pitchFamily="34" charset="0"/>
              <a:buChar char="•"/>
            </a:pPr>
            <a:r>
              <a:rPr lang="en-US" sz="1600" b="0" i="0">
                <a:effectLst/>
              </a:rPr>
              <a:t>The gradient boosting regressor is chosen as the best model overall</a:t>
            </a:r>
          </a:p>
          <a:p>
            <a:pPr marL="342900" indent="-228600">
              <a:spcAft>
                <a:spcPts val="600"/>
              </a:spcAft>
              <a:buFont typeface="Arial" panose="020B0604020202020204" pitchFamily="34" charset="0"/>
              <a:buChar char="•"/>
            </a:pPr>
            <a:r>
              <a:rPr lang="en-US" sz="1600"/>
              <a:t>R</a:t>
            </a:r>
            <a:r>
              <a:rPr lang="en-US" sz="1600" b="0" i="0">
                <a:effectLst/>
              </a:rPr>
              <a:t>elatively low mean absolute error</a:t>
            </a:r>
          </a:p>
          <a:p>
            <a:pPr marL="342900" indent="-228600">
              <a:spcAft>
                <a:spcPts val="600"/>
              </a:spcAft>
              <a:buFont typeface="Arial" panose="020B0604020202020204" pitchFamily="34" charset="0"/>
              <a:buChar char="•"/>
            </a:pPr>
            <a:r>
              <a:rPr lang="en-US" sz="1600"/>
              <a:t>A</a:t>
            </a:r>
            <a:r>
              <a:rPr lang="en-US" sz="1600" b="0" i="0">
                <a:effectLst/>
              </a:rPr>
              <a:t> small difference between testing and training mean absolute error</a:t>
            </a:r>
          </a:p>
        </p:txBody>
      </p:sp>
    </p:spTree>
    <p:extLst>
      <p:ext uri="{BB962C8B-B14F-4D97-AF65-F5344CB8AC3E}">
        <p14:creationId xmlns:p14="http://schemas.microsoft.com/office/powerpoint/2010/main" val="3887325263"/>
      </p:ext>
    </p:extLst>
  </p:cSld>
  <p:clrMapOvr>
    <a:masterClrMapping/>
  </p:clrMapOvr>
</p:sld>
</file>

<file path=ppt/theme/theme1.xml><?xml version="1.0" encoding="utf-8"?>
<a:theme xmlns:a="http://schemas.openxmlformats.org/drawingml/2006/main" name="AccentBoxVTI">
  <a:themeElements>
    <a:clrScheme name="AnalogousFromDarkSeedRightStep">
      <a:dk1>
        <a:srgbClr val="000000"/>
      </a:dk1>
      <a:lt1>
        <a:srgbClr val="FFFFFF"/>
      </a:lt1>
      <a:dk2>
        <a:srgbClr val="1B3021"/>
      </a:dk2>
      <a:lt2>
        <a:srgbClr val="F3F0F2"/>
      </a:lt2>
      <a:accent1>
        <a:srgbClr val="47B665"/>
      </a:accent1>
      <a:accent2>
        <a:srgbClr val="3BB18C"/>
      </a:accent2>
      <a:accent3>
        <a:srgbClr val="4AB0BC"/>
      </a:accent3>
      <a:accent4>
        <a:srgbClr val="3B74B1"/>
      </a:accent4>
      <a:accent5>
        <a:srgbClr val="4D54C3"/>
      </a:accent5>
      <a:accent6>
        <a:srgbClr val="6B43B5"/>
      </a:accent6>
      <a:hlink>
        <a:srgbClr val="A08735"/>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685</TotalTime>
  <Words>1284</Words>
  <Application>Microsoft Office PowerPoint</Application>
  <PresentationFormat>Widescreen</PresentationFormat>
  <Paragraphs>92</Paragraphs>
  <Slides>10</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-apple-system</vt:lpstr>
      <vt:lpstr>Arial</vt:lpstr>
      <vt:lpstr>Arial Black</vt:lpstr>
      <vt:lpstr>Calibri</vt:lpstr>
      <vt:lpstr>Neue Haas Grotesk Text Pro</vt:lpstr>
      <vt:lpstr>AccentBoxVTI</vt:lpstr>
      <vt:lpstr>PowerPoint Presentation</vt:lpstr>
      <vt:lpstr>About the project &amp; dataset</vt:lpstr>
      <vt:lpstr>Pre-processing of data</vt:lpstr>
      <vt:lpstr>Pre-processing: Data cleaning</vt:lpstr>
      <vt:lpstr>Pre-processing: Data engineering</vt:lpstr>
      <vt:lpstr>Modelling: finding models</vt:lpstr>
      <vt:lpstr>Modelling: Tuning models</vt:lpstr>
      <vt:lpstr>Modelling: Evaluating</vt:lpstr>
      <vt:lpstr>Deployment: Deciding on model</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mingjun wei</dc:creator>
  <cp:lastModifiedBy>mingjun wei</cp:lastModifiedBy>
  <cp:revision>35</cp:revision>
  <dcterms:created xsi:type="dcterms:W3CDTF">2023-06-08T16:55:57Z</dcterms:created>
  <dcterms:modified xsi:type="dcterms:W3CDTF">2023-10-23T15:32:37Z</dcterms:modified>
</cp:coreProperties>
</file>