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Fira Sans Extra Condensed Light" panose="020B06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  <p:embeddedFont>
      <p:font typeface="Righteous" panose="02010506000000020000" pitchFamily="2" charset="0"/>
      <p:regular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  <p:embeddedFont>
      <p:font typeface="Squada One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2A7FD0-FC50-4BB7-B1DE-FAA757F4B0BB}">
  <a:tblStyle styleId="{722A7FD0-FC50-4BB7-B1DE-FAA757F4B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709524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709524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a2306d042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a2306d042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709524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709524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a2306d042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a2306d042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 flipH="1">
            <a:off x="1764175" y="305222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InstructED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 flipH="1">
            <a:off x="2264450" y="3722725"/>
            <a:ext cx="4615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Kevin Cao, Andrew Jedlicka, Blake Miller, Shaun Trimm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25" y="2476925"/>
            <a:ext cx="1013476" cy="10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ctrTitle"/>
          </p:nvPr>
        </p:nvSpPr>
        <p:spPr>
          <a:xfrm flipH="1">
            <a:off x="1024200" y="3244450"/>
            <a:ext cx="7095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35217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 sz="1400"/>
              <a:t>Provide an online solution for teachers and students to organize and augment the learning experience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 sz="1400"/>
              <a:t>Serve as a centralized platform to target both the needs of the instructors and their pupils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 sz="1400"/>
              <a:t>Allow teachers can streamline their workflow and teaching plans, and support their students in their own individual way</a:t>
            </a:r>
            <a:endParaRPr sz="14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InstructED?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 flipH="1">
            <a:off x="3164049" y="1966400"/>
            <a:ext cx="351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Online Learning?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8379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</a:rPr>
              <a:t>In an increasingly digital and paperless world,  institutions such as schools and universities need a simple and efficient way to provide students with a digital learning environment which will allow them to be successful in school, and prepare them for life beyond school.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1313100" y="2113407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InstructED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3418750" y="2690200"/>
            <a:ext cx="325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00" y="1420825"/>
            <a:ext cx="811550" cy="8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Trends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50.8M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Compound Annual Growth Rate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3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14%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Students in Public Schools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$25.8B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Expected Size in 2025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7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5,300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Universities in United States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9"/>
          </p:nvPr>
        </p:nvSpPr>
        <p:spPr>
          <a:xfrm>
            <a:off x="1345050" y="1295400"/>
            <a:ext cx="24003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$13.4B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Industry Size in 2020</a:t>
            </a:r>
            <a:endParaRPr/>
          </a:p>
        </p:txBody>
      </p:sp>
      <p:pic>
        <p:nvPicPr>
          <p:cNvPr id="144" name="Google Shape;14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25" y="2376575"/>
            <a:ext cx="3496161" cy="18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COMPETITIVE ADVANTAGE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THEM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Large companies disconnected with the needs of the students and instructors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Current students and undergraduate instructors who have at least 3 years of experience using online learning software, and therefore understand what works well and what needs changed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 rot="5400000">
            <a:off x="2534502" y="129970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 rot="5400000">
            <a:off x="3423242" y="289254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 rot="5400000">
            <a:off x="4330049" y="129970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FEATURES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ctrTitle" idx="2"/>
          </p:nvPr>
        </p:nvSpPr>
        <p:spPr>
          <a:xfrm>
            <a:off x="2750105" y="19530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 &amp; REGISTRATION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2750094" y="221828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 login with unique ID, Duo authentication, and password recovery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ctrTitle" idx="3"/>
          </p:nvPr>
        </p:nvSpPr>
        <p:spPr>
          <a:xfrm>
            <a:off x="4545651" y="18599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DASHBOARD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4"/>
          </p:nvPr>
        </p:nvSpPr>
        <p:spPr>
          <a:xfrm>
            <a:off x="4545640" y="2163063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 announcements and upcoming assignments with due dates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ctrTitle" idx="5"/>
          </p:nvPr>
        </p:nvSpPr>
        <p:spPr>
          <a:xfrm>
            <a:off x="3652073" y="34820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SEARCH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6"/>
          </p:nvPr>
        </p:nvSpPr>
        <p:spPr>
          <a:xfrm>
            <a:off x="3638850" y="37541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and sort assignments, announcements, and modules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 rot="5400000">
            <a:off x="1627702" y="28925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/>
          <p:nvPr/>
        </p:nvSpPr>
        <p:spPr>
          <a:xfrm rot="5400000">
            <a:off x="5218802" y="28925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1"/>
          <p:cNvGrpSpPr/>
          <p:nvPr/>
        </p:nvGrpSpPr>
        <p:grpSpPr>
          <a:xfrm>
            <a:off x="3390035" y="1440717"/>
            <a:ext cx="290336" cy="329515"/>
            <a:chOff x="2423775" y="3226875"/>
            <a:chExt cx="259925" cy="295000"/>
          </a:xfrm>
        </p:grpSpPr>
        <p:sp>
          <p:nvSpPr>
            <p:cNvPr id="173" name="Google Shape;173;p2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/>
          <p:nvPr/>
        </p:nvSpPr>
        <p:spPr>
          <a:xfrm>
            <a:off x="5184843" y="1433121"/>
            <a:ext cx="291814" cy="344701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482070" y="3112366"/>
            <a:ext cx="292654" cy="342995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 idx="3"/>
          </p:nvPr>
        </p:nvSpPr>
        <p:spPr>
          <a:xfrm>
            <a:off x="5460814" y="34937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4"/>
          </p:nvPr>
        </p:nvSpPr>
        <p:spPr>
          <a:xfrm>
            <a:off x="5460828" y="37541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 with students and instructors, both privately and in groups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ctrTitle" idx="3"/>
          </p:nvPr>
        </p:nvSpPr>
        <p:spPr>
          <a:xfrm>
            <a:off x="1843339" y="34553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SUBMISSION &amp; GRADING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4"/>
          </p:nvPr>
        </p:nvSpPr>
        <p:spPr>
          <a:xfrm>
            <a:off x="1843303" y="3916800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File upload for students &amp; instructors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4249907" y="3111520"/>
            <a:ext cx="348086" cy="344701"/>
            <a:chOff x="-37385100" y="3898325"/>
            <a:chExt cx="321350" cy="318225"/>
          </a:xfrm>
        </p:grpSpPr>
        <p:sp>
          <p:nvSpPr>
            <p:cNvPr id="183" name="Google Shape;183;p21"/>
            <p:cNvSpPr/>
            <p:nvPr/>
          </p:nvSpPr>
          <p:spPr>
            <a:xfrm>
              <a:off x="-37190575" y="4093650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37385100" y="3898325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6078461" y="3117043"/>
            <a:ext cx="334919" cy="333630"/>
            <a:chOff x="-35123050" y="3561225"/>
            <a:chExt cx="292225" cy="291100"/>
          </a:xfrm>
        </p:grpSpPr>
        <p:sp>
          <p:nvSpPr>
            <p:cNvPr id="186" name="Google Shape;186;p21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TECHNOLOGY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ctrTitle" idx="3"/>
          </p:nvPr>
        </p:nvSpPr>
        <p:spPr>
          <a:xfrm>
            <a:off x="2208300" y="3333725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FRONT-END</a:t>
            </a:r>
            <a:endParaRPr sz="3000"/>
          </a:p>
        </p:txBody>
      </p:sp>
      <p:sp>
        <p:nvSpPr>
          <p:cNvPr id="196" name="Google Shape;196;p22"/>
          <p:cNvSpPr txBox="1">
            <a:spLocks noGrp="1"/>
          </p:cNvSpPr>
          <p:nvPr>
            <p:ph type="ctrTitle" idx="4"/>
          </p:nvPr>
        </p:nvSpPr>
        <p:spPr>
          <a:xfrm>
            <a:off x="4550988" y="3333725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BACK-END</a:t>
            </a:r>
            <a:endParaRPr sz="30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2315842" y="341366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HTML/CSS, Bootstrap, JQuery</a:t>
            </a:r>
            <a:endParaRPr sz="14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2"/>
          </p:nvPr>
        </p:nvSpPr>
        <p:spPr>
          <a:xfrm>
            <a:off x="4700642" y="342767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Node.js, SQL</a:t>
            </a:r>
            <a:endParaRPr sz="1400"/>
          </a:p>
        </p:txBody>
      </p:sp>
      <p:sp>
        <p:nvSpPr>
          <p:cNvPr id="199" name="Google Shape;199;p22"/>
          <p:cNvSpPr/>
          <p:nvPr/>
        </p:nvSpPr>
        <p:spPr>
          <a:xfrm>
            <a:off x="5497748" y="2357100"/>
            <a:ext cx="533315" cy="54001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3072495" y="2357094"/>
            <a:ext cx="614206" cy="540020"/>
            <a:chOff x="-45664625" y="2352225"/>
            <a:chExt cx="300125" cy="263875"/>
          </a:xfrm>
        </p:grpSpPr>
        <p:sp>
          <p:nvSpPr>
            <p:cNvPr id="201" name="Google Shape;201;p22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75925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2673375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471025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 flipH="1">
            <a:off x="4782350" y="21083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SHAUN T.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 flipH="1">
            <a:off x="4551875" y="2404073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Computer Science BS,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Software Engineering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>
            <a:off x="4979825" y="2459913"/>
            <a:ext cx="970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3"/>
          <p:cNvSpPr txBox="1"/>
          <p:nvPr/>
        </p:nvSpPr>
        <p:spPr>
          <a:xfrm flipH="1">
            <a:off x="2984875" y="265293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ANDREW J.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 flipH="1">
            <a:off x="2754188" y="2953573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Computer Science BS,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Software Engineering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221" name="Google Shape;221;p23"/>
          <p:cNvCxnSpPr/>
          <p:nvPr/>
        </p:nvCxnSpPr>
        <p:spPr>
          <a:xfrm>
            <a:off x="3182275" y="3004488"/>
            <a:ext cx="970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3"/>
          <p:cNvSpPr txBox="1"/>
          <p:nvPr/>
        </p:nvSpPr>
        <p:spPr>
          <a:xfrm flipH="1">
            <a:off x="1187325" y="21083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KEVIN CAO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 flipH="1">
            <a:off x="956775" y="2404073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Computer Science BS,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Software Engineering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224" name="Google Shape;224;p23"/>
          <p:cNvCxnSpPr/>
          <p:nvPr/>
        </p:nvCxnSpPr>
        <p:spPr>
          <a:xfrm>
            <a:off x="1384725" y="2459913"/>
            <a:ext cx="970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3"/>
          <p:cNvSpPr txBox="1"/>
          <p:nvPr/>
        </p:nvSpPr>
        <p:spPr>
          <a:xfrm>
            <a:off x="3055674" y="3527600"/>
            <a:ext cx="1223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Front-end,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team scribe,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manager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853148" y="291980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Back-end,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manager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257925" y="303995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Project manager,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back-end,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front-end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268525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 flipH="1">
            <a:off x="6579850" y="265293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BLAKE M.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 flipH="1">
            <a:off x="6349375" y="2948648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Computer Science BS/MS,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Game Development</a:t>
            </a:r>
            <a:endParaRPr sz="120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231" name="Google Shape;231;p23"/>
          <p:cNvCxnSpPr/>
          <p:nvPr/>
        </p:nvCxnSpPr>
        <p:spPr>
          <a:xfrm>
            <a:off x="6777325" y="3004488"/>
            <a:ext cx="970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3"/>
          <p:cNvSpPr txBox="1"/>
          <p:nvPr/>
        </p:nvSpPr>
        <p:spPr>
          <a:xfrm>
            <a:off x="6647636" y="352760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Back-end, 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sprint manager</a:t>
            </a:r>
            <a:endParaRPr sz="11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7094452" y="2280187"/>
            <a:ext cx="330079" cy="33422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3501598" y="2301412"/>
            <a:ext cx="331848" cy="291767"/>
            <a:chOff x="-45664625" y="2352225"/>
            <a:chExt cx="300125" cy="263875"/>
          </a:xfrm>
        </p:grpSpPr>
        <p:sp>
          <p:nvSpPr>
            <p:cNvPr id="235" name="Google Shape;235;p23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3"/>
          <p:cNvSpPr/>
          <p:nvPr/>
        </p:nvSpPr>
        <p:spPr>
          <a:xfrm>
            <a:off x="1704066" y="1765040"/>
            <a:ext cx="331721" cy="331693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5299952" y="1763975"/>
            <a:ext cx="330079" cy="33422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subTitle" idx="4294967295"/>
          </p:nvPr>
        </p:nvSpPr>
        <p:spPr>
          <a:xfrm>
            <a:off x="8990125" y="23071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Mercury is the closest planet to the Sun</a:t>
            </a:r>
            <a:endParaRPr sz="1200"/>
          </a:p>
        </p:txBody>
      </p:sp>
      <p:graphicFrame>
        <p:nvGraphicFramePr>
          <p:cNvPr id="249" name="Google Shape;249;p24"/>
          <p:cNvGraphicFramePr/>
          <p:nvPr>
            <p:extLst>
              <p:ext uri="{D42A27DB-BD31-4B8C-83A1-F6EECF244321}">
                <p14:modId xmlns:p14="http://schemas.microsoft.com/office/powerpoint/2010/main" val="1024411417"/>
              </p:ext>
            </p:extLst>
          </p:nvPr>
        </p:nvGraphicFramePr>
        <p:xfrm>
          <a:off x="100975" y="805575"/>
          <a:ext cx="8543525" cy="3870690"/>
        </p:xfrm>
        <a:graphic>
          <a:graphicData uri="http://schemas.openxmlformats.org/drawingml/2006/table">
            <a:tbl>
              <a:tblPr>
                <a:noFill/>
                <a:tableStyleId>{722A7FD0-FC50-4BB7-B1DE-FAA757F4B0BB}</a:tableStyleId>
              </a:tblPr>
              <a:tblGrid>
                <a:gridCol w="12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9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Sprint 1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Sprint 2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Sprint 3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Sprint 4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Sprint 5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1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2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3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4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5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6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7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8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9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Wk 10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FFFFFF"/>
                          </a:solidFill>
                        </a:rPr>
                        <a:t>Login &amp; Registration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 </a:t>
                      </a: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Dashboard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FFFFFF"/>
                          </a:solidFill>
                        </a:rPr>
                        <a:t>Submissions &amp; Grading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Search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Chat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Extra Features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 </a:t>
                      </a: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Testing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</a:t>
                      </a:r>
                      <a:endParaRPr sz="120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 </a:t>
                      </a: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 </a:t>
                      </a: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 </a:t>
                      </a:r>
                      <a:endParaRPr sz="1200" dirty="0"/>
                    </a:p>
                  </a:txBody>
                  <a:tcPr marL="91425" marR="91425" marT="914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0" name="Google Shape;250;p24"/>
          <p:cNvSpPr txBox="1">
            <a:spLocks noGrp="1"/>
          </p:cNvSpPr>
          <p:nvPr>
            <p:ph type="ctrTitle" idx="4294967295"/>
          </p:nvPr>
        </p:nvSpPr>
        <p:spPr>
          <a:xfrm flipH="1">
            <a:off x="100975" y="212225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SPRINT SCHEDULE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88D3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Macintosh PowerPoint</Application>
  <PresentationFormat>On-screen Show (16:9)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Squada One</vt:lpstr>
      <vt:lpstr>Righteous</vt:lpstr>
      <vt:lpstr>Fira Sans Extra Condensed Medium</vt:lpstr>
      <vt:lpstr>Fira Sans Extra Condensed Light</vt:lpstr>
      <vt:lpstr>Arial</vt:lpstr>
      <vt:lpstr>Roboto Condensed Light</vt:lpstr>
      <vt:lpstr>Tech Startup by Slidesgo</vt:lpstr>
      <vt:lpstr>InstructED</vt:lpstr>
      <vt:lpstr>What is InstructED?</vt:lpstr>
      <vt:lpstr>Why Online Learning?</vt:lpstr>
      <vt:lpstr>Market Trends</vt:lpstr>
      <vt:lpstr>COMPETITIVE ADVANTAGE</vt:lpstr>
      <vt:lpstr>CORE FEATURES</vt:lpstr>
      <vt:lpstr>TECHNOLOGY</vt:lpstr>
      <vt:lpstr>OUR TEAM</vt:lpstr>
      <vt:lpstr>SPRINT SCHEDULE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InstructED</dc:title>
  <cp:lastModifiedBy>Jedlicka, Andrew J</cp:lastModifiedBy>
  <cp:revision>1</cp:revision>
  <dcterms:modified xsi:type="dcterms:W3CDTF">2020-09-24T18:53:15Z</dcterms:modified>
</cp:coreProperties>
</file>