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Fira Sans Extra Condensed Medium"/>
      <p:regular r:id="rId16"/>
      <p:bold r:id="rId17"/>
      <p:italic r:id="rId18"/>
      <p:boldItalic r:id="rId19"/>
    </p:embeddedFont>
    <p:embeddedFont>
      <p:font typeface="Fira Sans Extra Condensed Light"/>
      <p:regular r:id="rId20"/>
      <p:bold r:id="rId21"/>
      <p:italic r:id="rId22"/>
      <p:boldItalic r:id="rId23"/>
    </p:embeddedFont>
    <p:embeddedFont>
      <p:font typeface="Roboto Condensed"/>
      <p:regular r:id="rId24"/>
      <p:bold r:id="rId25"/>
      <p:italic r:id="rId26"/>
      <p:boldItalic r:id="rId27"/>
    </p:embeddedFont>
    <p:embeddedFont>
      <p:font typeface="Righteous"/>
      <p:regular r:id="rId28"/>
    </p:embeddedFont>
    <p:embeddedFont>
      <p:font typeface="Squada One"/>
      <p:regular r:id="rId29"/>
    </p:embeddedFont>
    <p:embeddedFont>
      <p:font typeface="Roboto Condensed Light"/>
      <p:regular r:id="rId30"/>
      <p:bold r:id="rId31"/>
      <p:italic r:id="rId32"/>
      <p:boldItalic r:id="rId33"/>
    </p:embeddedFont>
    <p:embeddedFont>
      <p:font typeface="Fira Sans Extra Condense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Light-regular.fntdata"/><Relationship Id="rId22" Type="http://schemas.openxmlformats.org/officeDocument/2006/relationships/font" Target="fonts/FiraSansExtraCondensedLight-italic.fntdata"/><Relationship Id="rId21" Type="http://schemas.openxmlformats.org/officeDocument/2006/relationships/font" Target="fonts/FiraSansExtraCondensedLight-bold.fntdata"/><Relationship Id="rId24" Type="http://schemas.openxmlformats.org/officeDocument/2006/relationships/font" Target="fonts/RobotoCondensed-regular.fntdata"/><Relationship Id="rId23" Type="http://schemas.openxmlformats.org/officeDocument/2006/relationships/font" Target="fonts/FiraSansExtraCondensed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italic.fntdata"/><Relationship Id="rId25" Type="http://schemas.openxmlformats.org/officeDocument/2006/relationships/font" Target="fonts/RobotoCondensed-bold.fntdata"/><Relationship Id="rId28" Type="http://schemas.openxmlformats.org/officeDocument/2006/relationships/font" Target="fonts/Righteous-regular.fntdata"/><Relationship Id="rId27" Type="http://schemas.openxmlformats.org/officeDocument/2006/relationships/font" Target="fonts/Roboto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quada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bold.fntdata"/><Relationship Id="rId30" Type="http://schemas.openxmlformats.org/officeDocument/2006/relationships/font" Target="fonts/RobotoCondensedLight-regular.fntdata"/><Relationship Id="rId11" Type="http://schemas.openxmlformats.org/officeDocument/2006/relationships/slide" Target="slides/slide7.xml"/><Relationship Id="rId33" Type="http://schemas.openxmlformats.org/officeDocument/2006/relationships/font" Target="fonts/RobotoCondensed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CondensedLight-italic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bold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italic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d2caba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d2caba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6dff8ef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6dff8ef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86dff8e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86dff8e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709524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709524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a2306d042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a2306d042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7095241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7095241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073cd12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073cd12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073cd122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073cd122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86dff8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86dff8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a2306d042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a2306d04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08d1161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08d1161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"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3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5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7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03" name="Google Shape;103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hasCustomPrompt="1"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hasCustomPrompt="1"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hasCustomPrompt="1"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5" name="Google Shape;35;p5"/>
          <p:cNvSpPr txBox="1"/>
          <p:nvPr>
            <p:ph hasCustomPrompt="1"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8" name="Google Shape;38;p5"/>
          <p:cNvSpPr txBox="1"/>
          <p:nvPr>
            <p:ph hasCustomPrompt="1"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1" name="Google Shape;41;p5"/>
          <p:cNvSpPr txBox="1"/>
          <p:nvPr>
            <p:ph hasCustomPrompt="1"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4" name="Google Shape;44;p5"/>
          <p:cNvSpPr txBox="1"/>
          <p:nvPr>
            <p:ph hasCustomPrompt="1"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7" name="Google Shape;47;p5"/>
          <p:cNvSpPr txBox="1"/>
          <p:nvPr>
            <p:ph hasCustomPrompt="1"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nstructed.herokuapp.com/" TargetMode="External"/><Relationship Id="rId4" Type="http://schemas.openxmlformats.org/officeDocument/2006/relationships/hyperlink" Target="https://github.com/defCoding/instructEd" TargetMode="External"/><Relationship Id="rId5" Type="http://schemas.openxmlformats.org/officeDocument/2006/relationships/hyperlink" Target="https://test.uisapp2.iu.edu/jira-stg/projects/P565F19P1/summar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ctrTitle"/>
          </p:nvPr>
        </p:nvSpPr>
        <p:spPr>
          <a:xfrm flipH="1">
            <a:off x="1764175" y="305222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InstructED</a:t>
            </a:r>
            <a:endParaRPr/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 flipH="1">
            <a:off x="2264450" y="3722725"/>
            <a:ext cx="4615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Kevin Cao, Andrew Jedlicka, Blake Miller, Shaun Trimm</a:t>
            </a:r>
            <a:endParaRPr sz="150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325" y="2476925"/>
            <a:ext cx="1013476" cy="101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ctrTitle"/>
          </p:nvPr>
        </p:nvSpPr>
        <p:spPr>
          <a:xfrm flipH="1">
            <a:off x="1024200" y="462975"/>
            <a:ext cx="7095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LINKS</a:t>
            </a:r>
            <a:endParaRPr sz="6000"/>
          </a:p>
        </p:txBody>
      </p:sp>
      <p:sp>
        <p:nvSpPr>
          <p:cNvPr id="254" name="Google Shape;254;p25"/>
          <p:cNvSpPr txBox="1"/>
          <p:nvPr/>
        </p:nvSpPr>
        <p:spPr>
          <a:xfrm>
            <a:off x="157050" y="1236200"/>
            <a:ext cx="8829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 u="sng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Webapp</a:t>
            </a:r>
            <a:endParaRPr b="1" sz="2500" u="sng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https://instructed.herokuapp.com/</a:t>
            </a:r>
            <a:endParaRPr b="1" sz="2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 u="sng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Github</a:t>
            </a:r>
            <a:endParaRPr b="1" sz="2500" u="sng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https://github.com/defCoding/instructEd</a:t>
            </a:r>
            <a:endParaRPr b="1" sz="2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 u="sng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JIRA</a:t>
            </a:r>
            <a:endParaRPr b="1" sz="2500" u="sng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https://test.uisapp2.iu.edu/jira-stg/projects/P565F19P1/summary</a:t>
            </a:r>
            <a:endParaRPr b="1" sz="2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2148650" y="1280350"/>
            <a:ext cx="4871100" cy="905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1780700" y="2405825"/>
            <a:ext cx="5607000" cy="934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213350" y="3560700"/>
            <a:ext cx="8741700" cy="1038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ctrTitle"/>
          </p:nvPr>
        </p:nvSpPr>
        <p:spPr>
          <a:xfrm flipH="1">
            <a:off x="1024200" y="3244450"/>
            <a:ext cx="7095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 rot="5400000">
            <a:off x="1084277" y="132095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rot="5400000">
            <a:off x="3786954" y="291667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rot="5400000">
            <a:off x="2879824" y="132095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type="ctrTitle"/>
          </p:nvPr>
        </p:nvSpPr>
        <p:spPr>
          <a:xfrm>
            <a:off x="749100" y="507400"/>
            <a:ext cx="3796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Completed Features</a:t>
            </a:r>
            <a:endParaRPr/>
          </a:p>
        </p:txBody>
      </p:sp>
      <p:sp>
        <p:nvSpPr>
          <p:cNvPr id="122" name="Google Shape;122;p17"/>
          <p:cNvSpPr txBox="1"/>
          <p:nvPr>
            <p:ph idx="2" type="ctrTitle"/>
          </p:nvPr>
        </p:nvSpPr>
        <p:spPr>
          <a:xfrm>
            <a:off x="1273455" y="21345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LOGIN &amp; REGISTRATION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1299869" y="2239538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Secure login with unique ID, Duo authentication, and password recovery</a:t>
            </a:r>
            <a:endParaRPr sz="1100"/>
          </a:p>
        </p:txBody>
      </p:sp>
      <p:sp>
        <p:nvSpPr>
          <p:cNvPr id="124" name="Google Shape;124;p17"/>
          <p:cNvSpPr txBox="1"/>
          <p:nvPr>
            <p:ph idx="3" type="ctrTitle"/>
          </p:nvPr>
        </p:nvSpPr>
        <p:spPr>
          <a:xfrm>
            <a:off x="3095426" y="1974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DASHBOARD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5" name="Google Shape;125;p17"/>
          <p:cNvSpPr txBox="1"/>
          <p:nvPr>
            <p:ph idx="4" type="subTitle"/>
          </p:nvPr>
        </p:nvSpPr>
        <p:spPr>
          <a:xfrm>
            <a:off x="3095415" y="2239538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View announcements and upcoming assignments with due dates</a:t>
            </a:r>
            <a:endParaRPr sz="1100"/>
          </a:p>
        </p:txBody>
      </p:sp>
      <p:sp>
        <p:nvSpPr>
          <p:cNvPr id="126" name="Google Shape;126;p17"/>
          <p:cNvSpPr txBox="1"/>
          <p:nvPr>
            <p:ph idx="5" type="ctrTitle"/>
          </p:nvPr>
        </p:nvSpPr>
        <p:spPr>
          <a:xfrm>
            <a:off x="4015785" y="3506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SEARCH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7" name="Google Shape;127;p17"/>
          <p:cNvSpPr txBox="1"/>
          <p:nvPr>
            <p:ph idx="6" type="subTitle"/>
          </p:nvPr>
        </p:nvSpPr>
        <p:spPr>
          <a:xfrm>
            <a:off x="4002563" y="3778300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Search for assignments, files, &amp; announcements. Admins can search courses and users</a:t>
            </a:r>
            <a:endParaRPr sz="1100"/>
          </a:p>
        </p:txBody>
      </p:sp>
      <p:sp>
        <p:nvSpPr>
          <p:cNvPr id="128" name="Google Shape;128;p17"/>
          <p:cNvSpPr/>
          <p:nvPr/>
        </p:nvSpPr>
        <p:spPr>
          <a:xfrm rot="5400000">
            <a:off x="1991415" y="291668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 rot="5400000">
            <a:off x="4675377" y="132095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1939810" y="1461967"/>
            <a:ext cx="290336" cy="329515"/>
            <a:chOff x="2423775" y="3226875"/>
            <a:chExt cx="259925" cy="295000"/>
          </a:xfrm>
        </p:grpSpPr>
        <p:sp>
          <p:nvSpPr>
            <p:cNvPr id="131" name="Google Shape;131;p17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7"/>
          <p:cNvSpPr/>
          <p:nvPr/>
        </p:nvSpPr>
        <p:spPr>
          <a:xfrm>
            <a:off x="3734618" y="1454371"/>
            <a:ext cx="291814" cy="344701"/>
          </a:xfrm>
          <a:custGeom>
            <a:rect b="b" l="l" r="r" t="t"/>
            <a:pathLst>
              <a:path extrusionOk="0" h="12729" w="10776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2845807" y="3052241"/>
            <a:ext cx="292654" cy="342995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3" type="ctrTitle"/>
          </p:nvPr>
        </p:nvSpPr>
        <p:spPr>
          <a:xfrm>
            <a:off x="4917389" y="192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CHAT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7" name="Google Shape;137;p17"/>
          <p:cNvSpPr txBox="1"/>
          <p:nvPr>
            <p:ph idx="4" type="subTitle"/>
          </p:nvPr>
        </p:nvSpPr>
        <p:spPr>
          <a:xfrm>
            <a:off x="4917403" y="2182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Chat with students and instructors, both privately and in groups</a:t>
            </a:r>
            <a:endParaRPr sz="1100"/>
          </a:p>
        </p:txBody>
      </p:sp>
      <p:sp>
        <p:nvSpPr>
          <p:cNvPr id="138" name="Google Shape;138;p17"/>
          <p:cNvSpPr txBox="1"/>
          <p:nvPr>
            <p:ph idx="3" type="ctrTitle"/>
          </p:nvPr>
        </p:nvSpPr>
        <p:spPr>
          <a:xfrm>
            <a:off x="1979916" y="3348550"/>
            <a:ext cx="2024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SUBMISSION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&amp; GRADING</a:t>
            </a:r>
            <a:endParaRPr sz="1700"/>
          </a:p>
        </p:txBody>
      </p:sp>
      <p:sp>
        <p:nvSpPr>
          <p:cNvPr id="139" name="Google Shape;139;p17"/>
          <p:cNvSpPr txBox="1"/>
          <p:nvPr>
            <p:ph idx="4" type="subTitle"/>
          </p:nvPr>
        </p:nvSpPr>
        <p:spPr>
          <a:xfrm>
            <a:off x="2207040" y="3778300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File upload for students &amp; instructors. </a:t>
            </a:r>
            <a:r>
              <a:rPr lang="es" sz="1100"/>
              <a:t>Administrators can approve course files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40" name="Google Shape;140;p17"/>
          <p:cNvGrpSpPr/>
          <p:nvPr/>
        </p:nvGrpSpPr>
        <p:grpSpPr>
          <a:xfrm>
            <a:off x="4613619" y="3135645"/>
            <a:ext cx="348086" cy="344701"/>
            <a:chOff x="-37385100" y="3898325"/>
            <a:chExt cx="321350" cy="318225"/>
          </a:xfrm>
        </p:grpSpPr>
        <p:sp>
          <p:nvSpPr>
            <p:cNvPr id="141" name="Google Shape;141;p17"/>
            <p:cNvSpPr/>
            <p:nvPr/>
          </p:nvSpPr>
          <p:spPr>
            <a:xfrm>
              <a:off x="-37190575" y="4093650"/>
              <a:ext cx="126825" cy="122900"/>
            </a:xfrm>
            <a:custGeom>
              <a:rect b="b" l="l" r="r" t="t"/>
              <a:pathLst>
                <a:path extrusionOk="0" h="4916" w="5073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-37385100" y="3898325"/>
              <a:ext cx="248125" cy="248950"/>
            </a:xfrm>
            <a:custGeom>
              <a:rect b="b" l="l" r="r" t="t"/>
              <a:pathLst>
                <a:path extrusionOk="0" h="9958" w="9925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5535036" y="1545443"/>
            <a:ext cx="334919" cy="333630"/>
            <a:chOff x="-35123050" y="3561225"/>
            <a:chExt cx="292225" cy="291100"/>
          </a:xfrm>
        </p:grpSpPr>
        <p:sp>
          <p:nvSpPr>
            <p:cNvPr id="144" name="Google Shape;144;p17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7"/>
          <p:cNvSpPr/>
          <p:nvPr/>
        </p:nvSpPr>
        <p:spPr>
          <a:xfrm rot="5400000">
            <a:off x="5582527" y="291668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idx="3" type="ctrTitle"/>
          </p:nvPr>
        </p:nvSpPr>
        <p:spPr>
          <a:xfrm>
            <a:off x="5824539" y="35178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EXTRA FEATURES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8" name="Google Shape;148;p17"/>
          <p:cNvSpPr txBox="1"/>
          <p:nvPr>
            <p:ph idx="4" type="subTitle"/>
          </p:nvPr>
        </p:nvSpPr>
        <p:spPr>
          <a:xfrm>
            <a:off x="5824553" y="3778300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Toggleable global dark-mode. Instructors can view average grades for assignments</a:t>
            </a:r>
            <a:endParaRPr sz="1100"/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99993">
            <a:off x="6377799" y="3068599"/>
            <a:ext cx="410855" cy="410878"/>
          </a:xfrm>
          <a:prstGeom prst="rect">
            <a:avLst/>
          </a:prstGeom>
          <a:noFill/>
          <a:ln>
            <a:noFill/>
          </a:ln>
          <a:effectLst>
            <a:outerShdw rotWithShape="0" algn="bl" dir="2639999" dist="9525">
              <a:srgbClr val="FFFFFF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 rot="5400000">
            <a:off x="2050488" y="16300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5400000">
            <a:off x="4435288" y="16300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Technology</a:t>
            </a:r>
            <a:endParaRPr/>
          </a:p>
        </p:txBody>
      </p:sp>
      <p:sp>
        <p:nvSpPr>
          <p:cNvPr id="157" name="Google Shape;157;p18"/>
          <p:cNvSpPr txBox="1"/>
          <p:nvPr>
            <p:ph idx="3" type="ctrTitle"/>
          </p:nvPr>
        </p:nvSpPr>
        <p:spPr>
          <a:xfrm>
            <a:off x="2208300" y="2964625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FRONT-END</a:t>
            </a:r>
            <a:endParaRPr sz="3000"/>
          </a:p>
        </p:txBody>
      </p:sp>
      <p:sp>
        <p:nvSpPr>
          <p:cNvPr id="158" name="Google Shape;158;p18"/>
          <p:cNvSpPr txBox="1"/>
          <p:nvPr>
            <p:ph idx="4" type="ctrTitle"/>
          </p:nvPr>
        </p:nvSpPr>
        <p:spPr>
          <a:xfrm>
            <a:off x="4550988" y="2964625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BACK-END</a:t>
            </a:r>
            <a:endParaRPr sz="3000"/>
          </a:p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2315842" y="3044564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React</a:t>
            </a:r>
            <a:r>
              <a:rPr lang="es" sz="1400"/>
              <a:t>, Material UI, Bootstrap, Axios</a:t>
            </a:r>
            <a:endParaRPr sz="1400"/>
          </a:p>
        </p:txBody>
      </p:sp>
      <p:sp>
        <p:nvSpPr>
          <p:cNvPr id="160" name="Google Shape;160;p18"/>
          <p:cNvSpPr txBox="1"/>
          <p:nvPr>
            <p:ph idx="2" type="subTitle"/>
          </p:nvPr>
        </p:nvSpPr>
        <p:spPr>
          <a:xfrm>
            <a:off x="4700642" y="3058579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ExpressJS, Socket.IO</a:t>
            </a:r>
            <a:r>
              <a:rPr lang="es" sz="1400"/>
              <a:t>, PostgreSQL, Heroku,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AWS S3, DuoLogin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1" name="Google Shape;161;p18"/>
          <p:cNvSpPr/>
          <p:nvPr/>
        </p:nvSpPr>
        <p:spPr>
          <a:xfrm>
            <a:off x="5497748" y="1988000"/>
            <a:ext cx="533315" cy="540014"/>
          </a:xfrm>
          <a:custGeom>
            <a:rect b="b" l="l" r="r" t="t"/>
            <a:pathLst>
              <a:path extrusionOk="0" h="12091" w="11941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072495" y="1987994"/>
            <a:ext cx="614206" cy="540020"/>
            <a:chOff x="-45664625" y="2352225"/>
            <a:chExt cx="300125" cy="263875"/>
          </a:xfrm>
        </p:grpSpPr>
        <p:sp>
          <p:nvSpPr>
            <p:cNvPr id="163" name="Google Shape;163;p18"/>
            <p:cNvSpPr/>
            <p:nvPr/>
          </p:nvSpPr>
          <p:spPr>
            <a:xfrm>
              <a:off x="-45664625" y="2352225"/>
              <a:ext cx="300125" cy="263875"/>
            </a:xfrm>
            <a:custGeom>
              <a:rect b="b" l="l" r="r" t="t"/>
              <a:pathLst>
                <a:path extrusionOk="0" h="10555" w="12005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-45612625" y="2475100"/>
              <a:ext cx="55150" cy="88225"/>
            </a:xfrm>
            <a:custGeom>
              <a:rect b="b" l="l" r="r" t="t"/>
              <a:pathLst>
                <a:path extrusionOk="0" h="3529" w="2206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-45471650" y="2475100"/>
              <a:ext cx="54375" cy="86850"/>
            </a:xfrm>
            <a:custGeom>
              <a:rect b="b" l="l" r="r" t="t"/>
              <a:pathLst>
                <a:path extrusionOk="0" h="3474" w="2175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-45542525" y="2456975"/>
              <a:ext cx="55150" cy="123300"/>
            </a:xfrm>
            <a:custGeom>
              <a:rect b="b" l="l" r="r" t="t"/>
              <a:pathLst>
                <a:path extrusionOk="0" h="4932" w="2206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-45541750" y="23861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45488175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45436200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228425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193560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3661438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77" name="Google Shape;177;p19"/>
          <p:cNvSpPr txBox="1"/>
          <p:nvPr>
            <p:ph type="ctrTitle"/>
          </p:nvPr>
        </p:nvSpPr>
        <p:spPr>
          <a:xfrm flipH="1">
            <a:off x="1068750" y="270275"/>
            <a:ext cx="7006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Responsibilities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 flipH="1">
            <a:off x="3981888" y="1234863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3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 flipH="1">
            <a:off x="3751363" y="1703721"/>
            <a:ext cx="1826400" cy="21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Submissions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&amp; Grading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Kevin: Backend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Blake: Backend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Andrew: Frontend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Shaun: Frontend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180" name="Google Shape;180;p19"/>
          <p:cNvCxnSpPr/>
          <p:nvPr/>
        </p:nvCxnSpPr>
        <p:spPr>
          <a:xfrm>
            <a:off x="4179363" y="1586413"/>
            <a:ext cx="970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9"/>
          <p:cNvSpPr txBox="1"/>
          <p:nvPr/>
        </p:nvSpPr>
        <p:spPr>
          <a:xfrm flipH="1">
            <a:off x="2256225" y="1779438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2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 flipH="1">
            <a:off x="2025675" y="2275687"/>
            <a:ext cx="1826400" cy="21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Dashboard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</a:b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Kevin: Backend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Blake: Backend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Andrew: Frontend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Shaun: Frontend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183" name="Google Shape;183;p19"/>
          <p:cNvCxnSpPr/>
          <p:nvPr/>
        </p:nvCxnSpPr>
        <p:spPr>
          <a:xfrm>
            <a:off x="2453625" y="2130988"/>
            <a:ext cx="970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9"/>
          <p:cNvSpPr txBox="1"/>
          <p:nvPr/>
        </p:nvSpPr>
        <p:spPr>
          <a:xfrm flipH="1">
            <a:off x="548950" y="1234863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1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 flipH="1">
            <a:off x="299975" y="1703732"/>
            <a:ext cx="18264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Login 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&amp; Registration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Kevin: Backend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Blake: Backend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Andrew: Frontend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Shaun: Backend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186" name="Google Shape;186;p19"/>
          <p:cNvCxnSpPr/>
          <p:nvPr/>
        </p:nvCxnSpPr>
        <p:spPr>
          <a:xfrm>
            <a:off x="746350" y="1586413"/>
            <a:ext cx="970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9"/>
          <p:cNvSpPr/>
          <p:nvPr/>
        </p:nvSpPr>
        <p:spPr>
          <a:xfrm>
            <a:off x="53871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 flipH="1">
            <a:off x="5707600" y="1779438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5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 flipH="1">
            <a:off x="5468000" y="2275685"/>
            <a:ext cx="18264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Search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Kevin: Backend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Blake: Frontend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Andrew: Frontend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Shaun: Backend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190" name="Google Shape;190;p19"/>
          <p:cNvCxnSpPr/>
          <p:nvPr/>
        </p:nvCxnSpPr>
        <p:spPr>
          <a:xfrm>
            <a:off x="5905075" y="2130988"/>
            <a:ext cx="970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9"/>
          <p:cNvSpPr/>
          <p:nvPr/>
        </p:nvSpPr>
        <p:spPr>
          <a:xfrm>
            <a:off x="698995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 flipH="1">
            <a:off x="7310400" y="1234863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5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 flipH="1">
            <a:off x="7070800" y="1703736"/>
            <a:ext cx="18264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Chat &amp; 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Extra Features</a:t>
            </a:r>
            <a:endParaRPr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Kevin: Frontend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Blake: Frontend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Andrew: Frontend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Shaun: Backend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194" name="Google Shape;194;p19"/>
          <p:cNvCxnSpPr/>
          <p:nvPr/>
        </p:nvCxnSpPr>
        <p:spPr>
          <a:xfrm>
            <a:off x="7507875" y="1586413"/>
            <a:ext cx="970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ctrTitle"/>
          </p:nvPr>
        </p:nvSpPr>
        <p:spPr>
          <a:xfrm flipH="1">
            <a:off x="3747425" y="398725"/>
            <a:ext cx="46554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Contributions per Sprint</a:t>
            </a:r>
            <a:endParaRPr/>
          </a:p>
        </p:txBody>
      </p:sp>
      <p:pic>
        <p:nvPicPr>
          <p:cNvPr id="200" name="Google Shape;200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662" y="1069225"/>
            <a:ext cx="6062676" cy="374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ctrTitle"/>
          </p:nvPr>
        </p:nvSpPr>
        <p:spPr>
          <a:xfrm>
            <a:off x="371350" y="467000"/>
            <a:ext cx="3796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Total Contributions</a:t>
            </a:r>
            <a:endParaRPr/>
          </a:p>
        </p:txBody>
      </p:sp>
      <p:pic>
        <p:nvPicPr>
          <p:cNvPr id="206" name="Google Shape;206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50" y="1490525"/>
            <a:ext cx="4791675" cy="296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300" y="1490525"/>
            <a:ext cx="4648950" cy="287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ctrTitle"/>
          </p:nvPr>
        </p:nvSpPr>
        <p:spPr>
          <a:xfrm flipH="1">
            <a:off x="1024200" y="3244450"/>
            <a:ext cx="7095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4958353" y="1459632"/>
            <a:ext cx="2535025" cy="2349068"/>
          </a:xfrm>
          <a:prstGeom prst="flowChartProcess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1650653" y="1459650"/>
            <a:ext cx="2535025" cy="2349050"/>
          </a:xfrm>
          <a:prstGeom prst="flowChartProcess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>
            <p:ph idx="4294967295" type="subTitle"/>
          </p:nvPr>
        </p:nvSpPr>
        <p:spPr>
          <a:xfrm>
            <a:off x="8990125" y="2307150"/>
            <a:ext cx="13812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Mercury is the closest planet to the Sun</a:t>
            </a:r>
            <a:endParaRPr sz="1200"/>
          </a:p>
        </p:txBody>
      </p:sp>
      <p:sp>
        <p:nvSpPr>
          <p:cNvPr id="220" name="Google Shape;220;p23"/>
          <p:cNvSpPr txBox="1"/>
          <p:nvPr>
            <p:ph idx="4294967295" type="ctrTitle"/>
          </p:nvPr>
        </p:nvSpPr>
        <p:spPr>
          <a:xfrm flipH="1">
            <a:off x="646475" y="444900"/>
            <a:ext cx="39273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Obstacles and Issues</a:t>
            </a:r>
            <a:endParaRPr sz="3600"/>
          </a:p>
        </p:txBody>
      </p:sp>
      <p:sp>
        <p:nvSpPr>
          <p:cNvPr id="221" name="Google Shape;221;p23"/>
          <p:cNvSpPr txBox="1"/>
          <p:nvPr/>
        </p:nvSpPr>
        <p:spPr>
          <a:xfrm>
            <a:off x="1684944" y="1528324"/>
            <a:ext cx="24663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Unfamiliar </a:t>
            </a:r>
            <a:endParaRPr b="1" sz="2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 Stack</a:t>
            </a:r>
            <a:endParaRPr b="1" sz="2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was the first experience in web development for most of the member</a:t>
            </a:r>
            <a:r>
              <a:rPr lang="es" sz="1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s.</a:t>
            </a:r>
            <a:endParaRPr sz="1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4992644" y="1528306"/>
            <a:ext cx="24663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Architecture and Scalability</a:t>
            </a:r>
            <a:endParaRPr b="1" sz="25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Due to lack of experience with ReactJS, frontend architecture was not as scalable as would have liked.</a:t>
            </a:r>
            <a:endParaRPr sz="17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 rot="5400000">
            <a:off x="2228277" y="12808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 rot="5400000">
            <a:off x="4023824" y="12808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>
            <p:ph type="ctrTitle"/>
          </p:nvPr>
        </p:nvSpPr>
        <p:spPr>
          <a:xfrm>
            <a:off x="749100" y="507400"/>
            <a:ext cx="3796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Future Improvements</a:t>
            </a:r>
            <a:endParaRPr/>
          </a:p>
        </p:txBody>
      </p:sp>
      <p:sp>
        <p:nvSpPr>
          <p:cNvPr id="230" name="Google Shape;230;p24"/>
          <p:cNvSpPr txBox="1"/>
          <p:nvPr>
            <p:ph idx="2" type="ctrTitle"/>
          </p:nvPr>
        </p:nvSpPr>
        <p:spPr>
          <a:xfrm>
            <a:off x="2443880" y="188200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IMPROVED UI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31" name="Google Shape;231;p24"/>
          <p:cNvSpPr txBox="1"/>
          <p:nvPr>
            <p:ph idx="1" type="subTitle"/>
          </p:nvPr>
        </p:nvSpPr>
        <p:spPr>
          <a:xfrm>
            <a:off x="2443869" y="2143900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More aesthetically pleasing UI, especially for the dashboard</a:t>
            </a:r>
            <a:endParaRPr sz="1100"/>
          </a:p>
        </p:txBody>
      </p:sp>
      <p:sp>
        <p:nvSpPr>
          <p:cNvPr id="232" name="Google Shape;232;p24"/>
          <p:cNvSpPr txBox="1"/>
          <p:nvPr>
            <p:ph idx="3" type="ctrTitle"/>
          </p:nvPr>
        </p:nvSpPr>
        <p:spPr>
          <a:xfrm>
            <a:off x="4239426" y="188970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ASSIGNMENTS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33" name="Google Shape;233;p24"/>
          <p:cNvSpPr txBox="1"/>
          <p:nvPr>
            <p:ph idx="4" type="subTitle"/>
          </p:nvPr>
        </p:nvSpPr>
        <p:spPr>
          <a:xfrm>
            <a:off x="4239415" y="2143900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Additional assignment types such as in-browser quizzes and exams</a:t>
            </a:r>
            <a:endParaRPr sz="1100"/>
          </a:p>
        </p:txBody>
      </p:sp>
      <p:sp>
        <p:nvSpPr>
          <p:cNvPr id="234" name="Google Shape;234;p24"/>
          <p:cNvSpPr/>
          <p:nvPr/>
        </p:nvSpPr>
        <p:spPr>
          <a:xfrm rot="5400000">
            <a:off x="3118777" y="287655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4"/>
          <p:cNvGrpSpPr/>
          <p:nvPr/>
        </p:nvGrpSpPr>
        <p:grpSpPr>
          <a:xfrm>
            <a:off x="3083810" y="1421842"/>
            <a:ext cx="290336" cy="329515"/>
            <a:chOff x="2423775" y="3226875"/>
            <a:chExt cx="259925" cy="295000"/>
          </a:xfrm>
        </p:grpSpPr>
        <p:sp>
          <p:nvSpPr>
            <p:cNvPr id="236" name="Google Shape;236;p24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4"/>
          <p:cNvSpPr/>
          <p:nvPr/>
        </p:nvSpPr>
        <p:spPr>
          <a:xfrm>
            <a:off x="4878618" y="1414246"/>
            <a:ext cx="291814" cy="344701"/>
          </a:xfrm>
          <a:custGeom>
            <a:rect b="b" l="l" r="r" t="t"/>
            <a:pathLst>
              <a:path extrusionOk="0" h="12729" w="10776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 txBox="1"/>
          <p:nvPr>
            <p:ph idx="3" type="ctrTitle"/>
          </p:nvPr>
        </p:nvSpPr>
        <p:spPr>
          <a:xfrm>
            <a:off x="3360789" y="34777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NOTIFICATIONS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41" name="Google Shape;241;p24"/>
          <p:cNvSpPr txBox="1"/>
          <p:nvPr>
            <p:ph idx="4" type="subTitle"/>
          </p:nvPr>
        </p:nvSpPr>
        <p:spPr>
          <a:xfrm>
            <a:off x="3360790" y="368772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Notification system that sends emails for nearly-due assignments or newly-submitted grades</a:t>
            </a:r>
            <a:endParaRPr sz="1100"/>
          </a:p>
        </p:txBody>
      </p:sp>
      <p:grpSp>
        <p:nvGrpSpPr>
          <p:cNvPr id="242" name="Google Shape;242;p24"/>
          <p:cNvGrpSpPr/>
          <p:nvPr/>
        </p:nvGrpSpPr>
        <p:grpSpPr>
          <a:xfrm>
            <a:off x="3978436" y="3101043"/>
            <a:ext cx="334919" cy="333630"/>
            <a:chOff x="-35123050" y="3561225"/>
            <a:chExt cx="292225" cy="291100"/>
          </a:xfrm>
        </p:grpSpPr>
        <p:sp>
          <p:nvSpPr>
            <p:cNvPr id="243" name="Google Shape;243;p24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4"/>
          <p:cNvSpPr/>
          <p:nvPr/>
        </p:nvSpPr>
        <p:spPr>
          <a:xfrm rot="5400000">
            <a:off x="4914327" y="287655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>
            <p:ph idx="3" type="ctrTitle"/>
          </p:nvPr>
        </p:nvSpPr>
        <p:spPr>
          <a:xfrm>
            <a:off x="5156339" y="34777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COLOR SCHEMES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47" name="Google Shape;247;p24"/>
          <p:cNvSpPr txBox="1"/>
          <p:nvPr>
            <p:ph idx="4" type="subTitle"/>
          </p:nvPr>
        </p:nvSpPr>
        <p:spPr>
          <a:xfrm>
            <a:off x="5129928" y="368772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Custom color schemes for each user and each course, with additional support for dark mode</a:t>
            </a:r>
            <a:endParaRPr sz="1100"/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99993">
            <a:off x="5709599" y="3028474"/>
            <a:ext cx="410855" cy="410878"/>
          </a:xfrm>
          <a:prstGeom prst="rect">
            <a:avLst/>
          </a:prstGeom>
          <a:noFill/>
          <a:ln>
            <a:noFill/>
          </a:ln>
          <a:effectLst>
            <a:outerShdw rotWithShape="0" algn="bl" dir="2639999" dist="9525">
              <a:srgbClr val="FFFFFF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88D3CE"/>
      </a:dk1>
      <a:lt1>
        <a:srgbClr val="423864"/>
      </a:lt1>
      <a:dk2>
        <a:srgbClr val="1B1A27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88D3C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