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Ubuntu" panose="020B0604020202020204" charset="0"/>
      <p:regular r:id="rId13"/>
      <p:bold r:id="rId14"/>
      <p:italic r:id="rId15"/>
      <p:boldItalic r:id="rId16"/>
    </p:embeddedFont>
    <p:embeddedFont>
      <p:font typeface="Ubuntu Condensed" panose="020B0604020202020204" charset="0"/>
      <p:regular r:id="rId17"/>
    </p:embeddedFont>
    <p:embeddedFont>
      <p:font typeface="Ubuntu Mono"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dk1"/>
              </a:buClr>
              <a:defRPr>
                <a:solidFill>
                  <a:schemeClr val="dk1"/>
                </a:solidFill>
              </a:defRPr>
            </a:lvl1pPr>
            <a:lvl2pPr>
              <a:spcBef>
                <a:spcPts val="0"/>
              </a:spcBef>
              <a:buClr>
                <a:schemeClr val="dk1"/>
              </a:buClr>
              <a:defRPr>
                <a:solidFill>
                  <a:schemeClr val="dk1"/>
                </a:solidFill>
              </a:defRPr>
            </a:lvl2pPr>
            <a:lvl3pPr>
              <a:spcBef>
                <a:spcPts val="0"/>
              </a:spcBef>
              <a:buClr>
                <a:schemeClr val="dk1"/>
              </a:buClr>
              <a:defRPr>
                <a:solidFill>
                  <a:schemeClr val="dk1"/>
                </a:solidFill>
              </a:defRPr>
            </a:lvl3pPr>
            <a:lvl4pPr>
              <a:spcBef>
                <a:spcPts val="0"/>
              </a:spcBef>
              <a:buClr>
                <a:schemeClr val="dk1"/>
              </a:buClr>
              <a:defRPr>
                <a:solidFill>
                  <a:schemeClr val="dk1"/>
                </a:solidFill>
              </a:defRPr>
            </a:lvl4pPr>
            <a:lvl5pPr>
              <a:spcBef>
                <a:spcPts val="0"/>
              </a:spcBef>
              <a:buClr>
                <a:schemeClr val="dk1"/>
              </a:buClr>
              <a:defRPr>
                <a:solidFill>
                  <a:schemeClr val="dk1"/>
                </a:solidFill>
              </a:defRPr>
            </a:lvl5pPr>
            <a:lvl6pPr>
              <a:spcBef>
                <a:spcPts val="0"/>
              </a:spcBef>
              <a:buClr>
                <a:schemeClr val="dk1"/>
              </a:buClr>
              <a:defRPr>
                <a:solidFill>
                  <a:schemeClr val="dk1"/>
                </a:solidFill>
              </a:defRPr>
            </a:lvl6pPr>
            <a:lvl7pPr>
              <a:spcBef>
                <a:spcPts val="0"/>
              </a:spcBef>
              <a:buClr>
                <a:schemeClr val="dk1"/>
              </a:buClr>
              <a:defRPr>
                <a:solidFill>
                  <a:schemeClr val="dk1"/>
                </a:solidFill>
              </a:defRPr>
            </a:lvl7pPr>
            <a:lvl8pPr>
              <a:spcBef>
                <a:spcPts val="0"/>
              </a:spcBef>
              <a:buClr>
                <a:schemeClr val="dk1"/>
              </a:buClr>
              <a:defRPr>
                <a:solidFill>
                  <a:schemeClr val="dk1"/>
                </a:solidFill>
              </a:defRPr>
            </a:lvl8pPr>
            <a:lvl9pPr>
              <a:spcBef>
                <a:spcPts val="0"/>
              </a:spcBef>
              <a:buClr>
                <a:schemeClr val="dk1"/>
              </a:buClr>
              <a:defRPr>
                <a:solidFill>
                  <a:schemeClr val="dk1"/>
                </a:solidFill>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defRPr sz="1800">
                <a:solidFill>
                  <a:schemeClr val="lt2"/>
                </a:solidFill>
              </a:defRPr>
            </a:lvl1pPr>
            <a:lvl2pPr>
              <a:lnSpc>
                <a:spcPct val="115000"/>
              </a:lnSpc>
              <a:spcBef>
                <a:spcPts val="0"/>
              </a:spcBef>
              <a:spcAft>
                <a:spcPts val="1600"/>
              </a:spcAft>
              <a:buClr>
                <a:schemeClr val="lt2"/>
              </a:buClr>
              <a:defRPr>
                <a:solidFill>
                  <a:schemeClr val="lt2"/>
                </a:solidFill>
              </a:defRPr>
            </a:lvl2pPr>
            <a:lvl3pPr>
              <a:lnSpc>
                <a:spcPct val="115000"/>
              </a:lnSpc>
              <a:spcBef>
                <a:spcPts val="0"/>
              </a:spcBef>
              <a:spcAft>
                <a:spcPts val="1600"/>
              </a:spcAft>
              <a:buClr>
                <a:schemeClr val="lt2"/>
              </a:buClr>
              <a:defRPr>
                <a:solidFill>
                  <a:schemeClr val="lt2"/>
                </a:solidFill>
              </a:defRPr>
            </a:lvl3pPr>
            <a:lvl4pPr>
              <a:lnSpc>
                <a:spcPct val="115000"/>
              </a:lnSpc>
              <a:spcBef>
                <a:spcPts val="0"/>
              </a:spcBef>
              <a:spcAft>
                <a:spcPts val="1600"/>
              </a:spcAft>
              <a:buClr>
                <a:schemeClr val="lt2"/>
              </a:buClr>
              <a:defRPr>
                <a:solidFill>
                  <a:schemeClr val="lt2"/>
                </a:solidFill>
              </a:defRPr>
            </a:lvl4pPr>
            <a:lvl5pPr>
              <a:lnSpc>
                <a:spcPct val="115000"/>
              </a:lnSpc>
              <a:spcBef>
                <a:spcPts val="0"/>
              </a:spcBef>
              <a:spcAft>
                <a:spcPts val="1600"/>
              </a:spcAft>
              <a:buClr>
                <a:schemeClr val="lt2"/>
              </a:buClr>
              <a:defRPr>
                <a:solidFill>
                  <a:schemeClr val="lt2"/>
                </a:solidFill>
              </a:defRPr>
            </a:lvl5pPr>
            <a:lvl6pPr>
              <a:lnSpc>
                <a:spcPct val="115000"/>
              </a:lnSpc>
              <a:spcBef>
                <a:spcPts val="0"/>
              </a:spcBef>
              <a:spcAft>
                <a:spcPts val="1600"/>
              </a:spcAft>
              <a:buClr>
                <a:schemeClr val="lt2"/>
              </a:buClr>
              <a:defRPr>
                <a:solidFill>
                  <a:schemeClr val="lt2"/>
                </a:solidFill>
              </a:defRPr>
            </a:lvl6pPr>
            <a:lvl7pPr>
              <a:lnSpc>
                <a:spcPct val="115000"/>
              </a:lnSpc>
              <a:spcBef>
                <a:spcPts val="0"/>
              </a:spcBef>
              <a:spcAft>
                <a:spcPts val="1600"/>
              </a:spcAft>
              <a:buClr>
                <a:schemeClr val="lt2"/>
              </a:buClr>
              <a:defRPr>
                <a:solidFill>
                  <a:schemeClr val="lt2"/>
                </a:solidFill>
              </a:defRPr>
            </a:lvl7pPr>
            <a:lvl8pPr>
              <a:lnSpc>
                <a:spcPct val="115000"/>
              </a:lnSpc>
              <a:spcBef>
                <a:spcPts val="0"/>
              </a:spcBef>
              <a:spcAft>
                <a:spcPts val="1600"/>
              </a:spcAft>
              <a:buClr>
                <a:schemeClr val="lt2"/>
              </a:buClr>
              <a:defRPr>
                <a:solidFill>
                  <a:schemeClr val="lt2"/>
                </a:solidFill>
              </a:defRPr>
            </a:lvl8pPr>
            <a:lvl9pPr>
              <a:lnSpc>
                <a:spcPct val="115000"/>
              </a:lnSpc>
              <a:spcBef>
                <a:spcPts val="0"/>
              </a:spcBef>
              <a:spcAft>
                <a:spcPts val="1600"/>
              </a:spcAft>
              <a:buClr>
                <a:schemeClr val="lt2"/>
              </a:buClr>
              <a:defRPr>
                <a:solidFill>
                  <a:schemeClr val="lt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311700" y="2158200"/>
            <a:ext cx="8520599" cy="1436699"/>
          </a:xfrm>
          <a:prstGeom prst="rect">
            <a:avLst/>
          </a:prstGeom>
        </p:spPr>
        <p:txBody>
          <a:bodyPr lIns="91425" tIns="91425" rIns="91425" bIns="91425" anchor="b" anchorCtr="0">
            <a:noAutofit/>
          </a:bodyPr>
          <a:lstStyle/>
          <a:p>
            <a:pPr>
              <a:spcBef>
                <a:spcPts val="0"/>
              </a:spcBef>
              <a:buNone/>
            </a:pPr>
            <a:r>
              <a:rPr lang="en" sz="7200" b="1">
                <a:solidFill>
                  <a:srgbClr val="FFFFFF"/>
                </a:solidFill>
                <a:latin typeface="Ubuntu Mono"/>
                <a:ea typeface="Ubuntu Mono"/>
                <a:cs typeface="Ubuntu Mono"/>
                <a:sym typeface="Ubuntu Mono"/>
              </a:rPr>
              <a:t>code_launch();</a:t>
            </a:r>
          </a:p>
        </p:txBody>
      </p:sp>
      <p:sp>
        <p:nvSpPr>
          <p:cNvPr id="51" name="Shape 51"/>
          <p:cNvSpPr txBox="1"/>
          <p:nvPr/>
        </p:nvSpPr>
        <p:spPr>
          <a:xfrm>
            <a:off x="1519950" y="1250900"/>
            <a:ext cx="6104099" cy="1050599"/>
          </a:xfrm>
          <a:prstGeom prst="rect">
            <a:avLst/>
          </a:prstGeom>
          <a:noFill/>
          <a:ln>
            <a:noFill/>
          </a:ln>
        </p:spPr>
        <p:txBody>
          <a:bodyPr lIns="91425" tIns="91425" rIns="91425" bIns="91425" anchor="t" anchorCtr="0">
            <a:noAutofit/>
          </a:bodyPr>
          <a:lstStyle/>
          <a:p>
            <a:pPr algn="ctr" rtl="0">
              <a:spcBef>
                <a:spcPts val="0"/>
              </a:spcBef>
              <a:buNone/>
            </a:pPr>
            <a:r>
              <a:rPr lang="en" sz="4800">
                <a:solidFill>
                  <a:srgbClr val="CCCCCC"/>
                </a:solidFill>
                <a:latin typeface="Open Sans"/>
                <a:ea typeface="Open Sans"/>
                <a:cs typeface="Open Sans"/>
                <a:sym typeface="Open Sans"/>
              </a:rPr>
              <a:t>  Penguin Hackers</a:t>
            </a:r>
          </a:p>
          <a:p>
            <a:pPr algn="ctr">
              <a:spcBef>
                <a:spcPts val="0"/>
              </a:spcBef>
              <a:buNone/>
            </a:pPr>
            <a:r>
              <a:rPr lang="en">
                <a:solidFill>
                  <a:srgbClr val="CC0000"/>
                </a:solidFill>
                <a:latin typeface="Open Sans"/>
                <a:ea typeface="Open Sans"/>
                <a:cs typeface="Open Sans"/>
                <a:sym typeface="Open Sans"/>
              </a:rPr>
              <a:t>P R E S E N T S</a:t>
            </a:r>
          </a:p>
        </p:txBody>
      </p:sp>
      <p:pic>
        <p:nvPicPr>
          <p:cNvPr id="52" name="Shape 52"/>
          <p:cNvPicPr preferRelativeResize="0"/>
          <p:nvPr/>
        </p:nvPicPr>
        <p:blipFill>
          <a:blip r:embed="rId3">
            <a:alphaModFix/>
          </a:blip>
          <a:stretch>
            <a:fillRect/>
          </a:stretch>
        </p:blipFill>
        <p:spPr>
          <a:xfrm>
            <a:off x="1863200" y="1493375"/>
            <a:ext cx="425175" cy="4293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ctrTitle"/>
          </p:nvPr>
        </p:nvSpPr>
        <p:spPr>
          <a:xfrm>
            <a:off x="311700" y="1523550"/>
            <a:ext cx="8520599" cy="2096400"/>
          </a:xfrm>
          <a:prstGeom prst="rect">
            <a:avLst/>
          </a:prstGeom>
        </p:spPr>
        <p:txBody>
          <a:bodyPr lIns="91425" tIns="91425" rIns="91425" bIns="91425" anchor="b" anchorCtr="0">
            <a:noAutofit/>
          </a:bodyPr>
          <a:lstStyle/>
          <a:p>
            <a:pPr rtl="0">
              <a:spcBef>
                <a:spcPts val="0"/>
              </a:spcBef>
              <a:buNone/>
            </a:pPr>
            <a:r>
              <a:rPr lang="en" sz="4400" b="1">
                <a:latin typeface="Ubuntu Mono"/>
                <a:ea typeface="Ubuntu Mono"/>
                <a:cs typeface="Ubuntu Mono"/>
                <a:sym typeface="Ubuntu Mono"/>
              </a:rPr>
              <a:t>Hyper Text Markup Language 5</a:t>
            </a:r>
          </a:p>
          <a:p>
            <a:pPr rtl="0">
              <a:spcBef>
                <a:spcPts val="0"/>
              </a:spcBef>
              <a:buNone/>
            </a:pPr>
            <a:r>
              <a:rPr lang="en" sz="2400" b="1">
                <a:latin typeface="Ubuntu Mono"/>
                <a:ea typeface="Ubuntu Mono"/>
                <a:cs typeface="Ubuntu Mono"/>
                <a:sym typeface="Ubuntu Mono"/>
              </a:rPr>
              <a:t>and</a:t>
            </a:r>
          </a:p>
          <a:p>
            <a:pPr lvl="0" rtl="0">
              <a:spcBef>
                <a:spcPts val="0"/>
              </a:spcBef>
              <a:buNone/>
            </a:pPr>
            <a:r>
              <a:rPr lang="en" sz="4400" b="1">
                <a:latin typeface="Ubuntu Mono"/>
                <a:ea typeface="Ubuntu Mono"/>
                <a:cs typeface="Ubuntu Mono"/>
                <a:sym typeface="Ubuntu Mono"/>
              </a:rPr>
              <a:t>Cascading Style Sheets 3</a:t>
            </a:r>
          </a:p>
        </p:txBody>
      </p:sp>
      <p:grpSp>
        <p:nvGrpSpPr>
          <p:cNvPr id="253" name="Shape 253"/>
          <p:cNvGrpSpPr/>
          <p:nvPr/>
        </p:nvGrpSpPr>
        <p:grpSpPr>
          <a:xfrm>
            <a:off x="-630600" y="-1225"/>
            <a:ext cx="5528400" cy="1050599"/>
            <a:chOff x="-706800" y="-306025"/>
            <a:chExt cx="5528400" cy="1050599"/>
          </a:xfrm>
        </p:grpSpPr>
        <p:sp>
          <p:nvSpPr>
            <p:cNvPr id="254" name="Shape 254"/>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255" name="Shape 255"/>
            <p:cNvPicPr preferRelativeResize="0"/>
            <p:nvPr/>
          </p:nvPicPr>
          <p:blipFill>
            <a:blip r:embed="rId3">
              <a:alphaModFix/>
            </a:blip>
            <a:stretch>
              <a:fillRect/>
            </a:stretch>
          </p:blipFill>
          <p:spPr>
            <a:xfrm>
              <a:off x="122800" y="-100950"/>
              <a:ext cx="342949" cy="346274"/>
            </a:xfrm>
            <a:prstGeom prst="rect">
              <a:avLst/>
            </a:prstGeom>
            <a:noFill/>
            <a:ln>
              <a:noFill/>
            </a:ln>
          </p:spPr>
        </p:pic>
      </p:grpSp>
      <p:sp>
        <p:nvSpPr>
          <p:cNvPr id="256" name="Shape 256"/>
          <p:cNvSpPr txBox="1"/>
          <p:nvPr/>
        </p:nvSpPr>
        <p:spPr>
          <a:xfrm>
            <a:off x="1878750" y="3564450"/>
            <a:ext cx="5386500" cy="484799"/>
          </a:xfrm>
          <a:prstGeom prst="rect">
            <a:avLst/>
          </a:prstGeom>
          <a:noFill/>
          <a:ln>
            <a:noFill/>
          </a:ln>
        </p:spPr>
        <p:txBody>
          <a:bodyPr lIns="91425" tIns="91425" rIns="91425" bIns="91425" anchor="t" anchorCtr="0">
            <a:noAutofit/>
          </a:bodyPr>
          <a:lstStyle/>
          <a:p>
            <a:pPr lvl="0" algn="ctr" rtl="0">
              <a:spcBef>
                <a:spcPts val="0"/>
              </a:spcBef>
              <a:buNone/>
            </a:pPr>
            <a:r>
              <a:rPr lang="en" sz="1800" i="1">
                <a:solidFill>
                  <a:srgbClr val="B7B7B7"/>
                </a:solidFill>
                <a:latin typeface="Open Sans"/>
                <a:ea typeface="Open Sans"/>
                <a:cs typeface="Open Sans"/>
                <a:sym typeface="Open Sans"/>
              </a:rPr>
              <a:t>Double Feature Slasher Film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0" y="2046450"/>
            <a:ext cx="8520599" cy="1050599"/>
          </a:xfrm>
          <a:prstGeom prst="rect">
            <a:avLst/>
          </a:prstGeom>
        </p:spPr>
        <p:txBody>
          <a:bodyPr lIns="91425" tIns="91425" rIns="91425" bIns="91425" anchor="b" anchorCtr="0">
            <a:noAutofit/>
          </a:bodyPr>
          <a:lstStyle/>
          <a:p>
            <a:pPr lvl="0" rtl="0">
              <a:spcBef>
                <a:spcPts val="0"/>
              </a:spcBef>
              <a:buNone/>
            </a:pPr>
            <a:r>
              <a:rPr lang="en" sz="6000" b="1">
                <a:latin typeface="Ubuntu Mono"/>
                <a:ea typeface="Ubuntu Mono"/>
                <a:cs typeface="Ubuntu Mono"/>
                <a:sym typeface="Ubuntu Mono"/>
              </a:rPr>
              <a:t>Hello, world.</a:t>
            </a:r>
          </a:p>
        </p:txBody>
      </p:sp>
      <p:grpSp>
        <p:nvGrpSpPr>
          <p:cNvPr id="58" name="Shape 58"/>
          <p:cNvGrpSpPr/>
          <p:nvPr/>
        </p:nvGrpSpPr>
        <p:grpSpPr>
          <a:xfrm>
            <a:off x="-630600" y="-1225"/>
            <a:ext cx="5528400" cy="1050599"/>
            <a:chOff x="-706800" y="-306025"/>
            <a:chExt cx="5528400" cy="1050599"/>
          </a:xfrm>
        </p:grpSpPr>
        <p:sp>
          <p:nvSpPr>
            <p:cNvPr id="59" name="Shape 59"/>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60" name="Shape 60"/>
            <p:cNvPicPr preferRelativeResize="0"/>
            <p:nvPr/>
          </p:nvPicPr>
          <p:blipFill>
            <a:blip r:embed="rId3">
              <a:alphaModFix/>
            </a:blip>
            <a:stretch>
              <a:fillRect/>
            </a:stretch>
          </p:blipFill>
          <p:spPr>
            <a:xfrm>
              <a:off x="122800" y="-100950"/>
              <a:ext cx="342949" cy="346274"/>
            </a:xfrm>
            <a:prstGeom prst="rect">
              <a:avLst/>
            </a:prstGeom>
            <a:noFill/>
            <a:ln>
              <a:noFill/>
            </a:ln>
          </p:spPr>
        </p:pic>
      </p:grpSp>
      <p:sp>
        <p:nvSpPr>
          <p:cNvPr id="61" name="Shape 61"/>
          <p:cNvSpPr txBox="1"/>
          <p:nvPr/>
        </p:nvSpPr>
        <p:spPr>
          <a:xfrm>
            <a:off x="3072000" y="2955175"/>
            <a:ext cx="3000000" cy="458100"/>
          </a:xfrm>
          <a:prstGeom prst="rect">
            <a:avLst/>
          </a:prstGeom>
          <a:noFill/>
          <a:ln>
            <a:noFill/>
          </a:ln>
        </p:spPr>
        <p:txBody>
          <a:bodyPr lIns="91425" tIns="91425" rIns="91425" bIns="91425" anchor="ctr" anchorCtr="0">
            <a:noAutofit/>
          </a:bodyPr>
          <a:lstStyle/>
          <a:p>
            <a:pPr lvl="0" algn="ctr" rtl="0">
              <a:spcBef>
                <a:spcPts val="0"/>
              </a:spcBef>
              <a:buNone/>
            </a:pPr>
            <a:r>
              <a:rPr lang="en" sz="1800" i="1">
                <a:solidFill>
                  <a:srgbClr val="B7B7B7"/>
                </a:solidFill>
                <a:latin typeface="Open Sans"/>
                <a:ea typeface="Open Sans"/>
                <a:cs typeface="Open Sans"/>
                <a:sym typeface="Open Sans"/>
              </a:rPr>
              <a:t>Nice to meet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311700" y="1565850"/>
            <a:ext cx="8520599" cy="2011799"/>
          </a:xfrm>
          <a:prstGeom prst="rect">
            <a:avLst/>
          </a:prstGeom>
        </p:spPr>
        <p:txBody>
          <a:bodyPr lIns="91425" tIns="91425" rIns="91425" bIns="91425" anchor="b" anchorCtr="0">
            <a:noAutofit/>
          </a:bodyPr>
          <a:lstStyle/>
          <a:p>
            <a:pPr rtl="0">
              <a:spcBef>
                <a:spcPts val="0"/>
              </a:spcBef>
              <a:buNone/>
            </a:pPr>
            <a:r>
              <a:rPr lang="en" sz="6000" b="1">
                <a:latin typeface="Ubuntu Mono"/>
                <a:ea typeface="Ubuntu Mono"/>
                <a:cs typeface="Ubuntu Mono"/>
                <a:sym typeface="Ubuntu Mono"/>
              </a:rPr>
              <a:t>A Brief History of</a:t>
            </a:r>
          </a:p>
          <a:p>
            <a:pPr lvl="0" rtl="0">
              <a:spcBef>
                <a:spcPts val="0"/>
              </a:spcBef>
              <a:buNone/>
            </a:pPr>
            <a:r>
              <a:rPr lang="en" sz="6000" b="1">
                <a:latin typeface="Ubuntu Mono"/>
                <a:ea typeface="Ubuntu Mono"/>
                <a:cs typeface="Ubuntu Mono"/>
                <a:sym typeface="Ubuntu Mono"/>
              </a:rPr>
              <a:t>Penguin Hackers</a:t>
            </a:r>
          </a:p>
        </p:txBody>
      </p:sp>
      <p:grpSp>
        <p:nvGrpSpPr>
          <p:cNvPr id="67" name="Shape 67"/>
          <p:cNvGrpSpPr/>
          <p:nvPr/>
        </p:nvGrpSpPr>
        <p:grpSpPr>
          <a:xfrm>
            <a:off x="-630600" y="-1225"/>
            <a:ext cx="5528400" cy="1050599"/>
            <a:chOff x="-706800" y="-306025"/>
            <a:chExt cx="5528400" cy="1050599"/>
          </a:xfrm>
        </p:grpSpPr>
        <p:sp>
          <p:nvSpPr>
            <p:cNvPr id="68" name="Shape 68"/>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69" name="Shape 69"/>
            <p:cNvPicPr preferRelativeResize="0"/>
            <p:nvPr/>
          </p:nvPicPr>
          <p:blipFill>
            <a:blip r:embed="rId3">
              <a:alphaModFix/>
            </a:blip>
            <a:stretch>
              <a:fillRect/>
            </a:stretch>
          </p:blipFill>
          <p:spPr>
            <a:xfrm>
              <a:off x="122800" y="-100950"/>
              <a:ext cx="342949" cy="346274"/>
            </a:xfrm>
            <a:prstGeom prst="rect">
              <a:avLst/>
            </a:prstGeom>
            <a:noFill/>
            <a:ln>
              <a:noFill/>
            </a:ln>
          </p:spPr>
        </p:pic>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p:nvPr/>
        </p:nvSpPr>
        <p:spPr>
          <a:xfrm>
            <a:off x="0" y="743350"/>
            <a:ext cx="9144000" cy="4400099"/>
          </a:xfrm>
          <a:prstGeom prst="rect">
            <a:avLst/>
          </a:prstGeom>
          <a:solidFill>
            <a:srgbClr val="303030"/>
          </a:solidFill>
          <a:ln>
            <a:noFill/>
          </a:ln>
        </p:spPr>
        <p:txBody>
          <a:bodyPr lIns="91425" tIns="91425" rIns="91425" bIns="91425" anchor="ctr" anchorCtr="0">
            <a:noAutofit/>
          </a:bodyPr>
          <a:lstStyle/>
          <a:p>
            <a:pPr>
              <a:spcBef>
                <a:spcPts val="0"/>
              </a:spcBef>
              <a:buNone/>
            </a:pPr>
            <a:endParaRPr/>
          </a:p>
        </p:txBody>
      </p:sp>
      <p:sp>
        <p:nvSpPr>
          <p:cNvPr id="75" name="Shape 75"/>
          <p:cNvSpPr txBox="1">
            <a:spLocks noGrp="1"/>
          </p:cNvSpPr>
          <p:nvPr>
            <p:ph type="ctrTitle"/>
          </p:nvPr>
        </p:nvSpPr>
        <p:spPr>
          <a:xfrm>
            <a:off x="311700" y="1046025"/>
            <a:ext cx="8520599" cy="3898199"/>
          </a:xfrm>
          <a:prstGeom prst="rect">
            <a:avLst/>
          </a:prstGeom>
        </p:spPr>
        <p:txBody>
          <a:bodyPr lIns="91425" tIns="91425" rIns="91425" bIns="91425" anchor="b" anchorCtr="0">
            <a:noAutofit/>
          </a:bodyPr>
          <a:lstStyle/>
          <a:p>
            <a:pPr algn="l" rtl="0">
              <a:spcBef>
                <a:spcPts val="0"/>
              </a:spcBef>
              <a:buNone/>
            </a:pPr>
            <a:r>
              <a:rPr lang="en" sz="2400" b="1">
                <a:solidFill>
                  <a:srgbClr val="CC0000"/>
                </a:solidFill>
                <a:latin typeface="Ubuntu"/>
                <a:ea typeface="Ubuntu"/>
                <a:cs typeface="Ubuntu"/>
                <a:sym typeface="Ubuntu"/>
              </a:rPr>
              <a:t>Fall Semester 2014</a:t>
            </a:r>
            <a:r>
              <a:rPr lang="en" sz="2400">
                <a:latin typeface="Ubuntu"/>
                <a:ea typeface="Ubuntu"/>
                <a:cs typeface="Ubuntu"/>
                <a:sym typeface="Ubuntu"/>
              </a:rPr>
              <a:t/>
            </a:r>
            <a:br>
              <a:rPr lang="en" sz="2400">
                <a:latin typeface="Ubuntu"/>
                <a:ea typeface="Ubuntu"/>
                <a:cs typeface="Ubuntu"/>
                <a:sym typeface="Ubuntu"/>
              </a:rPr>
            </a:br>
            <a:r>
              <a:rPr lang="en" sz="1400">
                <a:latin typeface="Ubuntu"/>
                <a:ea typeface="Ubuntu"/>
                <a:cs typeface="Ubuntu"/>
                <a:sym typeface="Ubuntu"/>
              </a:rPr>
              <a:t>The </a:t>
            </a:r>
            <a:r>
              <a:rPr lang="en" sz="1400" b="1">
                <a:latin typeface="Ubuntu"/>
                <a:ea typeface="Ubuntu"/>
                <a:cs typeface="Ubuntu"/>
                <a:sym typeface="Ubuntu"/>
              </a:rPr>
              <a:t>HackYSU</a:t>
            </a:r>
            <a:r>
              <a:rPr lang="en" sz="1400">
                <a:latin typeface="Ubuntu"/>
                <a:ea typeface="Ubuntu"/>
                <a:cs typeface="Ubuntu"/>
                <a:sym typeface="Ubuntu"/>
              </a:rPr>
              <a:t> initial organizers lay the plans for the event and get the ball rolling</a:t>
            </a:r>
          </a:p>
          <a:p>
            <a:pPr algn="l" rtl="0">
              <a:spcBef>
                <a:spcPts val="0"/>
              </a:spcBef>
              <a:buNone/>
            </a:pPr>
            <a:endParaRPr sz="1400">
              <a:latin typeface="Ubuntu Condensed"/>
              <a:ea typeface="Ubuntu Condensed"/>
              <a:cs typeface="Ubuntu Condensed"/>
              <a:sym typeface="Ubuntu Condensed"/>
            </a:endParaRPr>
          </a:p>
          <a:p>
            <a:pPr algn="l" rtl="0">
              <a:spcBef>
                <a:spcPts val="0"/>
              </a:spcBef>
              <a:buNone/>
            </a:pPr>
            <a:r>
              <a:rPr lang="en" sz="2400" b="1">
                <a:solidFill>
                  <a:srgbClr val="CC0000"/>
                </a:solidFill>
                <a:latin typeface="Ubuntu"/>
                <a:ea typeface="Ubuntu"/>
                <a:cs typeface="Ubuntu"/>
                <a:sym typeface="Ubuntu"/>
              </a:rPr>
              <a:t>Spring Semester 2015</a:t>
            </a:r>
            <a:r>
              <a:rPr lang="en" sz="2400">
                <a:latin typeface="Ubuntu"/>
                <a:ea typeface="Ubuntu"/>
                <a:cs typeface="Ubuntu"/>
                <a:sym typeface="Ubuntu"/>
              </a:rPr>
              <a:t/>
            </a:r>
            <a:br>
              <a:rPr lang="en" sz="2400">
                <a:latin typeface="Ubuntu"/>
                <a:ea typeface="Ubuntu"/>
                <a:cs typeface="Ubuntu"/>
                <a:sym typeface="Ubuntu"/>
              </a:rPr>
            </a:br>
            <a:r>
              <a:rPr lang="en" sz="1400">
                <a:latin typeface="Ubuntu"/>
                <a:ea typeface="Ubuntu"/>
                <a:cs typeface="Ubuntu"/>
                <a:sym typeface="Ubuntu"/>
              </a:rPr>
              <a:t>After putting blood, sweat, and tears into transforming an idea into a reality, </a:t>
            </a:r>
            <a:r>
              <a:rPr lang="en" sz="1400" b="1">
                <a:latin typeface="Ubuntu"/>
                <a:ea typeface="Ubuntu"/>
                <a:cs typeface="Ubuntu"/>
                <a:sym typeface="Ubuntu"/>
              </a:rPr>
              <a:t>HackYSU</a:t>
            </a:r>
            <a:r>
              <a:rPr lang="en" sz="1400">
                <a:latin typeface="Ubuntu"/>
                <a:ea typeface="Ubuntu"/>
                <a:cs typeface="Ubuntu"/>
                <a:sym typeface="Ubuntu"/>
              </a:rPr>
              <a:t> goes off without a hitch: 1 to 5 Mentor Ratio, good food, and tons of awesome hacks!</a:t>
            </a:r>
          </a:p>
          <a:p>
            <a:pPr algn="l" rtl="0">
              <a:spcBef>
                <a:spcPts val="0"/>
              </a:spcBef>
              <a:buNone/>
            </a:pPr>
            <a:endParaRPr sz="1400">
              <a:latin typeface="Ubuntu Condensed"/>
              <a:ea typeface="Ubuntu Condensed"/>
              <a:cs typeface="Ubuntu Condensed"/>
              <a:sym typeface="Ubuntu Condensed"/>
            </a:endParaRPr>
          </a:p>
          <a:p>
            <a:pPr algn="l" rtl="0">
              <a:spcBef>
                <a:spcPts val="0"/>
              </a:spcBef>
              <a:buNone/>
            </a:pPr>
            <a:r>
              <a:rPr lang="en" sz="2400" b="1">
                <a:solidFill>
                  <a:srgbClr val="CC0000"/>
                </a:solidFill>
                <a:latin typeface="Ubuntu"/>
                <a:ea typeface="Ubuntu"/>
                <a:cs typeface="Ubuntu"/>
                <a:sym typeface="Ubuntu"/>
              </a:rPr>
              <a:t>Fall Semester 2015</a:t>
            </a:r>
            <a:r>
              <a:rPr lang="en" sz="2400">
                <a:latin typeface="Ubuntu"/>
                <a:ea typeface="Ubuntu"/>
                <a:cs typeface="Ubuntu"/>
                <a:sym typeface="Ubuntu"/>
              </a:rPr>
              <a:t/>
            </a:r>
            <a:br>
              <a:rPr lang="en" sz="2400">
                <a:latin typeface="Ubuntu"/>
                <a:ea typeface="Ubuntu"/>
                <a:cs typeface="Ubuntu"/>
                <a:sym typeface="Ubuntu"/>
              </a:rPr>
            </a:br>
            <a:r>
              <a:rPr lang="en" sz="1400">
                <a:latin typeface="Ubuntu"/>
                <a:ea typeface="Ubuntu"/>
                <a:cs typeface="Ubuntu"/>
                <a:sym typeface="Ubuntu"/>
              </a:rPr>
              <a:t>With a successful event under their belt, the team decides to keep the momentum and enable Youngstown to be a nesting ground for creativity, tech, and development. </a:t>
            </a:r>
            <a:r>
              <a:rPr lang="en" sz="1400" b="1">
                <a:latin typeface="Ubuntu"/>
                <a:ea typeface="Ubuntu"/>
                <a:cs typeface="Ubuntu"/>
                <a:sym typeface="Ubuntu"/>
              </a:rPr>
              <a:t>Penguin Hackers</a:t>
            </a:r>
            <a:r>
              <a:rPr lang="en" sz="1400">
                <a:latin typeface="Ubuntu"/>
                <a:ea typeface="Ubuntu"/>
                <a:cs typeface="Ubuntu"/>
                <a:sym typeface="Ubuntu"/>
              </a:rPr>
              <a:t> is born.</a:t>
            </a:r>
          </a:p>
          <a:p>
            <a:pPr algn="l" rtl="0">
              <a:spcBef>
                <a:spcPts val="0"/>
              </a:spcBef>
              <a:buNone/>
            </a:pPr>
            <a:endParaRPr sz="1400">
              <a:latin typeface="Ubuntu Condensed"/>
              <a:ea typeface="Ubuntu Condensed"/>
              <a:cs typeface="Ubuntu Condensed"/>
              <a:sym typeface="Ubuntu Condensed"/>
            </a:endParaRPr>
          </a:p>
          <a:p>
            <a:pPr algn="l" rtl="0">
              <a:spcBef>
                <a:spcPts val="0"/>
              </a:spcBef>
              <a:buNone/>
            </a:pPr>
            <a:r>
              <a:rPr lang="en" sz="2400" b="1">
                <a:solidFill>
                  <a:srgbClr val="CC0000"/>
                </a:solidFill>
                <a:latin typeface="Ubuntu"/>
                <a:ea typeface="Ubuntu"/>
                <a:cs typeface="Ubuntu"/>
                <a:sym typeface="Ubuntu"/>
              </a:rPr>
              <a:t>Spring Semester 2016</a:t>
            </a:r>
            <a:r>
              <a:rPr lang="en" sz="2400">
                <a:latin typeface="Ubuntu"/>
                <a:ea typeface="Ubuntu"/>
                <a:cs typeface="Ubuntu"/>
                <a:sym typeface="Ubuntu"/>
              </a:rPr>
              <a:t/>
            </a:r>
            <a:br>
              <a:rPr lang="en" sz="2400">
                <a:latin typeface="Ubuntu"/>
                <a:ea typeface="Ubuntu"/>
                <a:cs typeface="Ubuntu"/>
                <a:sym typeface="Ubuntu"/>
              </a:rPr>
            </a:br>
            <a:r>
              <a:rPr lang="en" sz="1400">
                <a:latin typeface="Ubuntu"/>
                <a:ea typeface="Ubuntu"/>
                <a:cs typeface="Ubuntu"/>
                <a:sym typeface="Ubuntu"/>
              </a:rPr>
              <a:t>The events ramp up to the main attraction: </a:t>
            </a:r>
            <a:r>
              <a:rPr lang="en" sz="1400" b="1">
                <a:latin typeface="Ubuntu"/>
                <a:ea typeface="Ubuntu"/>
                <a:cs typeface="Ubuntu"/>
                <a:sym typeface="Ubuntu"/>
              </a:rPr>
              <a:t>HackYSU 2016</a:t>
            </a:r>
            <a:r>
              <a:rPr lang="en" sz="1400">
                <a:latin typeface="Ubuntu"/>
                <a:ea typeface="Ubuntu"/>
                <a:cs typeface="Ubuntu"/>
                <a:sym typeface="Ubuntu"/>
              </a:rPr>
              <a:t> - With </a:t>
            </a:r>
            <a:r>
              <a:rPr lang="en" sz="1400" b="1" i="1">
                <a:latin typeface="Ubuntu"/>
                <a:ea typeface="Ubuntu"/>
                <a:cs typeface="Ubuntu"/>
                <a:sym typeface="Ubuntu"/>
              </a:rPr>
              <a:t>your</a:t>
            </a:r>
            <a:r>
              <a:rPr lang="en" sz="1400">
                <a:latin typeface="Ubuntu"/>
                <a:ea typeface="Ubuntu"/>
                <a:cs typeface="Ubuntu"/>
                <a:sym typeface="Ubuntu"/>
              </a:rPr>
              <a:t> help, we could make it even bigger and better than before.</a:t>
            </a:r>
          </a:p>
          <a:p>
            <a:pPr lvl="0" algn="l" rtl="0">
              <a:spcBef>
                <a:spcPts val="0"/>
              </a:spcBef>
              <a:buNone/>
            </a:pPr>
            <a:endParaRPr sz="2400" b="1">
              <a:latin typeface="Ubuntu"/>
              <a:ea typeface="Ubuntu"/>
              <a:cs typeface="Ubuntu"/>
              <a:sym typeface="Ubuntu"/>
            </a:endParaRPr>
          </a:p>
        </p:txBody>
      </p:sp>
      <p:grpSp>
        <p:nvGrpSpPr>
          <p:cNvPr id="76" name="Shape 76"/>
          <p:cNvGrpSpPr/>
          <p:nvPr/>
        </p:nvGrpSpPr>
        <p:grpSpPr>
          <a:xfrm>
            <a:off x="-630600" y="-1225"/>
            <a:ext cx="5528400" cy="1050599"/>
            <a:chOff x="-706800" y="-306025"/>
            <a:chExt cx="5528400" cy="1050599"/>
          </a:xfrm>
        </p:grpSpPr>
        <p:sp>
          <p:nvSpPr>
            <p:cNvPr id="77" name="Shape 77"/>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78" name="Shape 78"/>
            <p:cNvPicPr preferRelativeResize="0"/>
            <p:nvPr/>
          </p:nvPicPr>
          <p:blipFill>
            <a:blip r:embed="rId3">
              <a:alphaModFix/>
            </a:blip>
            <a:stretch>
              <a:fillRect/>
            </a:stretch>
          </p:blipFill>
          <p:spPr>
            <a:xfrm>
              <a:off x="122800" y="-100950"/>
              <a:ext cx="342949" cy="346274"/>
            </a:xfrm>
            <a:prstGeom prst="rect">
              <a:avLst/>
            </a:prstGeom>
            <a:noFill/>
            <a:ln>
              <a:noFill/>
            </a:ln>
          </p:spPr>
        </p:pic>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311700" y="2008050"/>
            <a:ext cx="8520599" cy="1127400"/>
          </a:xfrm>
          <a:prstGeom prst="rect">
            <a:avLst/>
          </a:prstGeom>
        </p:spPr>
        <p:txBody>
          <a:bodyPr lIns="91425" tIns="91425" rIns="91425" bIns="91425" anchor="b" anchorCtr="0">
            <a:noAutofit/>
          </a:bodyPr>
          <a:lstStyle/>
          <a:p>
            <a:pPr lvl="0" rtl="0">
              <a:spcBef>
                <a:spcPts val="0"/>
              </a:spcBef>
              <a:buNone/>
            </a:pPr>
            <a:r>
              <a:rPr lang="en" sz="6000" b="1">
                <a:latin typeface="Ubuntu Mono"/>
                <a:ea typeface="Ubuntu Mono"/>
                <a:cs typeface="Ubuntu Mono"/>
                <a:sym typeface="Ubuntu Mono"/>
              </a:rPr>
              <a:t>Web Foundations</a:t>
            </a:r>
          </a:p>
        </p:txBody>
      </p:sp>
      <p:grpSp>
        <p:nvGrpSpPr>
          <p:cNvPr id="84" name="Shape 84"/>
          <p:cNvGrpSpPr/>
          <p:nvPr/>
        </p:nvGrpSpPr>
        <p:grpSpPr>
          <a:xfrm>
            <a:off x="-630600" y="-1225"/>
            <a:ext cx="5528400" cy="1050599"/>
            <a:chOff x="-706800" y="-306025"/>
            <a:chExt cx="5528400" cy="1050599"/>
          </a:xfrm>
        </p:grpSpPr>
        <p:sp>
          <p:nvSpPr>
            <p:cNvPr id="85" name="Shape 85"/>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86" name="Shape 86"/>
            <p:cNvPicPr preferRelativeResize="0"/>
            <p:nvPr/>
          </p:nvPicPr>
          <p:blipFill>
            <a:blip r:embed="rId3">
              <a:alphaModFix/>
            </a:blip>
            <a:stretch>
              <a:fillRect/>
            </a:stretch>
          </p:blipFill>
          <p:spPr>
            <a:xfrm>
              <a:off x="122800" y="-100950"/>
              <a:ext cx="342949" cy="346274"/>
            </a:xfrm>
            <a:prstGeom prst="rect">
              <a:avLst/>
            </a:prstGeom>
            <a:noFill/>
            <a:ln>
              <a:noFill/>
            </a:ln>
          </p:spPr>
        </p:pic>
      </p:grpSp>
      <p:sp>
        <p:nvSpPr>
          <p:cNvPr id="87" name="Shape 87"/>
          <p:cNvSpPr txBox="1"/>
          <p:nvPr/>
        </p:nvSpPr>
        <p:spPr>
          <a:xfrm>
            <a:off x="1878750" y="2956575"/>
            <a:ext cx="5386500" cy="484799"/>
          </a:xfrm>
          <a:prstGeom prst="rect">
            <a:avLst/>
          </a:prstGeom>
          <a:noFill/>
          <a:ln>
            <a:noFill/>
          </a:ln>
        </p:spPr>
        <p:txBody>
          <a:bodyPr lIns="91425" tIns="91425" rIns="91425" bIns="91425" anchor="t" anchorCtr="0">
            <a:noAutofit/>
          </a:bodyPr>
          <a:lstStyle/>
          <a:p>
            <a:pPr lvl="0" algn="ctr" rtl="0">
              <a:spcBef>
                <a:spcPts val="0"/>
              </a:spcBef>
              <a:buNone/>
            </a:pPr>
            <a:r>
              <a:rPr lang="en" sz="1800" i="1">
                <a:solidFill>
                  <a:srgbClr val="B7B7B7"/>
                </a:solidFill>
                <a:latin typeface="Open Sans"/>
                <a:ea typeface="Open Sans"/>
                <a:cs typeface="Open Sans"/>
                <a:sym typeface="Open Sans"/>
              </a:rPr>
              <a:t>How do websites work?</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0" y="743350"/>
            <a:ext cx="9144000" cy="4400099"/>
          </a:xfrm>
          <a:prstGeom prst="rect">
            <a:avLst/>
          </a:prstGeom>
          <a:solidFill>
            <a:srgbClr val="303030"/>
          </a:solidFill>
          <a:ln>
            <a:noFill/>
          </a:ln>
        </p:spPr>
        <p:txBody>
          <a:bodyPr lIns="91425" tIns="91425" rIns="91425" bIns="91425" anchor="ctr" anchorCtr="0">
            <a:noAutofit/>
          </a:bodyPr>
          <a:lstStyle/>
          <a:p>
            <a:pPr>
              <a:spcBef>
                <a:spcPts val="0"/>
              </a:spcBef>
              <a:buNone/>
            </a:pPr>
            <a:endParaRPr/>
          </a:p>
        </p:txBody>
      </p:sp>
      <p:grpSp>
        <p:nvGrpSpPr>
          <p:cNvPr id="93" name="Shape 93"/>
          <p:cNvGrpSpPr/>
          <p:nvPr/>
        </p:nvGrpSpPr>
        <p:grpSpPr>
          <a:xfrm>
            <a:off x="-630600" y="-1225"/>
            <a:ext cx="5528400" cy="1050599"/>
            <a:chOff x="-706800" y="-306025"/>
            <a:chExt cx="5528400" cy="1050599"/>
          </a:xfrm>
        </p:grpSpPr>
        <p:sp>
          <p:nvSpPr>
            <p:cNvPr id="94" name="Shape 94"/>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95" name="Shape 95"/>
            <p:cNvPicPr preferRelativeResize="0"/>
            <p:nvPr/>
          </p:nvPicPr>
          <p:blipFill>
            <a:blip r:embed="rId3">
              <a:alphaModFix/>
            </a:blip>
            <a:stretch>
              <a:fillRect/>
            </a:stretch>
          </p:blipFill>
          <p:spPr>
            <a:xfrm>
              <a:off x="122800" y="-100950"/>
              <a:ext cx="342949" cy="346274"/>
            </a:xfrm>
            <a:prstGeom prst="rect">
              <a:avLst/>
            </a:prstGeom>
            <a:noFill/>
            <a:ln>
              <a:noFill/>
            </a:ln>
          </p:spPr>
        </p:pic>
      </p:grpSp>
      <p:grpSp>
        <p:nvGrpSpPr>
          <p:cNvPr id="96" name="Shape 96"/>
          <p:cNvGrpSpPr/>
          <p:nvPr/>
        </p:nvGrpSpPr>
        <p:grpSpPr>
          <a:xfrm>
            <a:off x="414375" y="2147700"/>
            <a:ext cx="1939499" cy="1603800"/>
            <a:chOff x="414375" y="1919100"/>
            <a:chExt cx="1939499" cy="1603800"/>
          </a:xfrm>
        </p:grpSpPr>
        <p:sp>
          <p:nvSpPr>
            <p:cNvPr id="97" name="Shape 97"/>
            <p:cNvSpPr/>
            <p:nvPr/>
          </p:nvSpPr>
          <p:spPr>
            <a:xfrm>
              <a:off x="586825" y="1956875"/>
              <a:ext cx="1589700" cy="989099"/>
            </a:xfrm>
            <a:prstGeom prst="rect">
              <a:avLst/>
            </a:prstGeom>
            <a:solidFill>
              <a:srgbClr val="30303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 name="Shape 98"/>
            <p:cNvSpPr/>
            <p:nvPr/>
          </p:nvSpPr>
          <p:spPr>
            <a:xfrm>
              <a:off x="551775" y="1919100"/>
              <a:ext cx="1664699" cy="1050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9" name="Shape 99"/>
            <p:cNvSpPr/>
            <p:nvPr/>
          </p:nvSpPr>
          <p:spPr>
            <a:xfrm>
              <a:off x="414375" y="2969700"/>
              <a:ext cx="1939499" cy="553200"/>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 name="Shape 100"/>
            <p:cNvSpPr/>
            <p:nvPr/>
          </p:nvSpPr>
          <p:spPr>
            <a:xfrm>
              <a:off x="1071175" y="3339525"/>
              <a:ext cx="621000" cy="150899"/>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 name="Shape 101"/>
            <p:cNvSpPr/>
            <p:nvPr/>
          </p:nvSpPr>
          <p:spPr>
            <a:xfrm>
              <a:off x="542775" y="3027650"/>
              <a:ext cx="1689900" cy="276000"/>
            </a:xfrm>
            <a:prstGeom prst="trapezoid">
              <a:avLst>
                <a:gd name="adj" fmla="val 21437"/>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 name="Shape 102"/>
            <p:cNvSpPr/>
            <p:nvPr/>
          </p:nvSpPr>
          <p:spPr>
            <a:xfrm>
              <a:off x="610425" y="1988100"/>
              <a:ext cx="1547399" cy="912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grpSp>
        <p:nvGrpSpPr>
          <p:cNvPr id="103" name="Shape 103"/>
          <p:cNvGrpSpPr/>
          <p:nvPr/>
        </p:nvGrpSpPr>
        <p:grpSpPr>
          <a:xfrm>
            <a:off x="3491850" y="1325550"/>
            <a:ext cx="2160299" cy="1453225"/>
            <a:chOff x="3464675" y="1016675"/>
            <a:chExt cx="2160299" cy="1453225"/>
          </a:xfrm>
        </p:grpSpPr>
        <p:grpSp>
          <p:nvGrpSpPr>
            <p:cNvPr id="104" name="Shape 104"/>
            <p:cNvGrpSpPr/>
            <p:nvPr/>
          </p:nvGrpSpPr>
          <p:grpSpPr>
            <a:xfrm>
              <a:off x="3464675" y="1016675"/>
              <a:ext cx="2160299" cy="240900"/>
              <a:chOff x="3464675" y="1016675"/>
              <a:chExt cx="2160299" cy="240900"/>
            </a:xfrm>
          </p:grpSpPr>
          <p:sp>
            <p:nvSpPr>
              <p:cNvPr id="105" name="Shape 105"/>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 name="Shape 106"/>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7" name="Shape 107"/>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 name="Shape 108"/>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09" name="Shape 109"/>
              <p:cNvCxnSpPr>
                <a:stCxn id="105"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10" name="Shape 110"/>
            <p:cNvGrpSpPr/>
            <p:nvPr/>
          </p:nvGrpSpPr>
          <p:grpSpPr>
            <a:xfrm>
              <a:off x="3464675" y="1257575"/>
              <a:ext cx="2160299" cy="240900"/>
              <a:chOff x="3464675" y="1016675"/>
              <a:chExt cx="2160299" cy="240900"/>
            </a:xfrm>
          </p:grpSpPr>
          <p:sp>
            <p:nvSpPr>
              <p:cNvPr id="111" name="Shape 111"/>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 name="Shape 114"/>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15" name="Shape 115"/>
              <p:cNvCxnSpPr>
                <a:stCxn id="111"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16" name="Shape 116"/>
            <p:cNvGrpSpPr/>
            <p:nvPr/>
          </p:nvGrpSpPr>
          <p:grpSpPr>
            <a:xfrm>
              <a:off x="3464675" y="1498475"/>
              <a:ext cx="2160299" cy="240900"/>
              <a:chOff x="3464675" y="1016675"/>
              <a:chExt cx="2160299" cy="240900"/>
            </a:xfrm>
          </p:grpSpPr>
          <p:sp>
            <p:nvSpPr>
              <p:cNvPr id="117" name="Shape 117"/>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 name="Shape 118"/>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 name="Shape 119"/>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 name="Shape 120"/>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21" name="Shape 121"/>
              <p:cNvCxnSpPr>
                <a:stCxn id="117"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22" name="Shape 122"/>
            <p:cNvGrpSpPr/>
            <p:nvPr/>
          </p:nvGrpSpPr>
          <p:grpSpPr>
            <a:xfrm>
              <a:off x="3464675" y="1739375"/>
              <a:ext cx="2160299" cy="240900"/>
              <a:chOff x="3464675" y="1016675"/>
              <a:chExt cx="2160299" cy="240900"/>
            </a:xfrm>
          </p:grpSpPr>
          <p:sp>
            <p:nvSpPr>
              <p:cNvPr id="123" name="Shape 123"/>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 name="Shape 124"/>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 name="Shape 125"/>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 name="Shape 126"/>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27" name="Shape 127"/>
              <p:cNvCxnSpPr>
                <a:stCxn id="123"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28" name="Shape 128"/>
            <p:cNvGrpSpPr/>
            <p:nvPr/>
          </p:nvGrpSpPr>
          <p:grpSpPr>
            <a:xfrm>
              <a:off x="3464675" y="1988100"/>
              <a:ext cx="2160299" cy="240900"/>
              <a:chOff x="3464675" y="1016675"/>
              <a:chExt cx="2160299" cy="240900"/>
            </a:xfrm>
          </p:grpSpPr>
          <p:sp>
            <p:nvSpPr>
              <p:cNvPr id="129" name="Shape 129"/>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 name="Shape 130"/>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 name="Shape 131"/>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 name="Shape 132"/>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33" name="Shape 133"/>
              <p:cNvCxnSpPr>
                <a:stCxn id="129"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34" name="Shape 134"/>
            <p:cNvGrpSpPr/>
            <p:nvPr/>
          </p:nvGrpSpPr>
          <p:grpSpPr>
            <a:xfrm>
              <a:off x="3464675" y="2229000"/>
              <a:ext cx="2160299" cy="240900"/>
              <a:chOff x="3464675" y="1016675"/>
              <a:chExt cx="2160299" cy="240900"/>
            </a:xfrm>
          </p:grpSpPr>
          <p:sp>
            <p:nvSpPr>
              <p:cNvPr id="135" name="Shape 135"/>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6" name="Shape 136"/>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7" name="Shape 137"/>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8" name="Shape 138"/>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39" name="Shape 139"/>
              <p:cNvCxnSpPr>
                <a:stCxn id="135"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grpSp>
        <p:nvGrpSpPr>
          <p:cNvPr id="140" name="Shape 140"/>
          <p:cNvGrpSpPr/>
          <p:nvPr/>
        </p:nvGrpSpPr>
        <p:grpSpPr>
          <a:xfrm>
            <a:off x="6790125" y="2147700"/>
            <a:ext cx="1939499" cy="1603800"/>
            <a:chOff x="414375" y="1919100"/>
            <a:chExt cx="1939499" cy="1603800"/>
          </a:xfrm>
        </p:grpSpPr>
        <p:sp>
          <p:nvSpPr>
            <p:cNvPr id="141" name="Shape 141"/>
            <p:cNvSpPr/>
            <p:nvPr/>
          </p:nvSpPr>
          <p:spPr>
            <a:xfrm>
              <a:off x="586825" y="1956875"/>
              <a:ext cx="1589700" cy="989099"/>
            </a:xfrm>
            <a:prstGeom prst="rect">
              <a:avLst/>
            </a:prstGeom>
            <a:solidFill>
              <a:srgbClr val="30303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2" name="Shape 142"/>
            <p:cNvSpPr/>
            <p:nvPr/>
          </p:nvSpPr>
          <p:spPr>
            <a:xfrm>
              <a:off x="551775" y="1919100"/>
              <a:ext cx="1664699" cy="1050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43" name="Shape 143"/>
            <p:cNvSpPr/>
            <p:nvPr/>
          </p:nvSpPr>
          <p:spPr>
            <a:xfrm>
              <a:off x="414375" y="2969700"/>
              <a:ext cx="1939499" cy="553200"/>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4" name="Shape 144"/>
            <p:cNvSpPr/>
            <p:nvPr/>
          </p:nvSpPr>
          <p:spPr>
            <a:xfrm>
              <a:off x="1071175" y="3339525"/>
              <a:ext cx="621000" cy="150899"/>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5" name="Shape 145"/>
            <p:cNvSpPr/>
            <p:nvPr/>
          </p:nvSpPr>
          <p:spPr>
            <a:xfrm>
              <a:off x="542775" y="3027650"/>
              <a:ext cx="1689900" cy="276000"/>
            </a:xfrm>
            <a:prstGeom prst="trapezoid">
              <a:avLst>
                <a:gd name="adj" fmla="val 21437"/>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6" name="Shape 146"/>
            <p:cNvSpPr/>
            <p:nvPr/>
          </p:nvSpPr>
          <p:spPr>
            <a:xfrm>
              <a:off x="610425" y="1988100"/>
              <a:ext cx="1547399" cy="912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sp>
        <p:nvSpPr>
          <p:cNvPr id="147" name="Shape 147"/>
          <p:cNvSpPr/>
          <p:nvPr/>
        </p:nvSpPr>
        <p:spPr>
          <a:xfrm rot="-9435660">
            <a:off x="5986302" y="2422511"/>
            <a:ext cx="554931" cy="307661"/>
          </a:xfrm>
          <a:prstGeom prst="rightArrow">
            <a:avLst>
              <a:gd name="adj1" fmla="val 50000"/>
              <a:gd name="adj2" fmla="val 50000"/>
            </a:avLst>
          </a:prstGeom>
          <a:solidFill>
            <a:schemeClr val="lt2"/>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rot="9260132">
            <a:off x="2520205" y="2422450"/>
            <a:ext cx="554837" cy="307672"/>
          </a:xfrm>
          <a:prstGeom prst="rightArrow">
            <a:avLst>
              <a:gd name="adj1" fmla="val 50000"/>
              <a:gd name="adj2" fmla="val 50000"/>
            </a:avLst>
          </a:prstGeom>
          <a:solidFill>
            <a:schemeClr val="lt2"/>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49" name="Shape 149"/>
          <p:cNvCxnSpPr/>
          <p:nvPr/>
        </p:nvCxnSpPr>
        <p:spPr>
          <a:xfrm>
            <a:off x="612000" y="2469225"/>
            <a:ext cx="1541699" cy="0"/>
          </a:xfrm>
          <a:prstGeom prst="straightConnector1">
            <a:avLst/>
          </a:prstGeom>
          <a:noFill/>
          <a:ln w="19050" cap="flat" cmpd="sng">
            <a:solidFill>
              <a:srgbClr val="CCCCCC"/>
            </a:solidFill>
            <a:prstDash val="solid"/>
            <a:round/>
            <a:headEnd type="none" w="lg" len="lg"/>
            <a:tailEnd type="none" w="lg" len="lg"/>
          </a:ln>
        </p:spPr>
      </p:cxnSp>
      <p:sp>
        <p:nvSpPr>
          <p:cNvPr id="150" name="Shape 150"/>
          <p:cNvSpPr/>
          <p:nvPr/>
        </p:nvSpPr>
        <p:spPr>
          <a:xfrm>
            <a:off x="1214850" y="2373975"/>
            <a:ext cx="336000" cy="336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51" name="Shape 151"/>
          <p:cNvCxnSpPr/>
          <p:nvPr/>
        </p:nvCxnSpPr>
        <p:spPr>
          <a:xfrm>
            <a:off x="687250" y="2599700"/>
            <a:ext cx="382799" cy="0"/>
          </a:xfrm>
          <a:prstGeom prst="straightConnector1">
            <a:avLst/>
          </a:prstGeom>
          <a:noFill/>
          <a:ln w="19050" cap="flat" cmpd="sng">
            <a:solidFill>
              <a:srgbClr val="CCCCCC"/>
            </a:solidFill>
            <a:prstDash val="solid"/>
            <a:round/>
            <a:headEnd type="none" w="lg" len="lg"/>
            <a:tailEnd type="none" w="lg" len="lg"/>
          </a:ln>
        </p:spPr>
      </p:cxnSp>
      <p:cxnSp>
        <p:nvCxnSpPr>
          <p:cNvPr id="152" name="Shape 152"/>
          <p:cNvCxnSpPr/>
          <p:nvPr/>
        </p:nvCxnSpPr>
        <p:spPr>
          <a:xfrm>
            <a:off x="687250" y="2681875"/>
            <a:ext cx="382799" cy="0"/>
          </a:xfrm>
          <a:prstGeom prst="straightConnector1">
            <a:avLst/>
          </a:prstGeom>
          <a:noFill/>
          <a:ln w="19050" cap="flat" cmpd="sng">
            <a:solidFill>
              <a:srgbClr val="CCCCCC"/>
            </a:solidFill>
            <a:prstDash val="solid"/>
            <a:round/>
            <a:headEnd type="none" w="lg" len="lg"/>
            <a:tailEnd type="none" w="lg" len="lg"/>
          </a:ln>
        </p:spPr>
      </p:cxnSp>
      <p:cxnSp>
        <p:nvCxnSpPr>
          <p:cNvPr id="153" name="Shape 153"/>
          <p:cNvCxnSpPr/>
          <p:nvPr/>
        </p:nvCxnSpPr>
        <p:spPr>
          <a:xfrm>
            <a:off x="687250" y="2760700"/>
            <a:ext cx="382799" cy="0"/>
          </a:xfrm>
          <a:prstGeom prst="straightConnector1">
            <a:avLst/>
          </a:prstGeom>
          <a:noFill/>
          <a:ln w="19050" cap="flat" cmpd="sng">
            <a:solidFill>
              <a:srgbClr val="CCCCCC"/>
            </a:solidFill>
            <a:prstDash val="solid"/>
            <a:round/>
            <a:headEnd type="none" w="lg" len="lg"/>
            <a:tailEnd type="none" w="lg" len="lg"/>
          </a:ln>
        </p:spPr>
      </p:cxnSp>
      <p:sp>
        <p:nvSpPr>
          <p:cNvPr id="154" name="Shape 154"/>
          <p:cNvSpPr txBox="1"/>
          <p:nvPr/>
        </p:nvSpPr>
        <p:spPr>
          <a:xfrm>
            <a:off x="6943725" y="2171700"/>
            <a:ext cx="1457399" cy="831000"/>
          </a:xfrm>
          <a:prstGeom prst="rect">
            <a:avLst/>
          </a:prstGeom>
          <a:noFill/>
          <a:ln>
            <a:noFill/>
          </a:ln>
        </p:spPr>
        <p:txBody>
          <a:bodyPr lIns="91425" tIns="91425" rIns="91425" bIns="91425" anchor="t" anchorCtr="0">
            <a:noAutofit/>
          </a:bodyPr>
          <a:lstStyle/>
          <a:p>
            <a:pPr rtl="0">
              <a:spcBef>
                <a:spcPts val="0"/>
              </a:spcBef>
              <a:buNone/>
            </a:pPr>
            <a:r>
              <a:rPr lang="en" sz="600">
                <a:solidFill>
                  <a:srgbClr val="F3F3F3"/>
                </a:solidFill>
                <a:latin typeface="Ubuntu Mono"/>
                <a:ea typeface="Ubuntu Mono"/>
                <a:cs typeface="Ubuntu Mono"/>
                <a:sym typeface="Ubuntu Mono"/>
              </a:rPr>
              <a:t>&lt;!DOCTYPE html&gt;</a:t>
            </a:r>
          </a:p>
          <a:p>
            <a:pPr rtl="0">
              <a:spcBef>
                <a:spcPts val="0"/>
              </a:spcBef>
              <a:buNone/>
            </a:pPr>
            <a:r>
              <a:rPr lang="en" sz="600">
                <a:solidFill>
                  <a:srgbClr val="F3F3F3"/>
                </a:solidFill>
                <a:latin typeface="Ubuntu Mono"/>
                <a:ea typeface="Ubuntu Mono"/>
                <a:cs typeface="Ubuntu Mono"/>
                <a:sym typeface="Ubuntu Mono"/>
              </a:rPr>
              <a:t>&lt;html lang="en"&gt;</a:t>
            </a:r>
          </a:p>
          <a:p>
            <a:pPr marL="0" indent="0" rtl="0">
              <a:spcBef>
                <a:spcPts val="0"/>
              </a:spcBef>
              <a:buNone/>
            </a:pPr>
            <a:r>
              <a:rPr lang="en" sz="600">
                <a:solidFill>
                  <a:srgbClr val="F3F3F3"/>
                </a:solidFill>
                <a:latin typeface="Ubuntu Mono"/>
                <a:ea typeface="Ubuntu Mono"/>
                <a:cs typeface="Ubuntu Mono"/>
                <a:sym typeface="Ubuntu Mono"/>
              </a:rPr>
              <a:t>    &lt;head&gt;</a:t>
            </a:r>
          </a:p>
          <a:p>
            <a:pPr marL="0" indent="0" rtl="0">
              <a:spcBef>
                <a:spcPts val="0"/>
              </a:spcBef>
              <a:buNone/>
            </a:pPr>
            <a:r>
              <a:rPr lang="en" sz="600">
                <a:solidFill>
                  <a:srgbClr val="F3F3F3"/>
                </a:solidFill>
                <a:latin typeface="Ubuntu Mono"/>
                <a:ea typeface="Ubuntu Mono"/>
                <a:cs typeface="Ubuntu Mono"/>
                <a:sym typeface="Ubuntu Mono"/>
              </a:rPr>
              <a:t>        &lt;title&gt;Portfolio&lt;/title&gt;</a:t>
            </a:r>
          </a:p>
          <a:p>
            <a:pPr rtl="0">
              <a:spcBef>
                <a:spcPts val="0"/>
              </a:spcBef>
              <a:buNone/>
            </a:pPr>
            <a:r>
              <a:rPr lang="en" sz="600">
                <a:solidFill>
                  <a:srgbClr val="F3F3F3"/>
                </a:solidFill>
                <a:latin typeface="Ubuntu Mono"/>
                <a:ea typeface="Ubuntu Mono"/>
                <a:cs typeface="Ubuntu Mono"/>
                <a:sym typeface="Ubuntu Mono"/>
              </a:rPr>
              <a:t>        &lt;link rel="stylesheet" href="style.css"&gt;</a:t>
            </a:r>
          </a:p>
          <a:p>
            <a:pPr rtl="0">
              <a:spcBef>
                <a:spcPts val="0"/>
              </a:spcBef>
              <a:buNone/>
            </a:pPr>
            <a:r>
              <a:rPr lang="en" sz="600">
                <a:solidFill>
                  <a:srgbClr val="F3F3F3"/>
                </a:solidFill>
                <a:latin typeface="Ubuntu Mono"/>
                <a:ea typeface="Ubuntu Mono"/>
                <a:cs typeface="Ubuntu Mono"/>
                <a:sym typeface="Ubuntu Mono"/>
              </a:rPr>
              <a:t>    &lt;/head&gt;</a:t>
            </a:r>
          </a:p>
          <a:p>
            <a:pPr rtl="0">
              <a:spcBef>
                <a:spcPts val="0"/>
              </a:spcBef>
              <a:buNone/>
            </a:pPr>
            <a:r>
              <a:rPr lang="en" sz="600">
                <a:solidFill>
                  <a:srgbClr val="F3F3F3"/>
                </a:solidFill>
                <a:latin typeface="Ubuntu Mono"/>
                <a:ea typeface="Ubuntu Mono"/>
                <a:cs typeface="Ubuntu Mono"/>
                <a:sym typeface="Ubuntu Mono"/>
              </a:rPr>
              <a:t>    &lt;body&gt;</a:t>
            </a:r>
          </a:p>
          <a:p>
            <a:pPr>
              <a:spcBef>
                <a:spcPts val="0"/>
              </a:spcBef>
              <a:buNone/>
            </a:pPr>
            <a:r>
              <a:rPr lang="en" sz="600">
                <a:solidFill>
                  <a:srgbClr val="F3F3F3"/>
                </a:solidFill>
                <a:latin typeface="Ubuntu Mono"/>
                <a:ea typeface="Ubuntu Mono"/>
                <a:cs typeface="Ubuntu Mono"/>
                <a:sym typeface="Ubuntu Mono"/>
              </a:rPr>
              <a:t>        &lt;div class="sidebar"&gt;</a:t>
            </a:r>
          </a:p>
        </p:txBody>
      </p:sp>
      <p:sp>
        <p:nvSpPr>
          <p:cNvPr id="155" name="Shape 155"/>
          <p:cNvSpPr txBox="1"/>
          <p:nvPr/>
        </p:nvSpPr>
        <p:spPr>
          <a:xfrm>
            <a:off x="6954975" y="3751500"/>
            <a:ext cx="1609799" cy="366599"/>
          </a:xfrm>
          <a:prstGeom prst="rect">
            <a:avLst/>
          </a:prstGeom>
          <a:noFill/>
          <a:ln>
            <a:noFill/>
          </a:ln>
        </p:spPr>
        <p:txBody>
          <a:bodyPr lIns="91425" tIns="91425" rIns="91425" bIns="91425" anchor="t" anchorCtr="0">
            <a:noAutofit/>
          </a:bodyPr>
          <a:lstStyle/>
          <a:p>
            <a:pPr algn="ctr">
              <a:spcBef>
                <a:spcPts val="0"/>
              </a:spcBef>
              <a:buNone/>
            </a:pPr>
            <a:r>
              <a:rPr lang="en" b="1">
                <a:solidFill>
                  <a:srgbClr val="FFFFFF"/>
                </a:solidFill>
              </a:rPr>
              <a:t>Web Developer</a:t>
            </a:r>
          </a:p>
        </p:txBody>
      </p:sp>
      <p:sp>
        <p:nvSpPr>
          <p:cNvPr id="156" name="Shape 156"/>
          <p:cNvSpPr txBox="1"/>
          <p:nvPr/>
        </p:nvSpPr>
        <p:spPr>
          <a:xfrm>
            <a:off x="3767100" y="2778775"/>
            <a:ext cx="1609799" cy="3665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FFFF"/>
                </a:solidFill>
              </a:rPr>
              <a:t>Server</a:t>
            </a:r>
          </a:p>
        </p:txBody>
      </p:sp>
      <p:sp>
        <p:nvSpPr>
          <p:cNvPr id="157" name="Shape 157"/>
          <p:cNvSpPr txBox="1"/>
          <p:nvPr/>
        </p:nvSpPr>
        <p:spPr>
          <a:xfrm>
            <a:off x="577950" y="3751500"/>
            <a:ext cx="1609799" cy="3665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FFFF"/>
                </a:solidFill>
              </a:rPr>
              <a:t>User</a:t>
            </a:r>
          </a:p>
        </p:txBody>
      </p:sp>
      <p:sp>
        <p:nvSpPr>
          <p:cNvPr id="158" name="Shape 158"/>
          <p:cNvSpPr txBox="1"/>
          <p:nvPr/>
        </p:nvSpPr>
        <p:spPr>
          <a:xfrm>
            <a:off x="3602250" y="3751500"/>
            <a:ext cx="1939499" cy="533399"/>
          </a:xfrm>
          <a:prstGeom prst="rect">
            <a:avLst/>
          </a:prstGeom>
          <a:noFill/>
          <a:ln>
            <a:noFill/>
          </a:ln>
        </p:spPr>
        <p:txBody>
          <a:bodyPr lIns="91425" tIns="91425" rIns="91425" bIns="91425" anchor="t" anchorCtr="0">
            <a:noAutofit/>
          </a:bodyPr>
          <a:lstStyle/>
          <a:p>
            <a:pPr>
              <a:spcBef>
                <a:spcPts val="0"/>
              </a:spcBef>
              <a:buNone/>
            </a:pPr>
            <a:r>
              <a:rPr lang="en" sz="3600" b="1">
                <a:solidFill>
                  <a:srgbClr val="FFFFFF"/>
                </a:solidFill>
              </a:rPr>
              <a:t>Website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0" y="743350"/>
            <a:ext cx="9144000" cy="4400099"/>
          </a:xfrm>
          <a:prstGeom prst="rect">
            <a:avLst/>
          </a:prstGeom>
          <a:solidFill>
            <a:srgbClr val="303030"/>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630600" y="-1225"/>
            <a:ext cx="5528400" cy="1050599"/>
            <a:chOff x="-706800" y="-306025"/>
            <a:chExt cx="5528400" cy="1050599"/>
          </a:xfrm>
        </p:grpSpPr>
        <p:sp>
          <p:nvSpPr>
            <p:cNvPr id="165" name="Shape 165"/>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166" name="Shape 166"/>
            <p:cNvPicPr preferRelativeResize="0"/>
            <p:nvPr/>
          </p:nvPicPr>
          <p:blipFill>
            <a:blip r:embed="rId3">
              <a:alphaModFix/>
            </a:blip>
            <a:stretch>
              <a:fillRect/>
            </a:stretch>
          </p:blipFill>
          <p:spPr>
            <a:xfrm>
              <a:off x="122800" y="-100950"/>
              <a:ext cx="342949" cy="346274"/>
            </a:xfrm>
            <a:prstGeom prst="rect">
              <a:avLst/>
            </a:prstGeom>
            <a:noFill/>
            <a:ln>
              <a:noFill/>
            </a:ln>
          </p:spPr>
        </p:pic>
      </p:grpSp>
      <p:grpSp>
        <p:nvGrpSpPr>
          <p:cNvPr id="167" name="Shape 167"/>
          <p:cNvGrpSpPr/>
          <p:nvPr/>
        </p:nvGrpSpPr>
        <p:grpSpPr>
          <a:xfrm>
            <a:off x="414375" y="2147700"/>
            <a:ext cx="1939499" cy="1603800"/>
            <a:chOff x="414375" y="1919100"/>
            <a:chExt cx="1939499" cy="1603800"/>
          </a:xfrm>
        </p:grpSpPr>
        <p:sp>
          <p:nvSpPr>
            <p:cNvPr id="168" name="Shape 168"/>
            <p:cNvSpPr/>
            <p:nvPr/>
          </p:nvSpPr>
          <p:spPr>
            <a:xfrm>
              <a:off x="586825" y="1956875"/>
              <a:ext cx="1589700" cy="989099"/>
            </a:xfrm>
            <a:prstGeom prst="rect">
              <a:avLst/>
            </a:prstGeom>
            <a:solidFill>
              <a:srgbClr val="30303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9" name="Shape 169"/>
            <p:cNvSpPr/>
            <p:nvPr/>
          </p:nvSpPr>
          <p:spPr>
            <a:xfrm>
              <a:off x="551775" y="1919100"/>
              <a:ext cx="1664699" cy="1050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70" name="Shape 170"/>
            <p:cNvSpPr/>
            <p:nvPr/>
          </p:nvSpPr>
          <p:spPr>
            <a:xfrm>
              <a:off x="414375" y="2969700"/>
              <a:ext cx="1939499" cy="553200"/>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1" name="Shape 171"/>
            <p:cNvSpPr/>
            <p:nvPr/>
          </p:nvSpPr>
          <p:spPr>
            <a:xfrm>
              <a:off x="1071175" y="3339525"/>
              <a:ext cx="621000" cy="150899"/>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2" name="Shape 172"/>
            <p:cNvSpPr/>
            <p:nvPr/>
          </p:nvSpPr>
          <p:spPr>
            <a:xfrm>
              <a:off x="542775" y="3027650"/>
              <a:ext cx="1689900" cy="276000"/>
            </a:xfrm>
            <a:prstGeom prst="trapezoid">
              <a:avLst>
                <a:gd name="adj" fmla="val 21437"/>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3" name="Shape 173"/>
            <p:cNvSpPr/>
            <p:nvPr/>
          </p:nvSpPr>
          <p:spPr>
            <a:xfrm>
              <a:off x="610425" y="1988100"/>
              <a:ext cx="1547399" cy="912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grpSp>
        <p:nvGrpSpPr>
          <p:cNvPr id="174" name="Shape 174"/>
          <p:cNvGrpSpPr/>
          <p:nvPr/>
        </p:nvGrpSpPr>
        <p:grpSpPr>
          <a:xfrm>
            <a:off x="3491850" y="1325550"/>
            <a:ext cx="2160299" cy="1453225"/>
            <a:chOff x="3464675" y="1016675"/>
            <a:chExt cx="2160299" cy="1453225"/>
          </a:xfrm>
        </p:grpSpPr>
        <p:grpSp>
          <p:nvGrpSpPr>
            <p:cNvPr id="175" name="Shape 175"/>
            <p:cNvGrpSpPr/>
            <p:nvPr/>
          </p:nvGrpSpPr>
          <p:grpSpPr>
            <a:xfrm>
              <a:off x="3464675" y="1016675"/>
              <a:ext cx="2160299" cy="240900"/>
              <a:chOff x="3464675" y="1016675"/>
              <a:chExt cx="2160299" cy="240900"/>
            </a:xfrm>
          </p:grpSpPr>
          <p:sp>
            <p:nvSpPr>
              <p:cNvPr id="176" name="Shape 176"/>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7" name="Shape 177"/>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8" name="Shape 178"/>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9" name="Shape 179"/>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80" name="Shape 180"/>
              <p:cNvCxnSpPr>
                <a:stCxn id="176"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81" name="Shape 181"/>
            <p:cNvGrpSpPr/>
            <p:nvPr/>
          </p:nvGrpSpPr>
          <p:grpSpPr>
            <a:xfrm>
              <a:off x="3464675" y="1257575"/>
              <a:ext cx="2160299" cy="240900"/>
              <a:chOff x="3464675" y="1016675"/>
              <a:chExt cx="2160299" cy="240900"/>
            </a:xfrm>
          </p:grpSpPr>
          <p:sp>
            <p:nvSpPr>
              <p:cNvPr id="182" name="Shape 182"/>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3" name="Shape 183"/>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4" name="Shape 184"/>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5" name="Shape 185"/>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86" name="Shape 186"/>
              <p:cNvCxnSpPr>
                <a:stCxn id="182"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87" name="Shape 187"/>
            <p:cNvGrpSpPr/>
            <p:nvPr/>
          </p:nvGrpSpPr>
          <p:grpSpPr>
            <a:xfrm>
              <a:off x="3464675" y="1498475"/>
              <a:ext cx="2160299" cy="240900"/>
              <a:chOff x="3464675" y="1016675"/>
              <a:chExt cx="2160299" cy="240900"/>
            </a:xfrm>
          </p:grpSpPr>
          <p:sp>
            <p:nvSpPr>
              <p:cNvPr id="188" name="Shape 188"/>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9" name="Shape 189"/>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0" name="Shape 190"/>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1" name="Shape 191"/>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92" name="Shape 192"/>
              <p:cNvCxnSpPr>
                <a:stCxn id="188"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93" name="Shape 193"/>
            <p:cNvGrpSpPr/>
            <p:nvPr/>
          </p:nvGrpSpPr>
          <p:grpSpPr>
            <a:xfrm>
              <a:off x="3464675" y="1739375"/>
              <a:ext cx="2160299" cy="240900"/>
              <a:chOff x="3464675" y="1016675"/>
              <a:chExt cx="2160299" cy="240900"/>
            </a:xfrm>
          </p:grpSpPr>
          <p:sp>
            <p:nvSpPr>
              <p:cNvPr id="194" name="Shape 194"/>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98" name="Shape 198"/>
              <p:cNvCxnSpPr>
                <a:stCxn id="194"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199" name="Shape 199"/>
            <p:cNvGrpSpPr/>
            <p:nvPr/>
          </p:nvGrpSpPr>
          <p:grpSpPr>
            <a:xfrm>
              <a:off x="3464675" y="1988100"/>
              <a:ext cx="2160299" cy="240900"/>
              <a:chOff x="3464675" y="1016675"/>
              <a:chExt cx="2160299" cy="240900"/>
            </a:xfrm>
          </p:grpSpPr>
          <p:sp>
            <p:nvSpPr>
              <p:cNvPr id="200" name="Shape 200"/>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1" name="Shape 201"/>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2" name="Shape 202"/>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3" name="Shape 203"/>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04" name="Shape 204"/>
              <p:cNvCxnSpPr>
                <a:stCxn id="200"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nvGrpSpPr>
            <p:cNvPr id="205" name="Shape 205"/>
            <p:cNvGrpSpPr/>
            <p:nvPr/>
          </p:nvGrpSpPr>
          <p:grpSpPr>
            <a:xfrm>
              <a:off x="3464675" y="2229000"/>
              <a:ext cx="2160299" cy="240900"/>
              <a:chOff x="3464675" y="1016675"/>
              <a:chExt cx="2160299" cy="240900"/>
            </a:xfrm>
          </p:grpSpPr>
          <p:sp>
            <p:nvSpPr>
              <p:cNvPr id="206" name="Shape 206"/>
              <p:cNvSpPr/>
              <p:nvPr/>
            </p:nvSpPr>
            <p:spPr>
              <a:xfrm>
                <a:off x="3464675" y="1016675"/>
                <a:ext cx="2160299" cy="240900"/>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7" name="Shape 207"/>
              <p:cNvSpPr/>
              <p:nvPr/>
            </p:nvSpPr>
            <p:spPr>
              <a:xfrm>
                <a:off x="3641925"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8" name="Shape 208"/>
              <p:cNvSpPr/>
              <p:nvPr/>
            </p:nvSpPr>
            <p:spPr>
              <a:xfrm>
                <a:off x="350505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9" name="Shape 209"/>
              <p:cNvSpPr/>
              <p:nvPr/>
            </p:nvSpPr>
            <p:spPr>
              <a:xfrm>
                <a:off x="3778800" y="1058450"/>
                <a:ext cx="94500" cy="96899"/>
              </a:xfrm>
              <a:prstGeom prst="rect">
                <a:avLst/>
              </a:prstGeom>
              <a:no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10" name="Shape 210"/>
              <p:cNvCxnSpPr>
                <a:stCxn id="206" idx="3"/>
              </p:cNvCxnSpPr>
              <p:nvPr/>
            </p:nvCxnSpPr>
            <p:spPr>
              <a:xfrm rot="10800000">
                <a:off x="4778974" y="1137125"/>
                <a:ext cx="846000" cy="0"/>
              </a:xfrm>
              <a:prstGeom prst="straightConnector1">
                <a:avLst/>
              </a:prstGeom>
              <a:noFill/>
              <a:ln w="19050" cap="flat" cmpd="sng">
                <a:solidFill>
                  <a:srgbClr val="CCCCCC"/>
                </a:solidFill>
                <a:prstDash val="solid"/>
                <a:round/>
                <a:headEnd type="none" w="lg" len="lg"/>
                <a:tailEnd type="none" w="lg" len="lg"/>
              </a:ln>
            </p:spPr>
          </p:cxnSp>
        </p:grpSp>
      </p:grpSp>
      <p:grpSp>
        <p:nvGrpSpPr>
          <p:cNvPr id="211" name="Shape 211"/>
          <p:cNvGrpSpPr/>
          <p:nvPr/>
        </p:nvGrpSpPr>
        <p:grpSpPr>
          <a:xfrm>
            <a:off x="6790125" y="2147700"/>
            <a:ext cx="1939499" cy="1603800"/>
            <a:chOff x="414375" y="1919100"/>
            <a:chExt cx="1939499" cy="1603800"/>
          </a:xfrm>
        </p:grpSpPr>
        <p:sp>
          <p:nvSpPr>
            <p:cNvPr id="212" name="Shape 212"/>
            <p:cNvSpPr/>
            <p:nvPr/>
          </p:nvSpPr>
          <p:spPr>
            <a:xfrm>
              <a:off x="586825" y="1956875"/>
              <a:ext cx="1589700" cy="989099"/>
            </a:xfrm>
            <a:prstGeom prst="rect">
              <a:avLst/>
            </a:prstGeom>
            <a:solidFill>
              <a:srgbClr val="30303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3" name="Shape 213"/>
            <p:cNvSpPr/>
            <p:nvPr/>
          </p:nvSpPr>
          <p:spPr>
            <a:xfrm>
              <a:off x="551775" y="1919100"/>
              <a:ext cx="1664699" cy="1050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4" name="Shape 214"/>
            <p:cNvSpPr/>
            <p:nvPr/>
          </p:nvSpPr>
          <p:spPr>
            <a:xfrm>
              <a:off x="414375" y="2969700"/>
              <a:ext cx="1939499" cy="553200"/>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5" name="Shape 215"/>
            <p:cNvSpPr/>
            <p:nvPr/>
          </p:nvSpPr>
          <p:spPr>
            <a:xfrm>
              <a:off x="1071175" y="3339525"/>
              <a:ext cx="621000" cy="150899"/>
            </a:xfrm>
            <a:prstGeom prst="trapezoid">
              <a:avLst>
                <a:gd name="adj" fmla="val 25000"/>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6" name="Shape 216"/>
            <p:cNvSpPr/>
            <p:nvPr/>
          </p:nvSpPr>
          <p:spPr>
            <a:xfrm>
              <a:off x="542775" y="3027650"/>
              <a:ext cx="1689900" cy="276000"/>
            </a:xfrm>
            <a:prstGeom prst="trapezoid">
              <a:avLst>
                <a:gd name="adj" fmla="val 21437"/>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7" name="Shape 217"/>
            <p:cNvSpPr/>
            <p:nvPr/>
          </p:nvSpPr>
          <p:spPr>
            <a:xfrm>
              <a:off x="610425" y="1988100"/>
              <a:ext cx="1547399" cy="912599"/>
            </a:xfrm>
            <a:prstGeom prst="roundRect">
              <a:avLst>
                <a:gd name="adj" fmla="val 2445"/>
              </a:avLst>
            </a:prstGeom>
            <a:solidFill>
              <a:srgbClr val="303030"/>
            </a:solidFill>
            <a:ln w="19050" cap="flat" cmpd="sng">
              <a:solidFill>
                <a:srgbClr val="CCCCC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cxnSp>
        <p:nvCxnSpPr>
          <p:cNvPr id="218" name="Shape 218"/>
          <p:cNvCxnSpPr/>
          <p:nvPr/>
        </p:nvCxnSpPr>
        <p:spPr>
          <a:xfrm>
            <a:off x="612000" y="2469225"/>
            <a:ext cx="1541699" cy="0"/>
          </a:xfrm>
          <a:prstGeom prst="straightConnector1">
            <a:avLst/>
          </a:prstGeom>
          <a:noFill/>
          <a:ln w="19050" cap="flat" cmpd="sng">
            <a:solidFill>
              <a:srgbClr val="CCCCCC"/>
            </a:solidFill>
            <a:prstDash val="solid"/>
            <a:round/>
            <a:headEnd type="none" w="lg" len="lg"/>
            <a:tailEnd type="none" w="lg" len="lg"/>
          </a:ln>
        </p:spPr>
      </p:cxnSp>
      <p:sp>
        <p:nvSpPr>
          <p:cNvPr id="219" name="Shape 219"/>
          <p:cNvSpPr/>
          <p:nvPr/>
        </p:nvSpPr>
        <p:spPr>
          <a:xfrm>
            <a:off x="1214850" y="2373975"/>
            <a:ext cx="336000" cy="336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20" name="Shape 220"/>
          <p:cNvCxnSpPr/>
          <p:nvPr/>
        </p:nvCxnSpPr>
        <p:spPr>
          <a:xfrm>
            <a:off x="687250" y="2599700"/>
            <a:ext cx="382799" cy="0"/>
          </a:xfrm>
          <a:prstGeom prst="straightConnector1">
            <a:avLst/>
          </a:prstGeom>
          <a:noFill/>
          <a:ln w="19050" cap="flat" cmpd="sng">
            <a:solidFill>
              <a:srgbClr val="CCCCCC"/>
            </a:solidFill>
            <a:prstDash val="solid"/>
            <a:round/>
            <a:headEnd type="none" w="lg" len="lg"/>
            <a:tailEnd type="none" w="lg" len="lg"/>
          </a:ln>
        </p:spPr>
      </p:cxnSp>
      <p:cxnSp>
        <p:nvCxnSpPr>
          <p:cNvPr id="221" name="Shape 221"/>
          <p:cNvCxnSpPr/>
          <p:nvPr/>
        </p:nvCxnSpPr>
        <p:spPr>
          <a:xfrm>
            <a:off x="687250" y="2681875"/>
            <a:ext cx="382799" cy="0"/>
          </a:xfrm>
          <a:prstGeom prst="straightConnector1">
            <a:avLst/>
          </a:prstGeom>
          <a:noFill/>
          <a:ln w="19050" cap="flat" cmpd="sng">
            <a:solidFill>
              <a:srgbClr val="CCCCCC"/>
            </a:solidFill>
            <a:prstDash val="solid"/>
            <a:round/>
            <a:headEnd type="none" w="lg" len="lg"/>
            <a:tailEnd type="none" w="lg" len="lg"/>
          </a:ln>
        </p:spPr>
      </p:cxnSp>
      <p:cxnSp>
        <p:nvCxnSpPr>
          <p:cNvPr id="222" name="Shape 222"/>
          <p:cNvCxnSpPr/>
          <p:nvPr/>
        </p:nvCxnSpPr>
        <p:spPr>
          <a:xfrm>
            <a:off x="687250" y="2760700"/>
            <a:ext cx="382799" cy="0"/>
          </a:xfrm>
          <a:prstGeom prst="straightConnector1">
            <a:avLst/>
          </a:prstGeom>
          <a:noFill/>
          <a:ln w="19050" cap="flat" cmpd="sng">
            <a:solidFill>
              <a:srgbClr val="CCCCCC"/>
            </a:solidFill>
            <a:prstDash val="solid"/>
            <a:round/>
            <a:headEnd type="none" w="lg" len="lg"/>
            <a:tailEnd type="none" w="lg" len="lg"/>
          </a:ln>
        </p:spPr>
      </p:cxnSp>
      <p:sp>
        <p:nvSpPr>
          <p:cNvPr id="223" name="Shape 223"/>
          <p:cNvSpPr txBox="1"/>
          <p:nvPr/>
        </p:nvSpPr>
        <p:spPr>
          <a:xfrm>
            <a:off x="6943725" y="2171700"/>
            <a:ext cx="1457399" cy="831000"/>
          </a:xfrm>
          <a:prstGeom prst="rect">
            <a:avLst/>
          </a:prstGeom>
          <a:noFill/>
          <a:ln>
            <a:noFill/>
          </a:ln>
        </p:spPr>
        <p:txBody>
          <a:bodyPr lIns="91425" tIns="91425" rIns="91425" bIns="91425" anchor="t" anchorCtr="0">
            <a:noAutofit/>
          </a:bodyPr>
          <a:lstStyle/>
          <a:p>
            <a:pPr lvl="0" rtl="0">
              <a:spcBef>
                <a:spcPts val="0"/>
              </a:spcBef>
              <a:buNone/>
            </a:pPr>
            <a:r>
              <a:rPr lang="en" sz="600">
                <a:solidFill>
                  <a:srgbClr val="F3F3F3"/>
                </a:solidFill>
                <a:latin typeface="Ubuntu Mono"/>
                <a:ea typeface="Ubuntu Mono"/>
                <a:cs typeface="Ubuntu Mono"/>
                <a:sym typeface="Ubuntu Mono"/>
              </a:rPr>
              <a:t>&lt;!DOCTYPE html&gt;</a:t>
            </a:r>
          </a:p>
          <a:p>
            <a:pPr lvl="0" rtl="0">
              <a:spcBef>
                <a:spcPts val="0"/>
              </a:spcBef>
              <a:buNone/>
            </a:pPr>
            <a:r>
              <a:rPr lang="en" sz="600">
                <a:solidFill>
                  <a:srgbClr val="F3F3F3"/>
                </a:solidFill>
                <a:latin typeface="Ubuntu Mono"/>
                <a:ea typeface="Ubuntu Mono"/>
                <a:cs typeface="Ubuntu Mono"/>
                <a:sym typeface="Ubuntu Mono"/>
              </a:rPr>
              <a:t>&lt;html lang="en"&gt;</a:t>
            </a:r>
          </a:p>
          <a:p>
            <a:pPr marL="0" lvl="0" indent="0" rtl="0">
              <a:spcBef>
                <a:spcPts val="0"/>
              </a:spcBef>
              <a:buNone/>
            </a:pPr>
            <a:r>
              <a:rPr lang="en" sz="600">
                <a:solidFill>
                  <a:srgbClr val="F3F3F3"/>
                </a:solidFill>
                <a:latin typeface="Ubuntu Mono"/>
                <a:ea typeface="Ubuntu Mono"/>
                <a:cs typeface="Ubuntu Mono"/>
                <a:sym typeface="Ubuntu Mono"/>
              </a:rPr>
              <a:t>    &lt;head&gt;</a:t>
            </a:r>
          </a:p>
          <a:p>
            <a:pPr marL="0" lvl="0" indent="0" rtl="0">
              <a:spcBef>
                <a:spcPts val="0"/>
              </a:spcBef>
              <a:buNone/>
            </a:pPr>
            <a:r>
              <a:rPr lang="en" sz="600">
                <a:solidFill>
                  <a:srgbClr val="F3F3F3"/>
                </a:solidFill>
                <a:latin typeface="Ubuntu Mono"/>
                <a:ea typeface="Ubuntu Mono"/>
                <a:cs typeface="Ubuntu Mono"/>
                <a:sym typeface="Ubuntu Mono"/>
              </a:rPr>
              <a:t>        &lt;title&gt;Portfolio&lt;/title&gt;</a:t>
            </a:r>
          </a:p>
          <a:p>
            <a:pPr lvl="0" rtl="0">
              <a:spcBef>
                <a:spcPts val="0"/>
              </a:spcBef>
              <a:buNone/>
            </a:pPr>
            <a:r>
              <a:rPr lang="en" sz="600">
                <a:solidFill>
                  <a:srgbClr val="F3F3F3"/>
                </a:solidFill>
                <a:latin typeface="Ubuntu Mono"/>
                <a:ea typeface="Ubuntu Mono"/>
                <a:cs typeface="Ubuntu Mono"/>
                <a:sym typeface="Ubuntu Mono"/>
              </a:rPr>
              <a:t>        &lt;link rel="stylesheet" href="style.css"&gt;</a:t>
            </a:r>
          </a:p>
          <a:p>
            <a:pPr lvl="0" rtl="0">
              <a:spcBef>
                <a:spcPts val="0"/>
              </a:spcBef>
              <a:buNone/>
            </a:pPr>
            <a:r>
              <a:rPr lang="en" sz="600">
                <a:solidFill>
                  <a:srgbClr val="F3F3F3"/>
                </a:solidFill>
                <a:latin typeface="Ubuntu Mono"/>
                <a:ea typeface="Ubuntu Mono"/>
                <a:cs typeface="Ubuntu Mono"/>
                <a:sym typeface="Ubuntu Mono"/>
              </a:rPr>
              <a:t>    &lt;/head&gt;</a:t>
            </a:r>
          </a:p>
          <a:p>
            <a:pPr lvl="0" rtl="0">
              <a:spcBef>
                <a:spcPts val="0"/>
              </a:spcBef>
              <a:buNone/>
            </a:pPr>
            <a:r>
              <a:rPr lang="en" sz="600">
                <a:solidFill>
                  <a:srgbClr val="F3F3F3"/>
                </a:solidFill>
                <a:latin typeface="Ubuntu Mono"/>
                <a:ea typeface="Ubuntu Mono"/>
                <a:cs typeface="Ubuntu Mono"/>
                <a:sym typeface="Ubuntu Mono"/>
              </a:rPr>
              <a:t>    &lt;body&gt;</a:t>
            </a:r>
          </a:p>
          <a:p>
            <a:pPr lvl="0" rtl="0">
              <a:spcBef>
                <a:spcPts val="0"/>
              </a:spcBef>
              <a:buNone/>
            </a:pPr>
            <a:r>
              <a:rPr lang="en" sz="600">
                <a:solidFill>
                  <a:srgbClr val="F3F3F3"/>
                </a:solidFill>
                <a:latin typeface="Ubuntu Mono"/>
                <a:ea typeface="Ubuntu Mono"/>
                <a:cs typeface="Ubuntu Mono"/>
                <a:sym typeface="Ubuntu Mono"/>
              </a:rPr>
              <a:t>        &lt;div class="sidebar"&gt;</a:t>
            </a:r>
          </a:p>
        </p:txBody>
      </p:sp>
      <p:sp>
        <p:nvSpPr>
          <p:cNvPr id="224" name="Shape 224"/>
          <p:cNvSpPr txBox="1"/>
          <p:nvPr/>
        </p:nvSpPr>
        <p:spPr>
          <a:xfrm>
            <a:off x="6954975" y="3751500"/>
            <a:ext cx="1609799" cy="3665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FFFF"/>
                </a:solidFill>
              </a:rPr>
              <a:t>Web Developer</a:t>
            </a:r>
          </a:p>
        </p:txBody>
      </p:sp>
      <p:sp>
        <p:nvSpPr>
          <p:cNvPr id="225" name="Shape 225"/>
          <p:cNvSpPr txBox="1"/>
          <p:nvPr/>
        </p:nvSpPr>
        <p:spPr>
          <a:xfrm>
            <a:off x="3767100" y="2778775"/>
            <a:ext cx="1609799" cy="3665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FFFF"/>
                </a:solidFill>
              </a:rPr>
              <a:t>Server</a:t>
            </a:r>
          </a:p>
        </p:txBody>
      </p:sp>
      <p:sp>
        <p:nvSpPr>
          <p:cNvPr id="226" name="Shape 226"/>
          <p:cNvSpPr txBox="1"/>
          <p:nvPr/>
        </p:nvSpPr>
        <p:spPr>
          <a:xfrm>
            <a:off x="577950" y="3751500"/>
            <a:ext cx="1609799" cy="3665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FFFFFF"/>
                </a:solidFill>
              </a:rPr>
              <a:t>User</a:t>
            </a:r>
          </a:p>
        </p:txBody>
      </p:sp>
      <p:sp>
        <p:nvSpPr>
          <p:cNvPr id="227" name="Shape 227"/>
          <p:cNvSpPr txBox="1"/>
          <p:nvPr/>
        </p:nvSpPr>
        <p:spPr>
          <a:xfrm>
            <a:off x="3491837" y="3751500"/>
            <a:ext cx="2233102" cy="533399"/>
          </a:xfrm>
          <a:prstGeom prst="rect">
            <a:avLst/>
          </a:prstGeom>
          <a:noFill/>
          <a:ln>
            <a:noFill/>
          </a:ln>
        </p:spPr>
        <p:txBody>
          <a:bodyPr lIns="91425" tIns="91425" rIns="91425" bIns="91425" anchor="t" anchorCtr="0">
            <a:noAutofit/>
          </a:bodyPr>
          <a:lstStyle/>
          <a:p>
            <a:pPr lvl="0" rtl="0">
              <a:spcBef>
                <a:spcPts val="0"/>
              </a:spcBef>
              <a:buNone/>
            </a:pPr>
            <a:r>
              <a:rPr lang="en" sz="3600" b="1" dirty="0">
                <a:solidFill>
                  <a:srgbClr val="FFFFFF"/>
                </a:solidFill>
              </a:rPr>
              <a:t>Web App</a:t>
            </a:r>
          </a:p>
        </p:txBody>
      </p:sp>
      <p:sp>
        <p:nvSpPr>
          <p:cNvPr id="228" name="Shape 228"/>
          <p:cNvSpPr/>
          <p:nvPr/>
        </p:nvSpPr>
        <p:spPr>
          <a:xfrm rot="-1604989">
            <a:off x="2427532" y="2388279"/>
            <a:ext cx="790498" cy="366538"/>
          </a:xfrm>
          <a:prstGeom prst="leftRightArrow">
            <a:avLst>
              <a:gd name="adj1" fmla="val 50000"/>
              <a:gd name="adj2" fmla="val 50000"/>
            </a:avLst>
          </a:prstGeom>
          <a:solidFill>
            <a:schemeClr val="lt2"/>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9" name="Shape 229"/>
          <p:cNvSpPr/>
          <p:nvPr/>
        </p:nvSpPr>
        <p:spPr>
          <a:xfrm rot="1219162">
            <a:off x="5902680" y="2388259"/>
            <a:ext cx="790490" cy="366576"/>
          </a:xfrm>
          <a:prstGeom prst="leftRightArrow">
            <a:avLst>
              <a:gd name="adj1" fmla="val 50000"/>
              <a:gd name="adj2" fmla="val 50000"/>
            </a:avLst>
          </a:prstGeom>
          <a:solidFill>
            <a:schemeClr val="lt2"/>
          </a:solidFill>
          <a:ln w="19050" cap="flat"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311700" y="1621200"/>
            <a:ext cx="8520599" cy="1901100"/>
          </a:xfrm>
          <a:prstGeom prst="rect">
            <a:avLst/>
          </a:prstGeom>
        </p:spPr>
        <p:txBody>
          <a:bodyPr lIns="91425" tIns="91425" rIns="91425" bIns="91425" anchor="b" anchorCtr="0">
            <a:noAutofit/>
          </a:bodyPr>
          <a:lstStyle/>
          <a:p>
            <a:pPr lvl="0" rtl="0">
              <a:spcBef>
                <a:spcPts val="0"/>
              </a:spcBef>
              <a:buNone/>
            </a:pPr>
            <a:r>
              <a:rPr lang="en" sz="6000" b="1">
                <a:latin typeface="Ubuntu Mono"/>
                <a:ea typeface="Ubuntu Mono"/>
                <a:cs typeface="Ubuntu Mono"/>
                <a:sym typeface="Ubuntu Mono"/>
              </a:rPr>
              <a:t>To Git,</a:t>
            </a:r>
            <a:br>
              <a:rPr lang="en" sz="6000" b="1">
                <a:latin typeface="Ubuntu Mono"/>
                <a:ea typeface="Ubuntu Mono"/>
                <a:cs typeface="Ubuntu Mono"/>
                <a:sym typeface="Ubuntu Mono"/>
              </a:rPr>
            </a:br>
            <a:r>
              <a:rPr lang="en" sz="6000" b="1">
                <a:latin typeface="Ubuntu Mono"/>
                <a:ea typeface="Ubuntu Mono"/>
                <a:cs typeface="Ubuntu Mono"/>
                <a:sym typeface="Ubuntu Mono"/>
              </a:rPr>
              <a:t>or Not to Git</a:t>
            </a:r>
          </a:p>
        </p:txBody>
      </p:sp>
      <p:grpSp>
        <p:nvGrpSpPr>
          <p:cNvPr id="235" name="Shape 235"/>
          <p:cNvGrpSpPr/>
          <p:nvPr/>
        </p:nvGrpSpPr>
        <p:grpSpPr>
          <a:xfrm>
            <a:off x="-630600" y="-1225"/>
            <a:ext cx="5528400" cy="1050599"/>
            <a:chOff x="-706800" y="-306025"/>
            <a:chExt cx="5528400" cy="1050599"/>
          </a:xfrm>
        </p:grpSpPr>
        <p:sp>
          <p:nvSpPr>
            <p:cNvPr id="236" name="Shape 236"/>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237" name="Shape 237"/>
            <p:cNvPicPr preferRelativeResize="0"/>
            <p:nvPr/>
          </p:nvPicPr>
          <p:blipFill>
            <a:blip r:embed="rId3">
              <a:alphaModFix/>
            </a:blip>
            <a:stretch>
              <a:fillRect/>
            </a:stretch>
          </p:blipFill>
          <p:spPr>
            <a:xfrm>
              <a:off x="122800" y="-100950"/>
              <a:ext cx="342949" cy="346274"/>
            </a:xfrm>
            <a:prstGeom prst="rect">
              <a:avLst/>
            </a:prstGeom>
            <a:noFill/>
            <a:ln>
              <a:noFill/>
            </a:ln>
          </p:spPr>
        </p:pic>
      </p:grpSp>
      <p:sp>
        <p:nvSpPr>
          <p:cNvPr id="238" name="Shape 238"/>
          <p:cNvSpPr txBox="1"/>
          <p:nvPr/>
        </p:nvSpPr>
        <p:spPr>
          <a:xfrm>
            <a:off x="1878750" y="3368050"/>
            <a:ext cx="5386500" cy="484799"/>
          </a:xfrm>
          <a:prstGeom prst="rect">
            <a:avLst/>
          </a:prstGeom>
          <a:noFill/>
          <a:ln>
            <a:noFill/>
          </a:ln>
        </p:spPr>
        <p:txBody>
          <a:bodyPr lIns="91425" tIns="91425" rIns="91425" bIns="91425" anchor="t" anchorCtr="0">
            <a:noAutofit/>
          </a:bodyPr>
          <a:lstStyle/>
          <a:p>
            <a:pPr algn="ctr">
              <a:spcBef>
                <a:spcPts val="0"/>
              </a:spcBef>
              <a:buNone/>
            </a:pPr>
            <a:r>
              <a:rPr lang="en" sz="1800" i="1">
                <a:solidFill>
                  <a:srgbClr val="B7B7B7"/>
                </a:solidFill>
                <a:latin typeface="Open Sans"/>
                <a:ea typeface="Open Sans"/>
                <a:cs typeface="Open Sans"/>
                <a:sym typeface="Open Sans"/>
              </a:rPr>
              <a:t>What is Git and why do people use it?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0" y="743350"/>
            <a:ext cx="9144000" cy="4400099"/>
          </a:xfrm>
          <a:prstGeom prst="rect">
            <a:avLst/>
          </a:prstGeom>
          <a:solidFill>
            <a:srgbClr val="303030"/>
          </a:solidFill>
          <a:ln>
            <a:noFill/>
          </a:ln>
        </p:spPr>
        <p:txBody>
          <a:bodyPr lIns="91425" tIns="91425" rIns="91425" bIns="91425" anchor="ctr" anchorCtr="0">
            <a:noAutofit/>
          </a:bodyPr>
          <a:lstStyle/>
          <a:p>
            <a:pPr>
              <a:spcBef>
                <a:spcPts val="0"/>
              </a:spcBef>
              <a:buNone/>
            </a:pPr>
            <a:endParaRPr/>
          </a:p>
        </p:txBody>
      </p:sp>
      <p:sp>
        <p:nvSpPr>
          <p:cNvPr id="244" name="Shape 244"/>
          <p:cNvSpPr txBox="1">
            <a:spLocks noGrp="1"/>
          </p:cNvSpPr>
          <p:nvPr>
            <p:ph type="ctrTitle"/>
          </p:nvPr>
        </p:nvSpPr>
        <p:spPr>
          <a:xfrm>
            <a:off x="311700" y="893625"/>
            <a:ext cx="8520599" cy="3898199"/>
          </a:xfrm>
          <a:prstGeom prst="rect">
            <a:avLst/>
          </a:prstGeom>
        </p:spPr>
        <p:txBody>
          <a:bodyPr lIns="91425" tIns="91425" rIns="91425" bIns="91425" anchor="b" anchorCtr="0">
            <a:noAutofit/>
          </a:bodyPr>
          <a:lstStyle/>
          <a:p>
            <a:pPr algn="l" rtl="0">
              <a:spcBef>
                <a:spcPts val="0"/>
              </a:spcBef>
              <a:buNone/>
            </a:pPr>
            <a:r>
              <a:rPr lang="en" sz="2400" b="1">
                <a:solidFill>
                  <a:srgbClr val="CC0000"/>
                </a:solidFill>
                <a:latin typeface="Ubuntu"/>
                <a:ea typeface="Ubuntu"/>
                <a:cs typeface="Ubuntu"/>
                <a:sym typeface="Ubuntu"/>
              </a:rPr>
              <a:t>Common Terms</a:t>
            </a:r>
            <a:r>
              <a:rPr lang="en" sz="2400">
                <a:latin typeface="Ubuntu"/>
                <a:ea typeface="Ubuntu"/>
                <a:cs typeface="Ubuntu"/>
                <a:sym typeface="Ubuntu"/>
              </a:rPr>
              <a:t/>
            </a:r>
            <a:br>
              <a:rPr lang="en" sz="2400">
                <a:latin typeface="Ubuntu"/>
                <a:ea typeface="Ubuntu"/>
                <a:cs typeface="Ubuntu"/>
                <a:sym typeface="Ubuntu"/>
              </a:rPr>
            </a:br>
            <a:r>
              <a:rPr lang="en" sz="1800" b="1">
                <a:latin typeface="Ubuntu"/>
                <a:ea typeface="Ubuntu"/>
                <a:cs typeface="Ubuntu"/>
                <a:sym typeface="Ubuntu"/>
              </a:rPr>
              <a:t>Master  </a:t>
            </a:r>
            <a:r>
              <a:rPr lang="en" sz="1600">
                <a:latin typeface="Ubuntu"/>
                <a:ea typeface="Ubuntu"/>
                <a:cs typeface="Ubuntu"/>
                <a:sym typeface="Ubuntu"/>
              </a:rPr>
              <a:t>The main branch of the repository</a:t>
            </a:r>
          </a:p>
          <a:p>
            <a:pPr lvl="0" algn="l" rtl="0">
              <a:spcBef>
                <a:spcPts val="0"/>
              </a:spcBef>
              <a:buNone/>
            </a:pPr>
            <a:r>
              <a:rPr lang="en" sz="1800" b="1">
                <a:latin typeface="Ubuntu"/>
                <a:ea typeface="Ubuntu"/>
                <a:cs typeface="Ubuntu"/>
                <a:sym typeface="Ubuntu"/>
              </a:rPr>
              <a:t>Clone  </a:t>
            </a:r>
            <a:r>
              <a:rPr lang="en" sz="1600">
                <a:latin typeface="Ubuntu"/>
                <a:ea typeface="Ubuntu"/>
                <a:cs typeface="Ubuntu"/>
                <a:sym typeface="Ubuntu"/>
              </a:rPr>
              <a:t>A copy of an existing repository</a:t>
            </a:r>
            <a:r>
              <a:rPr lang="en" sz="1800">
                <a:latin typeface="Ubuntu"/>
                <a:ea typeface="Ubuntu"/>
                <a:cs typeface="Ubuntu"/>
                <a:sym typeface="Ubuntu"/>
              </a:rPr>
              <a:t/>
            </a:r>
            <a:br>
              <a:rPr lang="en" sz="1800">
                <a:latin typeface="Ubuntu"/>
                <a:ea typeface="Ubuntu"/>
                <a:cs typeface="Ubuntu"/>
                <a:sym typeface="Ubuntu"/>
              </a:rPr>
            </a:br>
            <a:r>
              <a:rPr lang="en" sz="1800" b="1">
                <a:latin typeface="Ubuntu"/>
                <a:ea typeface="Ubuntu"/>
                <a:cs typeface="Ubuntu"/>
                <a:sym typeface="Ubuntu"/>
              </a:rPr>
              <a:t>Branch  </a:t>
            </a:r>
            <a:r>
              <a:rPr lang="en" sz="1600">
                <a:latin typeface="Ubuntu"/>
                <a:ea typeface="Ubuntu"/>
                <a:cs typeface="Ubuntu"/>
                <a:sym typeface="Ubuntu"/>
              </a:rPr>
              <a:t>A specific label for a node. It is NOT an actual physical copy of the master.</a:t>
            </a:r>
            <a:br>
              <a:rPr lang="en" sz="1600">
                <a:latin typeface="Ubuntu"/>
                <a:ea typeface="Ubuntu"/>
                <a:cs typeface="Ubuntu"/>
                <a:sym typeface="Ubuntu"/>
              </a:rPr>
            </a:br>
            <a:r>
              <a:rPr lang="en" sz="1800" b="1">
                <a:latin typeface="Ubuntu"/>
                <a:ea typeface="Ubuntu"/>
                <a:cs typeface="Ubuntu"/>
                <a:sym typeface="Ubuntu"/>
              </a:rPr>
              <a:t>Remote  </a:t>
            </a:r>
            <a:r>
              <a:rPr lang="en" sz="1600">
                <a:latin typeface="Ubuntu"/>
                <a:ea typeface="Ubuntu"/>
                <a:cs typeface="Ubuntu"/>
                <a:sym typeface="Ubuntu"/>
              </a:rPr>
              <a:t>Versions of the repository that aren’t located on your local machine</a:t>
            </a:r>
            <a:r>
              <a:rPr lang="en" sz="1800">
                <a:latin typeface="Ubuntu"/>
                <a:ea typeface="Ubuntu"/>
                <a:cs typeface="Ubuntu"/>
                <a:sym typeface="Ubuntu"/>
              </a:rPr>
              <a:t/>
            </a:r>
            <a:br>
              <a:rPr lang="en" sz="1800">
                <a:latin typeface="Ubuntu"/>
                <a:ea typeface="Ubuntu"/>
                <a:cs typeface="Ubuntu"/>
                <a:sym typeface="Ubuntu"/>
              </a:rPr>
            </a:br>
            <a:r>
              <a:rPr lang="en" sz="1800" b="1">
                <a:latin typeface="Ubuntu"/>
                <a:ea typeface="Ubuntu"/>
                <a:cs typeface="Ubuntu"/>
                <a:sym typeface="Ubuntu"/>
              </a:rPr>
              <a:t>Commit  </a:t>
            </a:r>
            <a:r>
              <a:rPr lang="en" sz="1600">
                <a:latin typeface="Ubuntu"/>
                <a:ea typeface="Ubuntu"/>
                <a:cs typeface="Ubuntu"/>
                <a:sym typeface="Ubuntu"/>
              </a:rPr>
              <a:t>Submits changes to the local repository</a:t>
            </a:r>
            <a:br>
              <a:rPr lang="en" sz="1600">
                <a:latin typeface="Ubuntu"/>
                <a:ea typeface="Ubuntu"/>
                <a:cs typeface="Ubuntu"/>
                <a:sym typeface="Ubuntu"/>
              </a:rPr>
            </a:br>
            <a:r>
              <a:rPr lang="en" sz="1800" b="1">
                <a:latin typeface="Ubuntu"/>
                <a:ea typeface="Ubuntu"/>
                <a:cs typeface="Ubuntu"/>
                <a:sym typeface="Ubuntu"/>
              </a:rPr>
              <a:t>Push  </a:t>
            </a:r>
            <a:r>
              <a:rPr lang="en" sz="1600">
                <a:latin typeface="Ubuntu"/>
                <a:ea typeface="Ubuntu"/>
                <a:cs typeface="Ubuntu"/>
                <a:sym typeface="Ubuntu"/>
              </a:rPr>
              <a:t>Submits changes to a remote repository</a:t>
            </a:r>
            <a:r>
              <a:rPr lang="en" sz="1800">
                <a:latin typeface="Ubuntu"/>
                <a:ea typeface="Ubuntu"/>
                <a:cs typeface="Ubuntu"/>
                <a:sym typeface="Ubuntu"/>
              </a:rPr>
              <a:t/>
            </a:r>
            <a:br>
              <a:rPr lang="en" sz="1800">
                <a:latin typeface="Ubuntu"/>
                <a:ea typeface="Ubuntu"/>
                <a:cs typeface="Ubuntu"/>
                <a:sym typeface="Ubuntu"/>
              </a:rPr>
            </a:br>
            <a:r>
              <a:rPr lang="en" sz="1800" b="1">
                <a:latin typeface="Ubuntu"/>
                <a:ea typeface="Ubuntu"/>
                <a:cs typeface="Ubuntu"/>
                <a:sym typeface="Ubuntu"/>
              </a:rPr>
              <a:t>Pull  </a:t>
            </a:r>
            <a:r>
              <a:rPr lang="en" sz="1600">
                <a:latin typeface="Ubuntu"/>
                <a:ea typeface="Ubuntu"/>
                <a:cs typeface="Ubuntu"/>
                <a:sym typeface="Ubuntu"/>
              </a:rPr>
              <a:t>Take changes from a remote repository and bring them into your local repository</a:t>
            </a:r>
            <a:r>
              <a:rPr lang="en" sz="1800">
                <a:latin typeface="Ubuntu"/>
                <a:ea typeface="Ubuntu"/>
                <a:cs typeface="Ubuntu"/>
                <a:sym typeface="Ubuntu"/>
              </a:rPr>
              <a:t/>
            </a:r>
            <a:br>
              <a:rPr lang="en" sz="1800">
                <a:latin typeface="Ubuntu"/>
                <a:ea typeface="Ubuntu"/>
                <a:cs typeface="Ubuntu"/>
                <a:sym typeface="Ubuntu"/>
              </a:rPr>
            </a:br>
            <a:r>
              <a:rPr lang="en" sz="1800" b="1">
                <a:latin typeface="Ubuntu"/>
                <a:ea typeface="Ubuntu"/>
                <a:cs typeface="Ubuntu"/>
                <a:sym typeface="Ubuntu"/>
              </a:rPr>
              <a:t>SHA Key  </a:t>
            </a:r>
            <a:r>
              <a:rPr lang="en" sz="1600">
                <a:latin typeface="Ubuntu"/>
                <a:ea typeface="Ubuntu"/>
                <a:cs typeface="Ubuntu"/>
                <a:sym typeface="Ubuntu"/>
              </a:rPr>
              <a:t>A unique identifier for each commit or node to the entire repo</a:t>
            </a:r>
            <a:br>
              <a:rPr lang="en" sz="1600">
                <a:latin typeface="Ubuntu"/>
                <a:ea typeface="Ubuntu"/>
                <a:cs typeface="Ubuntu"/>
                <a:sym typeface="Ubuntu"/>
              </a:rPr>
            </a:br>
            <a:r>
              <a:rPr lang="en" sz="1800" b="1">
                <a:latin typeface="Ubuntu"/>
                <a:ea typeface="Ubuntu"/>
                <a:cs typeface="Ubuntu"/>
                <a:sym typeface="Ubuntu"/>
              </a:rPr>
              <a:t>Head  </a:t>
            </a:r>
            <a:r>
              <a:rPr lang="en" sz="1600">
                <a:latin typeface="Ubuntu"/>
                <a:ea typeface="Ubuntu"/>
                <a:cs typeface="Ubuntu"/>
                <a:sym typeface="Ubuntu"/>
              </a:rPr>
              <a:t>A reference to the node where the working space of the repo currently points</a:t>
            </a:r>
          </a:p>
          <a:p>
            <a:pPr algn="l" rtl="0">
              <a:spcBef>
                <a:spcPts val="0"/>
              </a:spcBef>
              <a:buNone/>
            </a:pPr>
            <a:endParaRPr sz="2400" b="1">
              <a:solidFill>
                <a:srgbClr val="CC0000"/>
              </a:solidFill>
              <a:latin typeface="Ubuntu"/>
              <a:ea typeface="Ubuntu"/>
              <a:cs typeface="Ubuntu"/>
              <a:sym typeface="Ubuntu"/>
            </a:endParaRPr>
          </a:p>
          <a:p>
            <a:pPr lvl="0" rtl="0">
              <a:spcBef>
                <a:spcPts val="0"/>
              </a:spcBef>
              <a:buNone/>
            </a:pPr>
            <a:r>
              <a:rPr lang="en" sz="1800" b="1">
                <a:solidFill>
                  <a:srgbClr val="FFFFFF"/>
                </a:solidFill>
                <a:latin typeface="Ubuntu"/>
                <a:ea typeface="Ubuntu"/>
                <a:cs typeface="Ubuntu"/>
                <a:sym typeface="Ubuntu"/>
              </a:rPr>
              <a:t>You can find GitHub training kits and cheatsheets here:</a:t>
            </a:r>
            <a:br>
              <a:rPr lang="en" sz="1800" b="1">
                <a:solidFill>
                  <a:srgbClr val="FFFFFF"/>
                </a:solidFill>
                <a:latin typeface="Ubuntu"/>
                <a:ea typeface="Ubuntu"/>
                <a:cs typeface="Ubuntu"/>
                <a:sym typeface="Ubuntu"/>
              </a:rPr>
            </a:br>
            <a:r>
              <a:rPr lang="en" sz="1800">
                <a:solidFill>
                  <a:srgbClr val="FFFFFF"/>
                </a:solidFill>
                <a:latin typeface="Ubuntu"/>
                <a:ea typeface="Ubuntu"/>
                <a:cs typeface="Ubuntu"/>
                <a:sym typeface="Ubuntu"/>
              </a:rPr>
              <a:t>https://training.github.com/kit/</a:t>
            </a:r>
          </a:p>
        </p:txBody>
      </p:sp>
      <p:grpSp>
        <p:nvGrpSpPr>
          <p:cNvPr id="245" name="Shape 245"/>
          <p:cNvGrpSpPr/>
          <p:nvPr/>
        </p:nvGrpSpPr>
        <p:grpSpPr>
          <a:xfrm>
            <a:off x="-630600" y="-1225"/>
            <a:ext cx="5528400" cy="1050599"/>
            <a:chOff x="-706800" y="-306025"/>
            <a:chExt cx="5528400" cy="1050599"/>
          </a:xfrm>
        </p:grpSpPr>
        <p:sp>
          <p:nvSpPr>
            <p:cNvPr id="246" name="Shape 246"/>
            <p:cNvSpPr txBox="1"/>
            <p:nvPr/>
          </p:nvSpPr>
          <p:spPr>
            <a:xfrm>
              <a:off x="-706800" y="-306025"/>
              <a:ext cx="5528400" cy="1050599"/>
            </a:xfrm>
            <a:prstGeom prst="rect">
              <a:avLst/>
            </a:prstGeom>
            <a:noFill/>
            <a:ln>
              <a:noFill/>
            </a:ln>
          </p:spPr>
          <p:txBody>
            <a:bodyPr lIns="91425" tIns="91425" rIns="91425" bIns="91425" anchor="t" anchorCtr="0">
              <a:noAutofit/>
            </a:bodyPr>
            <a:lstStyle/>
            <a:p>
              <a:pPr lvl="0" algn="ctr" rtl="0">
                <a:spcBef>
                  <a:spcPts val="0"/>
                </a:spcBef>
                <a:buNone/>
              </a:pPr>
              <a:r>
                <a:rPr lang="en" sz="3600">
                  <a:solidFill>
                    <a:srgbClr val="D9D9D9"/>
                  </a:solidFill>
                  <a:latin typeface="Open Sans"/>
                  <a:ea typeface="Open Sans"/>
                  <a:cs typeface="Open Sans"/>
                  <a:sym typeface="Open Sans"/>
                </a:rPr>
                <a:t>    Penguin Hackers</a:t>
              </a:r>
            </a:p>
          </p:txBody>
        </p:sp>
        <p:pic>
          <p:nvPicPr>
            <p:cNvPr id="247" name="Shape 247"/>
            <p:cNvPicPr preferRelativeResize="0"/>
            <p:nvPr/>
          </p:nvPicPr>
          <p:blipFill>
            <a:blip r:embed="rId3">
              <a:alphaModFix/>
            </a:blip>
            <a:stretch>
              <a:fillRect/>
            </a:stretch>
          </p:blipFill>
          <p:spPr>
            <a:xfrm>
              <a:off x="122800" y="-100950"/>
              <a:ext cx="342949" cy="346274"/>
            </a:xfrm>
            <a:prstGeom prst="rect">
              <a:avLst/>
            </a:prstGeom>
            <a:noFill/>
            <a:ln>
              <a:noFill/>
            </a:ln>
          </p:spPr>
        </p:pic>
      </p:grpSp>
    </p:spTree>
  </p:cSld>
  <p:clrMapOvr>
    <a:masterClrMapping/>
  </p:clrMapOvr>
  <p:transition spd="slow">
    <p:cut/>
  </p:transition>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Ubuntu</vt:lpstr>
      <vt:lpstr>Arial</vt:lpstr>
      <vt:lpstr>Ubuntu Condensed</vt:lpstr>
      <vt:lpstr>Ubuntu Mono</vt:lpstr>
      <vt:lpstr>Open Sans</vt:lpstr>
      <vt:lpstr>simple-dark-2</vt:lpstr>
      <vt:lpstr>code_launch();</vt:lpstr>
      <vt:lpstr>Hello, world.</vt:lpstr>
      <vt:lpstr>A Brief History of Penguin Hackers</vt:lpstr>
      <vt:lpstr>Fall Semester 2014 The HackYSU initial organizers lay the plans for the event and get the ball rolling  Spring Semester 2015 After putting blood, sweat, and tears into transforming an idea into a reality, HackYSU goes off without a hitch: 1 to 5 Mentor Ratio, good food, and tons of awesome hacks!  Fall Semester 2015 With a successful event under their belt, the team decides to keep the momentum and enable Youngstown to be a nesting ground for creativity, tech, and development. Penguin Hackers is born.  Spring Semester 2016 The events ramp up to the main attraction: HackYSU 2016 - With your help, we could make it even bigger and better than before. </vt:lpstr>
      <vt:lpstr>Web Foundations</vt:lpstr>
      <vt:lpstr>PowerPoint Presentation</vt:lpstr>
      <vt:lpstr>PowerPoint Presentation</vt:lpstr>
      <vt:lpstr>To Git, or Not to Git</vt:lpstr>
      <vt:lpstr>Common Terms Master  The main branch of the repository Clone  A copy of an existing repository Branch  A specific label for a node. It is NOT an actual physical copy of the master. Remote  Versions of the repository that aren’t located on your local machine Commit  Submits changes to the local repository Push  Submits changes to a remote repository Pull  Take changes from a remote repository and bring them into your local repository SHA Key  A unique identifier for each commit or node to the entire repo Head  A reference to the node where the working space of the repo currently points  You can find GitHub training kits and cheatsheets here: https://training.github.com/kit/</vt:lpstr>
      <vt:lpstr>Hyper Text Markup Language 5 and Cascading Style Sheets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code_launch();</dc:title>
  <cp:lastModifiedBy>Shaq Stoutamire</cp:lastModifiedBy>
  <cp:revision>1</cp:revision>
  <dcterms:modified xsi:type="dcterms:W3CDTF">2015-09-08T17:33:28Z</dcterms:modified>
</cp:coreProperties>
</file>