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9" r:id="rId4"/>
    <p:sldId id="270" r:id="rId5"/>
    <p:sldId id="268" r:id="rId6"/>
    <p:sldId id="265" r:id="rId7"/>
    <p:sldId id="260" r:id="rId8"/>
    <p:sldId id="266" r:id="rId9"/>
    <p:sldId id="261" r:id="rId10"/>
    <p:sldId id="262" r:id="rId11"/>
    <p:sldId id="271" r:id="rId12"/>
    <p:sldId id="272" r:id="rId13"/>
    <p:sldId id="273" r:id="rId14"/>
    <p:sldId id="263" r:id="rId15"/>
    <p:sldId id="274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89" autoAdjust="0"/>
  </p:normalViewPr>
  <p:slideViewPr>
    <p:cSldViewPr>
      <p:cViewPr varScale="1">
        <p:scale>
          <a:sx n="72" d="100"/>
          <a:sy n="72" d="100"/>
        </p:scale>
        <p:origin x="-91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2229C-08D5-4334-B0DD-A025B768FE7F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C7BC6-BE47-4EB7-ADAB-8B1577A6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3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about square</a:t>
            </a:r>
            <a:r>
              <a:rPr lang="en-US" baseline="0" dirty="0" smtClean="0"/>
              <a:t> root key? Percent key?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Every test—of</a:t>
            </a:r>
            <a:r>
              <a:rPr lang="en-US" baseline="0" dirty="0" smtClean="0"/>
              <a:t> any type—has these three pieces; this is not specific to software engineering.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4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C7BC6-BE47-4EB7-ADAB-8B1577A68A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"/>
            <a:ext cx="9144000" cy="5595471"/>
            <a:chOff x="0" y="-1"/>
            <a:chExt cx="9144000" cy="559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-1"/>
              <a:ext cx="9144000" cy="5595471"/>
            </a:xfrm>
            <a:prstGeom prst="rect">
              <a:avLst/>
            </a:prstGeom>
            <a:gradFill>
              <a:gsLst>
                <a:gs pos="0">
                  <a:srgbClr val="A71520"/>
                </a:gs>
                <a:gs pos="100000">
                  <a:schemeClr val="accent4">
                    <a:tint val="50000"/>
                    <a:satMod val="150000"/>
                  </a:schemeClr>
                </a:gs>
              </a:gsLst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sta_logo.bmp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10000"/>
            </a:blip>
            <a:stretch>
              <a:fillRect/>
            </a:stretch>
          </p:blipFill>
          <p:spPr>
            <a:xfrm>
              <a:off x="3043006" y="1234855"/>
              <a:ext cx="3057988" cy="3341912"/>
            </a:xfrm>
            <a:prstGeom prst="rect">
              <a:avLst/>
            </a:prstGeom>
            <a:effectLst/>
          </p:spPr>
        </p:pic>
      </p:grpSp>
      <p:pic>
        <p:nvPicPr>
          <p:cNvPr id="10" name="Picture 9" descr="STA_logotype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708" y="5886040"/>
            <a:ext cx="1315057" cy="704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429000"/>
            <a:ext cx="8229600" cy="697381"/>
          </a:xfrm>
        </p:spPr>
        <p:txBody>
          <a:bodyPr anchor="ctr">
            <a:normAutofit/>
          </a:bodyPr>
          <a:lstStyle>
            <a:lvl1pPr algn="l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25735"/>
            <a:ext cx="8229600" cy="120735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4173421"/>
            <a:ext cx="8229600" cy="1588"/>
          </a:xfrm>
          <a:prstGeom prst="line">
            <a:avLst/>
          </a:prstGeom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8" name="Picture 7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454" y="0"/>
            <a:ext cx="6881346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C0000"/>
              </a:buClr>
              <a:buSzPct val="80000"/>
              <a:buFont typeface="Wingdings" charset="2"/>
              <a:buChar char="§"/>
              <a:defRPr/>
            </a:lvl1pPr>
            <a:lvl2pPr>
              <a:buClr>
                <a:srgbClr val="CC0000"/>
              </a:buClr>
              <a:buSzPct val="80000"/>
              <a:buFont typeface="Wingdings" charset="2"/>
              <a:buChar char="§"/>
              <a:defRPr/>
            </a:lvl2pPr>
            <a:lvl3pPr>
              <a:buClr>
                <a:srgbClr val="CC0000"/>
              </a:buClr>
              <a:buSzPct val="80000"/>
              <a:buFont typeface="Wingdings" charset="2"/>
              <a:buChar char="§"/>
              <a:defRPr/>
            </a:lvl3pPr>
            <a:lvl4pPr>
              <a:buClr>
                <a:srgbClr val="CC0000"/>
              </a:buClr>
              <a:buSzPct val="80000"/>
              <a:buFont typeface="Wingdings" charset="2"/>
              <a:buChar char="§"/>
              <a:defRPr/>
            </a:lvl4pPr>
            <a:lvl5pPr>
              <a:buClr>
                <a:srgbClr val="CC0000"/>
              </a:buClr>
              <a:buSzPct val="80000"/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9" name="Picture 8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68098" y="0"/>
            <a:ext cx="6918701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11" name="Picture 10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55648" y="0"/>
            <a:ext cx="6931152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9151230" cy="7844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285163" algn="l"/>
                <a:tab pos="8970963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pic>
        <p:nvPicPr>
          <p:cNvPr id="7" name="Picture 6" descr="ST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4" y="104594"/>
            <a:ext cx="1102689" cy="59129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80550" y="0"/>
            <a:ext cx="6906249" cy="784412"/>
          </a:xfrm>
        </p:spPr>
        <p:txBody>
          <a:bodyPr anchor="ctr">
            <a:normAutofit/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6356350"/>
            <a:ext cx="8229600" cy="1588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609444"/>
            <a:chOff x="0" y="-1"/>
            <a:chExt cx="9144000" cy="5595471"/>
          </a:xfrm>
        </p:grpSpPr>
        <p:sp>
          <p:nvSpPr>
            <p:cNvPr id="3" name="Rectangle 2"/>
            <p:cNvSpPr/>
            <p:nvPr userDrawn="1"/>
          </p:nvSpPr>
          <p:spPr>
            <a:xfrm>
              <a:off x="0" y="-1"/>
              <a:ext cx="9144000" cy="5595471"/>
            </a:xfrm>
            <a:prstGeom prst="rect">
              <a:avLst/>
            </a:prstGeom>
            <a:gradFill>
              <a:gsLst>
                <a:gs pos="0">
                  <a:srgbClr val="A71520"/>
                </a:gs>
                <a:gs pos="100000">
                  <a:schemeClr val="accent4">
                    <a:tint val="50000"/>
                    <a:satMod val="15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 descr="sta_logo.bmp"/>
            <p:cNvPicPr>
              <a:picLocks noChangeAspect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10000"/>
            </a:blip>
            <a:stretch>
              <a:fillRect/>
            </a:stretch>
          </p:blipFill>
          <p:spPr>
            <a:xfrm>
              <a:off x="3043006" y="1234855"/>
              <a:ext cx="3057988" cy="3341912"/>
            </a:xfrm>
            <a:prstGeom prst="rect">
              <a:avLst/>
            </a:prstGeom>
            <a:effectLst/>
          </p:spPr>
        </p:pic>
      </p:grp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3603328"/>
            <a:ext cx="8229600" cy="49424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4108189"/>
            <a:ext cx="8229600" cy="1588"/>
          </a:xfrm>
          <a:prstGeom prst="line">
            <a:avLst/>
          </a:prstGeom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5584540"/>
            <a:ext cx="9144000" cy="1273460"/>
          </a:xfrm>
          <a:prstGeom prst="rect">
            <a:avLst/>
          </a:prstGeom>
          <a:solidFill>
            <a:srgbClr val="A715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TA_logotype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356" y="97927"/>
            <a:ext cx="1105804" cy="592140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7200" y="4130228"/>
            <a:ext cx="8229600" cy="1479216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0DF6116-3A99-4719-8ACB-1A5753977433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ADF5830-E0EB-4FA7-AEAB-B4CBCB9773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CC0000"/>
        </a:buClr>
        <a:buSzPct val="75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50619"/>
            <a:ext cx="8229600" cy="697381"/>
          </a:xfrm>
        </p:spPr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JBehave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Improving Your Agile Process with Behavior Driven Development.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419100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Matt </a:t>
            </a:r>
            <a:r>
              <a:rPr lang="en-US" sz="1200" dirty="0" err="1">
                <a:solidFill>
                  <a:schemeClr val="bg1"/>
                </a:solidFill>
              </a:rPr>
              <a:t>DeFano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Sr. Managing Architect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STA Group, </a:t>
            </a:r>
            <a:r>
              <a:rPr lang="en-US" sz="1200" dirty="0" smtClean="0">
                <a:solidFill>
                  <a:schemeClr val="bg1"/>
                </a:solidFill>
              </a:rPr>
              <a:t>LLC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matt.defano@cjug.org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</a:rPr>
              <a:t>matt.defano@stagrp.com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191000"/>
            <a:ext cx="236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http://</a:t>
            </a:r>
            <a:r>
              <a:rPr lang="en-US" sz="1200" dirty="0" err="1" smtClean="0">
                <a:solidFill>
                  <a:schemeClr val="bg1"/>
                </a:solidFill>
              </a:rPr>
              <a:t>github.com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  <a:r>
              <a:rPr lang="en-US" sz="1200" dirty="0" err="1" smtClean="0">
                <a:solidFill>
                  <a:schemeClr val="bg1"/>
                </a:solidFill>
              </a:rPr>
              <a:t>defano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Input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229600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Given a calculator in its initial state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When I enter &lt;sequence&gt;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Then I expect &lt;result&gt; to be displayed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Examples: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sequence|result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|2 + 3 + 4 =|9|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|100 * 25 % =|25|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|1.25 - .10 =|1.15|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|10 / 5 =|2|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|1 + 2 * 3 =|9|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|99 =|99|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00600"/>
            <a:ext cx="8229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@Then("I expect &lt;result&gt; to be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displayed")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validate (@Named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expectedResult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619499" y="1690255"/>
            <a:ext cx="1943102" cy="304799"/>
          </a:xfrm>
          <a:prstGeom prst="wedgeRoundRectCallout">
            <a:avLst>
              <a:gd name="adj1" fmla="val -55190"/>
              <a:gd name="adj2" fmla="val 526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Write your scenario once!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24400" y="2286000"/>
            <a:ext cx="3124200" cy="304799"/>
          </a:xfrm>
          <a:prstGeom prst="wedgeRoundRectCallout">
            <a:avLst>
              <a:gd name="adj1" fmla="val -91904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Identify named variables with angled brackets.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904999" y="2763981"/>
            <a:ext cx="3429001" cy="304799"/>
          </a:xfrm>
          <a:prstGeom prst="wedgeRoundRectCallout">
            <a:avLst>
              <a:gd name="adj1" fmla="val -58094"/>
              <a:gd name="adj2" fmla="val 298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Create an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Examples:</a:t>
            </a:r>
            <a:r>
              <a:rPr lang="en-US" sz="1200" dirty="0" smtClean="0">
                <a:cs typeface="Courier New" pitchFamily="49" charset="0"/>
              </a:rPr>
              <a:t>” table (this is a keyword).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666999" y="3124200"/>
            <a:ext cx="4572001" cy="304799"/>
          </a:xfrm>
          <a:prstGeom prst="wedgeRoundRectCallout">
            <a:avLst>
              <a:gd name="adj1" fmla="val -57460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Pipe delimited columns; first row correlates with &lt;variable&gt; names. 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666999" y="3505200"/>
            <a:ext cx="2438401" cy="304799"/>
          </a:xfrm>
          <a:prstGeom prst="wedgeRoundRectCallout">
            <a:avLst>
              <a:gd name="adj1" fmla="val -57460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Subsequent rows indicate test data.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876800" y="5297507"/>
            <a:ext cx="2438401" cy="609600"/>
          </a:xfrm>
          <a:prstGeom prst="wedgeRoundRectCallout">
            <a:avLst>
              <a:gd name="adj1" fmla="val -82460"/>
              <a:gd name="adj2" fmla="val -701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Example of named parameter; order and name of Java method parameters don’t matter. 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914400" y="5526108"/>
            <a:ext cx="2971799" cy="417492"/>
          </a:xfrm>
          <a:prstGeom prst="wedgeRoundRectCallout">
            <a:avLst>
              <a:gd name="adj1" fmla="val -58312"/>
              <a:gd name="adj2" fmla="val -5760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Invoked once for each row in the examples table (minus the header, of course).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0574" y="1990344"/>
            <a:ext cx="1132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calculator.story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00544" y="4806327"/>
            <a:ext cx="13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CalculatorTest.java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066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JBehave… (the ugly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Lots of different ways to execute a JBehave test (this flexibility is arguably a drawback—configuration is typically the most-heard complaint).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1800" dirty="0" smtClean="0"/>
              <a:t>For example: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i="1" dirty="0"/>
              <a:t>My preferred approach:</a:t>
            </a:r>
            <a:r>
              <a:rPr lang="en-US" sz="1600" dirty="0"/>
              <a:t> Write a JBehave superclass that each steps class extends; use the superclass to provide the boilerplate described above. </a:t>
            </a:r>
            <a:r>
              <a:rPr lang="en-US" sz="1600" b="1" dirty="0"/>
              <a:t>Pros</a:t>
            </a:r>
            <a:r>
              <a:rPr lang="en-US" sz="1600" dirty="0"/>
              <a:t>: Steps classes look like </a:t>
            </a:r>
            <a:r>
              <a:rPr lang="en-US" sz="1600" dirty="0" err="1"/>
              <a:t>JUnits</a:t>
            </a:r>
            <a:r>
              <a:rPr lang="en-US" sz="1600" dirty="0"/>
              <a:t>; each steps class can be executed independently. </a:t>
            </a:r>
            <a:br>
              <a:rPr lang="en-US" sz="1600" dirty="0"/>
            </a:br>
            <a:endParaRPr lang="en-US" sz="8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Wrap the tests in JUnit using the </a:t>
            </a:r>
            <a:r>
              <a:rPr lang="en-US" sz="1600" dirty="0" err="1" smtClean="0"/>
              <a:t>JBehave</a:t>
            </a:r>
            <a:r>
              <a:rPr lang="en-US" sz="1600" dirty="0" smtClean="0"/>
              <a:t> </a:t>
            </a:r>
            <a:r>
              <a:rPr lang="en-US" sz="1600" dirty="0" err="1" smtClean="0"/>
              <a:t>Embedder</a:t>
            </a:r>
            <a:r>
              <a:rPr lang="en-US" sz="1600" dirty="0" smtClean="0"/>
              <a:t> class and execute tests using JUnit. </a:t>
            </a:r>
            <a:r>
              <a:rPr lang="en-US" sz="1600" b="1" dirty="0" smtClean="0"/>
              <a:t>Pros:</a:t>
            </a:r>
            <a:r>
              <a:rPr lang="en-US" sz="1600" dirty="0" smtClean="0"/>
              <a:t> Works automatically with any toolset that supports JUnit. </a:t>
            </a:r>
            <a:r>
              <a:rPr lang="en-US" sz="1600" b="1" dirty="0" smtClean="0"/>
              <a:t>Cons:</a:t>
            </a:r>
            <a:r>
              <a:rPr lang="en-US" sz="1600" dirty="0" smtClean="0"/>
              <a:t> Requires cut-and-paste boilerplate for each test story.</a:t>
            </a:r>
            <a:br>
              <a:rPr lang="en-US" sz="1600" dirty="0" smtClean="0"/>
            </a:br>
            <a:endParaRPr lang="en-US" sz="7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Execute JBehave directly from your build system (using JBehave plugins for Maven and Ant). </a:t>
            </a:r>
            <a:r>
              <a:rPr lang="en-US" sz="1600" b="1" dirty="0" smtClean="0"/>
              <a:t>Pros</a:t>
            </a:r>
            <a:r>
              <a:rPr lang="en-US" sz="1600" dirty="0" smtClean="0"/>
              <a:t>: No wrapper code to write. </a:t>
            </a:r>
            <a:r>
              <a:rPr lang="en-US" sz="1600" b="1" dirty="0" smtClean="0"/>
              <a:t>Cons</a:t>
            </a:r>
            <a:r>
              <a:rPr lang="en-US" sz="1600" dirty="0" smtClean="0"/>
              <a:t>: Non-trivial cases hard to configure; awkward test execution within IDE.</a:t>
            </a:r>
            <a:br>
              <a:rPr lang="en-US" sz="1600" dirty="0" smtClean="0"/>
            </a:br>
            <a:endParaRPr lang="en-US" sz="7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Plus, many, many more!</a:t>
            </a:r>
          </a:p>
          <a:p>
            <a:pPr marL="857250" lvl="1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26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JBehave Base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67200"/>
          </a:xfr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@Ignore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abstract 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JUnitStory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Configuration configuration()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MostUsefulConfiguration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useStoryLoader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LoadFromClasspath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this.getClass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()))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useStoryReporterBuilder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StoryReporterBuilder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withDefaultFormats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withFormats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Format.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, Format.TXT)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InjectableStepsFactory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stepsFactory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InstanceStepsFactory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(configuration(),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this);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295400" y="1842654"/>
            <a:ext cx="4267200" cy="304799"/>
          </a:xfrm>
          <a:prstGeom prst="wedgeRoundRectCallout">
            <a:avLst>
              <a:gd name="adj1" fmla="val -53675"/>
              <a:gd name="adj2" fmla="val 256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Ingore</a:t>
            </a:r>
            <a:r>
              <a:rPr lang="en-US" sz="1200" dirty="0" smtClean="0">
                <a:cs typeface="Courier New" pitchFamily="49" charset="0"/>
              </a:rPr>
              <a:t> this class, otherwise JUnit will treat it as a test suite.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842654"/>
            <a:ext cx="2133600" cy="685798"/>
          </a:xfrm>
          <a:prstGeom prst="wedgeRoundRectCallout">
            <a:avLst>
              <a:gd name="adj1" fmla="val -70778"/>
              <a:gd name="adj2" fmla="val 96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Makes this class (and its subclasses) look like JUnit suites.</a:t>
            </a:r>
            <a:endParaRPr lang="en-US" sz="1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96000" y="3048000"/>
            <a:ext cx="1943102" cy="533400"/>
          </a:xfrm>
          <a:prstGeom prst="wedgeRoundRectCallout">
            <a:avLst>
              <a:gd name="adj1" fmla="val -59896"/>
              <a:gd name="adj2" fmla="val -223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Configure JBehave to your desire.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34048" y="4114800"/>
            <a:ext cx="2305053" cy="685800"/>
          </a:xfrm>
          <a:prstGeom prst="wedgeRoundRectCallout">
            <a:avLst>
              <a:gd name="adj1" fmla="val -60985"/>
              <a:gd name="adj2" fmla="val 1419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ourier New" pitchFamily="49" charset="0"/>
              </a:rPr>
              <a:t>Binds your steps class (our subclass) to a story file based on naming convention.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6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JBehave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48000"/>
          </a:xfr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OperatorTest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operatorUnderTest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Given("the $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operator")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void given (String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operatorName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operatorUnderTest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Operator.valueOf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Operator.class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operatorName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Then("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 should return $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void then (String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((Boolean)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operatorUnderTest.isBinary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Boolean.valueOf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81200"/>
            <a:ext cx="8229600" cy="914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Given the DIVIDE operator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 should return true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Given the NEGATE operator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isBinary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() should return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4478" y="1990344"/>
            <a:ext cx="1061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operator.story</a:t>
            </a:r>
            <a:endParaRPr lang="en-US" sz="1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3057144"/>
            <a:ext cx="1296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OperatorTest.java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20768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Keyword synonyms, aliases, composite steps and pattern variants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Use other keywords in place of given/when/then; allow synonymous steps to bind to the same Java method or let multiple steps bind to a single method; define your syntax.</a:t>
            </a:r>
          </a:p>
          <a:p>
            <a:pPr lvl="1">
              <a:buFont typeface="Wingdings" pitchFamily="2" charset="2"/>
              <a:buChar char="ü"/>
            </a:pPr>
            <a:endParaRPr lang="en-US" sz="800" dirty="0" smtClean="0"/>
          </a:p>
          <a:p>
            <a:r>
              <a:rPr lang="en-US" sz="2000" dirty="0" smtClean="0"/>
              <a:t>Composite Steps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Subroutine steps—treat a “complicated” step as an alias/shortcut to several other steps. </a:t>
            </a:r>
          </a:p>
          <a:p>
            <a:pPr lvl="1">
              <a:buFont typeface="Wingdings" pitchFamily="2" charset="2"/>
              <a:buChar char="ü"/>
            </a:pPr>
            <a:endParaRPr lang="en-US" sz="800" dirty="0" smtClean="0"/>
          </a:p>
          <a:p>
            <a:r>
              <a:rPr lang="en-US" sz="2000" dirty="0" smtClean="0"/>
              <a:t>External Test Data Sources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Scenario data tables can be loaded as a </a:t>
            </a:r>
            <a:r>
              <a:rPr lang="en-US" sz="1800" dirty="0" err="1" smtClean="0"/>
              <a:t>classpath</a:t>
            </a:r>
            <a:r>
              <a:rPr lang="en-US" sz="1800" dirty="0" smtClean="0"/>
              <a:t> resource or URL.</a:t>
            </a:r>
          </a:p>
          <a:p>
            <a:pPr lvl="1">
              <a:buFont typeface="Wingdings" pitchFamily="2" charset="2"/>
              <a:buChar char="ü"/>
            </a:pPr>
            <a:endParaRPr lang="en-US" sz="800" dirty="0" smtClean="0"/>
          </a:p>
          <a:p>
            <a:r>
              <a:rPr lang="en-US" sz="2000" dirty="0" smtClean="0"/>
              <a:t>Tabular parameters with an “examples” table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 smtClean="0"/>
              <a:t>Write a single set of steps, then a provide a table of inputs to test—no need to duplicate the English over and over again with slightly different values.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04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Don’t like the way Eclipse “rolls up” test results under a single test case entry in the UI? Use this third-party test runner.</a:t>
            </a:r>
          </a:p>
          <a:p>
            <a:pPr marL="0" indent="0">
              <a:buNone/>
            </a:pP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Include the test runner as a dependency in your POM: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Invoke the runner in your base class: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0"/>
            <a:ext cx="8496994" cy="914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dependency&gt;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de.codecentric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jbehave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junit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-runner&lt;/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version&gt;1.0.1&lt;/version&gt;</a:t>
            </a:r>
          </a:p>
          <a:p>
            <a:pPr marL="9144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dependency&gt;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91025"/>
            <a:ext cx="4114800" cy="5091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@Ignore</a:t>
            </a:r>
          </a:p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000" b="1" dirty="0" err="1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000" b="1" dirty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000" b="1" dirty="0" err="1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JUnitStory</a:t>
            </a:r>
            <a:r>
              <a:rPr lang="en-US" sz="1000" b="1" dirty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000625"/>
            <a:ext cx="4114800" cy="5091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§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sz="1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JUnitReportingRunner.class</a:t>
            </a:r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000" b="1" dirty="0" err="1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JBehaveJUnitTest</a:t>
            </a: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000" b="1" dirty="0" err="1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JUnitStory</a:t>
            </a:r>
            <a:r>
              <a:rPr lang="en-US" sz="1000" b="1" dirty="0" smtClean="0">
                <a:solidFill>
                  <a:srgbClr val="3F3F4D"/>
                </a:solidFill>
                <a:latin typeface="Courier New" pitchFamily="49" charset="0"/>
                <a:cs typeface="Courier New" pitchFamily="49" charset="0"/>
              </a:rPr>
              <a:t> {</a:t>
            </a:r>
            <a:endParaRPr lang="en-US" sz="1000" b="1" dirty="0">
              <a:solidFill>
                <a:srgbClr val="3F3F4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urved Left Arrow 6"/>
          <p:cNvSpPr/>
          <p:nvPr/>
        </p:nvSpPr>
        <p:spPr>
          <a:xfrm flipH="1">
            <a:off x="131064" y="4452520"/>
            <a:ext cx="375180" cy="802683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5" t="64722" r="37757" b="13750"/>
          <a:stretch/>
        </p:blipFill>
        <p:spPr bwMode="auto">
          <a:xfrm>
            <a:off x="4681728" y="4391025"/>
            <a:ext cx="4272466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popular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Still relatively small… but growing rapidly: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091" y="2602468"/>
            <a:ext cx="199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 absolute terms…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602468"/>
            <a:ext cx="204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and relative terms…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jbehave Job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3733800" cy="207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behave Job Trends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2971800"/>
            <a:ext cx="3733799" cy="207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7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Behavior driven development: </a:t>
            </a:r>
            <a:r>
              <a:rPr lang="en-US" sz="2000" dirty="0"/>
              <a:t>The work of author Dan </a:t>
            </a:r>
            <a:r>
              <a:rPr lang="en-US" sz="2000" dirty="0" smtClean="0"/>
              <a:t>North that represents </a:t>
            </a:r>
            <a:r>
              <a:rPr lang="en-US" sz="2000" dirty="0"/>
              <a:t>an improvement to test driven development. Aims to define tests in terms of desired behavior using a “ubiquitous </a:t>
            </a:r>
            <a:r>
              <a:rPr lang="en-US" sz="2000" dirty="0" smtClean="0"/>
              <a:t>language” </a:t>
            </a:r>
            <a:r>
              <a:rPr lang="en-US" sz="2000" dirty="0"/>
              <a:t>(i.e., plain English</a:t>
            </a:r>
            <a:r>
              <a:rPr lang="en-US" sz="2000" dirty="0" smtClean="0"/>
              <a:t>).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Fear not, even if you’re not practicing true TDD, there’s still plenty of benefit in his concepts.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JBehave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stupid-simple tool that lets you bind plain-English descriptions of a software component’s behavior to Java. That’s it. 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2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this come to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Dan </a:t>
            </a:r>
            <a:r>
              <a:rPr lang="en-US" sz="2000" dirty="0" smtClean="0"/>
              <a:t>North, the inventor of BDD, had a problem with Test Driven Development—several, really:</a:t>
            </a:r>
            <a:br>
              <a:rPr lang="en-US" sz="2000" dirty="0" smtClean="0"/>
            </a:b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Classes are nouns, methods are verbs… but what should I name my tests?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North concluded that descriptive test method names should be sentences, like: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testFindsCityByZipCode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/>
              <a:t> 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testThrowsExceptionWhenDivisorIsZero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 smtClean="0"/>
              <a:t>. </a:t>
            </a:r>
            <a:br>
              <a:rPr lang="en-US" sz="1400" dirty="0" smtClean="0"/>
            </a:b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How do I figure out why I broke [somebody else’s] test?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If you follow the method-as-a-sentence convention, it should be very clear what </a:t>
            </a:r>
            <a:r>
              <a:rPr lang="en-US" sz="1400" i="1" dirty="0" smtClean="0"/>
              <a:t>behavior</a:t>
            </a:r>
            <a:r>
              <a:rPr lang="en-US" sz="1400" dirty="0" smtClean="0"/>
              <a:t> is expected by the test, and therefore what </a:t>
            </a:r>
            <a:r>
              <a:rPr lang="en-US" sz="1400" i="1" dirty="0" smtClean="0"/>
              <a:t>behavior</a:t>
            </a:r>
            <a:r>
              <a:rPr lang="en-US" sz="1400" dirty="0" smtClean="0"/>
              <a:t> was violated.</a:t>
            </a:r>
            <a:br>
              <a:rPr lang="en-US" sz="1400" dirty="0" smtClean="0"/>
            </a:b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What should I put in a test? Do I want lots of little tests, or a few big tests?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Organize around behavior, not implementation. Each test should demonstrate correctness of a defined behavior, not necessarily a method or data member.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Fine </a:t>
            </a:r>
            <a:r>
              <a:rPr lang="en-US" sz="1400" dirty="0"/>
              <a:t>grained tests are easier to maintain, and easier to understand. </a:t>
            </a:r>
            <a:r>
              <a:rPr lang="en-US" sz="1400" dirty="0" smtClean="0"/>
              <a:t>If you keep your “test sentences” you’ll keep your tests fine-grained. Who </a:t>
            </a:r>
            <a:r>
              <a:rPr lang="en-US" sz="1400" dirty="0"/>
              <a:t>wants a thousand character method </a:t>
            </a:r>
            <a:r>
              <a:rPr lang="en-US" sz="1400" dirty="0" smtClean="0"/>
              <a:t>name?</a:t>
            </a:r>
            <a:endParaRPr lang="en-US" sz="1400" dirty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155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are you so interested in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Matt </a:t>
            </a:r>
            <a:r>
              <a:rPr lang="en-US" sz="2000" dirty="0" err="1" smtClean="0"/>
              <a:t>DeFano</a:t>
            </a:r>
            <a:r>
              <a:rPr lang="en-US" sz="2000" dirty="0" smtClean="0"/>
              <a:t>, the inventor of nothing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, had these problems with TDD:</a:t>
            </a:r>
            <a:br>
              <a:rPr lang="en-US" sz="2000" dirty="0" smtClean="0"/>
            </a:br>
            <a:endParaRPr lang="en-US" sz="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The customer/client/boss wants a description of each test. I have 5,973 unit/integration tests. How am I supposed to provide that?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Behavior-driven tests are written in a “ubiquitous language” (called plain English) that’s meaningful to both business people and engineers and are therefore self documenting. </a:t>
            </a:r>
            <a:br>
              <a:rPr lang="en-US" sz="1400" dirty="0" smtClean="0"/>
            </a:b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Okay, fine. But they also want traceability from a requirement to a test. Which requirement does my [low-level-technical] test trace back to?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Test on the basis of desired system behavior, not on the basis of implementation. This does not preclude unit/class-level tests: You may describe unit tests in terms of that class’s </a:t>
            </a:r>
            <a:r>
              <a:rPr lang="en-US" sz="1400" i="1" dirty="0" smtClean="0"/>
              <a:t>behavior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05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We have to “pull teeth” to get detailed requirements from customer/client/product owner, and even then we make false assumptions or miss “inferred requirements”. </a:t>
            </a:r>
          </a:p>
          <a:p>
            <a:pPr marL="857250" lvl="1" indent="-457200">
              <a:buFont typeface="Wingdings" pitchFamily="2" charset="2"/>
              <a:buChar char="ü"/>
            </a:pPr>
            <a:r>
              <a:rPr lang="en-US" sz="1400" dirty="0" smtClean="0"/>
              <a:t>Make your product owner specify requirements in terms of behavior-driven test scenarios. Use these scenarios as your acceptance criteria! This should leave no cracks for “inferred” functionality to fall through!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762981" y="6367790"/>
            <a:ext cx="4076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</a:rPr>
              <a:t>1. This is a lie. I’m pretty sure nothing existed before I “invented” it.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consider a simple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“As a smartphone user, I want a four-function calculator on my device so that I can replace my hand held calculator with my phone.”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1800" dirty="0" smtClean="0"/>
              <a:t>Most engineers should have little difficulty implementing this story correctly.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3340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8204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3068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17932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2796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276600" y="3840179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36116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86290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636464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186638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36812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286986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837159" y="4553894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1" y="3840179"/>
            <a:ext cx="176459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br>
              <a:rPr lang="en-US" dirty="0" smtClean="0"/>
            </a:br>
            <a:r>
              <a:rPr lang="en-US" sz="800" dirty="0" smtClean="0"/>
              <a:t>Expression Evaluation Mode</a:t>
            </a:r>
            <a:endParaRPr lang="en-US" dirty="0" smtClean="0"/>
          </a:p>
        </p:txBody>
      </p:sp>
      <p:sp>
        <p:nvSpPr>
          <p:cNvPr id="20" name="Rounded Rectangle 19"/>
          <p:cNvSpPr/>
          <p:nvPr/>
        </p:nvSpPr>
        <p:spPr>
          <a:xfrm>
            <a:off x="6744087" y="3840179"/>
            <a:ext cx="179031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sz="800" dirty="0" smtClean="0"/>
              <a:t>Immediate Execution Mode</a:t>
            </a:r>
            <a:endParaRPr lang="en-US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4572001" y="4553894"/>
            <a:ext cx="176459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  <a:p>
            <a:pPr algn="ctr"/>
            <a:r>
              <a:rPr lang="en-US" sz="800" dirty="0" smtClean="0"/>
              <a:t>Standard Input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6744087" y="4553894"/>
            <a:ext cx="179031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  <a:p>
            <a:pPr algn="ctr"/>
            <a:r>
              <a:rPr lang="en-US" sz="800" dirty="0" smtClean="0"/>
              <a:t>Ten Key Input</a:t>
            </a:r>
            <a:endParaRPr lang="en-US" sz="800" dirty="0"/>
          </a:p>
        </p:txBody>
      </p:sp>
      <p:sp>
        <p:nvSpPr>
          <p:cNvPr id="23" name="Rounded Rectangle 22"/>
          <p:cNvSpPr/>
          <p:nvPr/>
        </p:nvSpPr>
        <p:spPr>
          <a:xfrm>
            <a:off x="536116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087887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639658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191429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743200" y="5257800"/>
            <a:ext cx="457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563702" y="5257800"/>
            <a:ext cx="1764592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-20</a:t>
            </a:r>
          </a:p>
          <a:p>
            <a:pPr algn="ctr"/>
            <a:r>
              <a:rPr lang="en-US" sz="800" dirty="0" smtClean="0"/>
              <a:t>Contextual Operator Interpretation</a:t>
            </a:r>
            <a:endParaRPr lang="en-US" sz="800" dirty="0"/>
          </a:p>
        </p:txBody>
      </p:sp>
      <p:sp>
        <p:nvSpPr>
          <p:cNvPr id="30" name="Rounded Rectangle 29"/>
          <p:cNvSpPr/>
          <p:nvPr/>
        </p:nvSpPr>
        <p:spPr>
          <a:xfrm>
            <a:off x="6741069" y="5257800"/>
            <a:ext cx="1790313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</a:p>
          <a:p>
            <a:pPr algn="ctr"/>
            <a:r>
              <a:rPr lang="en-US" sz="800" dirty="0" smtClean="0"/>
              <a:t>Fixed Operator Interpretation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336593" y="388411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36593" y="459782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6336593" y="53017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or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95800" y="6361176"/>
            <a:ext cx="434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accent1"/>
                </a:solidFill>
              </a:rPr>
              <a:t>For more examples, see http</a:t>
            </a:r>
            <a:r>
              <a:rPr lang="en-US" sz="1000" dirty="0">
                <a:solidFill>
                  <a:schemeClr val="accent1"/>
                </a:solidFill>
              </a:rPr>
              <a:t>://</a:t>
            </a:r>
            <a:r>
              <a:rPr lang="en-US" sz="1000" dirty="0" smtClean="0">
                <a:solidFill>
                  <a:schemeClr val="accent1"/>
                </a:solidFill>
              </a:rPr>
              <a:t>en.wikipedia.org/wiki/Calculator_input_methods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697179"/>
            <a:ext cx="2985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WRONG!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775" y="5943600"/>
            <a:ext cx="768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Bottom line: Expressing intent is difficult, even for seemingly trivial applications!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behavioral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Every test has three parts:</a:t>
            </a:r>
            <a:br>
              <a:rPr lang="en-US" sz="2000" dirty="0" smtClean="0"/>
            </a:br>
            <a:endParaRPr lang="en-US" sz="800" dirty="0" smtClean="0"/>
          </a:p>
          <a:p>
            <a:pPr marL="400050">
              <a:buFont typeface="+mj-lt"/>
              <a:buAutoNum type="arabicPeriod"/>
            </a:pPr>
            <a:r>
              <a:rPr lang="en-US" sz="1800" b="1" dirty="0" smtClean="0"/>
              <a:t>Initialization</a:t>
            </a:r>
            <a:r>
              <a:rPr lang="en-US" sz="1800" dirty="0"/>
              <a:t>: </a:t>
            </a:r>
            <a:r>
              <a:rPr lang="en-US" sz="1800" dirty="0" smtClean="0"/>
              <a:t>setup the </a:t>
            </a:r>
            <a:r>
              <a:rPr lang="en-US" sz="1800" dirty="0"/>
              <a:t>unit under test and initialize the </a:t>
            </a:r>
            <a:r>
              <a:rPr lang="en-US" sz="1800" dirty="0" smtClean="0"/>
              <a:t>test context. </a:t>
            </a:r>
            <a:r>
              <a:rPr lang="en-US" sz="1800" dirty="0"/>
              <a:t>Maps to the </a:t>
            </a:r>
            <a:r>
              <a:rPr lang="en-US" sz="1800" dirty="0" smtClean="0"/>
              <a:t>“given</a:t>
            </a:r>
            <a:r>
              <a:rPr lang="en-US" sz="1800" dirty="0"/>
              <a:t>” </a:t>
            </a:r>
            <a:r>
              <a:rPr lang="en-US" sz="1800" dirty="0" smtClean="0"/>
              <a:t>step in JBehave; analogous to </a:t>
            </a:r>
            <a:r>
              <a:rPr lang="en-US" sz="1800" dirty="0" err="1" smtClean="0"/>
              <a:t>JUnit’s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@Before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8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Stimulus</a:t>
            </a:r>
            <a:r>
              <a:rPr lang="en-US" sz="1800" dirty="0"/>
              <a:t>: provide input to the unit under </a:t>
            </a:r>
            <a:r>
              <a:rPr lang="en-US" sz="1800" dirty="0" smtClean="0"/>
              <a:t>test (i.e., perform the test). </a:t>
            </a:r>
            <a:r>
              <a:rPr lang="en-US" sz="1800" dirty="0"/>
              <a:t>Maps to the </a:t>
            </a:r>
            <a:r>
              <a:rPr lang="en-US" sz="1800" dirty="0" smtClean="0"/>
              <a:t>“when</a:t>
            </a:r>
            <a:r>
              <a:rPr lang="en-US" sz="1800" dirty="0"/>
              <a:t>” </a:t>
            </a:r>
            <a:r>
              <a:rPr lang="en-US" sz="1800" dirty="0" smtClean="0"/>
              <a:t>step; analogous to </a:t>
            </a:r>
            <a:r>
              <a:rPr lang="en-US" sz="1800" dirty="0" err="1" smtClean="0"/>
              <a:t>JUnit’s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@Test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800" dirty="0"/>
          </a:p>
          <a:p>
            <a:pPr marL="400050">
              <a:buFont typeface="+mj-lt"/>
              <a:buAutoNum type="arabicPeriod"/>
            </a:pPr>
            <a:r>
              <a:rPr lang="en-US" sz="1800" b="1" dirty="0"/>
              <a:t>Verification</a:t>
            </a:r>
            <a:r>
              <a:rPr lang="en-US" sz="1800" dirty="0"/>
              <a:t>: assert that the unit under test responded correctly to the stimulus. Maps to the </a:t>
            </a:r>
            <a:r>
              <a:rPr lang="en-US" sz="1800" dirty="0" smtClean="0"/>
              <a:t>“then</a:t>
            </a:r>
            <a:r>
              <a:rPr lang="en-US" sz="1800" dirty="0"/>
              <a:t>” </a:t>
            </a:r>
            <a:r>
              <a:rPr lang="en-US" sz="1800" dirty="0" smtClean="0"/>
              <a:t>step; analogous to </a:t>
            </a:r>
            <a:r>
              <a:rPr lang="en-US" sz="1800" dirty="0" err="1" smtClean="0"/>
              <a:t>JUnit’s</a:t>
            </a:r>
            <a:r>
              <a:rPr lang="en-US" sz="1800" dirty="0" smtClean="0"/>
              <a:t> assertions (i.e.,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 smtClean="0"/>
              <a:t>).  </a:t>
            </a:r>
          </a:p>
          <a:p>
            <a:pPr marL="5715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4876800"/>
            <a:ext cx="822960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Given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 car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engine is running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it’s in drive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 press the gas pedal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engine should rev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car should move forward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305300" y="4953000"/>
            <a:ext cx="228600" cy="557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315691" y="5538128"/>
            <a:ext cx="228600" cy="190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4315691" y="5760026"/>
            <a:ext cx="228600" cy="412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5093322"/>
            <a:ext cx="122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Test initialization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070" y="5494992"/>
            <a:ext cx="994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Test stimulus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8642" y="5827613"/>
            <a:ext cx="1168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Test verification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write a JBehave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Write a set of test scenarios in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.story</a:t>
            </a:r>
            <a:r>
              <a:rPr lang="en-US" dirty="0" smtClean="0"/>
              <a:t> text file: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Bind the steps of your scenario to Java methods in a POJO: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Configure JBehave (reporting style, JUnit integration, etc.)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Execute the test (use JUnit if you like—or run standalone)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Review the reports (console output, HTML—lots of options)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992837"/>
            <a:ext cx="7010400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Given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bank account with 100.00 in it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When I withdraw 20.00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Then the balance should be 80.00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7010400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@Given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bank account with $amount in 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(double amount)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Account acct = new Account(amount);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urved Left Arrow 9"/>
          <p:cNvSpPr/>
          <p:nvPr/>
        </p:nvSpPr>
        <p:spPr>
          <a:xfrm flipH="1">
            <a:off x="762000" y="2087264"/>
            <a:ext cx="561109" cy="1417936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need three things to make </a:t>
            </a:r>
            <a:r>
              <a:rPr lang="en-US" dirty="0" err="1" smtClean="0"/>
              <a:t>Jbehave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 stories file:</a:t>
            </a:r>
            <a:br>
              <a:rPr lang="en-US" sz="2000" dirty="0" smtClean="0"/>
            </a:br>
            <a:endParaRPr lang="en-US" sz="800" dirty="0" smtClean="0"/>
          </a:p>
          <a:p>
            <a:pPr lvl="1"/>
            <a:r>
              <a:rPr lang="en-US" sz="1600" dirty="0" smtClean="0"/>
              <a:t>A plain text file containing one or more scenarios (given/when/then stanzas). File should have same package prefix as its corresponding steps class. File name should mimic the steps class; replacing camel-case with underscores (i.e.,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MyTest.java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itchFamily="2" charset="2"/>
              </a:rPr>
              <a:t>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my_test.story</a:t>
            </a:r>
            <a:r>
              <a:rPr lang="en-US" sz="1600" dirty="0" smtClean="0">
                <a:sym typeface="Wingdings" pitchFamily="2" charset="2"/>
              </a:rPr>
              <a:t>). (Binding rules can be overridden.)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A steps POJO:</a:t>
            </a:r>
          </a:p>
          <a:p>
            <a:pPr lvl="1"/>
            <a:r>
              <a:rPr lang="en-US" sz="1600" dirty="0" smtClean="0"/>
              <a:t>A Java POJO containing a set of public, void methods annotated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@Given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@When</a:t>
            </a:r>
            <a:r>
              <a:rPr lang="en-US" sz="1600" dirty="0" smtClean="0"/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@Then</a:t>
            </a:r>
            <a:r>
              <a:rPr lang="en-US" sz="1600" dirty="0" smtClean="0"/>
              <a:t> (or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@Alias</a:t>
            </a:r>
            <a:r>
              <a:rPr lang="en-US" sz="1600" dirty="0" smtClean="0"/>
              <a:t>) matching each statement in the story file.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r>
              <a:rPr lang="en-US" sz="2000" dirty="0" smtClean="0"/>
              <a:t>A JBehave configuration:</a:t>
            </a:r>
          </a:p>
          <a:p>
            <a:pPr lvl="1"/>
            <a:r>
              <a:rPr lang="en-US" sz="1600" dirty="0" smtClean="0"/>
              <a:t>Configures reporting options (HTML, text, console)</a:t>
            </a:r>
          </a:p>
          <a:p>
            <a:pPr lvl="1"/>
            <a:r>
              <a:rPr lang="en-US" sz="1600" dirty="0" smtClean="0"/>
              <a:t>Defines binding of steps class to stories files.</a:t>
            </a:r>
          </a:p>
          <a:p>
            <a:pPr lvl="1"/>
            <a:r>
              <a:rPr lang="en-US" sz="1600" dirty="0" smtClean="0"/>
              <a:t>Can be specified directly in steps POJO, provided within a base class, or just about any other technique you might imagine.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3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Input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729708"/>
            <a:ext cx="822960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Given a calculator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a cleared display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When I press 22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followed by %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Then I expect the calculator to display .22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848213"/>
            <a:ext cx="8229600" cy="33239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@Given("a calculator with a cleared display")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initialize 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calculator = new Calculator();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@When("I press $input")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@Alias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("followed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by $input")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processInput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inputToProcess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calculator.enterInput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inputToProcess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@Then("I expect the calculator to display $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validate (String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calculator.getDisplayedValue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expectedValue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486400" y="2186908"/>
            <a:ext cx="2819400" cy="585105"/>
          </a:xfrm>
          <a:prstGeom prst="wedgeRoundRectCallout">
            <a:avLst>
              <a:gd name="adj1" fmla="val -56356"/>
              <a:gd name="adj2" fmla="val 9122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/>
              <a:t>Careful</a:t>
            </a:r>
            <a:r>
              <a:rPr lang="en-US" sz="1200" dirty="0" smtClean="0"/>
              <a:t>! Matchers are case sensitive. “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 Calculator…</a:t>
            </a:r>
            <a:r>
              <a:rPr lang="en-US" sz="1200" dirty="0" smtClean="0"/>
              <a:t>” won’t work!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943600" y="4244308"/>
            <a:ext cx="2667000" cy="833362"/>
          </a:xfrm>
          <a:prstGeom prst="wedgeRoundRectCallout">
            <a:avLst>
              <a:gd name="adj1" fmla="val -65741"/>
              <a:gd name="adj2" fmla="val -1644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Variables are matched in the lexical order in which they appear in the step—Java parameter names don’t matter.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352800" y="3558508"/>
            <a:ext cx="2777836" cy="609600"/>
          </a:xfrm>
          <a:prstGeom prst="wedgeRoundRectCallout">
            <a:avLst>
              <a:gd name="adj1" fmla="val -55897"/>
              <a:gd name="adj2" fmla="val 475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@Alias</a:t>
            </a:r>
            <a:r>
              <a:rPr lang="en-US" sz="1200" dirty="0" smtClean="0"/>
              <a:t> allows us to map different (but semantically equal) steps to the same Java method.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447799" y="4930108"/>
            <a:ext cx="4267201" cy="295124"/>
          </a:xfrm>
          <a:prstGeom prst="wedgeRoundRectCallout">
            <a:avLst>
              <a:gd name="adj1" fmla="val -53710"/>
              <a:gd name="adj2" fmla="val 4689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Be careful not to </a:t>
            </a:r>
            <a:r>
              <a:rPr lang="en-US" sz="1200" dirty="0" err="1" smtClean="0"/>
              <a:t>duplicate“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1200" dirty="0" smtClean="0"/>
              <a:t>” inside of the annotation!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552944" y="1729708"/>
            <a:ext cx="1132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calculator.story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24504" y="2848213"/>
            <a:ext cx="1362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CalculatorTest.java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61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 Template</Template>
  <TotalTime>13029</TotalTime>
  <Words>1239</Words>
  <Application>Microsoft Office PowerPoint</Application>
  <PresentationFormat>On-screen Show (4:3)</PresentationFormat>
  <Paragraphs>256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STA Template</vt:lpstr>
      <vt:lpstr>Introducing JBehave </vt:lpstr>
      <vt:lpstr>What is it?</vt:lpstr>
      <vt:lpstr>How did this come to be?</vt:lpstr>
      <vt:lpstr>So why are you so interested in it?</vt:lpstr>
      <vt:lpstr>Let’s consider a simple example…</vt:lpstr>
      <vt:lpstr>What is a behavioral test?</vt:lpstr>
      <vt:lpstr>How do I write a JBehave test?</vt:lpstr>
      <vt:lpstr>You need three things to make Jbehave work</vt:lpstr>
      <vt:lpstr>Static Input Example</vt:lpstr>
      <vt:lpstr>Variable Input Example</vt:lpstr>
      <vt:lpstr>Configuring JBehave… (the ugly part)</vt:lpstr>
      <vt:lpstr>JBehave Base Class Example</vt:lpstr>
      <vt:lpstr>Using the JBehave base class</vt:lpstr>
      <vt:lpstr>Advanced Features</vt:lpstr>
      <vt:lpstr>Extra Credit</vt:lpstr>
      <vt:lpstr>How popular is it?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JBehave</dc:title>
  <dc:creator>Matt DeFano</dc:creator>
  <cp:lastModifiedBy>Matt DeFano</cp:lastModifiedBy>
  <cp:revision>92</cp:revision>
  <dcterms:created xsi:type="dcterms:W3CDTF">2013-11-14T15:45:45Z</dcterms:created>
  <dcterms:modified xsi:type="dcterms:W3CDTF">2014-04-04T13:43:57Z</dcterms:modified>
</cp:coreProperties>
</file>