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58"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25" d="100"/>
          <a:sy n="125" d="100"/>
        </p:scale>
        <p:origin x="101"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60162-2242-4964-A7A4-286DB4244415}"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C55C435C-E195-43BE-A77C-7FE131CA44B7}">
      <dgm:prSet/>
      <dgm:spPr/>
      <dgm:t>
        <a:bodyPr/>
        <a:lstStyle/>
        <a:p>
          <a:r>
            <a:rPr lang="en-US"/>
            <a:t>Adenso-Díaz et al. (1999) focus on online timetable rescheduling in regional train services, addressing dynamic changes in schedules.</a:t>
          </a:r>
        </a:p>
      </dgm:t>
    </dgm:pt>
    <dgm:pt modelId="{E297E64C-6355-43F1-844C-0035FF304436}" type="parTrans" cxnId="{590D71A2-299E-4B4D-843F-A134F36676D9}">
      <dgm:prSet/>
      <dgm:spPr/>
      <dgm:t>
        <a:bodyPr/>
        <a:lstStyle/>
        <a:p>
          <a:endParaRPr lang="en-US"/>
        </a:p>
      </dgm:t>
    </dgm:pt>
    <dgm:pt modelId="{C29C8CD8-9590-4D17-ACC0-9C0F8CB06651}" type="sibTrans" cxnId="{590D71A2-299E-4B4D-843F-A134F36676D9}">
      <dgm:prSet/>
      <dgm:spPr/>
      <dgm:t>
        <a:bodyPr/>
        <a:lstStyle/>
        <a:p>
          <a:endParaRPr lang="en-US"/>
        </a:p>
      </dgm:t>
    </dgm:pt>
    <dgm:pt modelId="{6BD1B944-C2CE-420C-9F95-DD4E8B924EF3}">
      <dgm:prSet/>
      <dgm:spPr/>
      <dgm:t>
        <a:bodyPr/>
        <a:lstStyle/>
        <a:p>
          <a:r>
            <a:rPr lang="en-US"/>
            <a:t>Bra¨nnlund et al. (1998) provide insights into railway timetabling using Lagrangian relaxation, contributing to optimization techniques.</a:t>
          </a:r>
        </a:p>
      </dgm:t>
    </dgm:pt>
    <dgm:pt modelId="{4D4A0E6F-E475-4E4F-89E5-156ED3BCF93E}" type="parTrans" cxnId="{638F1E26-0F12-44B5-A058-8DEE65AAE3E1}">
      <dgm:prSet/>
      <dgm:spPr/>
      <dgm:t>
        <a:bodyPr/>
        <a:lstStyle/>
        <a:p>
          <a:endParaRPr lang="en-US"/>
        </a:p>
      </dgm:t>
    </dgm:pt>
    <dgm:pt modelId="{7497B218-286B-4FE5-8FC2-4254A9C6A701}" type="sibTrans" cxnId="{638F1E26-0F12-44B5-A058-8DEE65AAE3E1}">
      <dgm:prSet/>
      <dgm:spPr/>
      <dgm:t>
        <a:bodyPr/>
        <a:lstStyle/>
        <a:p>
          <a:endParaRPr lang="en-US"/>
        </a:p>
      </dgm:t>
    </dgm:pt>
    <dgm:pt modelId="{FF594073-EE37-4739-A20E-B96A195C10AB}">
      <dgm:prSet/>
      <dgm:spPr/>
      <dgm:t>
        <a:bodyPr/>
        <a:lstStyle/>
        <a:p>
          <a:r>
            <a:rPr lang="en-US"/>
            <a:t>Caprara et al. (2002) discuss modeling and solving the train timetabling problem, offering significant insights into optimization models.</a:t>
          </a:r>
        </a:p>
      </dgm:t>
    </dgm:pt>
    <dgm:pt modelId="{5462A11C-FAD1-4ECC-AA1C-A28E56B484E6}" type="parTrans" cxnId="{2DF4A841-8133-462B-A6A5-8A0F287A9FEE}">
      <dgm:prSet/>
      <dgm:spPr/>
      <dgm:t>
        <a:bodyPr/>
        <a:lstStyle/>
        <a:p>
          <a:endParaRPr lang="en-US"/>
        </a:p>
      </dgm:t>
    </dgm:pt>
    <dgm:pt modelId="{592D1E47-439C-4D91-8395-53EA442440FD}" type="sibTrans" cxnId="{2DF4A841-8133-462B-A6A5-8A0F287A9FEE}">
      <dgm:prSet/>
      <dgm:spPr/>
      <dgm:t>
        <a:bodyPr/>
        <a:lstStyle/>
        <a:p>
          <a:endParaRPr lang="en-US"/>
        </a:p>
      </dgm:t>
    </dgm:pt>
    <dgm:pt modelId="{70F952B0-8D85-4B61-8F89-B20D6DA2B72A}">
      <dgm:prSet/>
      <dgm:spPr/>
      <dgm:t>
        <a:bodyPr/>
        <a:lstStyle/>
        <a:p>
          <a:r>
            <a:rPr lang="en-US"/>
            <a:t>Carlier (1982, 1989, 1994) contributes to sequencing problems and job-shop scheduling, presenting algorithmic approaches. </a:t>
          </a:r>
        </a:p>
      </dgm:t>
    </dgm:pt>
    <dgm:pt modelId="{235486F8-8082-4B1C-92BE-92CBFAC0DA67}" type="parTrans" cxnId="{5F62F8B3-93BE-4B7D-9489-961F6BDE6C55}">
      <dgm:prSet/>
      <dgm:spPr/>
      <dgm:t>
        <a:bodyPr/>
        <a:lstStyle/>
        <a:p>
          <a:endParaRPr lang="en-US"/>
        </a:p>
      </dgm:t>
    </dgm:pt>
    <dgm:pt modelId="{EBFC1762-8C67-472E-890D-E6AC7E01C2DA}" type="sibTrans" cxnId="{5F62F8B3-93BE-4B7D-9489-961F6BDE6C55}">
      <dgm:prSet/>
      <dgm:spPr/>
      <dgm:t>
        <a:bodyPr/>
        <a:lstStyle/>
        <a:p>
          <a:endParaRPr lang="en-US"/>
        </a:p>
      </dgm:t>
    </dgm:pt>
    <dgm:pt modelId="{15D7BE9E-797E-49AB-A35E-0CDF23D5C063}">
      <dgm:prSet/>
      <dgm:spPr/>
      <dgm:t>
        <a:bodyPr/>
        <a:lstStyle/>
        <a:p>
          <a:r>
            <a:rPr lang="en-US"/>
            <a:t>Cordeau et al. (1998) conduct a survey of optimization models for train routing and scheduling, offering a comprehensive overview. </a:t>
          </a:r>
        </a:p>
      </dgm:t>
    </dgm:pt>
    <dgm:pt modelId="{E62CDC7D-A9C9-4BB6-B956-1AC2D8786B58}" type="parTrans" cxnId="{392276C2-EF79-458C-8E63-C105669849B5}">
      <dgm:prSet/>
      <dgm:spPr/>
      <dgm:t>
        <a:bodyPr/>
        <a:lstStyle/>
        <a:p>
          <a:endParaRPr lang="en-US"/>
        </a:p>
      </dgm:t>
    </dgm:pt>
    <dgm:pt modelId="{B110603F-59D9-4538-9EC9-8E934813C56B}" type="sibTrans" cxnId="{392276C2-EF79-458C-8E63-C105669849B5}">
      <dgm:prSet/>
      <dgm:spPr/>
      <dgm:t>
        <a:bodyPr/>
        <a:lstStyle/>
        <a:p>
          <a:endParaRPr lang="en-US"/>
        </a:p>
      </dgm:t>
    </dgm:pt>
    <dgm:pt modelId="{639B3679-B44F-4F4F-887B-05C6ABB75E4E}">
      <dgm:prSet/>
      <dgm:spPr/>
      <dgm:t>
        <a:bodyPr/>
        <a:lstStyle/>
        <a:p>
          <a:r>
            <a:rPr lang="en-US"/>
            <a:t>Dessouky et al. (2006) present an exact solution procedure for optimal dispatching times in complex rail networks. </a:t>
          </a:r>
        </a:p>
      </dgm:t>
    </dgm:pt>
    <dgm:pt modelId="{C6231FB8-C2E7-4B04-9F5E-3BA9B57E7AD1}" type="parTrans" cxnId="{AF6ADD05-255B-4607-B45D-6BA02900C1C3}">
      <dgm:prSet/>
      <dgm:spPr/>
      <dgm:t>
        <a:bodyPr/>
        <a:lstStyle/>
        <a:p>
          <a:endParaRPr lang="en-US"/>
        </a:p>
      </dgm:t>
    </dgm:pt>
    <dgm:pt modelId="{88F241F0-D0AD-4E74-8509-DDFA0C322DA9}" type="sibTrans" cxnId="{AF6ADD05-255B-4607-B45D-6BA02900C1C3}">
      <dgm:prSet/>
      <dgm:spPr/>
      <dgm:t>
        <a:bodyPr/>
        <a:lstStyle/>
        <a:p>
          <a:endParaRPr lang="en-US"/>
        </a:p>
      </dgm:t>
    </dgm:pt>
    <dgm:pt modelId="{06B3D8F5-4CBB-41BF-98E9-F706B94392D1}">
      <dgm:prSet/>
      <dgm:spPr/>
      <dgm:t>
        <a:bodyPr/>
        <a:lstStyle/>
        <a:p>
          <a:r>
            <a:rPr lang="en-US"/>
            <a:t>Dorfman and Medanic (2004) address scheduling trains on a railway network using a discrete event model. </a:t>
          </a:r>
        </a:p>
      </dgm:t>
    </dgm:pt>
    <dgm:pt modelId="{A6C32573-4C0D-4989-9314-D855103D539D}" type="parTrans" cxnId="{7971638D-9C4F-4A7A-9F74-BBFE9C6851C1}">
      <dgm:prSet/>
      <dgm:spPr/>
      <dgm:t>
        <a:bodyPr/>
        <a:lstStyle/>
        <a:p>
          <a:endParaRPr lang="en-US"/>
        </a:p>
      </dgm:t>
    </dgm:pt>
    <dgm:pt modelId="{21B778A3-D5B4-4FAB-B655-109DEBD815DE}" type="sibTrans" cxnId="{7971638D-9C4F-4A7A-9F74-BBFE9C6851C1}">
      <dgm:prSet/>
      <dgm:spPr/>
      <dgm:t>
        <a:bodyPr/>
        <a:lstStyle/>
        <a:p>
          <a:endParaRPr lang="en-US"/>
        </a:p>
      </dgm:t>
    </dgm:pt>
    <dgm:pt modelId="{E9E5630C-5ADB-4E26-B969-28A3B2A1C1CF}">
      <dgm:prSet/>
      <dgm:spPr/>
      <dgm:t>
        <a:bodyPr/>
        <a:lstStyle/>
        <a:p>
          <a:r>
            <a:rPr lang="en-US"/>
            <a:t>Fay (2000) introduces a fuzzy knowledge-based system for railway traffic control. </a:t>
          </a:r>
        </a:p>
      </dgm:t>
    </dgm:pt>
    <dgm:pt modelId="{3D875281-A203-417B-9AC4-011C041E6790}" type="parTrans" cxnId="{5F194B41-4814-495D-B8F9-1305D7649C3A}">
      <dgm:prSet/>
      <dgm:spPr/>
      <dgm:t>
        <a:bodyPr/>
        <a:lstStyle/>
        <a:p>
          <a:endParaRPr lang="en-US"/>
        </a:p>
      </dgm:t>
    </dgm:pt>
    <dgm:pt modelId="{CA899888-0D1C-4173-B3E6-E7A2EF661728}" type="sibTrans" cxnId="{5F194B41-4814-495D-B8F9-1305D7649C3A}">
      <dgm:prSet/>
      <dgm:spPr/>
      <dgm:t>
        <a:bodyPr/>
        <a:lstStyle/>
        <a:p>
          <a:endParaRPr lang="en-US"/>
        </a:p>
      </dgm:t>
    </dgm:pt>
    <dgm:pt modelId="{C6DB68F7-D0F1-4057-A70D-2989E87D26B2}">
      <dgm:prSet/>
      <dgm:spPr/>
      <dgm:t>
        <a:bodyPr/>
        <a:lstStyle/>
        <a:p>
          <a:r>
            <a:rPr lang="en-US"/>
            <a:t>Hemelrijk et al. (2003) describe the Schiphol tunnel in 2007, forming the basis for experiments.</a:t>
          </a:r>
        </a:p>
      </dgm:t>
    </dgm:pt>
    <dgm:pt modelId="{AB80ABD3-81F3-49E3-B770-3C890F0C045B}" type="parTrans" cxnId="{8EE9817E-76A9-4EEB-8236-6D71BCE5DC79}">
      <dgm:prSet/>
      <dgm:spPr/>
      <dgm:t>
        <a:bodyPr/>
        <a:lstStyle/>
        <a:p>
          <a:endParaRPr lang="en-US"/>
        </a:p>
      </dgm:t>
    </dgm:pt>
    <dgm:pt modelId="{BD84FA7B-035C-4B97-A261-23D8A02583E5}" type="sibTrans" cxnId="{8EE9817E-76A9-4EEB-8236-6D71BCE5DC79}">
      <dgm:prSet/>
      <dgm:spPr/>
      <dgm:t>
        <a:bodyPr/>
        <a:lstStyle/>
        <a:p>
          <a:endParaRPr lang="en-US"/>
        </a:p>
      </dgm:t>
    </dgm:pt>
    <dgm:pt modelId="{5032771B-DAB1-4A4B-B48D-4E4BC8886FF2}">
      <dgm:prSet/>
      <dgm:spPr/>
      <dgm:t>
        <a:bodyPr/>
        <a:lstStyle/>
        <a:p>
          <a:r>
            <a:rPr lang="en-US"/>
            <a:t>Higgins et al. (1996, 1997) contribute to optimal scheduling of trains on a single line track, offering heuristic techniques. </a:t>
          </a:r>
        </a:p>
      </dgm:t>
    </dgm:pt>
    <dgm:pt modelId="{0D584081-3618-4AD4-AA1D-521C24E56CBB}" type="parTrans" cxnId="{B8DEC41E-7C22-404D-B960-7C4D1C738145}">
      <dgm:prSet/>
      <dgm:spPr/>
      <dgm:t>
        <a:bodyPr/>
        <a:lstStyle/>
        <a:p>
          <a:endParaRPr lang="en-US"/>
        </a:p>
      </dgm:t>
    </dgm:pt>
    <dgm:pt modelId="{D1DC1DAB-6055-4150-8673-A9BE69F40190}" type="sibTrans" cxnId="{B8DEC41E-7C22-404D-B960-7C4D1C738145}">
      <dgm:prSet/>
      <dgm:spPr/>
      <dgm:t>
        <a:bodyPr/>
        <a:lstStyle/>
        <a:p>
          <a:endParaRPr lang="en-US"/>
        </a:p>
      </dgm:t>
    </dgm:pt>
    <dgm:pt modelId="{F1BB6F64-A14C-43B7-805C-76B1E8E2DE5C}">
      <dgm:prSet/>
      <dgm:spPr/>
      <dgm:t>
        <a:bodyPr/>
        <a:lstStyle/>
        <a:p>
          <a:r>
            <a:rPr lang="en-US"/>
            <a:t>Jackson (1955) presents a classic paper on scheduling a production line to minimize maximum tardiness. </a:t>
          </a:r>
        </a:p>
      </dgm:t>
    </dgm:pt>
    <dgm:pt modelId="{8F9AC1EA-5D36-4BB7-B1F0-89DC16EF7D2A}" type="parTrans" cxnId="{A25C302A-B382-4038-A799-21CAA2300417}">
      <dgm:prSet/>
      <dgm:spPr/>
      <dgm:t>
        <a:bodyPr/>
        <a:lstStyle/>
        <a:p>
          <a:endParaRPr lang="en-US"/>
        </a:p>
      </dgm:t>
    </dgm:pt>
    <dgm:pt modelId="{9BD5645E-5DA9-4DA7-BA47-21796714F6FF}" type="sibTrans" cxnId="{A25C302A-B382-4038-A799-21CAA2300417}">
      <dgm:prSet/>
      <dgm:spPr/>
      <dgm:t>
        <a:bodyPr/>
        <a:lstStyle/>
        <a:p>
          <a:endParaRPr lang="en-US"/>
        </a:p>
      </dgm:t>
    </dgm:pt>
    <dgm:pt modelId="{F1524850-C3AD-4DCB-9BC9-785D444AA2B8}">
      <dgm:prSet/>
      <dgm:spPr/>
      <dgm:t>
        <a:bodyPr/>
        <a:lstStyle/>
        <a:p>
          <a:r>
            <a:rPr lang="en-US"/>
            <a:t>Jovanovic and Harker (1991) address tactical scheduling of train operations using the SCAN I system. </a:t>
          </a:r>
        </a:p>
      </dgm:t>
    </dgm:pt>
    <dgm:pt modelId="{77D51CFB-1AD4-4AEE-B26F-F77D22330A73}" type="parTrans" cxnId="{5FD2AAA0-07DD-40ED-9A6A-2B7FAE32F1AD}">
      <dgm:prSet/>
      <dgm:spPr/>
      <dgm:t>
        <a:bodyPr/>
        <a:lstStyle/>
        <a:p>
          <a:endParaRPr lang="en-US"/>
        </a:p>
      </dgm:t>
    </dgm:pt>
    <dgm:pt modelId="{FA11B51E-33E5-4EDE-9971-BB00066A8F97}" type="sibTrans" cxnId="{5FD2AAA0-07DD-40ED-9A6A-2B7FAE32F1AD}">
      <dgm:prSet/>
      <dgm:spPr/>
      <dgm:t>
        <a:bodyPr/>
        <a:lstStyle/>
        <a:p>
          <a:endParaRPr lang="en-US"/>
        </a:p>
      </dgm:t>
    </dgm:pt>
    <dgm:pt modelId="{DA485104-889A-4EA4-A793-2F9D5E021851}">
      <dgm:prSet/>
      <dgm:spPr/>
      <dgm:t>
        <a:bodyPr/>
        <a:lstStyle/>
        <a:p>
          <a:r>
            <a:rPr lang="en-US"/>
            <a:t>Kauppi et al. (2006) discuss future train traffic control through re-planning, exploring the evolution of control mechanisms. </a:t>
          </a:r>
        </a:p>
      </dgm:t>
    </dgm:pt>
    <dgm:pt modelId="{9C8D99B3-311E-40FA-845E-86E89974F6FC}" type="parTrans" cxnId="{F3A53F20-836E-424F-9C1B-C67536C4C69F}">
      <dgm:prSet/>
      <dgm:spPr/>
      <dgm:t>
        <a:bodyPr/>
        <a:lstStyle/>
        <a:p>
          <a:endParaRPr lang="en-US"/>
        </a:p>
      </dgm:t>
    </dgm:pt>
    <dgm:pt modelId="{A7B9D72D-7A00-4527-A3ED-D16F7446EBF3}" type="sibTrans" cxnId="{F3A53F20-836E-424F-9C1B-C67536C4C69F}">
      <dgm:prSet/>
      <dgm:spPr/>
      <dgm:t>
        <a:bodyPr/>
        <a:lstStyle/>
        <a:p>
          <a:endParaRPr lang="en-US"/>
        </a:p>
      </dgm:t>
    </dgm:pt>
    <dgm:pt modelId="{41246F50-D555-4B0A-989F-E806CF203749}">
      <dgm:prSet/>
      <dgm:spPr/>
      <dgm:t>
        <a:bodyPr/>
        <a:lstStyle/>
        <a:p>
          <a:r>
            <a:rPr lang="en-US"/>
            <a:t>Kraft (1987) presents a branch and bound procedure for optimal train dispatching. </a:t>
          </a:r>
        </a:p>
      </dgm:t>
    </dgm:pt>
    <dgm:pt modelId="{F98920DD-F7C5-4F0E-99A2-608244D162E9}" type="parTrans" cxnId="{E9D4911D-ED44-45E9-84A1-28E1464E3EAD}">
      <dgm:prSet/>
      <dgm:spPr/>
      <dgm:t>
        <a:bodyPr/>
        <a:lstStyle/>
        <a:p>
          <a:endParaRPr lang="en-US"/>
        </a:p>
      </dgm:t>
    </dgm:pt>
    <dgm:pt modelId="{F460A875-782B-433B-8F38-85CDD212FABB}" type="sibTrans" cxnId="{E9D4911D-ED44-45E9-84A1-28E1464E3EAD}">
      <dgm:prSet/>
      <dgm:spPr/>
      <dgm:t>
        <a:bodyPr/>
        <a:lstStyle/>
        <a:p>
          <a:endParaRPr lang="en-US"/>
        </a:p>
      </dgm:t>
    </dgm:pt>
    <dgm:pt modelId="{39A8E591-1C4D-4083-A08E-6D58353F78EE}">
      <dgm:prSet/>
      <dgm:spPr/>
      <dgm:t>
        <a:bodyPr/>
        <a:lstStyle/>
        <a:p>
          <a:r>
            <a:rPr lang="en-US"/>
            <a:t>Mascis and Pacciarelli (2002) discuss job shop scheduling with blocking and no-wait constraints. </a:t>
          </a:r>
        </a:p>
      </dgm:t>
    </dgm:pt>
    <dgm:pt modelId="{180E65C5-0423-489C-823B-66170F84F6FA}" type="parTrans" cxnId="{FDDA30E9-E648-4EAA-B3E2-DA385BB7F41F}">
      <dgm:prSet/>
      <dgm:spPr/>
      <dgm:t>
        <a:bodyPr/>
        <a:lstStyle/>
        <a:p>
          <a:endParaRPr lang="en-US"/>
        </a:p>
      </dgm:t>
    </dgm:pt>
    <dgm:pt modelId="{A5FA67D3-7402-4E09-A46C-67AC256765F3}" type="sibTrans" cxnId="{FDDA30E9-E648-4EAA-B3E2-DA385BB7F41F}">
      <dgm:prSet/>
      <dgm:spPr/>
      <dgm:t>
        <a:bodyPr/>
        <a:lstStyle/>
        <a:p>
          <a:endParaRPr lang="en-US"/>
        </a:p>
      </dgm:t>
    </dgm:pt>
    <dgm:pt modelId="{BCD9B5AA-9E01-4766-BE06-936AAB854260}">
      <dgm:prSet/>
      <dgm:spPr/>
      <dgm:t>
        <a:bodyPr/>
        <a:lstStyle/>
        <a:p>
          <a:r>
            <a:rPr lang="en-US"/>
            <a:t>Nie and Hansen (2005) conduct a system analysis of train operations and track occupancy at railway stations.</a:t>
          </a:r>
        </a:p>
      </dgm:t>
    </dgm:pt>
    <dgm:pt modelId="{4BA13A7F-2460-4F95-BA4D-FEB97C3A7B4E}" type="parTrans" cxnId="{A13A6CC6-BC07-45AF-BC28-CC4166199499}">
      <dgm:prSet/>
      <dgm:spPr/>
      <dgm:t>
        <a:bodyPr/>
        <a:lstStyle/>
        <a:p>
          <a:endParaRPr lang="en-US"/>
        </a:p>
      </dgm:t>
    </dgm:pt>
    <dgm:pt modelId="{29E44EC7-E140-4A10-B66A-2BAA24801232}" type="sibTrans" cxnId="{A13A6CC6-BC07-45AF-BC28-CC4166199499}">
      <dgm:prSet/>
      <dgm:spPr/>
      <dgm:t>
        <a:bodyPr/>
        <a:lstStyle/>
        <a:p>
          <a:endParaRPr lang="en-US"/>
        </a:p>
      </dgm:t>
    </dgm:pt>
    <dgm:pt modelId="{7E0DDC0F-9C7A-4144-8F00-3944F73F5A53}">
      <dgm:prSet/>
      <dgm:spPr/>
      <dgm:t>
        <a:bodyPr/>
        <a:lstStyle/>
        <a:p>
          <a:r>
            <a:rPr lang="en-US"/>
            <a:t>Oliveira and Smith (2000) present a job-shop scheduling model for the single-track railway scheduling problem. </a:t>
          </a:r>
        </a:p>
      </dgm:t>
    </dgm:pt>
    <dgm:pt modelId="{0C11AC9D-2FB3-415B-B688-C6DFB2BB575A}" type="parTrans" cxnId="{567DA381-9916-454B-B312-AC97AC396AD1}">
      <dgm:prSet/>
      <dgm:spPr/>
      <dgm:t>
        <a:bodyPr/>
        <a:lstStyle/>
        <a:p>
          <a:endParaRPr lang="en-US"/>
        </a:p>
      </dgm:t>
    </dgm:pt>
    <dgm:pt modelId="{57FD327D-247C-4273-A3E2-69A3B2FF91ED}" type="sibTrans" cxnId="{567DA381-9916-454B-B312-AC97AC396AD1}">
      <dgm:prSet/>
      <dgm:spPr/>
      <dgm:t>
        <a:bodyPr/>
        <a:lstStyle/>
        <a:p>
          <a:endParaRPr lang="en-US"/>
        </a:p>
      </dgm:t>
    </dgm:pt>
    <dgm:pt modelId="{103E43FB-0C45-4666-BCC9-CEC45026FACB}">
      <dgm:prSet/>
      <dgm:spPr/>
      <dgm:t>
        <a:bodyPr/>
        <a:lstStyle/>
        <a:p>
          <a:r>
            <a:rPr lang="en-US"/>
            <a:t>Pachl (2002) discusses railway operation and control, offering comprehensive insights. </a:t>
          </a:r>
        </a:p>
      </dgm:t>
    </dgm:pt>
    <dgm:pt modelId="{C5D99E32-83C2-4EEA-9561-09345B1EE761}" type="parTrans" cxnId="{84D8CA4C-C5A0-47D1-B9F9-02CEFD6C2056}">
      <dgm:prSet/>
      <dgm:spPr/>
      <dgm:t>
        <a:bodyPr/>
        <a:lstStyle/>
        <a:p>
          <a:endParaRPr lang="en-US"/>
        </a:p>
      </dgm:t>
    </dgm:pt>
    <dgm:pt modelId="{345CB0DB-793F-4381-8E2D-853AF99E415B}" type="sibTrans" cxnId="{84D8CA4C-C5A0-47D1-B9F9-02CEFD6C2056}">
      <dgm:prSet/>
      <dgm:spPr/>
      <dgm:t>
        <a:bodyPr/>
        <a:lstStyle/>
        <a:p>
          <a:endParaRPr lang="en-US"/>
        </a:p>
      </dgm:t>
    </dgm:pt>
    <dgm:pt modelId="{52696904-775F-4249-ACFD-5B1C2318DA44}">
      <dgm:prSet/>
      <dgm:spPr/>
      <dgm:t>
        <a:bodyPr/>
        <a:lstStyle/>
        <a:p>
          <a:r>
            <a:rPr lang="en-US"/>
            <a:t>Ping et al. (2001) study intelligent train dispatching, emphasizing technological aspects. </a:t>
          </a:r>
        </a:p>
      </dgm:t>
    </dgm:pt>
    <dgm:pt modelId="{A2BC1CD6-F9B8-4ACD-ADCD-83430D8FD007}" type="parTrans" cxnId="{D0C8EFF0-268D-4B5C-ACC3-C4A49B4D5318}">
      <dgm:prSet/>
      <dgm:spPr/>
      <dgm:t>
        <a:bodyPr/>
        <a:lstStyle/>
        <a:p>
          <a:endParaRPr lang="en-US"/>
        </a:p>
      </dgm:t>
    </dgm:pt>
    <dgm:pt modelId="{6C975198-DE2D-416A-A34A-FDE850C227A6}" type="sibTrans" cxnId="{D0C8EFF0-268D-4B5C-ACC3-C4A49B4D5318}">
      <dgm:prSet/>
      <dgm:spPr/>
      <dgm:t>
        <a:bodyPr/>
        <a:lstStyle/>
        <a:p>
          <a:endParaRPr lang="en-US"/>
        </a:p>
      </dgm:t>
    </dgm:pt>
    <dgm:pt modelId="{3B645963-F1FE-4982-80D6-995B728AB7A0}">
      <dgm:prSet/>
      <dgm:spPr/>
      <dgm:t>
        <a:bodyPr/>
        <a:lstStyle/>
        <a:p>
          <a:r>
            <a:rPr lang="en-US"/>
            <a:t>Sahin (1999) addresses railway traffic control and train scheduling based on inter-train conflict management. </a:t>
          </a:r>
        </a:p>
      </dgm:t>
    </dgm:pt>
    <dgm:pt modelId="{A9232699-E5ED-4AD2-97D4-3C3C2DA0F3A8}" type="parTrans" cxnId="{D2623F67-9294-4F54-B984-E567AAAC484D}">
      <dgm:prSet/>
      <dgm:spPr/>
      <dgm:t>
        <a:bodyPr/>
        <a:lstStyle/>
        <a:p>
          <a:endParaRPr lang="en-US"/>
        </a:p>
      </dgm:t>
    </dgm:pt>
    <dgm:pt modelId="{851173AD-98EC-4504-827B-35F2EC9439A3}" type="sibTrans" cxnId="{D2623F67-9294-4F54-B984-E567AAAC484D}">
      <dgm:prSet/>
      <dgm:spPr/>
      <dgm:t>
        <a:bodyPr/>
        <a:lstStyle/>
        <a:p>
          <a:endParaRPr lang="en-US"/>
        </a:p>
      </dgm:t>
    </dgm:pt>
    <dgm:pt modelId="{E8A671FE-80E4-4762-B678-F317CC26457D}">
      <dgm:prSet/>
      <dgm:spPr/>
      <dgm:t>
        <a:bodyPr/>
        <a:lstStyle/>
        <a:p>
          <a:r>
            <a:rPr lang="en-US"/>
            <a:t>Schaafsma (2005) discusses dynamic traffic management as an innovative solution for the Schiphol bottleneck. </a:t>
          </a:r>
        </a:p>
      </dgm:t>
    </dgm:pt>
    <dgm:pt modelId="{905892F1-9F80-460C-B63D-17A776E455A3}" type="parTrans" cxnId="{961BA71F-214B-4511-B36D-153F886A7F5C}">
      <dgm:prSet/>
      <dgm:spPr/>
      <dgm:t>
        <a:bodyPr/>
        <a:lstStyle/>
        <a:p>
          <a:endParaRPr lang="en-US"/>
        </a:p>
      </dgm:t>
    </dgm:pt>
    <dgm:pt modelId="{805708FA-1619-4DF5-B4B2-5DA9829A95F4}" type="sibTrans" cxnId="{961BA71F-214B-4511-B36D-153F886A7F5C}">
      <dgm:prSet/>
      <dgm:spPr/>
      <dgm:t>
        <a:bodyPr/>
        <a:lstStyle/>
        <a:p>
          <a:endParaRPr lang="en-US"/>
        </a:p>
      </dgm:t>
    </dgm:pt>
    <dgm:pt modelId="{79C6E633-B086-4898-A8DD-70BB7B4F6AB1}">
      <dgm:prSet/>
      <dgm:spPr/>
      <dgm:t>
        <a:bodyPr/>
        <a:lstStyle/>
        <a:p>
          <a:r>
            <a:rPr lang="en-US"/>
            <a:t>Szpigel (1973) contributes to discussions on optimal train scheduling on a single-track railway.</a:t>
          </a:r>
        </a:p>
      </dgm:t>
    </dgm:pt>
    <dgm:pt modelId="{2FDADCD6-51DB-4786-9D61-28974E7D5E35}" type="parTrans" cxnId="{EEB3C9AC-E64B-463E-84CA-7E002028D411}">
      <dgm:prSet/>
      <dgm:spPr/>
      <dgm:t>
        <a:bodyPr/>
        <a:lstStyle/>
        <a:p>
          <a:endParaRPr lang="en-US"/>
        </a:p>
      </dgm:t>
    </dgm:pt>
    <dgm:pt modelId="{D7007388-7C70-4489-A229-174EDFA221A2}" type="sibTrans" cxnId="{EEB3C9AC-E64B-463E-84CA-7E002028D411}">
      <dgm:prSet/>
      <dgm:spPr/>
      <dgm:t>
        <a:bodyPr/>
        <a:lstStyle/>
        <a:p>
          <a:endParaRPr lang="en-US"/>
        </a:p>
      </dgm:t>
    </dgm:pt>
    <dgm:pt modelId="{0406C5D7-AF0E-4059-B907-ADC7A0C35A98}" type="pres">
      <dgm:prSet presAssocID="{3F460162-2242-4964-A7A4-286DB4244415}" presName="diagram" presStyleCnt="0">
        <dgm:presLayoutVars>
          <dgm:dir/>
          <dgm:resizeHandles val="exact"/>
        </dgm:presLayoutVars>
      </dgm:prSet>
      <dgm:spPr/>
    </dgm:pt>
    <dgm:pt modelId="{CD08B3B3-E717-4FEC-A319-6570FB38EE91}" type="pres">
      <dgm:prSet presAssocID="{C55C435C-E195-43BE-A77C-7FE131CA44B7}" presName="node" presStyleLbl="node1" presStyleIdx="0" presStyleCnt="22">
        <dgm:presLayoutVars>
          <dgm:bulletEnabled val="1"/>
        </dgm:presLayoutVars>
      </dgm:prSet>
      <dgm:spPr/>
    </dgm:pt>
    <dgm:pt modelId="{2FE5932A-D692-4165-BD31-F76C051D70B9}" type="pres">
      <dgm:prSet presAssocID="{C29C8CD8-9590-4D17-ACC0-9C0F8CB06651}" presName="sibTrans" presStyleCnt="0"/>
      <dgm:spPr/>
    </dgm:pt>
    <dgm:pt modelId="{1E800B55-E9EE-4B48-8875-9E9A91DE4138}" type="pres">
      <dgm:prSet presAssocID="{6BD1B944-C2CE-420C-9F95-DD4E8B924EF3}" presName="node" presStyleLbl="node1" presStyleIdx="1" presStyleCnt="22">
        <dgm:presLayoutVars>
          <dgm:bulletEnabled val="1"/>
        </dgm:presLayoutVars>
      </dgm:prSet>
      <dgm:spPr/>
    </dgm:pt>
    <dgm:pt modelId="{508AB435-A563-487F-953F-BA58BB9C852D}" type="pres">
      <dgm:prSet presAssocID="{7497B218-286B-4FE5-8FC2-4254A9C6A701}" presName="sibTrans" presStyleCnt="0"/>
      <dgm:spPr/>
    </dgm:pt>
    <dgm:pt modelId="{87D2CF6E-669E-45A7-A0A7-23AEF698BCC5}" type="pres">
      <dgm:prSet presAssocID="{FF594073-EE37-4739-A20E-B96A195C10AB}" presName="node" presStyleLbl="node1" presStyleIdx="2" presStyleCnt="22">
        <dgm:presLayoutVars>
          <dgm:bulletEnabled val="1"/>
        </dgm:presLayoutVars>
      </dgm:prSet>
      <dgm:spPr/>
    </dgm:pt>
    <dgm:pt modelId="{495AE2B1-74C6-4405-8BFA-5058BB826063}" type="pres">
      <dgm:prSet presAssocID="{592D1E47-439C-4D91-8395-53EA442440FD}" presName="sibTrans" presStyleCnt="0"/>
      <dgm:spPr/>
    </dgm:pt>
    <dgm:pt modelId="{96CB2DD5-85B3-431F-A176-C5E5322B47AB}" type="pres">
      <dgm:prSet presAssocID="{70F952B0-8D85-4B61-8F89-B20D6DA2B72A}" presName="node" presStyleLbl="node1" presStyleIdx="3" presStyleCnt="22">
        <dgm:presLayoutVars>
          <dgm:bulletEnabled val="1"/>
        </dgm:presLayoutVars>
      </dgm:prSet>
      <dgm:spPr/>
    </dgm:pt>
    <dgm:pt modelId="{19BD717B-4385-4F9E-905D-12D7841DD1B5}" type="pres">
      <dgm:prSet presAssocID="{EBFC1762-8C67-472E-890D-E6AC7E01C2DA}" presName="sibTrans" presStyleCnt="0"/>
      <dgm:spPr/>
    </dgm:pt>
    <dgm:pt modelId="{3D5F22FC-7153-464C-81EA-91543085EBDA}" type="pres">
      <dgm:prSet presAssocID="{15D7BE9E-797E-49AB-A35E-0CDF23D5C063}" presName="node" presStyleLbl="node1" presStyleIdx="4" presStyleCnt="22">
        <dgm:presLayoutVars>
          <dgm:bulletEnabled val="1"/>
        </dgm:presLayoutVars>
      </dgm:prSet>
      <dgm:spPr/>
    </dgm:pt>
    <dgm:pt modelId="{F8F20E1C-EEFF-46F9-B831-8D6B77D9C503}" type="pres">
      <dgm:prSet presAssocID="{B110603F-59D9-4538-9EC9-8E934813C56B}" presName="sibTrans" presStyleCnt="0"/>
      <dgm:spPr/>
    </dgm:pt>
    <dgm:pt modelId="{63FE1D08-C47D-49D9-975A-9FC69C2D7F35}" type="pres">
      <dgm:prSet presAssocID="{639B3679-B44F-4F4F-887B-05C6ABB75E4E}" presName="node" presStyleLbl="node1" presStyleIdx="5" presStyleCnt="22">
        <dgm:presLayoutVars>
          <dgm:bulletEnabled val="1"/>
        </dgm:presLayoutVars>
      </dgm:prSet>
      <dgm:spPr/>
    </dgm:pt>
    <dgm:pt modelId="{7DCB0632-0986-465F-B771-6FAEF867EAB9}" type="pres">
      <dgm:prSet presAssocID="{88F241F0-D0AD-4E74-8509-DDFA0C322DA9}" presName="sibTrans" presStyleCnt="0"/>
      <dgm:spPr/>
    </dgm:pt>
    <dgm:pt modelId="{F70C0A93-A1CB-4D4C-88C5-C83BEFDB3C62}" type="pres">
      <dgm:prSet presAssocID="{06B3D8F5-4CBB-41BF-98E9-F706B94392D1}" presName="node" presStyleLbl="node1" presStyleIdx="6" presStyleCnt="22">
        <dgm:presLayoutVars>
          <dgm:bulletEnabled val="1"/>
        </dgm:presLayoutVars>
      </dgm:prSet>
      <dgm:spPr/>
    </dgm:pt>
    <dgm:pt modelId="{FEDFBDFC-366F-47EA-A9D4-59A00862E29C}" type="pres">
      <dgm:prSet presAssocID="{21B778A3-D5B4-4FAB-B655-109DEBD815DE}" presName="sibTrans" presStyleCnt="0"/>
      <dgm:spPr/>
    </dgm:pt>
    <dgm:pt modelId="{61B19EBF-93AD-483C-A316-28020BB3ECFB}" type="pres">
      <dgm:prSet presAssocID="{E9E5630C-5ADB-4E26-B969-28A3B2A1C1CF}" presName="node" presStyleLbl="node1" presStyleIdx="7" presStyleCnt="22">
        <dgm:presLayoutVars>
          <dgm:bulletEnabled val="1"/>
        </dgm:presLayoutVars>
      </dgm:prSet>
      <dgm:spPr/>
    </dgm:pt>
    <dgm:pt modelId="{0E202706-BDA9-4289-B71D-10BD26D40503}" type="pres">
      <dgm:prSet presAssocID="{CA899888-0D1C-4173-B3E6-E7A2EF661728}" presName="sibTrans" presStyleCnt="0"/>
      <dgm:spPr/>
    </dgm:pt>
    <dgm:pt modelId="{FC765759-E4B7-4582-B832-36FED08F6600}" type="pres">
      <dgm:prSet presAssocID="{C6DB68F7-D0F1-4057-A70D-2989E87D26B2}" presName="node" presStyleLbl="node1" presStyleIdx="8" presStyleCnt="22">
        <dgm:presLayoutVars>
          <dgm:bulletEnabled val="1"/>
        </dgm:presLayoutVars>
      </dgm:prSet>
      <dgm:spPr/>
    </dgm:pt>
    <dgm:pt modelId="{1867A82F-0FC5-4246-888B-69B66BC89AA5}" type="pres">
      <dgm:prSet presAssocID="{BD84FA7B-035C-4B97-A261-23D8A02583E5}" presName="sibTrans" presStyleCnt="0"/>
      <dgm:spPr/>
    </dgm:pt>
    <dgm:pt modelId="{63C63350-3119-491D-989B-F9F7CADAD8C8}" type="pres">
      <dgm:prSet presAssocID="{5032771B-DAB1-4A4B-B48D-4E4BC8886FF2}" presName="node" presStyleLbl="node1" presStyleIdx="9" presStyleCnt="22">
        <dgm:presLayoutVars>
          <dgm:bulletEnabled val="1"/>
        </dgm:presLayoutVars>
      </dgm:prSet>
      <dgm:spPr/>
    </dgm:pt>
    <dgm:pt modelId="{6646B1BE-56CE-4882-B483-333D42BD3A0B}" type="pres">
      <dgm:prSet presAssocID="{D1DC1DAB-6055-4150-8673-A9BE69F40190}" presName="sibTrans" presStyleCnt="0"/>
      <dgm:spPr/>
    </dgm:pt>
    <dgm:pt modelId="{148B270B-FCEF-442C-8569-16C6E435021D}" type="pres">
      <dgm:prSet presAssocID="{F1BB6F64-A14C-43B7-805C-76B1E8E2DE5C}" presName="node" presStyleLbl="node1" presStyleIdx="10" presStyleCnt="22">
        <dgm:presLayoutVars>
          <dgm:bulletEnabled val="1"/>
        </dgm:presLayoutVars>
      </dgm:prSet>
      <dgm:spPr/>
    </dgm:pt>
    <dgm:pt modelId="{DC3BFD07-9018-4732-8D73-99A247AB0FA1}" type="pres">
      <dgm:prSet presAssocID="{9BD5645E-5DA9-4DA7-BA47-21796714F6FF}" presName="sibTrans" presStyleCnt="0"/>
      <dgm:spPr/>
    </dgm:pt>
    <dgm:pt modelId="{37EE8E42-E4CF-4680-B143-4F6A799FC7C1}" type="pres">
      <dgm:prSet presAssocID="{F1524850-C3AD-4DCB-9BC9-785D444AA2B8}" presName="node" presStyleLbl="node1" presStyleIdx="11" presStyleCnt="22">
        <dgm:presLayoutVars>
          <dgm:bulletEnabled val="1"/>
        </dgm:presLayoutVars>
      </dgm:prSet>
      <dgm:spPr/>
    </dgm:pt>
    <dgm:pt modelId="{8D9556DF-A75D-4D68-8A8A-EF29BF68C621}" type="pres">
      <dgm:prSet presAssocID="{FA11B51E-33E5-4EDE-9971-BB00066A8F97}" presName="sibTrans" presStyleCnt="0"/>
      <dgm:spPr/>
    </dgm:pt>
    <dgm:pt modelId="{52B661D7-4735-4984-A6F0-80478F917ADB}" type="pres">
      <dgm:prSet presAssocID="{DA485104-889A-4EA4-A793-2F9D5E021851}" presName="node" presStyleLbl="node1" presStyleIdx="12" presStyleCnt="22">
        <dgm:presLayoutVars>
          <dgm:bulletEnabled val="1"/>
        </dgm:presLayoutVars>
      </dgm:prSet>
      <dgm:spPr/>
    </dgm:pt>
    <dgm:pt modelId="{D19A08F6-0BFA-4E03-88D6-88A627DC0030}" type="pres">
      <dgm:prSet presAssocID="{A7B9D72D-7A00-4527-A3ED-D16F7446EBF3}" presName="sibTrans" presStyleCnt="0"/>
      <dgm:spPr/>
    </dgm:pt>
    <dgm:pt modelId="{F690A931-B19F-4C6A-8D81-601E4AD89E77}" type="pres">
      <dgm:prSet presAssocID="{41246F50-D555-4B0A-989F-E806CF203749}" presName="node" presStyleLbl="node1" presStyleIdx="13" presStyleCnt="22">
        <dgm:presLayoutVars>
          <dgm:bulletEnabled val="1"/>
        </dgm:presLayoutVars>
      </dgm:prSet>
      <dgm:spPr/>
    </dgm:pt>
    <dgm:pt modelId="{26A5B48B-DE76-42DA-8609-D2A745A1DBAE}" type="pres">
      <dgm:prSet presAssocID="{F460A875-782B-433B-8F38-85CDD212FABB}" presName="sibTrans" presStyleCnt="0"/>
      <dgm:spPr/>
    </dgm:pt>
    <dgm:pt modelId="{B2FF7579-B049-4783-9DD2-C866D2FB9EFD}" type="pres">
      <dgm:prSet presAssocID="{39A8E591-1C4D-4083-A08E-6D58353F78EE}" presName="node" presStyleLbl="node1" presStyleIdx="14" presStyleCnt="22">
        <dgm:presLayoutVars>
          <dgm:bulletEnabled val="1"/>
        </dgm:presLayoutVars>
      </dgm:prSet>
      <dgm:spPr/>
    </dgm:pt>
    <dgm:pt modelId="{7B4363BB-6F2D-4754-B42A-DAC16B00FDEB}" type="pres">
      <dgm:prSet presAssocID="{A5FA67D3-7402-4E09-A46C-67AC256765F3}" presName="sibTrans" presStyleCnt="0"/>
      <dgm:spPr/>
    </dgm:pt>
    <dgm:pt modelId="{B70F266E-42B9-43BC-B957-99018E9E27EC}" type="pres">
      <dgm:prSet presAssocID="{BCD9B5AA-9E01-4766-BE06-936AAB854260}" presName="node" presStyleLbl="node1" presStyleIdx="15" presStyleCnt="22">
        <dgm:presLayoutVars>
          <dgm:bulletEnabled val="1"/>
        </dgm:presLayoutVars>
      </dgm:prSet>
      <dgm:spPr/>
    </dgm:pt>
    <dgm:pt modelId="{F3B7B1FE-6994-426F-B879-235CF417581E}" type="pres">
      <dgm:prSet presAssocID="{29E44EC7-E140-4A10-B66A-2BAA24801232}" presName="sibTrans" presStyleCnt="0"/>
      <dgm:spPr/>
    </dgm:pt>
    <dgm:pt modelId="{A4918981-85B7-46B4-8414-B72CD57ACF40}" type="pres">
      <dgm:prSet presAssocID="{7E0DDC0F-9C7A-4144-8F00-3944F73F5A53}" presName="node" presStyleLbl="node1" presStyleIdx="16" presStyleCnt="22">
        <dgm:presLayoutVars>
          <dgm:bulletEnabled val="1"/>
        </dgm:presLayoutVars>
      </dgm:prSet>
      <dgm:spPr/>
    </dgm:pt>
    <dgm:pt modelId="{7E81C109-ADAE-48DE-8F1E-1B89F5D4C1B7}" type="pres">
      <dgm:prSet presAssocID="{57FD327D-247C-4273-A3E2-69A3B2FF91ED}" presName="sibTrans" presStyleCnt="0"/>
      <dgm:spPr/>
    </dgm:pt>
    <dgm:pt modelId="{48B70CBB-2885-4418-BA30-96C3CE0A55E0}" type="pres">
      <dgm:prSet presAssocID="{103E43FB-0C45-4666-BCC9-CEC45026FACB}" presName="node" presStyleLbl="node1" presStyleIdx="17" presStyleCnt="22">
        <dgm:presLayoutVars>
          <dgm:bulletEnabled val="1"/>
        </dgm:presLayoutVars>
      </dgm:prSet>
      <dgm:spPr/>
    </dgm:pt>
    <dgm:pt modelId="{A1F0BFFC-FCD7-4FFD-860F-4CD4326CA25D}" type="pres">
      <dgm:prSet presAssocID="{345CB0DB-793F-4381-8E2D-853AF99E415B}" presName="sibTrans" presStyleCnt="0"/>
      <dgm:spPr/>
    </dgm:pt>
    <dgm:pt modelId="{2A3D1374-8E8F-46B1-A492-F0537E9C1A49}" type="pres">
      <dgm:prSet presAssocID="{52696904-775F-4249-ACFD-5B1C2318DA44}" presName="node" presStyleLbl="node1" presStyleIdx="18" presStyleCnt="22">
        <dgm:presLayoutVars>
          <dgm:bulletEnabled val="1"/>
        </dgm:presLayoutVars>
      </dgm:prSet>
      <dgm:spPr/>
    </dgm:pt>
    <dgm:pt modelId="{E120B7DD-1136-4B8D-A422-6CE87AF498F8}" type="pres">
      <dgm:prSet presAssocID="{6C975198-DE2D-416A-A34A-FDE850C227A6}" presName="sibTrans" presStyleCnt="0"/>
      <dgm:spPr/>
    </dgm:pt>
    <dgm:pt modelId="{E5AEB32B-4A54-4275-90D6-A1AB9C1E7046}" type="pres">
      <dgm:prSet presAssocID="{3B645963-F1FE-4982-80D6-995B728AB7A0}" presName="node" presStyleLbl="node1" presStyleIdx="19" presStyleCnt="22">
        <dgm:presLayoutVars>
          <dgm:bulletEnabled val="1"/>
        </dgm:presLayoutVars>
      </dgm:prSet>
      <dgm:spPr/>
    </dgm:pt>
    <dgm:pt modelId="{0A95DFAC-318E-4E99-B828-9CCA42315265}" type="pres">
      <dgm:prSet presAssocID="{851173AD-98EC-4504-827B-35F2EC9439A3}" presName="sibTrans" presStyleCnt="0"/>
      <dgm:spPr/>
    </dgm:pt>
    <dgm:pt modelId="{77457D53-AA0C-4C92-8DAE-68E64C55CFE6}" type="pres">
      <dgm:prSet presAssocID="{E8A671FE-80E4-4762-B678-F317CC26457D}" presName="node" presStyleLbl="node1" presStyleIdx="20" presStyleCnt="22">
        <dgm:presLayoutVars>
          <dgm:bulletEnabled val="1"/>
        </dgm:presLayoutVars>
      </dgm:prSet>
      <dgm:spPr/>
    </dgm:pt>
    <dgm:pt modelId="{AAE82847-55AF-43FD-BAF0-7D27A5767630}" type="pres">
      <dgm:prSet presAssocID="{805708FA-1619-4DF5-B4B2-5DA9829A95F4}" presName="sibTrans" presStyleCnt="0"/>
      <dgm:spPr/>
    </dgm:pt>
    <dgm:pt modelId="{4733ED0B-5A45-4073-9873-D282EBA7B6EA}" type="pres">
      <dgm:prSet presAssocID="{79C6E633-B086-4898-A8DD-70BB7B4F6AB1}" presName="node" presStyleLbl="node1" presStyleIdx="21" presStyleCnt="22">
        <dgm:presLayoutVars>
          <dgm:bulletEnabled val="1"/>
        </dgm:presLayoutVars>
      </dgm:prSet>
      <dgm:spPr/>
    </dgm:pt>
  </dgm:ptLst>
  <dgm:cxnLst>
    <dgm:cxn modelId="{AF6ADD05-255B-4607-B45D-6BA02900C1C3}" srcId="{3F460162-2242-4964-A7A4-286DB4244415}" destId="{639B3679-B44F-4F4F-887B-05C6ABB75E4E}" srcOrd="5" destOrd="0" parTransId="{C6231FB8-C2E7-4B04-9F5E-3BA9B57E7AD1}" sibTransId="{88F241F0-D0AD-4E74-8509-DDFA0C322DA9}"/>
    <dgm:cxn modelId="{121A4309-CFEE-4E73-8F4D-2DE0046B5C4B}" type="presOf" srcId="{103E43FB-0C45-4666-BCC9-CEC45026FACB}" destId="{48B70CBB-2885-4418-BA30-96C3CE0A55E0}" srcOrd="0" destOrd="0" presId="urn:microsoft.com/office/officeart/2005/8/layout/default"/>
    <dgm:cxn modelId="{0A3A980C-23B0-43BE-96BF-C4C419277E99}" type="presOf" srcId="{06B3D8F5-4CBB-41BF-98E9-F706B94392D1}" destId="{F70C0A93-A1CB-4D4C-88C5-C83BEFDB3C62}" srcOrd="0" destOrd="0" presId="urn:microsoft.com/office/officeart/2005/8/layout/default"/>
    <dgm:cxn modelId="{E9D4911D-ED44-45E9-84A1-28E1464E3EAD}" srcId="{3F460162-2242-4964-A7A4-286DB4244415}" destId="{41246F50-D555-4B0A-989F-E806CF203749}" srcOrd="13" destOrd="0" parTransId="{F98920DD-F7C5-4F0E-99A2-608244D162E9}" sibTransId="{F460A875-782B-433B-8F38-85CDD212FABB}"/>
    <dgm:cxn modelId="{B8DEC41E-7C22-404D-B960-7C4D1C738145}" srcId="{3F460162-2242-4964-A7A4-286DB4244415}" destId="{5032771B-DAB1-4A4B-B48D-4E4BC8886FF2}" srcOrd="9" destOrd="0" parTransId="{0D584081-3618-4AD4-AA1D-521C24E56CBB}" sibTransId="{D1DC1DAB-6055-4150-8673-A9BE69F40190}"/>
    <dgm:cxn modelId="{961BA71F-214B-4511-B36D-153F886A7F5C}" srcId="{3F460162-2242-4964-A7A4-286DB4244415}" destId="{E8A671FE-80E4-4762-B678-F317CC26457D}" srcOrd="20" destOrd="0" parTransId="{905892F1-9F80-460C-B63D-17A776E455A3}" sibTransId="{805708FA-1619-4DF5-B4B2-5DA9829A95F4}"/>
    <dgm:cxn modelId="{F3A53F20-836E-424F-9C1B-C67536C4C69F}" srcId="{3F460162-2242-4964-A7A4-286DB4244415}" destId="{DA485104-889A-4EA4-A793-2F9D5E021851}" srcOrd="12" destOrd="0" parTransId="{9C8D99B3-311E-40FA-845E-86E89974F6FC}" sibTransId="{A7B9D72D-7A00-4527-A3ED-D16F7446EBF3}"/>
    <dgm:cxn modelId="{2DB1E121-D4C4-4085-A081-4D7372274CB6}" type="presOf" srcId="{DA485104-889A-4EA4-A793-2F9D5E021851}" destId="{52B661D7-4735-4984-A6F0-80478F917ADB}" srcOrd="0" destOrd="0" presId="urn:microsoft.com/office/officeart/2005/8/layout/default"/>
    <dgm:cxn modelId="{638F1E26-0F12-44B5-A058-8DEE65AAE3E1}" srcId="{3F460162-2242-4964-A7A4-286DB4244415}" destId="{6BD1B944-C2CE-420C-9F95-DD4E8B924EF3}" srcOrd="1" destOrd="0" parTransId="{4D4A0E6F-E475-4E4F-89E5-156ED3BCF93E}" sibTransId="{7497B218-286B-4FE5-8FC2-4254A9C6A701}"/>
    <dgm:cxn modelId="{A25C302A-B382-4038-A799-21CAA2300417}" srcId="{3F460162-2242-4964-A7A4-286DB4244415}" destId="{F1BB6F64-A14C-43B7-805C-76B1E8E2DE5C}" srcOrd="10" destOrd="0" parTransId="{8F9AC1EA-5D36-4BB7-B1F0-89DC16EF7D2A}" sibTransId="{9BD5645E-5DA9-4DA7-BA47-21796714F6FF}"/>
    <dgm:cxn modelId="{41730F3D-7CA0-4CF4-8138-CF542657F46B}" type="presOf" srcId="{C55C435C-E195-43BE-A77C-7FE131CA44B7}" destId="{CD08B3B3-E717-4FEC-A319-6570FB38EE91}" srcOrd="0" destOrd="0" presId="urn:microsoft.com/office/officeart/2005/8/layout/default"/>
    <dgm:cxn modelId="{AFF2BA5F-60C0-44CD-B913-1A98EE2E66D1}" type="presOf" srcId="{15D7BE9E-797E-49AB-A35E-0CDF23D5C063}" destId="{3D5F22FC-7153-464C-81EA-91543085EBDA}" srcOrd="0" destOrd="0" presId="urn:microsoft.com/office/officeart/2005/8/layout/default"/>
    <dgm:cxn modelId="{5F194B41-4814-495D-B8F9-1305D7649C3A}" srcId="{3F460162-2242-4964-A7A4-286DB4244415}" destId="{E9E5630C-5ADB-4E26-B969-28A3B2A1C1CF}" srcOrd="7" destOrd="0" parTransId="{3D875281-A203-417B-9AC4-011C041E6790}" sibTransId="{CA899888-0D1C-4173-B3E6-E7A2EF661728}"/>
    <dgm:cxn modelId="{2DF4A841-8133-462B-A6A5-8A0F287A9FEE}" srcId="{3F460162-2242-4964-A7A4-286DB4244415}" destId="{FF594073-EE37-4739-A20E-B96A195C10AB}" srcOrd="2" destOrd="0" parTransId="{5462A11C-FAD1-4ECC-AA1C-A28E56B484E6}" sibTransId="{592D1E47-439C-4D91-8395-53EA442440FD}"/>
    <dgm:cxn modelId="{FB665B62-C65D-422B-86D4-346B830D38FA}" type="presOf" srcId="{F1524850-C3AD-4DCB-9BC9-785D444AA2B8}" destId="{37EE8E42-E4CF-4680-B143-4F6A799FC7C1}" srcOrd="0" destOrd="0" presId="urn:microsoft.com/office/officeart/2005/8/layout/default"/>
    <dgm:cxn modelId="{D2623F67-9294-4F54-B984-E567AAAC484D}" srcId="{3F460162-2242-4964-A7A4-286DB4244415}" destId="{3B645963-F1FE-4982-80D6-995B728AB7A0}" srcOrd="19" destOrd="0" parTransId="{A9232699-E5ED-4AD2-97D4-3C3C2DA0F3A8}" sibTransId="{851173AD-98EC-4504-827B-35F2EC9439A3}"/>
    <dgm:cxn modelId="{37CA2349-44FF-4974-BB23-FF169602B9B1}" type="presOf" srcId="{F1BB6F64-A14C-43B7-805C-76B1E8E2DE5C}" destId="{148B270B-FCEF-442C-8569-16C6E435021D}" srcOrd="0" destOrd="0" presId="urn:microsoft.com/office/officeart/2005/8/layout/default"/>
    <dgm:cxn modelId="{E15D2F49-0705-469F-AD46-05B766300C7F}" type="presOf" srcId="{52696904-775F-4249-ACFD-5B1C2318DA44}" destId="{2A3D1374-8E8F-46B1-A492-F0537E9C1A49}" srcOrd="0" destOrd="0" presId="urn:microsoft.com/office/officeart/2005/8/layout/default"/>
    <dgm:cxn modelId="{1FE4F84A-C06A-4CAA-9587-A4E88B8EF32B}" type="presOf" srcId="{3B645963-F1FE-4982-80D6-995B728AB7A0}" destId="{E5AEB32B-4A54-4275-90D6-A1AB9C1E7046}" srcOrd="0" destOrd="0" presId="urn:microsoft.com/office/officeart/2005/8/layout/default"/>
    <dgm:cxn modelId="{84D8CA4C-C5A0-47D1-B9F9-02CEFD6C2056}" srcId="{3F460162-2242-4964-A7A4-286DB4244415}" destId="{103E43FB-0C45-4666-BCC9-CEC45026FACB}" srcOrd="17" destOrd="0" parTransId="{C5D99E32-83C2-4EEA-9561-09345B1EE761}" sibTransId="{345CB0DB-793F-4381-8E2D-853AF99E415B}"/>
    <dgm:cxn modelId="{D7CE526E-B2B4-47A2-9D81-173AF684A7D9}" type="presOf" srcId="{70F952B0-8D85-4B61-8F89-B20D6DA2B72A}" destId="{96CB2DD5-85B3-431F-A176-C5E5322B47AB}" srcOrd="0" destOrd="0" presId="urn:microsoft.com/office/officeart/2005/8/layout/default"/>
    <dgm:cxn modelId="{59E1C474-B0CE-45B8-9434-1637A60743B8}" type="presOf" srcId="{39A8E591-1C4D-4083-A08E-6D58353F78EE}" destId="{B2FF7579-B049-4783-9DD2-C866D2FB9EFD}" srcOrd="0" destOrd="0" presId="urn:microsoft.com/office/officeart/2005/8/layout/default"/>
    <dgm:cxn modelId="{AB835975-F150-4FED-9F07-12AEFF5F8A6F}" type="presOf" srcId="{E8A671FE-80E4-4762-B678-F317CC26457D}" destId="{77457D53-AA0C-4C92-8DAE-68E64C55CFE6}" srcOrd="0" destOrd="0" presId="urn:microsoft.com/office/officeart/2005/8/layout/default"/>
    <dgm:cxn modelId="{4332737A-7970-4391-9268-6ADBD4DA19A5}" type="presOf" srcId="{41246F50-D555-4B0A-989F-E806CF203749}" destId="{F690A931-B19F-4C6A-8D81-601E4AD89E77}" srcOrd="0" destOrd="0" presId="urn:microsoft.com/office/officeart/2005/8/layout/default"/>
    <dgm:cxn modelId="{8EE9817E-76A9-4EEB-8236-6D71BCE5DC79}" srcId="{3F460162-2242-4964-A7A4-286DB4244415}" destId="{C6DB68F7-D0F1-4057-A70D-2989E87D26B2}" srcOrd="8" destOrd="0" parTransId="{AB80ABD3-81F3-49E3-B770-3C890F0C045B}" sibTransId="{BD84FA7B-035C-4B97-A261-23D8A02583E5}"/>
    <dgm:cxn modelId="{FB39A87E-245D-4B19-B456-4BCD3793A823}" type="presOf" srcId="{BCD9B5AA-9E01-4766-BE06-936AAB854260}" destId="{B70F266E-42B9-43BC-B957-99018E9E27EC}" srcOrd="0" destOrd="0" presId="urn:microsoft.com/office/officeart/2005/8/layout/default"/>
    <dgm:cxn modelId="{FC0F7E81-D0B7-4870-9A36-8252032D7047}" type="presOf" srcId="{3F460162-2242-4964-A7A4-286DB4244415}" destId="{0406C5D7-AF0E-4059-B907-ADC7A0C35A98}" srcOrd="0" destOrd="0" presId="urn:microsoft.com/office/officeart/2005/8/layout/default"/>
    <dgm:cxn modelId="{567DA381-9916-454B-B312-AC97AC396AD1}" srcId="{3F460162-2242-4964-A7A4-286DB4244415}" destId="{7E0DDC0F-9C7A-4144-8F00-3944F73F5A53}" srcOrd="16" destOrd="0" parTransId="{0C11AC9D-2FB3-415B-B688-C6DFB2BB575A}" sibTransId="{57FD327D-247C-4273-A3E2-69A3B2FF91ED}"/>
    <dgm:cxn modelId="{7971638D-9C4F-4A7A-9F74-BBFE9C6851C1}" srcId="{3F460162-2242-4964-A7A4-286DB4244415}" destId="{06B3D8F5-4CBB-41BF-98E9-F706B94392D1}" srcOrd="6" destOrd="0" parTransId="{A6C32573-4C0D-4989-9314-D855103D539D}" sibTransId="{21B778A3-D5B4-4FAB-B655-109DEBD815DE}"/>
    <dgm:cxn modelId="{5FD2AAA0-07DD-40ED-9A6A-2B7FAE32F1AD}" srcId="{3F460162-2242-4964-A7A4-286DB4244415}" destId="{F1524850-C3AD-4DCB-9BC9-785D444AA2B8}" srcOrd="11" destOrd="0" parTransId="{77D51CFB-1AD4-4AEE-B26F-F77D22330A73}" sibTransId="{FA11B51E-33E5-4EDE-9971-BB00066A8F97}"/>
    <dgm:cxn modelId="{590D71A2-299E-4B4D-843F-A134F36676D9}" srcId="{3F460162-2242-4964-A7A4-286DB4244415}" destId="{C55C435C-E195-43BE-A77C-7FE131CA44B7}" srcOrd="0" destOrd="0" parTransId="{E297E64C-6355-43F1-844C-0035FF304436}" sibTransId="{C29C8CD8-9590-4D17-ACC0-9C0F8CB06651}"/>
    <dgm:cxn modelId="{8927C9AC-18C7-4B73-8EF5-4B7DE8D56BBD}" type="presOf" srcId="{C6DB68F7-D0F1-4057-A70D-2989E87D26B2}" destId="{FC765759-E4B7-4582-B832-36FED08F6600}" srcOrd="0" destOrd="0" presId="urn:microsoft.com/office/officeart/2005/8/layout/default"/>
    <dgm:cxn modelId="{EEB3C9AC-E64B-463E-84CA-7E002028D411}" srcId="{3F460162-2242-4964-A7A4-286DB4244415}" destId="{79C6E633-B086-4898-A8DD-70BB7B4F6AB1}" srcOrd="21" destOrd="0" parTransId="{2FDADCD6-51DB-4786-9D61-28974E7D5E35}" sibTransId="{D7007388-7C70-4489-A229-174EDFA221A2}"/>
    <dgm:cxn modelId="{5F62F8B3-93BE-4B7D-9489-961F6BDE6C55}" srcId="{3F460162-2242-4964-A7A4-286DB4244415}" destId="{70F952B0-8D85-4B61-8F89-B20D6DA2B72A}" srcOrd="3" destOrd="0" parTransId="{235486F8-8082-4B1C-92BE-92CBFAC0DA67}" sibTransId="{EBFC1762-8C67-472E-890D-E6AC7E01C2DA}"/>
    <dgm:cxn modelId="{FD7626B9-6178-4B2E-A37B-35A87194707A}" type="presOf" srcId="{5032771B-DAB1-4A4B-B48D-4E4BC8886FF2}" destId="{63C63350-3119-491D-989B-F9F7CADAD8C8}" srcOrd="0" destOrd="0" presId="urn:microsoft.com/office/officeart/2005/8/layout/default"/>
    <dgm:cxn modelId="{46D2F9C1-3E51-4871-8E7F-B1EEA87789C5}" type="presOf" srcId="{6BD1B944-C2CE-420C-9F95-DD4E8B924EF3}" destId="{1E800B55-E9EE-4B48-8875-9E9A91DE4138}" srcOrd="0" destOrd="0" presId="urn:microsoft.com/office/officeart/2005/8/layout/default"/>
    <dgm:cxn modelId="{392276C2-EF79-458C-8E63-C105669849B5}" srcId="{3F460162-2242-4964-A7A4-286DB4244415}" destId="{15D7BE9E-797E-49AB-A35E-0CDF23D5C063}" srcOrd="4" destOrd="0" parTransId="{E62CDC7D-A9C9-4BB6-B956-1AC2D8786B58}" sibTransId="{B110603F-59D9-4538-9EC9-8E934813C56B}"/>
    <dgm:cxn modelId="{A65DF1C2-F08A-4CD3-A6CA-F60AE4F17F3B}" type="presOf" srcId="{7E0DDC0F-9C7A-4144-8F00-3944F73F5A53}" destId="{A4918981-85B7-46B4-8414-B72CD57ACF40}" srcOrd="0" destOrd="0" presId="urn:microsoft.com/office/officeart/2005/8/layout/default"/>
    <dgm:cxn modelId="{A13A6CC6-BC07-45AF-BC28-CC4166199499}" srcId="{3F460162-2242-4964-A7A4-286DB4244415}" destId="{BCD9B5AA-9E01-4766-BE06-936AAB854260}" srcOrd="15" destOrd="0" parTransId="{4BA13A7F-2460-4F95-BA4D-FEB97C3A7B4E}" sibTransId="{29E44EC7-E140-4A10-B66A-2BAA24801232}"/>
    <dgm:cxn modelId="{15DD3DD7-AF76-4734-99FA-AC9B6127F47C}" type="presOf" srcId="{FF594073-EE37-4739-A20E-B96A195C10AB}" destId="{87D2CF6E-669E-45A7-A0A7-23AEF698BCC5}" srcOrd="0" destOrd="0" presId="urn:microsoft.com/office/officeart/2005/8/layout/default"/>
    <dgm:cxn modelId="{60639CE2-D17D-4E08-BCEB-4E9F929E28A9}" type="presOf" srcId="{79C6E633-B086-4898-A8DD-70BB7B4F6AB1}" destId="{4733ED0B-5A45-4073-9873-D282EBA7B6EA}" srcOrd="0" destOrd="0" presId="urn:microsoft.com/office/officeart/2005/8/layout/default"/>
    <dgm:cxn modelId="{EB3D63E7-59CD-4617-9962-5CFAF8E521B2}" type="presOf" srcId="{639B3679-B44F-4F4F-887B-05C6ABB75E4E}" destId="{63FE1D08-C47D-49D9-975A-9FC69C2D7F35}" srcOrd="0" destOrd="0" presId="urn:microsoft.com/office/officeart/2005/8/layout/default"/>
    <dgm:cxn modelId="{FDDA30E9-E648-4EAA-B3E2-DA385BB7F41F}" srcId="{3F460162-2242-4964-A7A4-286DB4244415}" destId="{39A8E591-1C4D-4083-A08E-6D58353F78EE}" srcOrd="14" destOrd="0" parTransId="{180E65C5-0423-489C-823B-66170F84F6FA}" sibTransId="{A5FA67D3-7402-4E09-A46C-67AC256765F3}"/>
    <dgm:cxn modelId="{D0C8EFF0-268D-4B5C-ACC3-C4A49B4D5318}" srcId="{3F460162-2242-4964-A7A4-286DB4244415}" destId="{52696904-775F-4249-ACFD-5B1C2318DA44}" srcOrd="18" destOrd="0" parTransId="{A2BC1CD6-F9B8-4ACD-ADCD-83430D8FD007}" sibTransId="{6C975198-DE2D-416A-A34A-FDE850C227A6}"/>
    <dgm:cxn modelId="{576985F6-4F6C-4D38-B24C-12283877FE73}" type="presOf" srcId="{E9E5630C-5ADB-4E26-B969-28A3B2A1C1CF}" destId="{61B19EBF-93AD-483C-A316-28020BB3ECFB}" srcOrd="0" destOrd="0" presId="urn:microsoft.com/office/officeart/2005/8/layout/default"/>
    <dgm:cxn modelId="{53230D68-AB04-445A-BBA2-883C843A0067}" type="presParOf" srcId="{0406C5D7-AF0E-4059-B907-ADC7A0C35A98}" destId="{CD08B3B3-E717-4FEC-A319-6570FB38EE91}" srcOrd="0" destOrd="0" presId="urn:microsoft.com/office/officeart/2005/8/layout/default"/>
    <dgm:cxn modelId="{3FBF47F2-C7E0-4E6A-9414-19BDE8745321}" type="presParOf" srcId="{0406C5D7-AF0E-4059-B907-ADC7A0C35A98}" destId="{2FE5932A-D692-4165-BD31-F76C051D70B9}" srcOrd="1" destOrd="0" presId="urn:microsoft.com/office/officeart/2005/8/layout/default"/>
    <dgm:cxn modelId="{955487E2-577C-4986-BB0B-EFDF153C1197}" type="presParOf" srcId="{0406C5D7-AF0E-4059-B907-ADC7A0C35A98}" destId="{1E800B55-E9EE-4B48-8875-9E9A91DE4138}" srcOrd="2" destOrd="0" presId="urn:microsoft.com/office/officeart/2005/8/layout/default"/>
    <dgm:cxn modelId="{9DC35E9A-1685-4243-AEE0-0C8B371126A3}" type="presParOf" srcId="{0406C5D7-AF0E-4059-B907-ADC7A0C35A98}" destId="{508AB435-A563-487F-953F-BA58BB9C852D}" srcOrd="3" destOrd="0" presId="urn:microsoft.com/office/officeart/2005/8/layout/default"/>
    <dgm:cxn modelId="{35987DE3-AA92-48C8-9603-3E1D398769EA}" type="presParOf" srcId="{0406C5D7-AF0E-4059-B907-ADC7A0C35A98}" destId="{87D2CF6E-669E-45A7-A0A7-23AEF698BCC5}" srcOrd="4" destOrd="0" presId="urn:microsoft.com/office/officeart/2005/8/layout/default"/>
    <dgm:cxn modelId="{0C337E25-323D-4C28-A39B-1E222E782A8C}" type="presParOf" srcId="{0406C5D7-AF0E-4059-B907-ADC7A0C35A98}" destId="{495AE2B1-74C6-4405-8BFA-5058BB826063}" srcOrd="5" destOrd="0" presId="urn:microsoft.com/office/officeart/2005/8/layout/default"/>
    <dgm:cxn modelId="{AC9B7F3C-F9BE-4412-8BF5-0D91E2465182}" type="presParOf" srcId="{0406C5D7-AF0E-4059-B907-ADC7A0C35A98}" destId="{96CB2DD5-85B3-431F-A176-C5E5322B47AB}" srcOrd="6" destOrd="0" presId="urn:microsoft.com/office/officeart/2005/8/layout/default"/>
    <dgm:cxn modelId="{777F6AC7-47E5-4250-A92E-C795E01733D6}" type="presParOf" srcId="{0406C5D7-AF0E-4059-B907-ADC7A0C35A98}" destId="{19BD717B-4385-4F9E-905D-12D7841DD1B5}" srcOrd="7" destOrd="0" presId="urn:microsoft.com/office/officeart/2005/8/layout/default"/>
    <dgm:cxn modelId="{44704578-55A3-4116-B9EA-0ECECD8D96E8}" type="presParOf" srcId="{0406C5D7-AF0E-4059-B907-ADC7A0C35A98}" destId="{3D5F22FC-7153-464C-81EA-91543085EBDA}" srcOrd="8" destOrd="0" presId="urn:microsoft.com/office/officeart/2005/8/layout/default"/>
    <dgm:cxn modelId="{A0FC9674-AE5D-489B-9ADB-A84F87D1A259}" type="presParOf" srcId="{0406C5D7-AF0E-4059-B907-ADC7A0C35A98}" destId="{F8F20E1C-EEFF-46F9-B831-8D6B77D9C503}" srcOrd="9" destOrd="0" presId="urn:microsoft.com/office/officeart/2005/8/layout/default"/>
    <dgm:cxn modelId="{A29B84D7-E5F1-4BA0-B195-A9E3A7AB2DDB}" type="presParOf" srcId="{0406C5D7-AF0E-4059-B907-ADC7A0C35A98}" destId="{63FE1D08-C47D-49D9-975A-9FC69C2D7F35}" srcOrd="10" destOrd="0" presId="urn:microsoft.com/office/officeart/2005/8/layout/default"/>
    <dgm:cxn modelId="{8ECC8FC9-5014-4A00-B068-50FE0BA4B44A}" type="presParOf" srcId="{0406C5D7-AF0E-4059-B907-ADC7A0C35A98}" destId="{7DCB0632-0986-465F-B771-6FAEF867EAB9}" srcOrd="11" destOrd="0" presId="urn:microsoft.com/office/officeart/2005/8/layout/default"/>
    <dgm:cxn modelId="{0D11B388-5E12-4C81-99D5-EB24D0C208B2}" type="presParOf" srcId="{0406C5D7-AF0E-4059-B907-ADC7A0C35A98}" destId="{F70C0A93-A1CB-4D4C-88C5-C83BEFDB3C62}" srcOrd="12" destOrd="0" presId="urn:microsoft.com/office/officeart/2005/8/layout/default"/>
    <dgm:cxn modelId="{C5AEA62A-A71D-42FF-AD17-B1654A8948E4}" type="presParOf" srcId="{0406C5D7-AF0E-4059-B907-ADC7A0C35A98}" destId="{FEDFBDFC-366F-47EA-A9D4-59A00862E29C}" srcOrd="13" destOrd="0" presId="urn:microsoft.com/office/officeart/2005/8/layout/default"/>
    <dgm:cxn modelId="{BF92CFFA-ED53-45A2-9CD9-DBD8AABF151C}" type="presParOf" srcId="{0406C5D7-AF0E-4059-B907-ADC7A0C35A98}" destId="{61B19EBF-93AD-483C-A316-28020BB3ECFB}" srcOrd="14" destOrd="0" presId="urn:microsoft.com/office/officeart/2005/8/layout/default"/>
    <dgm:cxn modelId="{DAD9D705-4C9D-4FBB-B536-F71CC4978878}" type="presParOf" srcId="{0406C5D7-AF0E-4059-B907-ADC7A0C35A98}" destId="{0E202706-BDA9-4289-B71D-10BD26D40503}" srcOrd="15" destOrd="0" presId="urn:microsoft.com/office/officeart/2005/8/layout/default"/>
    <dgm:cxn modelId="{B4C8B101-6ACA-49E7-AC35-1E967E5A135F}" type="presParOf" srcId="{0406C5D7-AF0E-4059-B907-ADC7A0C35A98}" destId="{FC765759-E4B7-4582-B832-36FED08F6600}" srcOrd="16" destOrd="0" presId="urn:microsoft.com/office/officeart/2005/8/layout/default"/>
    <dgm:cxn modelId="{9F67A9B7-F212-4457-A26D-7FFDFF313D8B}" type="presParOf" srcId="{0406C5D7-AF0E-4059-B907-ADC7A0C35A98}" destId="{1867A82F-0FC5-4246-888B-69B66BC89AA5}" srcOrd="17" destOrd="0" presId="urn:microsoft.com/office/officeart/2005/8/layout/default"/>
    <dgm:cxn modelId="{2B39C57E-A900-4AB3-9F09-7BAE20A790A2}" type="presParOf" srcId="{0406C5D7-AF0E-4059-B907-ADC7A0C35A98}" destId="{63C63350-3119-491D-989B-F9F7CADAD8C8}" srcOrd="18" destOrd="0" presId="urn:microsoft.com/office/officeart/2005/8/layout/default"/>
    <dgm:cxn modelId="{C4DDB227-7857-4FE9-A796-DFF96D096D65}" type="presParOf" srcId="{0406C5D7-AF0E-4059-B907-ADC7A0C35A98}" destId="{6646B1BE-56CE-4882-B483-333D42BD3A0B}" srcOrd="19" destOrd="0" presId="urn:microsoft.com/office/officeart/2005/8/layout/default"/>
    <dgm:cxn modelId="{531FA327-BDD7-4E09-B304-EC4A77E792C4}" type="presParOf" srcId="{0406C5D7-AF0E-4059-B907-ADC7A0C35A98}" destId="{148B270B-FCEF-442C-8569-16C6E435021D}" srcOrd="20" destOrd="0" presId="urn:microsoft.com/office/officeart/2005/8/layout/default"/>
    <dgm:cxn modelId="{004B0FF7-7A93-497D-9EDF-A2FC9AA1C917}" type="presParOf" srcId="{0406C5D7-AF0E-4059-B907-ADC7A0C35A98}" destId="{DC3BFD07-9018-4732-8D73-99A247AB0FA1}" srcOrd="21" destOrd="0" presId="urn:microsoft.com/office/officeart/2005/8/layout/default"/>
    <dgm:cxn modelId="{273B194F-3E22-4DC3-AB2E-3805E46E1E21}" type="presParOf" srcId="{0406C5D7-AF0E-4059-B907-ADC7A0C35A98}" destId="{37EE8E42-E4CF-4680-B143-4F6A799FC7C1}" srcOrd="22" destOrd="0" presId="urn:microsoft.com/office/officeart/2005/8/layout/default"/>
    <dgm:cxn modelId="{2115613C-B575-4AFB-820A-233B39E1DE5D}" type="presParOf" srcId="{0406C5D7-AF0E-4059-B907-ADC7A0C35A98}" destId="{8D9556DF-A75D-4D68-8A8A-EF29BF68C621}" srcOrd="23" destOrd="0" presId="urn:microsoft.com/office/officeart/2005/8/layout/default"/>
    <dgm:cxn modelId="{C4B85CF2-B7E7-4C80-9726-522A314CBDAF}" type="presParOf" srcId="{0406C5D7-AF0E-4059-B907-ADC7A0C35A98}" destId="{52B661D7-4735-4984-A6F0-80478F917ADB}" srcOrd="24" destOrd="0" presId="urn:microsoft.com/office/officeart/2005/8/layout/default"/>
    <dgm:cxn modelId="{4C32D4DE-F5BF-4C74-9268-6163331813A9}" type="presParOf" srcId="{0406C5D7-AF0E-4059-B907-ADC7A0C35A98}" destId="{D19A08F6-0BFA-4E03-88D6-88A627DC0030}" srcOrd="25" destOrd="0" presId="urn:microsoft.com/office/officeart/2005/8/layout/default"/>
    <dgm:cxn modelId="{E3D1E07B-34B9-440C-A36D-4BCE260DD46A}" type="presParOf" srcId="{0406C5D7-AF0E-4059-B907-ADC7A0C35A98}" destId="{F690A931-B19F-4C6A-8D81-601E4AD89E77}" srcOrd="26" destOrd="0" presId="urn:microsoft.com/office/officeart/2005/8/layout/default"/>
    <dgm:cxn modelId="{8A53B14E-CD0F-4077-8D5C-474F63E96F84}" type="presParOf" srcId="{0406C5D7-AF0E-4059-B907-ADC7A0C35A98}" destId="{26A5B48B-DE76-42DA-8609-D2A745A1DBAE}" srcOrd="27" destOrd="0" presId="urn:microsoft.com/office/officeart/2005/8/layout/default"/>
    <dgm:cxn modelId="{674B8003-92F3-4D96-AD82-C1B202499297}" type="presParOf" srcId="{0406C5D7-AF0E-4059-B907-ADC7A0C35A98}" destId="{B2FF7579-B049-4783-9DD2-C866D2FB9EFD}" srcOrd="28" destOrd="0" presId="urn:microsoft.com/office/officeart/2005/8/layout/default"/>
    <dgm:cxn modelId="{642465F0-3855-4A4D-B103-EE74E3E53E6B}" type="presParOf" srcId="{0406C5D7-AF0E-4059-B907-ADC7A0C35A98}" destId="{7B4363BB-6F2D-4754-B42A-DAC16B00FDEB}" srcOrd="29" destOrd="0" presId="urn:microsoft.com/office/officeart/2005/8/layout/default"/>
    <dgm:cxn modelId="{DAAF2E1B-0423-41B8-87A9-042DF770302B}" type="presParOf" srcId="{0406C5D7-AF0E-4059-B907-ADC7A0C35A98}" destId="{B70F266E-42B9-43BC-B957-99018E9E27EC}" srcOrd="30" destOrd="0" presId="urn:microsoft.com/office/officeart/2005/8/layout/default"/>
    <dgm:cxn modelId="{11659BCC-0C74-4254-B185-28068D59FCBF}" type="presParOf" srcId="{0406C5D7-AF0E-4059-B907-ADC7A0C35A98}" destId="{F3B7B1FE-6994-426F-B879-235CF417581E}" srcOrd="31" destOrd="0" presId="urn:microsoft.com/office/officeart/2005/8/layout/default"/>
    <dgm:cxn modelId="{8B919CBD-826F-4F5E-8EBE-27CF909C3DF0}" type="presParOf" srcId="{0406C5D7-AF0E-4059-B907-ADC7A0C35A98}" destId="{A4918981-85B7-46B4-8414-B72CD57ACF40}" srcOrd="32" destOrd="0" presId="urn:microsoft.com/office/officeart/2005/8/layout/default"/>
    <dgm:cxn modelId="{4EEB9791-1779-4610-BA77-D3AA55F468CD}" type="presParOf" srcId="{0406C5D7-AF0E-4059-B907-ADC7A0C35A98}" destId="{7E81C109-ADAE-48DE-8F1E-1B89F5D4C1B7}" srcOrd="33" destOrd="0" presId="urn:microsoft.com/office/officeart/2005/8/layout/default"/>
    <dgm:cxn modelId="{967BFB17-64E1-4842-BF48-2D97AD464605}" type="presParOf" srcId="{0406C5D7-AF0E-4059-B907-ADC7A0C35A98}" destId="{48B70CBB-2885-4418-BA30-96C3CE0A55E0}" srcOrd="34" destOrd="0" presId="urn:microsoft.com/office/officeart/2005/8/layout/default"/>
    <dgm:cxn modelId="{43CA3E88-DC0B-498C-82CA-62591E142E34}" type="presParOf" srcId="{0406C5D7-AF0E-4059-B907-ADC7A0C35A98}" destId="{A1F0BFFC-FCD7-4FFD-860F-4CD4326CA25D}" srcOrd="35" destOrd="0" presId="urn:microsoft.com/office/officeart/2005/8/layout/default"/>
    <dgm:cxn modelId="{82E8F332-99E7-4ECC-86C4-96AD325CE2FC}" type="presParOf" srcId="{0406C5D7-AF0E-4059-B907-ADC7A0C35A98}" destId="{2A3D1374-8E8F-46B1-A492-F0537E9C1A49}" srcOrd="36" destOrd="0" presId="urn:microsoft.com/office/officeart/2005/8/layout/default"/>
    <dgm:cxn modelId="{C83B7652-0086-442B-AA8C-737FCDF954AE}" type="presParOf" srcId="{0406C5D7-AF0E-4059-B907-ADC7A0C35A98}" destId="{E120B7DD-1136-4B8D-A422-6CE87AF498F8}" srcOrd="37" destOrd="0" presId="urn:microsoft.com/office/officeart/2005/8/layout/default"/>
    <dgm:cxn modelId="{ECF0D606-2CF4-48CD-9F2A-A19737DB7C75}" type="presParOf" srcId="{0406C5D7-AF0E-4059-B907-ADC7A0C35A98}" destId="{E5AEB32B-4A54-4275-90D6-A1AB9C1E7046}" srcOrd="38" destOrd="0" presId="urn:microsoft.com/office/officeart/2005/8/layout/default"/>
    <dgm:cxn modelId="{78241E10-64D0-4D7B-B6C1-630EAC32C701}" type="presParOf" srcId="{0406C5D7-AF0E-4059-B907-ADC7A0C35A98}" destId="{0A95DFAC-318E-4E99-B828-9CCA42315265}" srcOrd="39" destOrd="0" presId="urn:microsoft.com/office/officeart/2005/8/layout/default"/>
    <dgm:cxn modelId="{4E53FDD5-141E-4C90-8634-CECD58B020F7}" type="presParOf" srcId="{0406C5D7-AF0E-4059-B907-ADC7A0C35A98}" destId="{77457D53-AA0C-4C92-8DAE-68E64C55CFE6}" srcOrd="40" destOrd="0" presId="urn:microsoft.com/office/officeart/2005/8/layout/default"/>
    <dgm:cxn modelId="{5D72EF8F-9A49-4342-880D-2A3A0D01273A}" type="presParOf" srcId="{0406C5D7-AF0E-4059-B907-ADC7A0C35A98}" destId="{AAE82847-55AF-43FD-BAF0-7D27A5767630}" srcOrd="41" destOrd="0" presId="urn:microsoft.com/office/officeart/2005/8/layout/default"/>
    <dgm:cxn modelId="{E2A9AB80-9EF8-478B-8FB3-ABF31780A6D2}" type="presParOf" srcId="{0406C5D7-AF0E-4059-B907-ADC7A0C35A98}" destId="{4733ED0B-5A45-4073-9873-D282EBA7B6EA}" srcOrd="4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8B3B3-E717-4FEC-A319-6570FB38EE91}">
      <dsp:nvSpPr>
        <dsp:cNvPr id="0" name=""/>
        <dsp:cNvSpPr/>
      </dsp:nvSpPr>
      <dsp:spPr>
        <a:xfrm>
          <a:off x="26314"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Adenso-Díaz et al. (1999) focus on online timetable rescheduling in regional train services, addressing dynamic changes in schedules.</a:t>
          </a:r>
        </a:p>
      </dsp:txBody>
      <dsp:txXfrm>
        <a:off x="26314" y="2590"/>
        <a:ext cx="1609687" cy="965812"/>
      </dsp:txXfrm>
    </dsp:sp>
    <dsp:sp modelId="{1E800B55-E9EE-4B48-8875-9E9A91DE4138}">
      <dsp:nvSpPr>
        <dsp:cNvPr id="0" name=""/>
        <dsp:cNvSpPr/>
      </dsp:nvSpPr>
      <dsp:spPr>
        <a:xfrm>
          <a:off x="1796971"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Bra¨nnlund et al. (1998) provide insights into railway timetabling using Lagrangian relaxation, contributing to optimization techniques.</a:t>
          </a:r>
        </a:p>
      </dsp:txBody>
      <dsp:txXfrm>
        <a:off x="1796971" y="2590"/>
        <a:ext cx="1609687" cy="965812"/>
      </dsp:txXfrm>
    </dsp:sp>
    <dsp:sp modelId="{87D2CF6E-669E-45A7-A0A7-23AEF698BCC5}">
      <dsp:nvSpPr>
        <dsp:cNvPr id="0" name=""/>
        <dsp:cNvSpPr/>
      </dsp:nvSpPr>
      <dsp:spPr>
        <a:xfrm>
          <a:off x="3567627"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Caprara et al. (2002) discuss modeling and solving the train timetabling problem, offering significant insights into optimization models.</a:t>
          </a:r>
        </a:p>
      </dsp:txBody>
      <dsp:txXfrm>
        <a:off x="3567627" y="2590"/>
        <a:ext cx="1609687" cy="965812"/>
      </dsp:txXfrm>
    </dsp:sp>
    <dsp:sp modelId="{96CB2DD5-85B3-431F-A176-C5E5322B47AB}">
      <dsp:nvSpPr>
        <dsp:cNvPr id="0" name=""/>
        <dsp:cNvSpPr/>
      </dsp:nvSpPr>
      <dsp:spPr>
        <a:xfrm>
          <a:off x="5338284"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Carlier (1982, 1989, 1994) contributes to sequencing problems and job-shop scheduling, presenting algorithmic approaches. </a:t>
          </a:r>
        </a:p>
      </dsp:txBody>
      <dsp:txXfrm>
        <a:off x="5338284" y="2590"/>
        <a:ext cx="1609687" cy="965812"/>
      </dsp:txXfrm>
    </dsp:sp>
    <dsp:sp modelId="{3D5F22FC-7153-464C-81EA-91543085EBDA}">
      <dsp:nvSpPr>
        <dsp:cNvPr id="0" name=""/>
        <dsp:cNvSpPr/>
      </dsp:nvSpPr>
      <dsp:spPr>
        <a:xfrm>
          <a:off x="7108940"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Cordeau et al. (1998) conduct a survey of optimization models for train routing and scheduling, offering a comprehensive overview. </a:t>
          </a:r>
        </a:p>
      </dsp:txBody>
      <dsp:txXfrm>
        <a:off x="7108940" y="2590"/>
        <a:ext cx="1609687" cy="965812"/>
      </dsp:txXfrm>
    </dsp:sp>
    <dsp:sp modelId="{63FE1D08-C47D-49D9-975A-9FC69C2D7F35}">
      <dsp:nvSpPr>
        <dsp:cNvPr id="0" name=""/>
        <dsp:cNvSpPr/>
      </dsp:nvSpPr>
      <dsp:spPr>
        <a:xfrm>
          <a:off x="8879597" y="2590"/>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Dessouky et al. (2006) present an exact solution procedure for optimal dispatching times in complex rail networks. </a:t>
          </a:r>
        </a:p>
      </dsp:txBody>
      <dsp:txXfrm>
        <a:off x="8879597" y="2590"/>
        <a:ext cx="1609687" cy="965812"/>
      </dsp:txXfrm>
    </dsp:sp>
    <dsp:sp modelId="{F70C0A93-A1CB-4D4C-88C5-C83BEFDB3C62}">
      <dsp:nvSpPr>
        <dsp:cNvPr id="0" name=""/>
        <dsp:cNvSpPr/>
      </dsp:nvSpPr>
      <dsp:spPr>
        <a:xfrm>
          <a:off x="26314"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Dorfman and Medanic (2004) address scheduling trains on a railway network using a discrete event model. </a:t>
          </a:r>
        </a:p>
      </dsp:txBody>
      <dsp:txXfrm>
        <a:off x="26314" y="1129371"/>
        <a:ext cx="1609687" cy="965812"/>
      </dsp:txXfrm>
    </dsp:sp>
    <dsp:sp modelId="{61B19EBF-93AD-483C-A316-28020BB3ECFB}">
      <dsp:nvSpPr>
        <dsp:cNvPr id="0" name=""/>
        <dsp:cNvSpPr/>
      </dsp:nvSpPr>
      <dsp:spPr>
        <a:xfrm>
          <a:off x="1796971"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Fay (2000) introduces a fuzzy knowledge-based system for railway traffic control. </a:t>
          </a:r>
        </a:p>
      </dsp:txBody>
      <dsp:txXfrm>
        <a:off x="1796971" y="1129371"/>
        <a:ext cx="1609687" cy="965812"/>
      </dsp:txXfrm>
    </dsp:sp>
    <dsp:sp modelId="{FC765759-E4B7-4582-B832-36FED08F6600}">
      <dsp:nvSpPr>
        <dsp:cNvPr id="0" name=""/>
        <dsp:cNvSpPr/>
      </dsp:nvSpPr>
      <dsp:spPr>
        <a:xfrm>
          <a:off x="3567627"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Hemelrijk et al. (2003) describe the Schiphol tunnel in 2007, forming the basis for experiments.</a:t>
          </a:r>
        </a:p>
      </dsp:txBody>
      <dsp:txXfrm>
        <a:off x="3567627" y="1129371"/>
        <a:ext cx="1609687" cy="965812"/>
      </dsp:txXfrm>
    </dsp:sp>
    <dsp:sp modelId="{63C63350-3119-491D-989B-F9F7CADAD8C8}">
      <dsp:nvSpPr>
        <dsp:cNvPr id="0" name=""/>
        <dsp:cNvSpPr/>
      </dsp:nvSpPr>
      <dsp:spPr>
        <a:xfrm>
          <a:off x="5338284"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Higgins et al. (1996, 1997) contribute to optimal scheduling of trains on a single line track, offering heuristic techniques. </a:t>
          </a:r>
        </a:p>
      </dsp:txBody>
      <dsp:txXfrm>
        <a:off x="5338284" y="1129371"/>
        <a:ext cx="1609687" cy="965812"/>
      </dsp:txXfrm>
    </dsp:sp>
    <dsp:sp modelId="{148B270B-FCEF-442C-8569-16C6E435021D}">
      <dsp:nvSpPr>
        <dsp:cNvPr id="0" name=""/>
        <dsp:cNvSpPr/>
      </dsp:nvSpPr>
      <dsp:spPr>
        <a:xfrm>
          <a:off x="7108940"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Jackson (1955) presents a classic paper on scheduling a production line to minimize maximum tardiness. </a:t>
          </a:r>
        </a:p>
      </dsp:txBody>
      <dsp:txXfrm>
        <a:off x="7108940" y="1129371"/>
        <a:ext cx="1609687" cy="965812"/>
      </dsp:txXfrm>
    </dsp:sp>
    <dsp:sp modelId="{37EE8E42-E4CF-4680-B143-4F6A799FC7C1}">
      <dsp:nvSpPr>
        <dsp:cNvPr id="0" name=""/>
        <dsp:cNvSpPr/>
      </dsp:nvSpPr>
      <dsp:spPr>
        <a:xfrm>
          <a:off x="8879597" y="1129371"/>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Jovanovic and Harker (1991) address tactical scheduling of train operations using the SCAN I system. </a:t>
          </a:r>
        </a:p>
      </dsp:txBody>
      <dsp:txXfrm>
        <a:off x="8879597" y="1129371"/>
        <a:ext cx="1609687" cy="965812"/>
      </dsp:txXfrm>
    </dsp:sp>
    <dsp:sp modelId="{52B661D7-4735-4984-A6F0-80478F917ADB}">
      <dsp:nvSpPr>
        <dsp:cNvPr id="0" name=""/>
        <dsp:cNvSpPr/>
      </dsp:nvSpPr>
      <dsp:spPr>
        <a:xfrm>
          <a:off x="26314"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Kauppi et al. (2006) discuss future train traffic control through re-planning, exploring the evolution of control mechanisms. </a:t>
          </a:r>
        </a:p>
      </dsp:txBody>
      <dsp:txXfrm>
        <a:off x="26314" y="2256153"/>
        <a:ext cx="1609687" cy="965812"/>
      </dsp:txXfrm>
    </dsp:sp>
    <dsp:sp modelId="{F690A931-B19F-4C6A-8D81-601E4AD89E77}">
      <dsp:nvSpPr>
        <dsp:cNvPr id="0" name=""/>
        <dsp:cNvSpPr/>
      </dsp:nvSpPr>
      <dsp:spPr>
        <a:xfrm>
          <a:off x="1796971"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Kraft (1987) presents a branch and bound procedure for optimal train dispatching. </a:t>
          </a:r>
        </a:p>
      </dsp:txBody>
      <dsp:txXfrm>
        <a:off x="1796971" y="2256153"/>
        <a:ext cx="1609687" cy="965812"/>
      </dsp:txXfrm>
    </dsp:sp>
    <dsp:sp modelId="{B2FF7579-B049-4783-9DD2-C866D2FB9EFD}">
      <dsp:nvSpPr>
        <dsp:cNvPr id="0" name=""/>
        <dsp:cNvSpPr/>
      </dsp:nvSpPr>
      <dsp:spPr>
        <a:xfrm>
          <a:off x="3567627"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Mascis and Pacciarelli (2002) discuss job shop scheduling with blocking and no-wait constraints. </a:t>
          </a:r>
        </a:p>
      </dsp:txBody>
      <dsp:txXfrm>
        <a:off x="3567627" y="2256153"/>
        <a:ext cx="1609687" cy="965812"/>
      </dsp:txXfrm>
    </dsp:sp>
    <dsp:sp modelId="{B70F266E-42B9-43BC-B957-99018E9E27EC}">
      <dsp:nvSpPr>
        <dsp:cNvPr id="0" name=""/>
        <dsp:cNvSpPr/>
      </dsp:nvSpPr>
      <dsp:spPr>
        <a:xfrm>
          <a:off x="5338284"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Nie and Hansen (2005) conduct a system analysis of train operations and track occupancy at railway stations.</a:t>
          </a:r>
        </a:p>
      </dsp:txBody>
      <dsp:txXfrm>
        <a:off x="5338284" y="2256153"/>
        <a:ext cx="1609687" cy="965812"/>
      </dsp:txXfrm>
    </dsp:sp>
    <dsp:sp modelId="{A4918981-85B7-46B4-8414-B72CD57ACF40}">
      <dsp:nvSpPr>
        <dsp:cNvPr id="0" name=""/>
        <dsp:cNvSpPr/>
      </dsp:nvSpPr>
      <dsp:spPr>
        <a:xfrm>
          <a:off x="7108940"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Oliveira and Smith (2000) present a job-shop scheduling model for the single-track railway scheduling problem. </a:t>
          </a:r>
        </a:p>
      </dsp:txBody>
      <dsp:txXfrm>
        <a:off x="7108940" y="2256153"/>
        <a:ext cx="1609687" cy="965812"/>
      </dsp:txXfrm>
    </dsp:sp>
    <dsp:sp modelId="{48B70CBB-2885-4418-BA30-96C3CE0A55E0}">
      <dsp:nvSpPr>
        <dsp:cNvPr id="0" name=""/>
        <dsp:cNvSpPr/>
      </dsp:nvSpPr>
      <dsp:spPr>
        <a:xfrm>
          <a:off x="8879597" y="2256153"/>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Pachl (2002) discusses railway operation and control, offering comprehensive insights. </a:t>
          </a:r>
        </a:p>
      </dsp:txBody>
      <dsp:txXfrm>
        <a:off x="8879597" y="2256153"/>
        <a:ext cx="1609687" cy="965812"/>
      </dsp:txXfrm>
    </dsp:sp>
    <dsp:sp modelId="{2A3D1374-8E8F-46B1-A492-F0537E9C1A49}">
      <dsp:nvSpPr>
        <dsp:cNvPr id="0" name=""/>
        <dsp:cNvSpPr/>
      </dsp:nvSpPr>
      <dsp:spPr>
        <a:xfrm>
          <a:off x="1796971" y="3382934"/>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Ping et al. (2001) study intelligent train dispatching, emphasizing technological aspects. </a:t>
          </a:r>
        </a:p>
      </dsp:txBody>
      <dsp:txXfrm>
        <a:off x="1796971" y="3382934"/>
        <a:ext cx="1609687" cy="965812"/>
      </dsp:txXfrm>
    </dsp:sp>
    <dsp:sp modelId="{E5AEB32B-4A54-4275-90D6-A1AB9C1E7046}">
      <dsp:nvSpPr>
        <dsp:cNvPr id="0" name=""/>
        <dsp:cNvSpPr/>
      </dsp:nvSpPr>
      <dsp:spPr>
        <a:xfrm>
          <a:off x="3567627" y="3382934"/>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Sahin (1999) addresses railway traffic control and train scheduling based on inter-train conflict management. </a:t>
          </a:r>
        </a:p>
      </dsp:txBody>
      <dsp:txXfrm>
        <a:off x="3567627" y="3382934"/>
        <a:ext cx="1609687" cy="965812"/>
      </dsp:txXfrm>
    </dsp:sp>
    <dsp:sp modelId="{77457D53-AA0C-4C92-8DAE-68E64C55CFE6}">
      <dsp:nvSpPr>
        <dsp:cNvPr id="0" name=""/>
        <dsp:cNvSpPr/>
      </dsp:nvSpPr>
      <dsp:spPr>
        <a:xfrm>
          <a:off x="5338284" y="3382934"/>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Schaafsma (2005) discusses dynamic traffic management as an innovative solution for the Schiphol bottleneck. </a:t>
          </a:r>
        </a:p>
      </dsp:txBody>
      <dsp:txXfrm>
        <a:off x="5338284" y="3382934"/>
        <a:ext cx="1609687" cy="965812"/>
      </dsp:txXfrm>
    </dsp:sp>
    <dsp:sp modelId="{4733ED0B-5A45-4073-9873-D282EBA7B6EA}">
      <dsp:nvSpPr>
        <dsp:cNvPr id="0" name=""/>
        <dsp:cNvSpPr/>
      </dsp:nvSpPr>
      <dsp:spPr>
        <a:xfrm>
          <a:off x="7108940" y="3382934"/>
          <a:ext cx="1609687" cy="9658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Szpigel (1973) contributes to discussions on optimal train scheduling on a single-track railway.</a:t>
          </a:r>
        </a:p>
      </dsp:txBody>
      <dsp:txXfrm>
        <a:off x="7108940" y="3382934"/>
        <a:ext cx="1609687" cy="9658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903CC-53AC-4346-AEFB-930F9B26C0D4}" type="datetimeFigureOut">
              <a:rPr lang="en-IN" smtClean="0"/>
              <a:t>04-12-2023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204C7-53E5-4A3C-8E91-DEBB5C1C4DDD}" type="slidenum">
              <a:rPr lang="en-IN" smtClean="0"/>
              <a:t>‹#›</a:t>
            </a:fld>
            <a:endParaRPr lang="en-IN"/>
          </a:p>
        </p:txBody>
      </p:sp>
    </p:spTree>
    <p:extLst>
      <p:ext uri="{BB962C8B-B14F-4D97-AF65-F5344CB8AC3E}">
        <p14:creationId xmlns:p14="http://schemas.microsoft.com/office/powerpoint/2010/main" val="25427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69CA-455B-8BF3-86B9-814291FAD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FD971E-A5B4-1499-F956-FD5F8AE4F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2FDCEC-D2E9-CA79-383D-EB4AABBC7778}"/>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D3AAF5AB-A4E5-1CE7-611E-FED42BE8F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B6CCF-26E7-812C-42E9-382422738B3A}"/>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168751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53EE-578D-8966-F854-E3C252E36A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91767D-AE0A-760E-8A24-E8E0B31E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5F054B-E127-779D-A219-A7BD0FA50B0B}"/>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2A4B88FA-E6EC-2DA8-FDDD-AE0135403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8FEBA-E266-3959-FB6B-468418A9A81D}"/>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407161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3177E-6CD3-17F6-F2BE-3FFACF811A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05E55-2404-C529-884B-8D2EEDF96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F57AB-B6CC-F05E-015D-535637A7541F}"/>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DF16AA99-3545-303F-4A31-C439CA461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42F74-083C-9BB0-F0D8-E878630862D9}"/>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38779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8536-7B9C-6F88-E2A5-F79DB878E7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D8BD2-9171-3D4A-455D-F43014CA3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FB574-F279-FB75-0EDD-E2FDEBF0FAE1}"/>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AC30C54E-9981-B756-8FBE-240CF4FF7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C38FC-85E2-D404-FEDC-FB0BA5BE5151}"/>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114569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6BE9-45CD-B277-FCDF-5EE7E744F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1C43B7-A8CB-1750-DF2C-CA6270E8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35C3A-73DB-4569-6A8A-0D21AF57C6D2}"/>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3498C1C8-D87C-B790-0298-9984E9396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A10CC-D580-F208-85E0-07DAFDD6B447}"/>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313849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D8B9-C306-1643-CED4-CC4108E90E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867286-E9B9-3BCE-77E0-501CEA067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4EF6BC-118F-9B93-2B46-1CA69D1CF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6355C6-CF8B-4442-406F-372D4128BBB7}"/>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6" name="Footer Placeholder 5">
            <a:extLst>
              <a:ext uri="{FF2B5EF4-FFF2-40B4-BE49-F238E27FC236}">
                <a16:creationId xmlns:a16="http://schemas.microsoft.com/office/drawing/2014/main" id="{86500FC6-2575-79CB-6D9C-72620FE4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04D6A-3832-93AB-557B-B97FCF884F73}"/>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186671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1B0A-7047-839E-E9F7-9F748D678C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51E21-5DD3-556A-1706-63D596DB3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1EF88-D646-B0AC-F58B-7487300C1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7F37BF-95B2-C2E4-F336-78D62610A2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06944-F0EE-C22D-E34C-04571EBC7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621C7-6974-F83B-71DD-B9C7D8DEC887}"/>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8" name="Footer Placeholder 7">
            <a:extLst>
              <a:ext uri="{FF2B5EF4-FFF2-40B4-BE49-F238E27FC236}">
                <a16:creationId xmlns:a16="http://schemas.microsoft.com/office/drawing/2014/main" id="{CE10910F-ADDF-9DCF-6E4A-409DBC51BA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01FB9-9E2A-0B46-7272-EFB9EDCA79E0}"/>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405002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3D14-F82F-83F9-171B-4EF2FA386F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61BFDE-9EAC-9160-C19F-1ED7B55481D3}"/>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4" name="Footer Placeholder 3">
            <a:extLst>
              <a:ext uri="{FF2B5EF4-FFF2-40B4-BE49-F238E27FC236}">
                <a16:creationId xmlns:a16="http://schemas.microsoft.com/office/drawing/2014/main" id="{7CB375CC-04FD-7FBC-0C96-509E8A506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9F660-5824-A8B2-D4B1-C226960D0F79}"/>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371063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2DDBCB-3557-AAC5-7B54-92B7A06A2F92}"/>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3" name="Footer Placeholder 2">
            <a:extLst>
              <a:ext uri="{FF2B5EF4-FFF2-40B4-BE49-F238E27FC236}">
                <a16:creationId xmlns:a16="http://schemas.microsoft.com/office/drawing/2014/main" id="{D13F1873-5B41-D52B-1639-776D27A900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4F7FA7-9A92-E74D-BD2E-FBDCD302391A}"/>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4287730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A4FB-0CE6-B935-5F57-8F0B0FE4F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6F9C27-B863-0CCB-E978-A65B845C6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9C5E4A-8902-641C-421C-3FAD880E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77A03-F7B1-8BEB-A7DE-B98498C00C1C}"/>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6" name="Footer Placeholder 5">
            <a:extLst>
              <a:ext uri="{FF2B5EF4-FFF2-40B4-BE49-F238E27FC236}">
                <a16:creationId xmlns:a16="http://schemas.microsoft.com/office/drawing/2014/main" id="{419FD07A-201C-4255-FC20-BF909A449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C35F43-22F5-4047-724F-87E8F66CA0F5}"/>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199870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334B-F304-4D00-E540-C196A069B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A7535-7973-79F9-2B16-074427B29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34276C-DEDE-11F3-A990-82CABF933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82EA2-0A10-E268-D8C7-1F61223FD46E}"/>
              </a:ext>
            </a:extLst>
          </p:cNvPr>
          <p:cNvSpPr>
            <a:spLocks noGrp="1"/>
          </p:cNvSpPr>
          <p:nvPr>
            <p:ph type="dt" sz="half" idx="10"/>
          </p:nvPr>
        </p:nvSpPr>
        <p:spPr/>
        <p:txBody>
          <a:bodyPr/>
          <a:lstStyle/>
          <a:p>
            <a:fld id="{333627C4-2BFE-425C-90F3-9F6596367683}" type="datetimeFigureOut">
              <a:rPr lang="en-IN" smtClean="0"/>
              <a:t>04-12-2023</a:t>
            </a:fld>
            <a:endParaRPr lang="en-IN"/>
          </a:p>
        </p:txBody>
      </p:sp>
      <p:sp>
        <p:nvSpPr>
          <p:cNvPr id="6" name="Footer Placeholder 5">
            <a:extLst>
              <a:ext uri="{FF2B5EF4-FFF2-40B4-BE49-F238E27FC236}">
                <a16:creationId xmlns:a16="http://schemas.microsoft.com/office/drawing/2014/main" id="{4173D536-0B68-5CFD-62B4-DD34B8BE4F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B36DD6-D242-404D-6CA4-5A4C36AEBD0F}"/>
              </a:ext>
            </a:extLst>
          </p:cNvPr>
          <p:cNvSpPr>
            <a:spLocks noGrp="1"/>
          </p:cNvSpPr>
          <p:nvPr>
            <p:ph type="sldNum" sz="quarter" idx="12"/>
          </p:nvPr>
        </p:nvSpPr>
        <p:spPr/>
        <p:txBody>
          <a:bodyPr/>
          <a:lstStyle/>
          <a:p>
            <a:fld id="{15ED9814-9D0C-4BC4-B3DA-12E2F40FFE31}" type="slidenum">
              <a:rPr lang="en-IN" smtClean="0"/>
              <a:t>‹#›</a:t>
            </a:fld>
            <a:endParaRPr lang="en-IN"/>
          </a:p>
        </p:txBody>
      </p:sp>
    </p:spTree>
    <p:extLst>
      <p:ext uri="{BB962C8B-B14F-4D97-AF65-F5344CB8AC3E}">
        <p14:creationId xmlns:p14="http://schemas.microsoft.com/office/powerpoint/2010/main" val="400873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D90CB-585A-A864-0FCB-3C568C44E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A02BC8-08A8-EA96-1B91-92B3AE7A6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EF334-64F5-7E15-2CAC-71CF62F1E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627C4-2BFE-425C-90F3-9F6596367683}" type="datetimeFigureOut">
              <a:rPr lang="en-IN" smtClean="0"/>
              <a:t>04-12-2023</a:t>
            </a:fld>
            <a:endParaRPr lang="en-IN"/>
          </a:p>
        </p:txBody>
      </p:sp>
      <p:sp>
        <p:nvSpPr>
          <p:cNvPr id="5" name="Footer Placeholder 4">
            <a:extLst>
              <a:ext uri="{FF2B5EF4-FFF2-40B4-BE49-F238E27FC236}">
                <a16:creationId xmlns:a16="http://schemas.microsoft.com/office/drawing/2014/main" id="{E8F7F97A-8A83-3BB5-CC9A-12671FA93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3F2A8-181C-F9CC-55D0-CD2B9C0C4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9814-9D0C-4BC4-B3DA-12E2F40FFE31}" type="slidenum">
              <a:rPr lang="en-IN" smtClean="0"/>
              <a:t>‹#›</a:t>
            </a:fld>
            <a:endParaRPr lang="en-IN"/>
          </a:p>
        </p:txBody>
      </p:sp>
    </p:spTree>
    <p:extLst>
      <p:ext uri="{BB962C8B-B14F-4D97-AF65-F5344CB8AC3E}">
        <p14:creationId xmlns:p14="http://schemas.microsoft.com/office/powerpoint/2010/main" val="280911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B49AD-362D-EE87-F988-4406330485AF}"/>
              </a:ext>
            </a:extLst>
          </p:cNvPr>
          <p:cNvSpPr>
            <a:spLocks noGrp="1"/>
          </p:cNvSpPr>
          <p:nvPr>
            <p:ph type="ctrTitle"/>
          </p:nvPr>
        </p:nvSpPr>
        <p:spPr>
          <a:xfrm>
            <a:off x="5231542" y="4267832"/>
            <a:ext cx="6165116" cy="1297115"/>
          </a:xfrm>
        </p:spPr>
        <p:txBody>
          <a:bodyPr anchor="t">
            <a:normAutofit fontScale="90000"/>
          </a:bodyPr>
          <a:lstStyle/>
          <a:p>
            <a:pPr algn="l"/>
            <a:r>
              <a:rPr lang="en-US" sz="3200" dirty="0">
                <a:solidFill>
                  <a:schemeClr val="tx2"/>
                </a:solidFill>
                <a:latin typeface="Times New Roman" panose="02020603050405020304" pitchFamily="18" charset="0"/>
                <a:cs typeface="Times New Roman" panose="02020603050405020304" pitchFamily="18" charset="0"/>
              </a:rPr>
              <a:t>Optimizing Train Scheduling in Railway Networks: A Branch and Bound Approach</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88ECD7A-B520-662A-7FE4-DF616799E953}"/>
              </a:ext>
            </a:extLst>
          </p:cNvPr>
          <p:cNvSpPr>
            <a:spLocks noGrp="1"/>
          </p:cNvSpPr>
          <p:nvPr>
            <p:ph type="subTitle" idx="1"/>
          </p:nvPr>
        </p:nvSpPr>
        <p:spPr>
          <a:xfrm>
            <a:off x="5231238" y="3675888"/>
            <a:ext cx="6165420" cy="591942"/>
          </a:xfrm>
        </p:spPr>
        <p:txBody>
          <a:bodyPr anchor="b">
            <a:normAutofit/>
          </a:bodyPr>
          <a:lstStyle/>
          <a:p>
            <a:pPr algn="l"/>
            <a:r>
              <a:rPr lang="en-US" sz="1700" b="0" i="0" dirty="0">
                <a:solidFill>
                  <a:schemeClr val="tx2"/>
                </a:solidFill>
                <a:effectLst/>
                <a:latin typeface="Times New Roman" panose="02020603050405020304" pitchFamily="18" charset="0"/>
                <a:cs typeface="Times New Roman" panose="02020603050405020304" pitchFamily="18" charset="0"/>
              </a:rPr>
              <a:t>Enhancing Railway Operations: A Branch and Bound Algorithm for Real-Time Conflict-Free Train Scheduling with Implication Rules</a:t>
            </a:r>
            <a:endParaRPr lang="en-IN" sz="1700" dirty="0">
              <a:solidFill>
                <a:schemeClr val="tx2"/>
              </a:solidFill>
              <a:latin typeface="Times New Roman" panose="02020603050405020304" pitchFamily="18" charset="0"/>
              <a:cs typeface="Times New Roman" panose="02020603050405020304" pitchFamily="18" charset="0"/>
            </a:endParaRPr>
          </a:p>
        </p:txBody>
      </p:sp>
      <p:pic>
        <p:nvPicPr>
          <p:cNvPr id="14" name="Graphic 13" descr="Train">
            <a:extLst>
              <a:ext uri="{FF2B5EF4-FFF2-40B4-BE49-F238E27FC236}">
                <a16:creationId xmlns:a16="http://schemas.microsoft.com/office/drawing/2014/main" id="{0F9256A5-AE06-FC22-B909-260223180B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2" name="Freeform: Shape 2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6076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Blur blurry blue and white lights&#10;&#10;Description automatically generated">
            <a:extLst>
              <a:ext uri="{FF2B5EF4-FFF2-40B4-BE49-F238E27FC236}">
                <a16:creationId xmlns:a16="http://schemas.microsoft.com/office/drawing/2014/main" id="{D7C42039-9346-CC54-C00B-649486152F35}"/>
              </a:ext>
            </a:extLst>
          </p:cNvPr>
          <p:cNvPicPr>
            <a:picLocks noChangeAspect="1"/>
          </p:cNvPicPr>
          <p:nvPr/>
        </p:nvPicPr>
        <p:blipFill rotWithShape="1">
          <a:blip r:embed="rId2">
            <a:duotone>
              <a:schemeClr val="bg2">
                <a:shade val="45000"/>
                <a:satMod val="135000"/>
              </a:schemeClr>
              <a:prstClr val="white"/>
            </a:duotone>
          </a:blip>
          <a:srcRect t="14205" b="1525"/>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99A94-8AD5-62E8-AE75-5E36388E08F3}"/>
              </a:ext>
            </a:extLst>
          </p:cNvPr>
          <p:cNvSpPr>
            <a:spLocks noGrp="1"/>
          </p:cNvSpPr>
          <p:nvPr>
            <p:ph type="title"/>
          </p:nvPr>
        </p:nvSpPr>
        <p:spPr>
          <a:xfrm>
            <a:off x="838200" y="365125"/>
            <a:ext cx="10515600" cy="665099"/>
          </a:xfrm>
        </p:spPr>
        <p:txBody>
          <a:bodyPr>
            <a:normAutofit fontScale="90000"/>
          </a:bodyPr>
          <a:lstStyle/>
          <a:p>
            <a:r>
              <a:rPr lang="en-IN" dirty="0"/>
              <a:t>References/Citations, Etc.</a:t>
            </a:r>
          </a:p>
        </p:txBody>
      </p:sp>
      <p:graphicFrame>
        <p:nvGraphicFramePr>
          <p:cNvPr id="5" name="Content Placeholder 2">
            <a:extLst>
              <a:ext uri="{FF2B5EF4-FFF2-40B4-BE49-F238E27FC236}">
                <a16:creationId xmlns:a16="http://schemas.microsoft.com/office/drawing/2014/main" id="{2381BFC8-1826-1795-AA59-675E43E68669}"/>
              </a:ext>
            </a:extLst>
          </p:cNvPr>
          <p:cNvGraphicFramePr>
            <a:graphicFrameLocks noGrp="1"/>
          </p:cNvGraphicFramePr>
          <p:nvPr>
            <p:ph idx="1"/>
            <p:extLst>
              <p:ext uri="{D42A27DB-BD31-4B8C-83A1-F6EECF244321}">
                <p14:modId xmlns:p14="http://schemas.microsoft.com/office/powerpoint/2010/main" val="1011020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40F94DF-4CCD-F4D6-7FE5-9494F8470A39}"/>
              </a:ext>
            </a:extLst>
          </p:cNvPr>
          <p:cNvSpPr txBox="1"/>
          <p:nvPr/>
        </p:nvSpPr>
        <p:spPr>
          <a:xfrm>
            <a:off x="838200" y="1086956"/>
            <a:ext cx="10515600" cy="400110"/>
          </a:xfrm>
          <a:prstGeom prst="rect">
            <a:avLst/>
          </a:prstGeom>
          <a:noFill/>
        </p:spPr>
        <p:txBody>
          <a:bodyPr wrap="square" rtlCol="0">
            <a:spAutoFit/>
          </a:bodyPr>
          <a:lstStyle/>
          <a:p>
            <a:r>
              <a:rPr lang="en-US" sz="1000" dirty="0"/>
              <a:t>The references encompass a comprehensive array of contributions to the field of railway scheduling and operations. Together, these references cover a wide spectrum of topics, including optimization models, heuristic techniques, scheduling problems, and the application of technology in railway traffic control, contributing significantly to the broader field of railway scheduling and operations:</a:t>
            </a:r>
          </a:p>
        </p:txBody>
      </p:sp>
    </p:spTree>
    <p:extLst>
      <p:ext uri="{BB962C8B-B14F-4D97-AF65-F5344CB8AC3E}">
        <p14:creationId xmlns:p14="http://schemas.microsoft.com/office/powerpoint/2010/main" val="426703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A9488-2F59-F391-2C67-A8FF2B870BD2}"/>
              </a:ext>
            </a:extLst>
          </p:cNvPr>
          <p:cNvSpPr>
            <a:spLocks noGrp="1"/>
          </p:cNvSpPr>
          <p:nvPr>
            <p:ph type="title"/>
          </p:nvPr>
        </p:nvSpPr>
        <p:spPr>
          <a:xfrm>
            <a:off x="4654296" y="329184"/>
            <a:ext cx="6894576" cy="1783080"/>
          </a:xfrm>
        </p:spPr>
        <p:txBody>
          <a:bodyPr anchor="b">
            <a:normAutofit/>
          </a:bodyPr>
          <a:lstStyle/>
          <a:p>
            <a:r>
              <a:rPr lang="en-IN" sz="5400"/>
              <a:t>Conclusion</a:t>
            </a:r>
          </a:p>
        </p:txBody>
      </p:sp>
      <p:pic>
        <p:nvPicPr>
          <p:cNvPr id="7" name="Picture 6" descr="Empty office area">
            <a:extLst>
              <a:ext uri="{FF2B5EF4-FFF2-40B4-BE49-F238E27FC236}">
                <a16:creationId xmlns:a16="http://schemas.microsoft.com/office/drawing/2014/main" id="{6481750A-A2F5-0F49-8848-9B21C863ED76}"/>
              </a:ext>
            </a:extLst>
          </p:cNvPr>
          <p:cNvPicPr>
            <a:picLocks noChangeAspect="1"/>
          </p:cNvPicPr>
          <p:nvPr/>
        </p:nvPicPr>
        <p:blipFill rotWithShape="1">
          <a:blip r:embed="rId2"/>
          <a:srcRect l="39289" r="2126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347816D-1745-8300-AD08-42C07E0266B9}"/>
              </a:ext>
            </a:extLst>
          </p:cNvPr>
          <p:cNvSpPr>
            <a:spLocks noGrp="1"/>
          </p:cNvSpPr>
          <p:nvPr>
            <p:ph idx="1"/>
          </p:nvPr>
        </p:nvSpPr>
        <p:spPr>
          <a:xfrm>
            <a:off x="4654296" y="2706624"/>
            <a:ext cx="6894576" cy="3483864"/>
          </a:xfrm>
        </p:spPr>
        <p:txBody>
          <a:bodyPr>
            <a:normAutofit/>
          </a:bodyPr>
          <a:lstStyle/>
          <a:p>
            <a:r>
              <a:rPr lang="en-US" sz="1200"/>
              <a:t>In conclusion, this paper addresses the intricate problem of real-time conflict resolution in the management of a complex rail network. Focused on railway infrastructure managers facing perturbations in train operations, the study formulates the issue as a substantial job shop scheduling problem with no-store constraints. </a:t>
            </a:r>
          </a:p>
          <a:p>
            <a:r>
              <a:rPr lang="en-US" sz="1200"/>
              <a:t>A branch and bound algorithm, incorporating implication rules to expedite computations, is developed to recompose a conflict-free timetable amid perturbations. The experimental study, centered around a bottleneck area in the Dutch rail network, demonstrates that the truncated algorithm efficiently delivers proven optimal or near-optimal solutions within stringent time limits. </a:t>
            </a:r>
          </a:p>
          <a:p>
            <a:r>
              <a:rPr lang="en-US" sz="1200"/>
              <a:t>The optimization model, grounded in discrete event optimization, adeptly handles the no-store aspect of the scheduling problem. The algorithm minimizes the maximum secondary delay for all trains at visited stations, showcasing its effectiveness. </a:t>
            </a:r>
          </a:p>
          <a:p>
            <a:r>
              <a:rPr lang="en-US" sz="1200"/>
              <a:t>The experiments reveal that algorithms leveraging global information outperform traditional dispatching rules, highlighting their potential for substantial improvements in railway service quality. </a:t>
            </a:r>
          </a:p>
          <a:p>
            <a:r>
              <a:rPr lang="en-US" sz="1200"/>
              <a:t>Overall, this research significantly contributes to advancing solutions for real-time conflict resolution in railway scheduling, offering practical insights and promising performance results.</a:t>
            </a:r>
            <a:endParaRPr lang="en-IN" sz="1200"/>
          </a:p>
        </p:txBody>
      </p:sp>
    </p:spTree>
    <p:extLst>
      <p:ext uri="{BB962C8B-B14F-4D97-AF65-F5344CB8AC3E}">
        <p14:creationId xmlns:p14="http://schemas.microsoft.com/office/powerpoint/2010/main" val="369163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A5A81-3DA2-8E7E-8E7C-03730B4E86DE}"/>
              </a:ext>
            </a:extLst>
          </p:cNvPr>
          <p:cNvSpPr>
            <a:spLocks noGrp="1"/>
          </p:cNvSpPr>
          <p:nvPr>
            <p:ph type="title"/>
          </p:nvPr>
        </p:nvSpPr>
        <p:spPr>
          <a:xfrm>
            <a:off x="5297762" y="329184"/>
            <a:ext cx="6251110" cy="1783080"/>
          </a:xfrm>
        </p:spPr>
        <p:txBody>
          <a:bodyPr anchor="b">
            <a:normAutofit/>
          </a:bodyPr>
          <a:lstStyle/>
          <a:p>
            <a:r>
              <a:rPr lang="en-IN" sz="5400" dirty="0">
                <a:latin typeface="Times New Roman" panose="02020603050405020304" pitchFamily="18" charset="0"/>
                <a:cs typeface="Times New Roman" panose="02020603050405020304" pitchFamily="18" charset="0"/>
              </a:rPr>
              <a:t>Team Introduction</a:t>
            </a:r>
          </a:p>
        </p:txBody>
      </p:sp>
      <p:pic>
        <p:nvPicPr>
          <p:cNvPr id="5" name="Picture 4" descr="Large skydiving group mid-air">
            <a:extLst>
              <a:ext uri="{FF2B5EF4-FFF2-40B4-BE49-F238E27FC236}">
                <a16:creationId xmlns:a16="http://schemas.microsoft.com/office/drawing/2014/main" id="{EDD0E84C-BA84-FE26-5F7A-5E4A88327966}"/>
              </a:ext>
            </a:extLst>
          </p:cNvPr>
          <p:cNvPicPr>
            <a:picLocks noChangeAspect="1"/>
          </p:cNvPicPr>
          <p:nvPr/>
        </p:nvPicPr>
        <p:blipFill rotWithShape="1">
          <a:blip r:embed="rId2"/>
          <a:srcRect l="28003" r="2683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2D4F66-8C7F-E417-E7F7-F4B3A092D3B7}"/>
              </a:ext>
            </a:extLst>
          </p:cNvPr>
          <p:cNvSpPr>
            <a:spLocks noGrp="1"/>
          </p:cNvSpPr>
          <p:nvPr>
            <p:ph idx="1"/>
          </p:nvPr>
        </p:nvSpPr>
        <p:spPr>
          <a:xfrm>
            <a:off x="5297762" y="2706624"/>
            <a:ext cx="6251110" cy="3483864"/>
          </a:xfrm>
        </p:spPr>
        <p:txBody>
          <a:bodyPr>
            <a:normAutofit/>
          </a:bodyPr>
          <a:lstStyle/>
          <a:p>
            <a:r>
              <a:rPr lang="en-IN" sz="2200" dirty="0">
                <a:latin typeface="Times New Roman" panose="02020603050405020304" pitchFamily="18" charset="0"/>
                <a:cs typeface="Times New Roman" panose="02020603050405020304" pitchFamily="18" charset="0"/>
              </a:rPr>
              <a:t>Abde Manaaf Ghadiali – G29583342</a:t>
            </a:r>
          </a:p>
          <a:p>
            <a:r>
              <a:rPr lang="en-IN" sz="2200" dirty="0">
                <a:latin typeface="Times New Roman" panose="02020603050405020304" pitchFamily="18" charset="0"/>
                <a:cs typeface="Times New Roman" panose="02020603050405020304" pitchFamily="18" charset="0"/>
              </a:rPr>
              <a:t>Gehna Ahuja – G35741419</a:t>
            </a:r>
          </a:p>
          <a:p>
            <a:r>
              <a:rPr lang="en-IN" sz="2200" dirty="0">
                <a:latin typeface="Times New Roman" panose="02020603050405020304" pitchFamily="18" charset="0"/>
                <a:cs typeface="Times New Roman" panose="02020603050405020304" pitchFamily="18" charset="0"/>
              </a:rPr>
              <a:t>Venkatesh Shanmugam – G00000000</a:t>
            </a:r>
          </a:p>
          <a:p>
            <a:r>
              <a:rPr lang="en-IN" sz="2200" dirty="0">
                <a:latin typeface="Times New Roman" panose="02020603050405020304" pitchFamily="18" charset="0"/>
                <a:cs typeface="Times New Roman" panose="02020603050405020304" pitchFamily="18" charset="0"/>
              </a:rPr>
              <a:t>Manikanta Allanki – G00000000</a:t>
            </a:r>
          </a:p>
        </p:txBody>
      </p:sp>
    </p:spTree>
    <p:extLst>
      <p:ext uri="{BB962C8B-B14F-4D97-AF65-F5344CB8AC3E}">
        <p14:creationId xmlns:p14="http://schemas.microsoft.com/office/powerpoint/2010/main" val="202249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9BF08-09E8-3D78-954A-686DB8AB881E}"/>
              </a:ext>
            </a:extLst>
          </p:cNvPr>
          <p:cNvSpPr>
            <a:spLocks noGrp="1"/>
          </p:cNvSpPr>
          <p:nvPr>
            <p:ph type="title"/>
          </p:nvPr>
        </p:nvSpPr>
        <p:spPr>
          <a:xfrm>
            <a:off x="5297762" y="329184"/>
            <a:ext cx="6251110" cy="1783080"/>
          </a:xfrm>
        </p:spPr>
        <p:txBody>
          <a:bodyPr anchor="b">
            <a:normAutofit/>
          </a:bodyPr>
          <a:lstStyle/>
          <a:p>
            <a:r>
              <a:rPr lang="en-IN" sz="5400" dirty="0">
                <a:latin typeface="Times New Roman" panose="02020603050405020304" pitchFamily="18" charset="0"/>
                <a:cs typeface="Times New Roman" panose="02020603050405020304" pitchFamily="18" charset="0"/>
              </a:rPr>
              <a:t>Problem Outline</a:t>
            </a:r>
          </a:p>
        </p:txBody>
      </p:sp>
      <p:pic>
        <p:nvPicPr>
          <p:cNvPr id="5" name="Picture 4" descr="Light bulb on yellow background with sketched light beams and cord">
            <a:extLst>
              <a:ext uri="{FF2B5EF4-FFF2-40B4-BE49-F238E27FC236}">
                <a16:creationId xmlns:a16="http://schemas.microsoft.com/office/drawing/2014/main" id="{5FBB5EC5-E99B-F949-8235-716849AB672C}"/>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9C4B6B-562F-8D42-08FC-F37F6FDDFE17}"/>
              </a:ext>
            </a:extLst>
          </p:cNvPr>
          <p:cNvSpPr>
            <a:spLocks noGrp="1"/>
          </p:cNvSpPr>
          <p:nvPr>
            <p:ph idx="1"/>
          </p:nvPr>
        </p:nvSpPr>
        <p:spPr>
          <a:xfrm>
            <a:off x="5297762" y="2706624"/>
            <a:ext cx="6251110" cy="3483864"/>
          </a:xfrm>
        </p:spPr>
        <p:txBody>
          <a:bodyPr>
            <a:normAutofit fontScale="92500" lnSpcReduction="20000"/>
          </a:bodyPr>
          <a:lstStyle/>
          <a:p>
            <a:pPr marL="0" indent="0" algn="just">
              <a:lnSpc>
                <a:spcPct val="110000"/>
              </a:lnSpc>
              <a:spcBef>
                <a:spcPts val="600"/>
              </a:spcBef>
              <a:buNone/>
            </a:pPr>
            <a:r>
              <a:rPr lang="en-US" sz="1300" b="1" i="1" dirty="0">
                <a:latin typeface="Times New Roman" panose="02020603050405020304" pitchFamily="18" charset="0"/>
                <a:cs typeface="Times New Roman" panose="02020603050405020304" pitchFamily="18" charset="0"/>
              </a:rPr>
              <a:t>Introduction to the Problem and Objective:</a:t>
            </a:r>
          </a:p>
          <a:p>
            <a:pPr algn="just">
              <a:lnSpc>
                <a:spcPct val="110000"/>
              </a:lnSpc>
              <a:spcBef>
                <a:spcPts val="600"/>
              </a:spcBef>
            </a:pPr>
            <a:r>
              <a:rPr lang="en-US" sz="1100" dirty="0">
                <a:latin typeface="Times New Roman" panose="02020603050405020304" pitchFamily="18" charset="0"/>
                <a:cs typeface="Times New Roman" panose="02020603050405020304" pitchFamily="18" charset="0"/>
              </a:rPr>
              <a:t>The research focuses on a train scheduling problem encountered by railway infrastructure managers during real-time traffic control. The primary goal is to address disruptions in train operations by re-computing a conflict-free timetable with feasible arrival and departure times (Emphasis is on minimizing deviations from the original timetable).</a:t>
            </a:r>
          </a:p>
          <a:p>
            <a:pPr marL="0" indent="0" algn="just">
              <a:lnSpc>
                <a:spcPct val="110000"/>
              </a:lnSpc>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lnSpc>
                <a:spcPct val="110000"/>
              </a:lnSpc>
              <a:spcBef>
                <a:spcPts val="600"/>
              </a:spcBef>
              <a:buNone/>
            </a:pPr>
            <a:r>
              <a:rPr lang="en-US" sz="1300" b="1" i="1" dirty="0">
                <a:latin typeface="Times New Roman" panose="02020603050405020304" pitchFamily="18" charset="0"/>
                <a:cs typeface="Times New Roman" panose="02020603050405020304" pitchFamily="18" charset="0"/>
              </a:rPr>
              <a:t>Problem, Graph and Algorithm Formulation:</a:t>
            </a:r>
          </a:p>
          <a:p>
            <a:pPr algn="just">
              <a:lnSpc>
                <a:spcPct val="110000"/>
              </a:lnSpc>
              <a:spcBef>
                <a:spcPts val="600"/>
              </a:spcBef>
            </a:pPr>
            <a:r>
              <a:rPr lang="en-US" sz="1100" dirty="0">
                <a:latin typeface="Times New Roman" panose="02020603050405020304" pitchFamily="18" charset="0"/>
                <a:cs typeface="Times New Roman" panose="02020603050405020304" pitchFamily="18" charset="0"/>
              </a:rPr>
              <a:t>The problem is framed as a large-scale job shop scheduling problem with no-store constraints. Time separation among trains is carefully estimated and considered in the model.</a:t>
            </a:r>
          </a:p>
          <a:p>
            <a:pPr algn="just">
              <a:lnSpc>
                <a:spcPct val="110000"/>
              </a:lnSpc>
              <a:spcBef>
                <a:spcPts val="600"/>
              </a:spcBef>
            </a:pPr>
            <a:r>
              <a:rPr lang="en-US" sz="1100" dirty="0">
                <a:latin typeface="Times New Roman" panose="02020603050405020304" pitchFamily="18" charset="0"/>
                <a:cs typeface="Times New Roman" panose="02020603050405020304" pitchFamily="18" charset="0"/>
              </a:rPr>
              <a:t>The scheduling problem is modeled using an alternative graph formulation, suggesting a visual representation of the system. A branch and bound algorithm is developed for solving the scheduling problem. The algorithm incorporates implication rules to enhance computational efficiency. The implication rules are designed to speed up the computation process, making the algorithm more efficient.</a:t>
            </a:r>
          </a:p>
          <a:p>
            <a:pPr marL="0" indent="0" algn="just">
              <a:lnSpc>
                <a:spcPct val="110000"/>
              </a:lnSpc>
              <a:spcBef>
                <a:spcPts val="600"/>
              </a:spcBef>
              <a:buNone/>
            </a:pPr>
            <a:endParaRPr lang="en-US" sz="1100" dirty="0">
              <a:latin typeface="Times New Roman" panose="02020603050405020304" pitchFamily="18" charset="0"/>
              <a:cs typeface="Times New Roman" panose="02020603050405020304" pitchFamily="18" charset="0"/>
            </a:endParaRPr>
          </a:p>
          <a:p>
            <a:pPr marL="0" indent="0" algn="just">
              <a:lnSpc>
                <a:spcPct val="110000"/>
              </a:lnSpc>
              <a:spcBef>
                <a:spcPts val="600"/>
              </a:spcBef>
              <a:buNone/>
            </a:pPr>
            <a:r>
              <a:rPr lang="en-US" sz="1300" b="1" i="1" dirty="0">
                <a:latin typeface="Times New Roman" panose="02020603050405020304" pitchFamily="18" charset="0"/>
                <a:cs typeface="Times New Roman" panose="02020603050405020304" pitchFamily="18" charset="0"/>
              </a:rPr>
              <a:t>Experimental Study:</a:t>
            </a:r>
          </a:p>
          <a:p>
            <a:pPr algn="just">
              <a:lnSpc>
                <a:spcPct val="110000"/>
              </a:lnSpc>
              <a:spcBef>
                <a:spcPts val="600"/>
              </a:spcBef>
            </a:pPr>
            <a:r>
              <a:rPr lang="en-US" sz="1100" dirty="0">
                <a:latin typeface="Times New Roman" panose="02020603050405020304" pitchFamily="18" charset="0"/>
                <a:cs typeface="Times New Roman" panose="02020603050405020304" pitchFamily="18" charset="0"/>
              </a:rPr>
              <a:t>An experimental study is conducted, focusing on a bottleneck area in the Dutch rail network. Results from the study indicate that a truncated version of the algorithm achieves proven optimal or near-optimal solutions within short time limits.</a:t>
            </a:r>
          </a:p>
        </p:txBody>
      </p:sp>
    </p:spTree>
    <p:extLst>
      <p:ext uri="{BB962C8B-B14F-4D97-AF65-F5344CB8AC3E}">
        <p14:creationId xmlns:p14="http://schemas.microsoft.com/office/powerpoint/2010/main" val="251621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FD02C-6CA5-B3FF-A98C-CB8673650E14}"/>
              </a:ext>
            </a:extLst>
          </p:cNvPr>
          <p:cNvSpPr>
            <a:spLocks noGrp="1"/>
          </p:cNvSpPr>
          <p:nvPr>
            <p:ph type="title"/>
          </p:nvPr>
        </p:nvSpPr>
        <p:spPr>
          <a:xfrm>
            <a:off x="5297762" y="329184"/>
            <a:ext cx="6251110" cy="1783080"/>
          </a:xfrm>
        </p:spPr>
        <p:txBody>
          <a:bodyPr anchor="b">
            <a:normAutofit/>
          </a:bodyPr>
          <a:lstStyle/>
          <a:p>
            <a:r>
              <a:rPr lang="en-US" sz="5400" dirty="0">
                <a:latin typeface="Times New Roman" panose="02020603050405020304" pitchFamily="18" charset="0"/>
                <a:cs typeface="Times New Roman" panose="02020603050405020304" pitchFamily="18" charset="0"/>
              </a:rPr>
              <a:t>Why is this problem important?</a:t>
            </a:r>
            <a:endParaRPr lang="en-IN" sz="5400" dirty="0">
              <a:latin typeface="Times New Roman" panose="02020603050405020304" pitchFamily="18" charset="0"/>
              <a:cs typeface="Times New Roman" panose="02020603050405020304" pitchFamily="18" charset="0"/>
            </a:endParaRPr>
          </a:p>
        </p:txBody>
      </p:sp>
      <p:pic>
        <p:nvPicPr>
          <p:cNvPr id="5" name="Picture 4" descr="White puzzle with one red piece">
            <a:extLst>
              <a:ext uri="{FF2B5EF4-FFF2-40B4-BE49-F238E27FC236}">
                <a16:creationId xmlns:a16="http://schemas.microsoft.com/office/drawing/2014/main" id="{EA859E34-3474-B90F-637D-84B26E996093}"/>
              </a:ext>
            </a:extLst>
          </p:cNvPr>
          <p:cNvPicPr>
            <a:picLocks noChangeAspect="1"/>
          </p:cNvPicPr>
          <p:nvPr/>
        </p:nvPicPr>
        <p:blipFill rotWithShape="1">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88FD5-D43D-490B-A6FF-15E61A92CA6B}"/>
              </a:ext>
            </a:extLst>
          </p:cNvPr>
          <p:cNvSpPr>
            <a:spLocks noGrp="1"/>
          </p:cNvSpPr>
          <p:nvPr>
            <p:ph idx="1"/>
          </p:nvPr>
        </p:nvSpPr>
        <p:spPr>
          <a:xfrm>
            <a:off x="5297762" y="2706624"/>
            <a:ext cx="6251110" cy="3483864"/>
          </a:xfrm>
        </p:spPr>
        <p:txBody>
          <a:bodyPr>
            <a:noAutofit/>
          </a:bodyPr>
          <a:lstStyle/>
          <a:p>
            <a:pPr marL="0" indent="0">
              <a:lnSpc>
                <a:spcPct val="100000"/>
              </a:lnSpc>
              <a:spcBef>
                <a:spcPts val="600"/>
              </a:spcBef>
              <a:buNone/>
            </a:pPr>
            <a:r>
              <a:rPr lang="en-US" sz="900" dirty="0">
                <a:latin typeface="Times New Roman" panose="02020603050405020304" pitchFamily="18" charset="0"/>
                <a:cs typeface="Times New Roman" panose="02020603050405020304" pitchFamily="18" charset="0"/>
              </a:rPr>
              <a:t>The discussed problem of real-time conflict resolution in train scheduling is important for several reasons:</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Dynamic Nature of Railway Operations</a:t>
            </a:r>
            <a:r>
              <a:rPr lang="en-US" sz="900" dirty="0">
                <a:latin typeface="Times New Roman" panose="02020603050405020304" pitchFamily="18" charset="0"/>
                <a:cs typeface="Times New Roman" panose="02020603050405020304" pitchFamily="18" charset="0"/>
              </a:rPr>
              <a:t>: Railway operators plan train services well in advance, but unforeseen technical failures and disturbances can impact running times, causing primary delays. The dynamic nature of railway operations necessitates real-time adjustments to maintain operational efficiency.</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Propagation of Delays</a:t>
            </a:r>
            <a:r>
              <a:rPr lang="en-US" sz="900" dirty="0">
                <a:latin typeface="Times New Roman" panose="02020603050405020304" pitchFamily="18" charset="0"/>
                <a:cs typeface="Times New Roman" panose="02020603050405020304" pitchFamily="18" charset="0"/>
              </a:rPr>
              <a:t>: Delays in one part of the network can propagate as secondary delays to other trains due to interactions between them. Managing these secondary delays is crucial to prevent disruptions and maintain the overall integrity of the train network.</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Need for Timely Solutions</a:t>
            </a:r>
            <a:r>
              <a:rPr lang="en-US" sz="900" dirty="0">
                <a:latin typeface="Times New Roman" panose="02020603050405020304" pitchFamily="18" charset="0"/>
                <a:cs typeface="Times New Roman" panose="02020603050405020304" pitchFamily="18" charset="0"/>
              </a:rPr>
              <a:t>: The paper highlights that the process of re-scheduling, termed train dispatching or conflict resolution, requires effective solutions within minutes. Timely resolution is essential to minimize disruptions and ensure the feasibility of the modified plan of operations.</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Role of Human Dispatchers and Decision Support Systems</a:t>
            </a:r>
            <a:r>
              <a:rPr lang="en-US" sz="900" dirty="0">
                <a:latin typeface="Times New Roman" panose="02020603050405020304" pitchFamily="18" charset="0"/>
                <a:cs typeface="Times New Roman" panose="02020603050405020304" pitchFamily="18" charset="0"/>
              </a:rPr>
              <a:t>: While human dispatchers play a role in conflict resolution, the paper acknowledges the limitations of existing systems and the need for more effective solutions. Decision Support Systems assist dispatchers, but there is a recognized need for improvements to address the complexity of real-time conflict resolution.</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Utilizing Global Information</a:t>
            </a:r>
            <a:r>
              <a:rPr lang="en-US" sz="900" dirty="0">
                <a:latin typeface="Times New Roman" panose="02020603050405020304" pitchFamily="18" charset="0"/>
                <a:cs typeface="Times New Roman" panose="02020603050405020304" pitchFamily="18" charset="0"/>
              </a:rPr>
              <a:t>: The paper argues for the development of conflict resolution systems that can leverage global information about the status of the entire network. This suggests a move beyond local and simplistic measures to a more comprehensive and informed approach.</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Potential Applications Beyond Conflict Resolution</a:t>
            </a:r>
            <a:r>
              <a:rPr lang="en-US" sz="900" dirty="0">
                <a:latin typeface="Times New Roman" panose="02020603050405020304" pitchFamily="18" charset="0"/>
                <a:cs typeface="Times New Roman" panose="02020603050405020304" pitchFamily="18" charset="0"/>
              </a:rPr>
              <a:t>: The model and algorithms proposed in the paper may have broader applications, such as planning tools to validate the impact of potential timetable perturbations. This indicates that the research could contribute to a range of decision-making processes in railway operations.</a:t>
            </a:r>
          </a:p>
          <a:p>
            <a:pPr>
              <a:lnSpc>
                <a:spcPct val="100000"/>
              </a:lnSpc>
              <a:spcBef>
                <a:spcPts val="600"/>
              </a:spcBef>
            </a:pPr>
            <a:r>
              <a:rPr lang="en-US" sz="900" b="1" dirty="0">
                <a:latin typeface="Times New Roman" panose="02020603050405020304" pitchFamily="18" charset="0"/>
                <a:cs typeface="Times New Roman" panose="02020603050405020304" pitchFamily="18" charset="0"/>
              </a:rPr>
              <a:t>Historical Context and Growing Interest</a:t>
            </a:r>
            <a:r>
              <a:rPr lang="en-US" sz="900" dirty="0">
                <a:latin typeface="Times New Roman" panose="02020603050405020304" pitchFamily="18" charset="0"/>
                <a:cs typeface="Times New Roman" panose="02020603050405020304" pitchFamily="18" charset="0"/>
              </a:rPr>
              <a:t>: The paper positions its contribution in the context of the increasing interest in train scheduling and timetabling problems since a pioneering paper, indicating the ongoing relevance and significance of the topic.</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15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F99FD-59DC-BF5D-405B-A01C8DD2847E}"/>
              </a:ext>
            </a:extLst>
          </p:cNvPr>
          <p:cNvSpPr>
            <a:spLocks noGrp="1"/>
          </p:cNvSpPr>
          <p:nvPr>
            <p:ph type="title"/>
          </p:nvPr>
        </p:nvSpPr>
        <p:spPr>
          <a:xfrm>
            <a:off x="630936" y="640080"/>
            <a:ext cx="4818888" cy="1481328"/>
          </a:xfrm>
        </p:spPr>
        <p:txBody>
          <a:bodyPr anchor="b">
            <a:normAutofit fontScale="90000"/>
          </a:bodyPr>
          <a:lstStyle/>
          <a:p>
            <a:r>
              <a:rPr lang="en-IN" sz="5400" dirty="0">
                <a:latin typeface="Times New Roman" panose="02020603050405020304" pitchFamily="18" charset="0"/>
                <a:cs typeface="Times New Roman" panose="02020603050405020304" pitchFamily="18" charset="0"/>
              </a:rPr>
              <a:t>Solution and its Details</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B72EAE-9EDB-B29D-1ED9-571DB87A9DA0}"/>
              </a:ext>
            </a:extLst>
          </p:cNvPr>
          <p:cNvSpPr>
            <a:spLocks noGrp="1"/>
          </p:cNvSpPr>
          <p:nvPr>
            <p:ph idx="1"/>
          </p:nvPr>
        </p:nvSpPr>
        <p:spPr>
          <a:xfrm>
            <a:off x="630936" y="2660904"/>
            <a:ext cx="4818888" cy="3547872"/>
          </a:xfrm>
        </p:spPr>
        <p:txBody>
          <a:bodyPr anchor="t">
            <a:normAutofit/>
          </a:bodyPr>
          <a:lstStyle/>
          <a:p>
            <a:pPr marL="0" indent="0">
              <a:buNone/>
            </a:pPr>
            <a:r>
              <a:rPr lang="en-US" sz="800" dirty="0">
                <a:latin typeface="Times New Roman" panose="02020603050405020304" pitchFamily="18" charset="0"/>
                <a:cs typeface="Times New Roman" panose="02020603050405020304" pitchFamily="18" charset="0"/>
              </a:rPr>
              <a:t>Formulation of Conflict Resolution Problem (CRP) Using Alternative Graph Model:</a:t>
            </a:r>
          </a:p>
          <a:p>
            <a:r>
              <a:rPr lang="en-US" sz="800" b="1" dirty="0">
                <a:latin typeface="Times New Roman" panose="02020603050405020304" pitchFamily="18" charset="0"/>
                <a:cs typeface="Times New Roman" panose="02020603050405020304" pitchFamily="18" charset="0"/>
              </a:rPr>
              <a:t>Nodes represent train operations </a:t>
            </a:r>
            <a:r>
              <a:rPr lang="en-US" sz="800" dirty="0">
                <a:latin typeface="Times New Roman" panose="02020603050405020304" pitchFamily="18" charset="0"/>
                <a:cs typeface="Times New Roman" panose="02020603050405020304" pitchFamily="18" charset="0"/>
              </a:rPr>
              <a:t>- In the alternative graph model, each node represents a specific train operation, such as the passage of a train through a block section. The graph captures the sequence of operations that trains need to undergo within the railway network.</a:t>
            </a:r>
          </a:p>
          <a:p>
            <a:r>
              <a:rPr lang="en-US" sz="800" b="1" dirty="0">
                <a:latin typeface="Times New Roman" panose="02020603050405020304" pitchFamily="18" charset="0"/>
                <a:cs typeface="Times New Roman" panose="02020603050405020304" pitchFamily="18" charset="0"/>
              </a:rPr>
              <a:t>Arcs denote relationships between operations </a:t>
            </a:r>
            <a:r>
              <a:rPr lang="en-US" sz="800" dirty="0">
                <a:latin typeface="Times New Roman" panose="02020603050405020304" pitchFamily="18" charset="0"/>
                <a:cs typeface="Times New Roman" panose="02020603050405020304" pitchFamily="18" charset="0"/>
              </a:rPr>
              <a:t>- Arcs connect nodes and represent relationships or dependencies between train operations. These relationships include both precedence constraints and alternative arcs, influencing the scheduling of trains through the network.</a:t>
            </a:r>
          </a:p>
          <a:p>
            <a:pPr marL="0" indent="0">
              <a:buNone/>
            </a:pPr>
            <a:r>
              <a:rPr lang="en-US" sz="800" dirty="0">
                <a:latin typeface="Times New Roman" panose="02020603050405020304" pitchFamily="18" charset="0"/>
                <a:cs typeface="Times New Roman" panose="02020603050405020304" pitchFamily="18" charset="0"/>
              </a:rPr>
              <a:t>Constraints:</a:t>
            </a:r>
          </a:p>
          <a:p>
            <a:r>
              <a:rPr lang="en-US" sz="800" b="1" dirty="0">
                <a:latin typeface="Times New Roman" panose="02020603050405020304" pitchFamily="18" charset="0"/>
                <a:cs typeface="Times New Roman" panose="02020603050405020304" pitchFamily="18" charset="0"/>
              </a:rPr>
              <a:t>Precedence Constraints </a:t>
            </a:r>
            <a:r>
              <a:rPr lang="en-US" sz="800" dirty="0">
                <a:latin typeface="Times New Roman" panose="02020603050405020304" pitchFamily="18" charset="0"/>
                <a:cs typeface="Times New Roman" panose="02020603050405020304" pitchFamily="18" charset="0"/>
              </a:rPr>
              <a:t>- Define the order in which train operations must occur. For instance, a train cannot enter a block section until the preceding section is clear. A selection is considered consistent if, when applied to the graph, it results in a conflict-free schedule, adhering to both precedence constraints and alternative arcs.</a:t>
            </a:r>
          </a:p>
          <a:p>
            <a:r>
              <a:rPr lang="en-US" sz="800" b="1" dirty="0">
                <a:latin typeface="Times New Roman" panose="02020603050405020304" pitchFamily="18" charset="0"/>
                <a:cs typeface="Times New Roman" panose="02020603050405020304" pitchFamily="18" charset="0"/>
              </a:rPr>
              <a:t>Alternative Arcs </a:t>
            </a:r>
            <a:r>
              <a:rPr lang="en-US" sz="800" dirty="0">
                <a:latin typeface="Times New Roman" panose="02020603050405020304" pitchFamily="18" charset="0"/>
                <a:cs typeface="Times New Roman" panose="02020603050405020304" pitchFamily="18" charset="0"/>
              </a:rPr>
              <a:t>- Model conflicts and dependencies between incompatible operations. Pairs of alternative arcs represent choices that need to be made in the schedule. A selection in the alternative graph corresponds to choosing specific arcs while respecting the constraints.</a:t>
            </a:r>
          </a:p>
          <a:p>
            <a:pPr marL="0" indent="0">
              <a:buNone/>
            </a:pPr>
            <a:r>
              <a:rPr lang="en-US" sz="800" dirty="0">
                <a:latin typeface="Times New Roman" panose="02020603050405020304" pitchFamily="18" charset="0"/>
                <a:cs typeface="Times New Roman" panose="02020603050405020304" pitchFamily="18" charset="0"/>
              </a:rPr>
              <a:t>Objective of AGM for CRP:</a:t>
            </a:r>
          </a:p>
          <a:p>
            <a:r>
              <a:rPr lang="en-US" sz="800" b="1" dirty="0">
                <a:latin typeface="Times New Roman" panose="02020603050405020304" pitchFamily="18" charset="0"/>
                <a:cs typeface="Times New Roman" panose="02020603050405020304" pitchFamily="18" charset="0"/>
              </a:rPr>
              <a:t>Minimize Deviation from Planned Schedule </a:t>
            </a:r>
            <a:r>
              <a:rPr lang="en-US" sz="800" dirty="0">
                <a:latin typeface="Times New Roman" panose="02020603050405020304" pitchFamily="18" charset="0"/>
                <a:cs typeface="Times New Roman" panose="02020603050405020304" pitchFamily="18" charset="0"/>
              </a:rPr>
              <a:t>- The primary goal is to minimize the deviation from the originally planned schedule. Deviation can occur due to conflicts, delays, or changes in the real-time status of the network.</a:t>
            </a:r>
          </a:p>
          <a:p>
            <a:r>
              <a:rPr lang="en-US" sz="800" b="1" dirty="0">
                <a:latin typeface="Times New Roman" panose="02020603050405020304" pitchFamily="18" charset="0"/>
                <a:cs typeface="Times New Roman" panose="02020603050405020304" pitchFamily="18" charset="0"/>
              </a:rPr>
              <a:t>No Positive Length Cycles in the Alternative Graph </a:t>
            </a:r>
            <a:r>
              <a:rPr lang="en-US" sz="800" dirty="0">
                <a:latin typeface="Times New Roman" panose="02020603050405020304" pitchFamily="18" charset="0"/>
                <a:cs typeface="Times New Roman" panose="02020603050405020304" pitchFamily="18" charset="0"/>
              </a:rPr>
              <a:t>- The absence of positive length cycles in the alternative graph is crucial to ensuring feasibility and avoiding conflicts. Positive length cycles would imply an operation preceding itself, which is infeasible in the context of train scheduling.</a:t>
            </a:r>
          </a:p>
        </p:txBody>
      </p:sp>
      <p:pic>
        <p:nvPicPr>
          <p:cNvPr id="5" name="Picture 4">
            <a:extLst>
              <a:ext uri="{FF2B5EF4-FFF2-40B4-BE49-F238E27FC236}">
                <a16:creationId xmlns:a16="http://schemas.microsoft.com/office/drawing/2014/main" id="{8C25D71F-6E3F-678D-3862-324E4E5A1762}"/>
              </a:ext>
            </a:extLst>
          </p:cNvPr>
          <p:cNvPicPr>
            <a:picLocks noChangeAspect="1"/>
          </p:cNvPicPr>
          <p:nvPr/>
        </p:nvPicPr>
        <p:blipFill>
          <a:blip r:embed="rId2"/>
          <a:stretch>
            <a:fillRect/>
          </a:stretch>
        </p:blipFill>
        <p:spPr>
          <a:xfrm>
            <a:off x="6099048" y="2480504"/>
            <a:ext cx="5458968" cy="1896991"/>
          </a:xfrm>
          <a:prstGeom prst="rect">
            <a:avLst/>
          </a:prstGeom>
        </p:spPr>
      </p:pic>
    </p:spTree>
    <p:extLst>
      <p:ext uri="{BB962C8B-B14F-4D97-AF65-F5344CB8AC3E}">
        <p14:creationId xmlns:p14="http://schemas.microsoft.com/office/powerpoint/2010/main" val="23578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4F547-E7FA-C9BC-5134-5CFAFBB1A5D8}"/>
              </a:ext>
            </a:extLst>
          </p:cNvPr>
          <p:cNvSpPr>
            <a:spLocks noGrp="1"/>
          </p:cNvSpPr>
          <p:nvPr>
            <p:ph type="title"/>
          </p:nvPr>
        </p:nvSpPr>
        <p:spPr>
          <a:xfrm>
            <a:off x="630936" y="640080"/>
            <a:ext cx="4818888" cy="1481328"/>
          </a:xfrm>
        </p:spPr>
        <p:txBody>
          <a:bodyPr anchor="b">
            <a:normAutofit fontScale="90000"/>
          </a:bodyPr>
          <a:lstStyle/>
          <a:p>
            <a:r>
              <a:rPr lang="en-IN" sz="5400" dirty="0">
                <a:latin typeface="Times New Roman" panose="02020603050405020304" pitchFamily="18" charset="0"/>
                <a:cs typeface="Times New Roman" panose="02020603050405020304" pitchFamily="18" charset="0"/>
              </a:rPr>
              <a:t>Solution and its Details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8EA8D2-C1D3-3291-73CF-0556C319FE38}"/>
              </a:ext>
            </a:extLst>
          </p:cNvPr>
          <p:cNvSpPr>
            <a:spLocks noGrp="1"/>
          </p:cNvSpPr>
          <p:nvPr>
            <p:ph idx="1"/>
          </p:nvPr>
        </p:nvSpPr>
        <p:spPr>
          <a:xfrm>
            <a:off x="630936" y="2660904"/>
            <a:ext cx="4818888" cy="3547872"/>
          </a:xfrm>
        </p:spPr>
        <p:txBody>
          <a:bodyPr anchor="t">
            <a:normAutofit lnSpcReduction="10000"/>
          </a:bodyPr>
          <a:lstStyle/>
          <a:p>
            <a:pPr marL="0" indent="0">
              <a:buNone/>
            </a:pPr>
            <a:r>
              <a:rPr lang="en-US" sz="1000" dirty="0">
                <a:latin typeface="Times New Roman" panose="02020603050405020304" pitchFamily="18" charset="0"/>
                <a:cs typeface="Times New Roman" panose="02020603050405020304" pitchFamily="18" charset="0"/>
              </a:rPr>
              <a:t>The Conflict Resolution Algorithms focus on effectively addressing conflicts in train scheduling through a combination of implication rules and the Branch and Bound algorithm.</a:t>
            </a:r>
          </a:p>
          <a:p>
            <a:pPr marL="0" indent="0">
              <a:buNone/>
            </a:pPr>
            <a:r>
              <a:rPr lang="en-US" sz="1000" dirty="0">
                <a:latin typeface="Times New Roman" panose="02020603050405020304" pitchFamily="18" charset="0"/>
                <a:cs typeface="Times New Roman" panose="02020603050405020304" pitchFamily="18" charset="0"/>
              </a:rPr>
              <a:t>Implication Rules:</a:t>
            </a:r>
          </a:p>
          <a:p>
            <a:r>
              <a:rPr lang="en-US" sz="1000" b="1" dirty="0">
                <a:latin typeface="Times New Roman" panose="02020603050405020304" pitchFamily="18" charset="0"/>
                <a:cs typeface="Times New Roman" panose="02020603050405020304" pitchFamily="18" charset="0"/>
              </a:rPr>
              <a:t>Dynamic Implications (Propositions 1, 2): </a:t>
            </a:r>
            <a:r>
              <a:rPr lang="en-US" sz="1000" dirty="0">
                <a:latin typeface="Times New Roman" panose="02020603050405020304" pitchFamily="18" charset="0"/>
                <a:cs typeface="Times New Roman" panose="02020603050405020304" pitchFamily="18" charset="0"/>
              </a:rPr>
              <a:t>Rules that dynamically guide the algorithm by determining which arcs can be selected or forbidden based on real-time conditions and relationships between conflicting operations.</a:t>
            </a:r>
          </a:p>
          <a:p>
            <a:r>
              <a:rPr lang="en-US" sz="1000" b="1" dirty="0">
                <a:latin typeface="Times New Roman" panose="02020603050405020304" pitchFamily="18" charset="0"/>
                <a:cs typeface="Times New Roman" panose="02020603050405020304" pitchFamily="18" charset="0"/>
              </a:rPr>
              <a:t>Static Implications (Propositions 3.3, 3.4): </a:t>
            </a:r>
            <a:r>
              <a:rPr lang="en-US" sz="1000" dirty="0">
                <a:latin typeface="Times New Roman" panose="02020603050405020304" pitchFamily="18" charset="0"/>
                <a:cs typeface="Times New Roman" panose="02020603050405020304" pitchFamily="18" charset="0"/>
              </a:rPr>
              <a:t>Establishes correspondence between selections of arcs from different alternative pairs. Pre-computed rules based on the physical track topology, offering efficient off-line guidance for the algorithm.</a:t>
            </a:r>
          </a:p>
          <a:p>
            <a:pPr marL="0" indent="0">
              <a:buNone/>
            </a:pPr>
            <a:r>
              <a:rPr lang="en-US" sz="1000" dirty="0">
                <a:latin typeface="Times New Roman" panose="02020603050405020304" pitchFamily="18" charset="0"/>
                <a:cs typeface="Times New Roman" panose="02020603050405020304" pitchFamily="18" charset="0"/>
              </a:rPr>
              <a:t>Branch and Bound Algorithm:</a:t>
            </a:r>
          </a:p>
          <a:p>
            <a:r>
              <a:rPr lang="en-US" sz="1000" b="1" dirty="0">
                <a:latin typeface="Times New Roman" panose="02020603050405020304" pitchFamily="18" charset="0"/>
                <a:cs typeface="Times New Roman" panose="02020603050405020304" pitchFamily="18" charset="0"/>
              </a:rPr>
              <a:t>Building Extensions, Utilizing Implications:</a:t>
            </a:r>
            <a:r>
              <a:rPr lang="en-US" sz="1000" dirty="0">
                <a:latin typeface="Times New Roman" panose="02020603050405020304" pitchFamily="18" charset="0"/>
                <a:cs typeface="Times New Roman" panose="02020603050405020304" pitchFamily="18" charset="0"/>
              </a:rPr>
              <a:t> The algorithm constructs extensions of selections, respecting constraints and utilizing both dynamic and static implications to make informed decisions.</a:t>
            </a:r>
          </a:p>
          <a:p>
            <a:r>
              <a:rPr lang="en-US" sz="1000" b="1" dirty="0">
                <a:latin typeface="Times New Roman" panose="02020603050405020304" pitchFamily="18" charset="0"/>
                <a:cs typeface="Times New Roman" panose="02020603050405020304" pitchFamily="18" charset="0"/>
              </a:rPr>
              <a:t>Jackson Pre-emptive Schedule for Lower Bounds: </a:t>
            </a:r>
            <a:r>
              <a:rPr lang="en-US" sz="1000" dirty="0">
                <a:latin typeface="Times New Roman" panose="02020603050405020304" pitchFamily="18" charset="0"/>
                <a:cs typeface="Times New Roman" panose="02020603050405020304" pitchFamily="18" charset="0"/>
              </a:rPr>
              <a:t>Utilizes the Jackson pre-emptive schedule to establish lower bounds on the length of paths in the alternative graph, aiding in assessing the quality of solutions.</a:t>
            </a:r>
          </a:p>
          <a:p>
            <a:r>
              <a:rPr lang="en-US" sz="1000" b="1" dirty="0">
                <a:latin typeface="Times New Roman" panose="02020603050405020304" pitchFamily="18" charset="0"/>
                <a:cs typeface="Times New Roman" panose="02020603050405020304" pitchFamily="18" charset="0"/>
              </a:rPr>
              <a:t>Binary Branching Scheme based on AMCC Rule: </a:t>
            </a:r>
            <a:r>
              <a:rPr lang="en-US" sz="1000" dirty="0">
                <a:latin typeface="Times New Roman" panose="02020603050405020304" pitchFamily="18" charset="0"/>
                <a:cs typeface="Times New Roman" panose="02020603050405020304" pitchFamily="18" charset="0"/>
              </a:rPr>
              <a:t>Employs a binary branching scheme, where decisions are made based on the Alternative Maximum Concurrent Completion (AMCC) rule, prioritizing arcs that maximize the potential for conflict resolution.</a:t>
            </a:r>
            <a:endParaRPr lang="en-IN" sz="1000" dirty="0">
              <a:latin typeface="Times New Roman" panose="02020603050405020304" pitchFamily="18" charset="0"/>
              <a:cs typeface="Times New Roman" panose="02020603050405020304" pitchFamily="18" charset="0"/>
            </a:endParaRPr>
          </a:p>
        </p:txBody>
      </p:sp>
      <p:pic>
        <p:nvPicPr>
          <p:cNvPr id="7" name="Graphic 6" descr="Decision chart">
            <a:extLst>
              <a:ext uri="{FF2B5EF4-FFF2-40B4-BE49-F238E27FC236}">
                <a16:creationId xmlns:a16="http://schemas.microsoft.com/office/drawing/2014/main" id="{F87B3C36-938A-10CD-1EED-8F92E9AB8F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74150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E96FA-88B7-AFC8-3137-D94C61CD872B}"/>
              </a:ext>
            </a:extLst>
          </p:cNvPr>
          <p:cNvSpPr>
            <a:spLocks noGrp="1"/>
          </p:cNvSpPr>
          <p:nvPr>
            <p:ph type="title"/>
          </p:nvPr>
        </p:nvSpPr>
        <p:spPr>
          <a:xfrm>
            <a:off x="5297762" y="329184"/>
            <a:ext cx="6251110" cy="1783080"/>
          </a:xfrm>
        </p:spPr>
        <p:txBody>
          <a:bodyPr anchor="b">
            <a:normAutofit/>
          </a:bodyPr>
          <a:lstStyle/>
          <a:p>
            <a:r>
              <a:rPr lang="en-IN" sz="5400" dirty="0">
                <a:latin typeface="Times New Roman" panose="02020603050405020304" pitchFamily="18" charset="0"/>
                <a:cs typeface="Times New Roman" panose="02020603050405020304" pitchFamily="18" charset="0"/>
              </a:rPr>
              <a:t>Solution and its Details</a:t>
            </a:r>
          </a:p>
        </p:txBody>
      </p:sp>
      <p:pic>
        <p:nvPicPr>
          <p:cNvPr id="5" name="Picture 4" descr="Maze">
            <a:extLst>
              <a:ext uri="{FF2B5EF4-FFF2-40B4-BE49-F238E27FC236}">
                <a16:creationId xmlns:a16="http://schemas.microsoft.com/office/drawing/2014/main" id="{46C02BC0-E908-218D-E46F-A63997E3F1B9}"/>
              </a:ext>
            </a:extLst>
          </p:cNvPr>
          <p:cNvPicPr>
            <a:picLocks noChangeAspect="1"/>
          </p:cNvPicPr>
          <p:nvPr/>
        </p:nvPicPr>
        <p:blipFill rotWithShape="1">
          <a:blip r:embed="rId2"/>
          <a:srcRect l="24274" r="3039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7648E0-1F0D-F683-3316-470F4EEDD0EB}"/>
              </a:ext>
            </a:extLst>
          </p:cNvPr>
          <p:cNvSpPr>
            <a:spLocks noGrp="1"/>
          </p:cNvSpPr>
          <p:nvPr>
            <p:ph idx="1"/>
          </p:nvPr>
        </p:nvSpPr>
        <p:spPr>
          <a:xfrm>
            <a:off x="5297762" y="2706624"/>
            <a:ext cx="6251110" cy="3483864"/>
          </a:xfrm>
        </p:spPr>
        <p:txBody>
          <a:bodyPr>
            <a:normAutofit fontScale="92500"/>
          </a:bodyPr>
          <a:lstStyle/>
          <a:p>
            <a:pPr marL="0" indent="0">
              <a:buNone/>
            </a:pPr>
            <a:r>
              <a:rPr lang="en-IN" sz="1000" dirty="0">
                <a:latin typeface="Times New Roman" panose="02020603050405020304" pitchFamily="18" charset="0"/>
                <a:cs typeface="Times New Roman" panose="02020603050405020304" pitchFamily="18" charset="0"/>
              </a:rPr>
              <a:t>Now we </a:t>
            </a:r>
            <a:r>
              <a:rPr lang="en-US" sz="1000" dirty="0">
                <a:latin typeface="Times New Roman" panose="02020603050405020304" pitchFamily="18" charset="0"/>
                <a:cs typeface="Times New Roman" panose="02020603050405020304" pitchFamily="18" charset="0"/>
              </a:rPr>
              <a:t>delves into assessing the performance of different heuristics and their integration into the Branch and Bound algorithm for solving the Conflict Resolution Problem (CRP).</a:t>
            </a:r>
          </a:p>
          <a:p>
            <a:pPr marL="0" indent="0">
              <a:buNone/>
            </a:pPr>
            <a:r>
              <a:rPr lang="en-US" sz="1000" dirty="0">
                <a:latin typeface="Times New Roman" panose="02020603050405020304" pitchFamily="18" charset="0"/>
                <a:cs typeface="Times New Roman" panose="02020603050405020304" pitchFamily="18" charset="0"/>
              </a:rPr>
              <a:t>Preprocessing with Static Implications:</a:t>
            </a:r>
          </a:p>
          <a:p>
            <a:r>
              <a:rPr lang="en-US" sz="1000" dirty="0">
                <a:latin typeface="Times New Roman" panose="02020603050405020304" pitchFamily="18" charset="0"/>
                <a:cs typeface="Times New Roman" panose="02020603050405020304" pitchFamily="18" charset="0"/>
              </a:rPr>
              <a:t>Static implications, computed offline in a preprocessing phase, significantly reduce computation time by associating each alternative arc with a set of statically implied arcs.</a:t>
            </a:r>
          </a:p>
          <a:p>
            <a:r>
              <a:rPr lang="en-US" sz="1000" dirty="0">
                <a:latin typeface="Times New Roman" panose="02020603050405020304" pitchFamily="18" charset="0"/>
                <a:cs typeface="Times New Roman" panose="02020603050405020304" pitchFamily="18" charset="0"/>
              </a:rPr>
              <a:t>The algorithm builds extensions of selections, minimizing the longest path from 0 to n, using dynamic implications and the Jackson pre-emptive schedule for lower bounds.</a:t>
            </a:r>
          </a:p>
          <a:p>
            <a:pPr marL="0" indent="0">
              <a:buNone/>
            </a:pPr>
            <a:r>
              <a:rPr lang="en-US" sz="1000" dirty="0">
                <a:latin typeface="Times New Roman" panose="02020603050405020304" pitchFamily="18" charset="0"/>
                <a:cs typeface="Times New Roman" panose="02020603050405020304" pitchFamily="18" charset="0"/>
              </a:rPr>
              <a:t>Dispatching Rules and Heuristic Approaches:</a:t>
            </a:r>
          </a:p>
          <a:p>
            <a:r>
              <a:rPr lang="en-US" sz="1000" b="1" dirty="0">
                <a:latin typeface="Times New Roman" panose="02020603050405020304" pitchFamily="18" charset="0"/>
                <a:cs typeface="Times New Roman" panose="02020603050405020304" pitchFamily="18" charset="0"/>
              </a:rPr>
              <a:t>First Come First Served (FCFS): </a:t>
            </a:r>
            <a:r>
              <a:rPr lang="en-US" sz="1000" dirty="0">
                <a:latin typeface="Times New Roman" panose="02020603050405020304" pitchFamily="18" charset="0"/>
                <a:cs typeface="Times New Roman" panose="02020603050405020304" pitchFamily="18" charset="0"/>
              </a:rPr>
              <a:t>Prioritizes trains based on their arrival time at a block section, a common practice in railway scheduling.</a:t>
            </a:r>
          </a:p>
          <a:p>
            <a:r>
              <a:rPr lang="en-US" sz="1000" b="1" dirty="0">
                <a:latin typeface="Times New Roman" panose="02020603050405020304" pitchFamily="18" charset="0"/>
                <a:cs typeface="Times New Roman" panose="02020603050405020304" pitchFamily="18" charset="0"/>
              </a:rPr>
              <a:t>First Leave First Served (FLFS): </a:t>
            </a:r>
            <a:r>
              <a:rPr lang="en-US" sz="1000" dirty="0">
                <a:latin typeface="Times New Roman" panose="02020603050405020304" pitchFamily="18" charset="0"/>
                <a:cs typeface="Times New Roman" panose="02020603050405020304" pitchFamily="18" charset="0"/>
              </a:rPr>
              <a:t>Considers the time required for trains to exit a block section, combining the principles of prioritizing fast trains and those arriving first.</a:t>
            </a:r>
          </a:p>
          <a:p>
            <a:r>
              <a:rPr lang="en-US" sz="1000" b="1" dirty="0">
                <a:latin typeface="Times New Roman" panose="02020603050405020304" pitchFamily="18" charset="0"/>
                <a:cs typeface="Times New Roman" panose="02020603050405020304" pitchFamily="18" charset="0"/>
              </a:rPr>
              <a:t>Alternative Maximum Concurrent Completion (AMCC): </a:t>
            </a:r>
            <a:r>
              <a:rPr lang="en-US" sz="1000" dirty="0">
                <a:latin typeface="Times New Roman" panose="02020603050405020304" pitchFamily="18" charset="0"/>
                <a:cs typeface="Times New Roman" panose="02020603050405020304" pitchFamily="18" charset="0"/>
              </a:rPr>
              <a:t>A greedy algorithm that forbids one alternative arc at a time, choosing the one causing the most significant delay. It considers only static implications, reducing computation time.</a:t>
            </a:r>
          </a:p>
          <a:p>
            <a:pPr marL="0" indent="0">
              <a:buNone/>
            </a:pPr>
            <a:r>
              <a:rPr lang="en-US" sz="1000" dirty="0">
                <a:latin typeface="Times New Roman" panose="02020603050405020304" pitchFamily="18" charset="0"/>
                <a:cs typeface="Times New Roman" panose="02020603050405020304" pitchFamily="18" charset="0"/>
              </a:rPr>
              <a:t>Branch and Bound Configuration:</a:t>
            </a:r>
          </a:p>
          <a:p>
            <a:r>
              <a:rPr lang="en-US" sz="1000" b="1" dirty="0">
                <a:latin typeface="Times New Roman" panose="02020603050405020304" pitchFamily="18" charset="0"/>
                <a:cs typeface="Times New Roman" panose="02020603050405020304" pitchFamily="18" charset="0"/>
              </a:rPr>
              <a:t>Chosen Branching Scheme and Search Strategy: </a:t>
            </a:r>
            <a:r>
              <a:rPr lang="en-US" sz="1000" dirty="0">
                <a:latin typeface="Times New Roman" panose="02020603050405020304" pitchFamily="18" charset="0"/>
                <a:cs typeface="Times New Roman" panose="02020603050405020304" pitchFamily="18" charset="0"/>
              </a:rPr>
              <a:t>Specifies the binary branching scheme based on the AMCC rule, outlining the approach for exploring the enumeration tree. Upper Bound Set Based on Heuristic Results</a:t>
            </a:r>
            <a:r>
              <a:rPr lang="en-US" sz="1000" b="1" dirty="0">
                <a:latin typeface="Times New Roman" panose="02020603050405020304" pitchFamily="18" charset="0"/>
                <a:cs typeface="Times New Roman" panose="02020603050405020304" pitchFamily="18" charset="0"/>
              </a:rPr>
              <a:t> s</a:t>
            </a:r>
            <a:r>
              <a:rPr lang="en-US" sz="1000" dirty="0">
                <a:latin typeface="Times New Roman" panose="02020603050405020304" pitchFamily="18" charset="0"/>
                <a:cs typeface="Times New Roman" panose="02020603050405020304" pitchFamily="18" charset="0"/>
              </a:rPr>
              <a:t>ets the upper bound in the Branch and Bound algorithm using the best value obtained from the three heuristics (FCFS, FLFS, AMCC).</a:t>
            </a:r>
          </a:p>
        </p:txBody>
      </p:sp>
    </p:spTree>
    <p:extLst>
      <p:ext uri="{BB962C8B-B14F-4D97-AF65-F5344CB8AC3E}">
        <p14:creationId xmlns:p14="http://schemas.microsoft.com/office/powerpoint/2010/main" val="295116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B83BC-600D-35B6-576A-1C819A0867FD}"/>
              </a:ext>
            </a:extLst>
          </p:cNvPr>
          <p:cNvSpPr>
            <a:spLocks noGrp="1"/>
          </p:cNvSpPr>
          <p:nvPr>
            <p:ph type="title"/>
          </p:nvPr>
        </p:nvSpPr>
        <p:spPr>
          <a:xfrm>
            <a:off x="630936" y="640080"/>
            <a:ext cx="4818888" cy="1481328"/>
          </a:xfrm>
        </p:spPr>
        <p:txBody>
          <a:bodyPr anchor="b">
            <a:normAutofit/>
          </a:bodyPr>
          <a:lstStyle/>
          <a:p>
            <a:r>
              <a:rPr lang="en-IN" sz="5000"/>
              <a:t>Empirical Results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B1FCB9-88B4-408D-14ED-583A613990FD}"/>
              </a:ext>
            </a:extLst>
          </p:cNvPr>
          <p:cNvSpPr>
            <a:spLocks noGrp="1"/>
          </p:cNvSpPr>
          <p:nvPr>
            <p:ph idx="1"/>
          </p:nvPr>
        </p:nvSpPr>
        <p:spPr>
          <a:xfrm>
            <a:off x="630936" y="2660904"/>
            <a:ext cx="4818888" cy="3547872"/>
          </a:xfrm>
        </p:spPr>
        <p:txBody>
          <a:bodyPr anchor="t">
            <a:normAutofit lnSpcReduction="10000"/>
          </a:bodyPr>
          <a:lstStyle/>
          <a:p>
            <a:pPr marL="0" indent="0">
              <a:lnSpc>
                <a:spcPct val="100000"/>
              </a:lnSpc>
              <a:spcBef>
                <a:spcPts val="600"/>
              </a:spcBef>
              <a:buNone/>
            </a:pPr>
            <a:r>
              <a:rPr lang="en-US" sz="1000" dirty="0"/>
              <a:t>Computational Setup:</a:t>
            </a:r>
          </a:p>
          <a:p>
            <a:pPr>
              <a:lnSpc>
                <a:spcPct val="100000"/>
              </a:lnSpc>
              <a:spcBef>
                <a:spcPts val="600"/>
              </a:spcBef>
            </a:pPr>
            <a:r>
              <a:rPr lang="en-US" sz="1000" dirty="0"/>
              <a:t>The experiments use a C++ implementation on a laptop with a 1.6 GHz Pentium M processor.</a:t>
            </a:r>
          </a:p>
          <a:p>
            <a:pPr>
              <a:lnSpc>
                <a:spcPct val="100000"/>
              </a:lnSpc>
              <a:spcBef>
                <a:spcPts val="600"/>
              </a:spcBef>
            </a:pPr>
            <a:r>
              <a:rPr lang="en-US" sz="1000" dirty="0"/>
              <a:t>The Schiphol rail network has four tracks, 86 block sections, 16 platforms, and two traffic directions.</a:t>
            </a:r>
          </a:p>
          <a:p>
            <a:pPr>
              <a:lnSpc>
                <a:spcPct val="100000"/>
              </a:lnSpc>
              <a:spcBef>
                <a:spcPts val="600"/>
              </a:spcBef>
            </a:pPr>
            <a:r>
              <a:rPr lang="en-US" sz="1000" dirty="0"/>
              <a:t>A provisional timetable for 2007, with 54 trains circulating hourly, serves as the basis.</a:t>
            </a:r>
          </a:p>
          <a:p>
            <a:pPr>
              <a:lnSpc>
                <a:spcPct val="100000"/>
              </a:lnSpc>
              <a:spcBef>
                <a:spcPts val="600"/>
              </a:spcBef>
            </a:pPr>
            <a:r>
              <a:rPr lang="en-US" sz="1000" dirty="0"/>
              <a:t>Perturbation schemes are created by introducing delays, with 60 instances divided into six groups.</a:t>
            </a:r>
          </a:p>
          <a:p>
            <a:pPr marL="0" indent="0">
              <a:lnSpc>
                <a:spcPct val="100000"/>
              </a:lnSpc>
              <a:spcBef>
                <a:spcPts val="600"/>
              </a:spcBef>
              <a:buNone/>
            </a:pPr>
            <a:r>
              <a:rPr lang="en-US" sz="1000" dirty="0"/>
              <a:t>Experimental Design:</a:t>
            </a:r>
          </a:p>
          <a:p>
            <a:pPr>
              <a:lnSpc>
                <a:spcPct val="100000"/>
              </a:lnSpc>
              <a:spcBef>
                <a:spcPts val="600"/>
              </a:spcBef>
            </a:pPr>
            <a:r>
              <a:rPr lang="en-US" sz="1000" dirty="0"/>
              <a:t>Three initial heuristics (FCFS, FLFS, AMCC) and a branch and bound algorithm are evaluated.</a:t>
            </a:r>
          </a:p>
          <a:p>
            <a:pPr>
              <a:lnSpc>
                <a:spcPct val="100000"/>
              </a:lnSpc>
              <a:spcBef>
                <a:spcPts val="600"/>
              </a:spcBef>
            </a:pPr>
            <a:r>
              <a:rPr lang="en-US" sz="1000" dirty="0"/>
              <a:t>Additional instances are generated to test the branch and bound algorithm under more challenging conditions.</a:t>
            </a:r>
          </a:p>
          <a:p>
            <a:pPr>
              <a:lnSpc>
                <a:spcPct val="100000"/>
              </a:lnSpc>
              <a:spcBef>
                <a:spcPts val="600"/>
              </a:spcBef>
            </a:pPr>
            <a:r>
              <a:rPr lang="en-US" sz="1000" dirty="0"/>
              <a:t>Perturbations include random delays, varying distribution types, and modified timetables.</a:t>
            </a:r>
          </a:p>
          <a:p>
            <a:pPr marL="0" indent="0">
              <a:lnSpc>
                <a:spcPct val="100000"/>
              </a:lnSpc>
              <a:spcBef>
                <a:spcPts val="600"/>
              </a:spcBef>
              <a:buNone/>
            </a:pPr>
            <a:r>
              <a:rPr lang="en-US" sz="1000" dirty="0"/>
              <a:t>Results - Initial Heuristics:</a:t>
            </a:r>
          </a:p>
          <a:p>
            <a:pPr>
              <a:lnSpc>
                <a:spcPct val="100000"/>
              </a:lnSpc>
              <a:spcBef>
                <a:spcPts val="600"/>
              </a:spcBef>
            </a:pPr>
            <a:r>
              <a:rPr lang="en-US" sz="1000" dirty="0"/>
              <a:t>FCFS and FLFS dispatching rules show negligible computation times.</a:t>
            </a:r>
          </a:p>
          <a:p>
            <a:pPr>
              <a:lnSpc>
                <a:spcPct val="100000"/>
              </a:lnSpc>
              <a:spcBef>
                <a:spcPts val="600"/>
              </a:spcBef>
            </a:pPr>
            <a:r>
              <a:rPr lang="en-US" sz="1000" dirty="0"/>
              <a:t>The AMCC heuristic exhibits higher computation times but proves beneficial in subsequent branch and bound runs.</a:t>
            </a:r>
            <a:endParaRPr lang="en-IN" sz="1000" dirty="0"/>
          </a:p>
        </p:txBody>
      </p:sp>
      <p:pic>
        <p:nvPicPr>
          <p:cNvPr id="7" name="Graphic 6" descr="Laptop">
            <a:extLst>
              <a:ext uri="{FF2B5EF4-FFF2-40B4-BE49-F238E27FC236}">
                <a16:creationId xmlns:a16="http://schemas.microsoft.com/office/drawing/2014/main" id="{535082F4-8BE4-4B6A-6255-9C02AEA3BF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93523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EF7EE-4DCC-3BE7-EFC9-B2B7691BA135}"/>
              </a:ext>
            </a:extLst>
          </p:cNvPr>
          <p:cNvSpPr>
            <a:spLocks noGrp="1"/>
          </p:cNvSpPr>
          <p:nvPr>
            <p:ph type="title"/>
          </p:nvPr>
        </p:nvSpPr>
        <p:spPr>
          <a:xfrm>
            <a:off x="630936" y="640080"/>
            <a:ext cx="4818888" cy="1481328"/>
          </a:xfrm>
        </p:spPr>
        <p:txBody>
          <a:bodyPr anchor="b">
            <a:normAutofit/>
          </a:bodyPr>
          <a:lstStyle/>
          <a:p>
            <a:r>
              <a:rPr lang="en-IN" sz="5000"/>
              <a:t>Empirical Results</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1AF1C2-2C18-3886-D5AB-735855A75982}"/>
              </a:ext>
            </a:extLst>
          </p:cNvPr>
          <p:cNvSpPr>
            <a:spLocks noGrp="1"/>
          </p:cNvSpPr>
          <p:nvPr>
            <p:ph idx="1"/>
          </p:nvPr>
        </p:nvSpPr>
        <p:spPr>
          <a:xfrm>
            <a:off x="630936" y="2660904"/>
            <a:ext cx="4818888" cy="3630168"/>
          </a:xfrm>
        </p:spPr>
        <p:txBody>
          <a:bodyPr anchor="t">
            <a:noAutofit/>
          </a:bodyPr>
          <a:lstStyle/>
          <a:p>
            <a:pPr marL="0" indent="0">
              <a:spcBef>
                <a:spcPts val="600"/>
              </a:spcBef>
              <a:buNone/>
            </a:pPr>
            <a:r>
              <a:rPr lang="en-US" sz="800" dirty="0"/>
              <a:t>Results - Branch and Bound Algorithm:</a:t>
            </a:r>
          </a:p>
          <a:p>
            <a:pPr>
              <a:spcBef>
                <a:spcPts val="600"/>
              </a:spcBef>
            </a:pPr>
            <a:r>
              <a:rPr lang="en-US" sz="800" dirty="0"/>
              <a:t>The use of AMCC reduces computation time by almost half for both one-hour and two-hour instances.</a:t>
            </a:r>
          </a:p>
          <a:p>
            <a:pPr>
              <a:spcBef>
                <a:spcPts val="600"/>
              </a:spcBef>
            </a:pPr>
            <a:r>
              <a:rPr lang="en-US" sz="800" dirty="0"/>
              <a:t>The branch and bound algorithm consistently outperforms heuristics, providing optimal or near-optimal solutions.</a:t>
            </a:r>
          </a:p>
          <a:p>
            <a:pPr>
              <a:spcBef>
                <a:spcPts val="600"/>
              </a:spcBef>
            </a:pPr>
            <a:r>
              <a:rPr lang="en-US" sz="800" dirty="0"/>
              <a:t>FCFS and FLFS rules, while simple, lead to poorer results, especially with significant secondary delays.</a:t>
            </a:r>
          </a:p>
          <a:p>
            <a:pPr>
              <a:spcBef>
                <a:spcPts val="600"/>
              </a:spcBef>
            </a:pPr>
            <a:r>
              <a:rPr lang="en-US" sz="800" dirty="0"/>
              <a:t>The branch and bound algorithm excels in reducing maximum and average secondary delays.</a:t>
            </a:r>
          </a:p>
          <a:p>
            <a:pPr marL="0" indent="0">
              <a:spcBef>
                <a:spcPts val="600"/>
              </a:spcBef>
              <a:buNone/>
            </a:pPr>
            <a:r>
              <a:rPr lang="en-US" sz="800" dirty="0"/>
              <a:t>Evaluation of Experiments:</a:t>
            </a:r>
          </a:p>
          <a:p>
            <a:pPr>
              <a:spcBef>
                <a:spcPts val="600"/>
              </a:spcBef>
            </a:pPr>
            <a:r>
              <a:rPr lang="en-US" sz="800" dirty="0"/>
              <a:t>The branch and bound algorithm achieves proven optimal solutions in 297 out of 300 instances within a 120-second time limit.</a:t>
            </a:r>
          </a:p>
          <a:p>
            <a:pPr>
              <a:spcBef>
                <a:spcPts val="600"/>
              </a:spcBef>
            </a:pPr>
            <a:r>
              <a:rPr lang="en-US" sz="800" dirty="0"/>
              <a:t>Average computation time is 1.93 seconds, and the average number of nodes explored is 116.</a:t>
            </a:r>
          </a:p>
          <a:p>
            <a:pPr>
              <a:spcBef>
                <a:spcPts val="600"/>
              </a:spcBef>
            </a:pPr>
            <a:r>
              <a:rPr lang="en-US" sz="800" dirty="0"/>
              <a:t>The algorithm significantly improves solutions compared to heuristics, especially in challenging instances.</a:t>
            </a:r>
          </a:p>
          <a:p>
            <a:pPr marL="0" indent="0">
              <a:spcBef>
                <a:spcPts val="600"/>
              </a:spcBef>
              <a:buNone/>
            </a:pPr>
            <a:r>
              <a:rPr lang="en-US" sz="800" dirty="0"/>
              <a:t>Effects of Static Implications:</a:t>
            </a:r>
          </a:p>
          <a:p>
            <a:pPr>
              <a:spcBef>
                <a:spcPts val="600"/>
              </a:spcBef>
            </a:pPr>
            <a:r>
              <a:rPr lang="en-US" sz="800" dirty="0"/>
              <a:t>Static implications in CRP prove effective in improving algorithm performance.</a:t>
            </a:r>
          </a:p>
          <a:p>
            <a:pPr>
              <a:spcBef>
                <a:spcPts val="600"/>
              </a:spcBef>
            </a:pPr>
            <a:r>
              <a:rPr lang="en-US" sz="800" dirty="0"/>
              <a:t>The algorithm consistently attains and proves optimality when static implications are used.</a:t>
            </a:r>
          </a:p>
          <a:p>
            <a:pPr>
              <a:spcBef>
                <a:spcPts val="600"/>
              </a:spcBef>
            </a:pPr>
            <a:r>
              <a:rPr lang="en-US" sz="800" dirty="0"/>
              <a:t>Without static implications, the algorithm struggles to find feasible solutions, especially in two-hour instances.</a:t>
            </a:r>
          </a:p>
          <a:p>
            <a:pPr marL="0" indent="0">
              <a:spcBef>
                <a:spcPts val="600"/>
              </a:spcBef>
              <a:buNone/>
            </a:pPr>
            <a:r>
              <a:rPr lang="en-US" sz="800" dirty="0"/>
              <a:t>Hard Instances:</a:t>
            </a:r>
          </a:p>
          <a:p>
            <a:pPr>
              <a:spcBef>
                <a:spcPts val="600"/>
              </a:spcBef>
            </a:pPr>
            <a:r>
              <a:rPr lang="en-US" sz="800" dirty="0"/>
              <a:t>Most instances are easy to solve, with the branch and bound often closing the problem at root.</a:t>
            </a:r>
          </a:p>
          <a:p>
            <a:pPr>
              <a:spcBef>
                <a:spcPts val="600"/>
              </a:spcBef>
            </a:pPr>
            <a:r>
              <a:rPr lang="en-US" sz="800" dirty="0"/>
              <a:t>A few hard instances are identified, but the algorithm successfully handles them within reasonable time limits.</a:t>
            </a:r>
          </a:p>
          <a:p>
            <a:pPr>
              <a:spcBef>
                <a:spcPts val="600"/>
              </a:spcBef>
            </a:pPr>
            <a:r>
              <a:rPr lang="en-US" sz="800" dirty="0"/>
              <a:t>Longer computation times are observed for instances with two-hour timetables.</a:t>
            </a:r>
            <a:endParaRPr lang="en-IN" sz="800" dirty="0"/>
          </a:p>
        </p:txBody>
      </p:sp>
      <p:pic>
        <p:nvPicPr>
          <p:cNvPr id="5" name="Picture 4" descr="A graph of a number of individuals&#10;&#10;Description automatically generated with medium confidence">
            <a:extLst>
              <a:ext uri="{FF2B5EF4-FFF2-40B4-BE49-F238E27FC236}">
                <a16:creationId xmlns:a16="http://schemas.microsoft.com/office/drawing/2014/main" id="{64807EA0-5FDC-71C8-FB94-C8D4E777B96B}"/>
              </a:ext>
            </a:extLst>
          </p:cNvPr>
          <p:cNvPicPr>
            <a:picLocks noChangeAspect="1"/>
          </p:cNvPicPr>
          <p:nvPr/>
        </p:nvPicPr>
        <p:blipFill>
          <a:blip r:embed="rId2"/>
          <a:stretch>
            <a:fillRect/>
          </a:stretch>
        </p:blipFill>
        <p:spPr>
          <a:xfrm>
            <a:off x="6485839" y="640080"/>
            <a:ext cx="4685386" cy="5577840"/>
          </a:xfrm>
          <a:prstGeom prst="rect">
            <a:avLst/>
          </a:prstGeom>
        </p:spPr>
      </p:pic>
    </p:spTree>
    <p:extLst>
      <p:ext uri="{BB962C8B-B14F-4D97-AF65-F5344CB8AC3E}">
        <p14:creationId xmlns:p14="http://schemas.microsoft.com/office/powerpoint/2010/main" val="357002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2416</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Optimizing Train Scheduling in Railway Networks: A Branch and Bound Approach</vt:lpstr>
      <vt:lpstr>Team Introduction</vt:lpstr>
      <vt:lpstr>Problem Outline</vt:lpstr>
      <vt:lpstr>Why is this problem important?</vt:lpstr>
      <vt:lpstr>Solution and its Details</vt:lpstr>
      <vt:lpstr>Solution and its Details</vt:lpstr>
      <vt:lpstr>Solution and its Details</vt:lpstr>
      <vt:lpstr>Empirical Results</vt:lpstr>
      <vt:lpstr>Empirical Results</vt:lpstr>
      <vt:lpstr>References/Citations, Etc.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Abdemanaaf Ghadiali</dc:creator>
  <cp:lastModifiedBy>Abdemanaaf Ghadiali</cp:lastModifiedBy>
  <cp:revision>13</cp:revision>
  <dcterms:created xsi:type="dcterms:W3CDTF">2023-12-03T20:59:57Z</dcterms:created>
  <dcterms:modified xsi:type="dcterms:W3CDTF">2023-12-04T21:21:29Z</dcterms:modified>
</cp:coreProperties>
</file>