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gPBS7z1BaLboBv02R75wE29R0q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a23b1d8c17_1_9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2a23b1d8c17_1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23b1d8c17_1_4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g2a23b1d8c17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2bf46235d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2bf46235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23b1d8c17_1_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 presence of a positive length cycle would imply an operation that precedes itself in the scheduling process. In practical terms, this would mean that a task or operation is scheduled to occur before it has even started, which is logically impossible and infeasible. In the specific context of train scheduling, having an operation precede itself is particularly problematic. Trains cannot start a task before the task has been initiated, and this violation of logical sequencing could lead to conflicts and render the schedule infeasible.</a:t>
            </a:r>
            <a:endParaRPr/>
          </a:p>
        </p:txBody>
      </p:sp>
      <p:sp>
        <p:nvSpPr>
          <p:cNvPr id="197" name="Google Shape;197;g2a23b1d8c1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23b1d8c17_1_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a:t>
            </a:r>
            <a:r>
              <a:rPr lang="en-US"/>
              <a:t>tatic implications could refer to rules or relationships that are not dependent on real-time changes but are determined in advance.</a:t>
            </a:r>
            <a:endParaRPr/>
          </a:p>
          <a:p>
            <a:pPr indent="0" lvl="0" marL="0" rtl="0" algn="l">
              <a:lnSpc>
                <a:spcPct val="100000"/>
              </a:lnSpc>
              <a:spcBef>
                <a:spcPts val="0"/>
              </a:spcBef>
              <a:spcAft>
                <a:spcPts val="0"/>
              </a:spcAft>
              <a:buSzPts val="1100"/>
              <a:buNone/>
            </a:pPr>
            <a:r>
              <a:rPr lang="en-US"/>
              <a:t>The Jackson preemptive schedule is a scheduling technique used in the context of job shop scheduling. It involves the preemptive assignment of tasks to machines based on certain criteria. Preemptive scheduling allows for the interruption and resumption of tasks on machines.</a:t>
            </a:r>
            <a:endParaRPr/>
          </a:p>
          <a:p>
            <a:pPr indent="0" lvl="0" marL="0" rtl="0" algn="l">
              <a:lnSpc>
                <a:spcPct val="100000"/>
              </a:lnSpc>
              <a:spcBef>
                <a:spcPts val="0"/>
              </a:spcBef>
              <a:spcAft>
                <a:spcPts val="0"/>
              </a:spcAft>
              <a:buSzPts val="1100"/>
              <a:buNone/>
            </a:pPr>
            <a:r>
              <a:rPr lang="en-US"/>
              <a:t>In the context of an alternative graph, the term "path" typically refers to a sequence of edges (connections) between nodes (points) in the graph. Establishing lower bounds on the length of paths means determining the minimum possible length that a path can have.</a:t>
            </a:r>
            <a:endParaRPr/>
          </a:p>
          <a:p>
            <a:pPr indent="0" lvl="0" marL="0" rtl="0" algn="l">
              <a:lnSpc>
                <a:spcPct val="100000"/>
              </a:lnSpc>
              <a:spcBef>
                <a:spcPts val="0"/>
              </a:spcBef>
              <a:spcAft>
                <a:spcPts val="0"/>
              </a:spcAft>
              <a:buSzPts val="1100"/>
              <a:buNone/>
            </a:pPr>
            <a:r>
              <a:rPr lang="en-US"/>
              <a:t>A binary branching scheme involves making decisions at each step by choosing between two alternatives or options. In the context of optimization or decision problems, this approach simplifies the decision-making process.</a:t>
            </a:r>
            <a:endParaRPr/>
          </a:p>
          <a:p>
            <a:pPr indent="0" lvl="0" marL="0" rtl="0" algn="l">
              <a:lnSpc>
                <a:spcPct val="100000"/>
              </a:lnSpc>
              <a:spcBef>
                <a:spcPts val="0"/>
              </a:spcBef>
              <a:spcAft>
                <a:spcPts val="0"/>
              </a:spcAft>
              <a:buSzPts val="1100"/>
              <a:buNone/>
            </a:pPr>
            <a:r>
              <a:rPr lang="en-US"/>
              <a:t>The AMCC rule is a specific criterion or guideline used for decision-making. It likely involves evaluating alternative choices based on their potential impact on concurrent completion of tasks or activities.</a:t>
            </a:r>
            <a:endParaRPr/>
          </a:p>
          <a:p>
            <a:pPr indent="0" lvl="0" marL="0" rtl="0" algn="l">
              <a:lnSpc>
                <a:spcPct val="100000"/>
              </a:lnSpc>
              <a:spcBef>
                <a:spcPts val="0"/>
              </a:spcBef>
              <a:spcAft>
                <a:spcPts val="0"/>
              </a:spcAft>
              <a:buSzPts val="1100"/>
              <a:buNone/>
            </a:pPr>
            <a:r>
              <a:rPr lang="en-US"/>
              <a:t>In the binary branching scheme, decisions are made based on the AMCC rule. This means that at each decision point, the available alternatives are evaluated using the AMCC rule to determine the best course of action.</a:t>
            </a:r>
            <a:endParaRPr/>
          </a:p>
        </p:txBody>
      </p:sp>
      <p:sp>
        <p:nvSpPr>
          <p:cNvPr id="207" name="Google Shape;207;g2a23b1d8c17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23b1d8c17_1_1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2a23b1d8c17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23b1d8c17_1_2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2a23b1d8c17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23b1d8c17_1_3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2a23b1d8c17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g2a23b16727d_2_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g2a23b16727d_2_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g2a23b16727d_2_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2a23b16727d_2_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g2a23b16727d_2_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g2a23b16727d_2_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2a23b16727d_2_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5" name="Google Shape;95;g2a23b16727d_2_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g2a23b16727d_2_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2a23b16727d_2_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g2a23b16727d_2_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g2a23b16727d_2_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1" name="Google Shape;101;g2a23b16727d_2_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g2a23b16727d_2_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2a23b16727d_2_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g2a23b16727d_2_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2a23b16727d_2_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g2a23b16727d_2_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g2a23b16727d_2_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g2a23b16727d_2_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g2a23b16727d_2_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g2a23b16727d_2_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g2a23b16727d_2_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4" name="Google Shape;114;g2a23b16727d_2_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g2a23b16727d_2_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g2a23b16727d_2_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g2a23b16727d_2_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2a23b16727d_2_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g2a23b16727d_2_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g2a23b16727d_2_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2a23b16727d_2_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g2a23b16727d_2_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g2a23b16727d_2_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g2a23b16727d_2_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2a23b16727d_2_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2a23b16727d_2_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g2a23b16727d_2_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2a23b16727d_2_4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2" name="Google Shape;132;g2a23b16727d_2_4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3" name="Google Shape;133;g2a23b16727d_2_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2a23b16727d_2_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g2a23b16727d_2_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g2a23b16727d_2_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2a23b16727d_2_56"/>
          <p:cNvSpPr/>
          <p:nvPr>
            <p:ph idx="2" type="pic"/>
          </p:nvPr>
        </p:nvSpPr>
        <p:spPr>
          <a:xfrm>
            <a:off x="5183188" y="987425"/>
            <a:ext cx="6172200" cy="4873625"/>
          </a:xfrm>
          <a:prstGeom prst="rect">
            <a:avLst/>
          </a:prstGeom>
          <a:noFill/>
          <a:ln>
            <a:noFill/>
          </a:ln>
        </p:spPr>
      </p:sp>
      <p:sp>
        <p:nvSpPr>
          <p:cNvPr id="139" name="Google Shape;139;g2a23b16727d_2_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g2a23b16727d_2_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g2a23b16727d_2_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g2a23b16727d_2_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g2a23b16727d_2_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2a23b16727d_2_6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g2a23b16727d_2_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g2a23b16727d_2_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g2a23b16727d_2_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g2a23b16727d_2_6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g2a23b16727d_2_6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g2a23b16727d_2_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g2a23b16727d_2_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g2a23b16727d_2_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g2a23b16727d_2_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g2a23b16727d_2_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g2a23b16727d_2_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4" name="Google Shape;84;g2a23b16727d_2_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 name="Google Shape;85;g2a23b16727d_2_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5.gif"/><Relationship Id="rId4" Type="http://schemas.openxmlformats.org/officeDocument/2006/relationships/image" Target="../media/image1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1"/>
          <p:cNvSpPr/>
          <p:nvPr/>
        </p:nvSpPr>
        <p:spPr>
          <a:xfrm>
            <a:off x="0" y="-1"/>
            <a:ext cx="12191695" cy="6852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1"/>
          <p:cNvSpPr txBox="1"/>
          <p:nvPr>
            <p:ph type="ctrTitle"/>
          </p:nvPr>
        </p:nvSpPr>
        <p:spPr>
          <a:xfrm>
            <a:off x="5231542" y="4267832"/>
            <a:ext cx="6165116" cy="129711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Times New Roman"/>
              <a:buNone/>
            </a:pPr>
            <a:r>
              <a:rPr lang="en-US" sz="3200">
                <a:solidFill>
                  <a:schemeClr val="dk2"/>
                </a:solidFill>
                <a:latin typeface="Times New Roman"/>
                <a:ea typeface="Times New Roman"/>
                <a:cs typeface="Times New Roman"/>
                <a:sym typeface="Times New Roman"/>
              </a:rPr>
              <a:t>Optimizing Train Scheduling in Railway Networks: A Branch and Bound Approach</a:t>
            </a:r>
            <a:endParaRPr sz="3200">
              <a:solidFill>
                <a:schemeClr val="dk2"/>
              </a:solidFill>
              <a:latin typeface="Times New Roman"/>
              <a:ea typeface="Times New Roman"/>
              <a:cs typeface="Times New Roman"/>
              <a:sym typeface="Times New Roman"/>
            </a:endParaRPr>
          </a:p>
        </p:txBody>
      </p:sp>
      <p:sp>
        <p:nvSpPr>
          <p:cNvPr id="162" name="Google Shape;162;p1"/>
          <p:cNvSpPr txBox="1"/>
          <p:nvPr>
            <p:ph idx="1" type="subTitle"/>
          </p:nvPr>
        </p:nvSpPr>
        <p:spPr>
          <a:xfrm>
            <a:off x="5231238" y="3675888"/>
            <a:ext cx="6165420" cy="59194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1700"/>
              <a:buNone/>
            </a:pPr>
            <a:r>
              <a:rPr b="0" i="0" lang="en-US" sz="1700">
                <a:solidFill>
                  <a:schemeClr val="dk2"/>
                </a:solidFill>
                <a:latin typeface="Times New Roman"/>
                <a:ea typeface="Times New Roman"/>
                <a:cs typeface="Times New Roman"/>
                <a:sym typeface="Times New Roman"/>
              </a:rPr>
              <a:t>Enhancing Railway Operations: A Branch and Bound Algorithm for Real-Time Conflict-Free Train Scheduling with Implication Rules</a:t>
            </a:r>
            <a:endParaRPr sz="1700">
              <a:solidFill>
                <a:schemeClr val="dk2"/>
              </a:solidFill>
              <a:latin typeface="Times New Roman"/>
              <a:ea typeface="Times New Roman"/>
              <a:cs typeface="Times New Roman"/>
              <a:sym typeface="Times New Roman"/>
            </a:endParaRPr>
          </a:p>
        </p:txBody>
      </p:sp>
      <p:pic>
        <p:nvPicPr>
          <p:cNvPr descr="Train" id="163" name="Google Shape;163;p1"/>
          <p:cNvPicPr preferRelativeResize="0"/>
          <p:nvPr/>
        </p:nvPicPr>
        <p:blipFill rotWithShape="1">
          <a:blip r:embed="rId3">
            <a:alphaModFix/>
          </a:blip>
          <a:srcRect b="0" l="0" r="0" t="0"/>
          <a:stretch/>
        </p:blipFill>
        <p:spPr>
          <a:xfrm>
            <a:off x="340470" y="1815320"/>
            <a:ext cx="4141760" cy="4141760"/>
          </a:xfrm>
          <a:custGeom>
            <a:rect b="b" l="l" r="r" t="t"/>
            <a:pathLst>
              <a:path extrusionOk="0" h="4377846" w="4141760">
                <a:moveTo>
                  <a:pt x="0" y="0"/>
                </a:moveTo>
                <a:lnTo>
                  <a:pt x="4141760" y="0"/>
                </a:lnTo>
                <a:lnTo>
                  <a:pt x="4141760" y="4377846"/>
                </a:lnTo>
                <a:lnTo>
                  <a:pt x="0" y="4377846"/>
                </a:lnTo>
                <a:close/>
              </a:path>
            </a:pathLst>
          </a:custGeom>
          <a:noFill/>
          <a:ln>
            <a:noFill/>
          </a:ln>
        </p:spPr>
      </p:pic>
      <p:grpSp>
        <p:nvGrpSpPr>
          <p:cNvPr id="164" name="Google Shape;164;p1"/>
          <p:cNvGrpSpPr/>
          <p:nvPr/>
        </p:nvGrpSpPr>
        <p:grpSpPr>
          <a:xfrm>
            <a:off x="-4253" y="-5977"/>
            <a:ext cx="6238675" cy="6863979"/>
            <a:chOff x="305" y="-5977"/>
            <a:chExt cx="6238675" cy="6863979"/>
          </a:xfrm>
        </p:grpSpPr>
        <p:sp>
          <p:nvSpPr>
            <p:cNvPr id="165" name="Google Shape;165;p1"/>
            <p:cNvSpPr/>
            <p:nvPr/>
          </p:nvSpPr>
          <p:spPr>
            <a:xfrm flipH="1">
              <a:off x="305" y="34854"/>
              <a:ext cx="6028697" cy="6817170"/>
            </a:xfrm>
            <a:custGeom>
              <a:rect b="b" l="l" r="r" t="t"/>
              <a:pathLst>
                <a:path extrusionOk="0" h="6817170" w="6028697">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p1"/>
            <p:cNvSpPr/>
            <p:nvPr/>
          </p:nvSpPr>
          <p:spPr>
            <a:xfrm flipH="1">
              <a:off x="305" y="1"/>
              <a:ext cx="6165116"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1"/>
            <p:cNvSpPr/>
            <p:nvPr/>
          </p:nvSpPr>
          <p:spPr>
            <a:xfrm flipH="1">
              <a:off x="305" y="-5977"/>
              <a:ext cx="6238675"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g2a23b1d8c17_1_9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7" name="Google Shape;247;g2a23b1d8c17_1_93"/>
          <p:cNvSpPr txBox="1"/>
          <p:nvPr>
            <p:ph type="title"/>
          </p:nvPr>
        </p:nvSpPr>
        <p:spPr>
          <a:xfrm>
            <a:off x="4654296" y="329184"/>
            <a:ext cx="6894576" cy="1783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Conclusion</a:t>
            </a:r>
            <a:endParaRPr/>
          </a:p>
        </p:txBody>
      </p:sp>
      <p:pic>
        <p:nvPicPr>
          <p:cNvPr descr="Empty office area" id="248" name="Google Shape;248;g2a23b1d8c17_1_93"/>
          <p:cNvPicPr preferRelativeResize="0"/>
          <p:nvPr/>
        </p:nvPicPr>
        <p:blipFill rotWithShape="1">
          <a:blip r:embed="rId3">
            <a:alphaModFix/>
          </a:blip>
          <a:srcRect b="-2" l="39287" r="21266" t="0"/>
          <a:stretch/>
        </p:blipFill>
        <p:spPr>
          <a:xfrm>
            <a:off x="20" y="1"/>
            <a:ext cx="4052522" cy="6858000"/>
          </a:xfrm>
          <a:custGeom>
            <a:rect b="b" l="l" r="r" t="t"/>
            <a:pathLst>
              <a:path extrusionOk="0" h="6858000" w="4052542">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a:noFill/>
          <a:ln>
            <a:noFill/>
          </a:ln>
        </p:spPr>
      </p:pic>
      <p:sp>
        <p:nvSpPr>
          <p:cNvPr id="249" name="Google Shape;249;g2a23b1d8c17_1_93"/>
          <p:cNvSpPr/>
          <p:nvPr/>
        </p:nvSpPr>
        <p:spPr>
          <a:xfrm>
            <a:off x="4654296" y="2395728"/>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0" name="Google Shape;250;g2a23b1d8c17_1_93"/>
          <p:cNvSpPr txBox="1"/>
          <p:nvPr>
            <p:ph idx="1" type="body"/>
          </p:nvPr>
        </p:nvSpPr>
        <p:spPr>
          <a:xfrm>
            <a:off x="4654296" y="2706624"/>
            <a:ext cx="6894576" cy="348386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200"/>
              <a:buChar char="•"/>
            </a:pPr>
            <a:r>
              <a:rPr lang="en-US" sz="1200"/>
              <a:t>In conclusion, this paper addresses the intricate problem of real-time conflict resolution in the management of a complex rail network. Focused on railway infrastructure managers facing perturbations in train operations, the study formulates the issue as a substantial job shop scheduling problem with no-store constraints. </a:t>
            </a:r>
            <a:endParaRPr/>
          </a:p>
          <a:p>
            <a:pPr indent="-228600" lvl="0" marL="228600" rtl="0" algn="l">
              <a:lnSpc>
                <a:spcPct val="90000"/>
              </a:lnSpc>
              <a:spcBef>
                <a:spcPts val="1000"/>
              </a:spcBef>
              <a:spcAft>
                <a:spcPts val="0"/>
              </a:spcAft>
              <a:buClr>
                <a:schemeClr val="dk1"/>
              </a:buClr>
              <a:buSzPts val="1200"/>
              <a:buChar char="•"/>
            </a:pPr>
            <a:r>
              <a:rPr lang="en-US" sz="1200"/>
              <a:t>A branch and bound algorithm, incorporating implication rules to expedite computations, is developed to recompose a conflict-free timetable amid perturbations. The experimental study, centered around a bottleneck area in the Dutch rail network, demonstrates that the truncated algorithm efficiently delivers proven optimal or near-optimal solutions within stringent time limits. </a:t>
            </a:r>
            <a:endParaRPr/>
          </a:p>
          <a:p>
            <a:pPr indent="-228600" lvl="0" marL="228600" rtl="0" algn="l">
              <a:lnSpc>
                <a:spcPct val="90000"/>
              </a:lnSpc>
              <a:spcBef>
                <a:spcPts val="1000"/>
              </a:spcBef>
              <a:spcAft>
                <a:spcPts val="0"/>
              </a:spcAft>
              <a:buClr>
                <a:schemeClr val="dk1"/>
              </a:buClr>
              <a:buSzPts val="1200"/>
              <a:buChar char="•"/>
            </a:pPr>
            <a:r>
              <a:rPr lang="en-US" sz="1200"/>
              <a:t>The optimization model, grounded in discrete event optimization, adeptly handles the no-store aspect of the scheduling problem. The algorithm minimizes the maximum secondary delay for all trains at visited stations, showcasing its effectiveness. </a:t>
            </a:r>
            <a:endParaRPr/>
          </a:p>
          <a:p>
            <a:pPr indent="-228600" lvl="0" marL="228600" rtl="0" algn="l">
              <a:lnSpc>
                <a:spcPct val="90000"/>
              </a:lnSpc>
              <a:spcBef>
                <a:spcPts val="1000"/>
              </a:spcBef>
              <a:spcAft>
                <a:spcPts val="0"/>
              </a:spcAft>
              <a:buClr>
                <a:schemeClr val="dk1"/>
              </a:buClr>
              <a:buSzPts val="1200"/>
              <a:buChar char="•"/>
            </a:pPr>
            <a:r>
              <a:rPr lang="en-US" sz="1200"/>
              <a:t>The experiments reveal that algorithms leveraging global information outperform traditional dispatching rules, highlighting their potential for substantial improvements in railway service quality. </a:t>
            </a:r>
            <a:endParaRPr/>
          </a:p>
          <a:p>
            <a:pPr indent="-228600" lvl="0" marL="228600" rtl="0" algn="l">
              <a:lnSpc>
                <a:spcPct val="90000"/>
              </a:lnSpc>
              <a:spcBef>
                <a:spcPts val="1000"/>
              </a:spcBef>
              <a:spcAft>
                <a:spcPts val="0"/>
              </a:spcAft>
              <a:buClr>
                <a:schemeClr val="dk1"/>
              </a:buClr>
              <a:buSzPts val="1200"/>
              <a:buChar char="•"/>
            </a:pPr>
            <a:r>
              <a:rPr lang="en-US" sz="1200"/>
              <a:t>Overall, this research significantly contributes to advancing solutions for real-time conflict resolution in railway scheduling, offering practical insights and promising performance results.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4" name="Shape 254"/>
        <p:cNvGrpSpPr/>
        <p:nvPr/>
      </p:nvGrpSpPr>
      <p:grpSpPr>
        <a:xfrm>
          <a:off x="0" y="0"/>
          <a:ext cx="0" cy="0"/>
          <a:chOff x="0" y="0"/>
          <a:chExt cx="0" cy="0"/>
        </a:xfrm>
      </p:grpSpPr>
      <p:pic>
        <p:nvPicPr>
          <p:cNvPr descr="Blur blurry blue and white lights&#10;&#10;Description automatically generated" id="255" name="Google Shape;255;g2a23b1d8c17_1_41"/>
          <p:cNvPicPr preferRelativeResize="0"/>
          <p:nvPr/>
        </p:nvPicPr>
        <p:blipFill rotWithShape="1">
          <a:blip r:embed="rId3">
            <a:alphaModFix/>
          </a:blip>
          <a:srcRect b="1525" l="0" r="0" t="14204"/>
          <a:stretch/>
        </p:blipFill>
        <p:spPr>
          <a:xfrm>
            <a:off x="20" y="10"/>
            <a:ext cx="12191980" cy="6857990"/>
          </a:xfrm>
          <a:prstGeom prst="rect">
            <a:avLst/>
          </a:prstGeom>
          <a:noFill/>
          <a:ln>
            <a:noFill/>
          </a:ln>
        </p:spPr>
      </p:pic>
      <p:sp>
        <p:nvSpPr>
          <p:cNvPr id="256" name="Google Shape;256;g2a23b1d8c17_1_41"/>
          <p:cNvSpPr/>
          <p:nvPr/>
        </p:nvSpPr>
        <p:spPr>
          <a:xfrm>
            <a:off x="0" y="0"/>
            <a:ext cx="12192000" cy="6858000"/>
          </a:xfrm>
          <a:prstGeom prst="rect">
            <a:avLst/>
          </a:prstGeom>
          <a:gradFill>
            <a:gsLst>
              <a:gs pos="0">
                <a:srgbClr val="E7E6E6">
                  <a:alpha val="67450"/>
                </a:srgbClr>
              </a:gs>
              <a:gs pos="10000">
                <a:srgbClr val="E7E6E6">
                  <a:alpha val="67450"/>
                </a:srgbClr>
              </a:gs>
              <a:gs pos="85000">
                <a:srgbClr val="E7E6E6">
                  <a:alpha val="96470"/>
                </a:srgbClr>
              </a:gs>
              <a:gs pos="100000">
                <a:srgbClr val="E7E6E6">
                  <a:alpha val="9647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g2a23b1d8c17_1_41"/>
          <p:cNvSpPr txBox="1"/>
          <p:nvPr>
            <p:ph type="title"/>
          </p:nvPr>
        </p:nvSpPr>
        <p:spPr>
          <a:xfrm>
            <a:off x="838200" y="365125"/>
            <a:ext cx="10515600" cy="66509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References/Citations, Etc.</a:t>
            </a:r>
            <a:endParaRPr/>
          </a:p>
        </p:txBody>
      </p:sp>
      <p:grpSp>
        <p:nvGrpSpPr>
          <p:cNvPr id="258" name="Google Shape;258;g2a23b1d8c17_1_41"/>
          <p:cNvGrpSpPr/>
          <p:nvPr/>
        </p:nvGrpSpPr>
        <p:grpSpPr>
          <a:xfrm>
            <a:off x="864514" y="1828215"/>
            <a:ext cx="10462970" cy="4346156"/>
            <a:chOff x="26314" y="2590"/>
            <a:chExt cx="10462970" cy="4346156"/>
          </a:xfrm>
        </p:grpSpPr>
        <p:sp>
          <p:nvSpPr>
            <p:cNvPr id="259" name="Google Shape;259;g2a23b1d8c17_1_41"/>
            <p:cNvSpPr/>
            <p:nvPr/>
          </p:nvSpPr>
          <p:spPr>
            <a:xfrm>
              <a:off x="26314" y="2590"/>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2a23b1d8c17_1_41"/>
            <p:cNvSpPr txBox="1"/>
            <p:nvPr/>
          </p:nvSpPr>
          <p:spPr>
            <a:xfrm>
              <a:off x="26314" y="2590"/>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Adenso-Díaz et al. (1999) focus on online timetable rescheduling in regional train services, addressing dynamic changes in schedules.</a:t>
              </a:r>
              <a:endParaRPr b="0" i="0" sz="1400" u="none" cap="none" strike="noStrike">
                <a:solidFill>
                  <a:srgbClr val="000000"/>
                </a:solidFill>
                <a:latin typeface="Arial"/>
                <a:ea typeface="Arial"/>
                <a:cs typeface="Arial"/>
                <a:sym typeface="Arial"/>
              </a:endParaRPr>
            </a:p>
          </p:txBody>
        </p:sp>
        <p:sp>
          <p:nvSpPr>
            <p:cNvPr id="261" name="Google Shape;261;g2a23b1d8c17_1_41"/>
            <p:cNvSpPr/>
            <p:nvPr/>
          </p:nvSpPr>
          <p:spPr>
            <a:xfrm>
              <a:off x="1796971" y="2590"/>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2a23b1d8c17_1_41"/>
            <p:cNvSpPr txBox="1"/>
            <p:nvPr/>
          </p:nvSpPr>
          <p:spPr>
            <a:xfrm>
              <a:off x="1796971" y="2590"/>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Bra¨nnlund et al. (1998) provide insights into railway timetabling using Lagrangian relaxation, contributing to optimization techniques.</a:t>
              </a:r>
              <a:endParaRPr b="0" i="0" sz="1400" u="none" cap="none" strike="noStrike">
                <a:solidFill>
                  <a:srgbClr val="000000"/>
                </a:solidFill>
                <a:latin typeface="Arial"/>
                <a:ea typeface="Arial"/>
                <a:cs typeface="Arial"/>
                <a:sym typeface="Arial"/>
              </a:endParaRPr>
            </a:p>
          </p:txBody>
        </p:sp>
        <p:sp>
          <p:nvSpPr>
            <p:cNvPr id="263" name="Google Shape;263;g2a23b1d8c17_1_41"/>
            <p:cNvSpPr/>
            <p:nvPr/>
          </p:nvSpPr>
          <p:spPr>
            <a:xfrm>
              <a:off x="3567627" y="2590"/>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2a23b1d8c17_1_41"/>
            <p:cNvSpPr txBox="1"/>
            <p:nvPr/>
          </p:nvSpPr>
          <p:spPr>
            <a:xfrm>
              <a:off x="3567627" y="2590"/>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Caprara et al. (2002) discuss modeling and solving the train timetabling problem, offering significant insights into optimization models.</a:t>
              </a:r>
              <a:endParaRPr b="0" i="0" sz="1400" u="none" cap="none" strike="noStrike">
                <a:solidFill>
                  <a:srgbClr val="000000"/>
                </a:solidFill>
                <a:latin typeface="Arial"/>
                <a:ea typeface="Arial"/>
                <a:cs typeface="Arial"/>
                <a:sym typeface="Arial"/>
              </a:endParaRPr>
            </a:p>
          </p:txBody>
        </p:sp>
        <p:sp>
          <p:nvSpPr>
            <p:cNvPr id="265" name="Google Shape;265;g2a23b1d8c17_1_41"/>
            <p:cNvSpPr/>
            <p:nvPr/>
          </p:nvSpPr>
          <p:spPr>
            <a:xfrm>
              <a:off x="5338284" y="2590"/>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2a23b1d8c17_1_41"/>
            <p:cNvSpPr txBox="1"/>
            <p:nvPr/>
          </p:nvSpPr>
          <p:spPr>
            <a:xfrm>
              <a:off x="5338284" y="2590"/>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Carlier (1982, 1989, 1994) contributes to sequencing problems and job-shop scheduling, presenting algorithmic approaches. </a:t>
              </a:r>
              <a:endParaRPr b="0" i="0" sz="1400" u="none" cap="none" strike="noStrike">
                <a:solidFill>
                  <a:srgbClr val="000000"/>
                </a:solidFill>
                <a:latin typeface="Arial"/>
                <a:ea typeface="Arial"/>
                <a:cs typeface="Arial"/>
                <a:sym typeface="Arial"/>
              </a:endParaRPr>
            </a:p>
          </p:txBody>
        </p:sp>
        <p:sp>
          <p:nvSpPr>
            <p:cNvPr id="267" name="Google Shape;267;g2a23b1d8c17_1_41"/>
            <p:cNvSpPr/>
            <p:nvPr/>
          </p:nvSpPr>
          <p:spPr>
            <a:xfrm>
              <a:off x="7108940" y="2590"/>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2a23b1d8c17_1_41"/>
            <p:cNvSpPr txBox="1"/>
            <p:nvPr/>
          </p:nvSpPr>
          <p:spPr>
            <a:xfrm>
              <a:off x="7108940" y="2590"/>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Cordeau et al. (1998) conduct a survey of optimization models for train routing and scheduling, offering a comprehensive overview. </a:t>
              </a:r>
              <a:endParaRPr b="0" i="0" sz="1400" u="none" cap="none" strike="noStrike">
                <a:solidFill>
                  <a:srgbClr val="000000"/>
                </a:solidFill>
                <a:latin typeface="Arial"/>
                <a:ea typeface="Arial"/>
                <a:cs typeface="Arial"/>
                <a:sym typeface="Arial"/>
              </a:endParaRPr>
            </a:p>
          </p:txBody>
        </p:sp>
        <p:sp>
          <p:nvSpPr>
            <p:cNvPr id="269" name="Google Shape;269;g2a23b1d8c17_1_41"/>
            <p:cNvSpPr/>
            <p:nvPr/>
          </p:nvSpPr>
          <p:spPr>
            <a:xfrm>
              <a:off x="8879597" y="2590"/>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2a23b1d8c17_1_41"/>
            <p:cNvSpPr txBox="1"/>
            <p:nvPr/>
          </p:nvSpPr>
          <p:spPr>
            <a:xfrm>
              <a:off x="8879597" y="2590"/>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Dessouky et al. (2006) present an exact solution procedure for optimal dispatching times in complex rail networks. </a:t>
              </a:r>
              <a:endParaRPr b="0" i="0" sz="1400" u="none" cap="none" strike="noStrike">
                <a:solidFill>
                  <a:srgbClr val="000000"/>
                </a:solidFill>
                <a:latin typeface="Arial"/>
                <a:ea typeface="Arial"/>
                <a:cs typeface="Arial"/>
                <a:sym typeface="Arial"/>
              </a:endParaRPr>
            </a:p>
          </p:txBody>
        </p:sp>
        <p:sp>
          <p:nvSpPr>
            <p:cNvPr id="271" name="Google Shape;271;g2a23b1d8c17_1_41"/>
            <p:cNvSpPr/>
            <p:nvPr/>
          </p:nvSpPr>
          <p:spPr>
            <a:xfrm>
              <a:off x="26314" y="1129371"/>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2a23b1d8c17_1_41"/>
            <p:cNvSpPr txBox="1"/>
            <p:nvPr/>
          </p:nvSpPr>
          <p:spPr>
            <a:xfrm>
              <a:off x="26314" y="1129371"/>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Dorfman and Medanic (2004) address scheduling trains on a railway network using a discrete event model. </a:t>
              </a:r>
              <a:endParaRPr b="0" i="0" sz="1400" u="none" cap="none" strike="noStrike">
                <a:solidFill>
                  <a:srgbClr val="000000"/>
                </a:solidFill>
                <a:latin typeface="Arial"/>
                <a:ea typeface="Arial"/>
                <a:cs typeface="Arial"/>
                <a:sym typeface="Arial"/>
              </a:endParaRPr>
            </a:p>
          </p:txBody>
        </p:sp>
        <p:sp>
          <p:nvSpPr>
            <p:cNvPr id="273" name="Google Shape;273;g2a23b1d8c17_1_41"/>
            <p:cNvSpPr/>
            <p:nvPr/>
          </p:nvSpPr>
          <p:spPr>
            <a:xfrm>
              <a:off x="1796971" y="1129371"/>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2a23b1d8c17_1_41"/>
            <p:cNvSpPr txBox="1"/>
            <p:nvPr/>
          </p:nvSpPr>
          <p:spPr>
            <a:xfrm>
              <a:off x="1796971" y="1129371"/>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Fay (2000) introduces a fuzzy knowledge-based system for railway traffic control. </a:t>
              </a:r>
              <a:endParaRPr b="0" i="0" sz="1400" u="none" cap="none" strike="noStrike">
                <a:solidFill>
                  <a:srgbClr val="000000"/>
                </a:solidFill>
                <a:latin typeface="Arial"/>
                <a:ea typeface="Arial"/>
                <a:cs typeface="Arial"/>
                <a:sym typeface="Arial"/>
              </a:endParaRPr>
            </a:p>
          </p:txBody>
        </p:sp>
        <p:sp>
          <p:nvSpPr>
            <p:cNvPr id="275" name="Google Shape;275;g2a23b1d8c17_1_41"/>
            <p:cNvSpPr/>
            <p:nvPr/>
          </p:nvSpPr>
          <p:spPr>
            <a:xfrm>
              <a:off x="3567627" y="1129371"/>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2a23b1d8c17_1_41"/>
            <p:cNvSpPr txBox="1"/>
            <p:nvPr/>
          </p:nvSpPr>
          <p:spPr>
            <a:xfrm>
              <a:off x="3567627" y="1129371"/>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Hemelrijk et al. (2003) describe the Schiphol tunnel in 2007, forming the basis for experiments.</a:t>
              </a:r>
              <a:endParaRPr b="0" i="0" sz="1400" u="none" cap="none" strike="noStrike">
                <a:solidFill>
                  <a:srgbClr val="000000"/>
                </a:solidFill>
                <a:latin typeface="Arial"/>
                <a:ea typeface="Arial"/>
                <a:cs typeface="Arial"/>
                <a:sym typeface="Arial"/>
              </a:endParaRPr>
            </a:p>
          </p:txBody>
        </p:sp>
        <p:sp>
          <p:nvSpPr>
            <p:cNvPr id="277" name="Google Shape;277;g2a23b1d8c17_1_41"/>
            <p:cNvSpPr/>
            <p:nvPr/>
          </p:nvSpPr>
          <p:spPr>
            <a:xfrm>
              <a:off x="5338284" y="1129371"/>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2a23b1d8c17_1_41"/>
            <p:cNvSpPr txBox="1"/>
            <p:nvPr/>
          </p:nvSpPr>
          <p:spPr>
            <a:xfrm>
              <a:off x="5338284" y="1129371"/>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Higgins et al. (1996, 1997) contribute to optimal scheduling of trains on a single line track, offering heuristic techniques. </a:t>
              </a:r>
              <a:endParaRPr b="0" i="0" sz="1400" u="none" cap="none" strike="noStrike">
                <a:solidFill>
                  <a:srgbClr val="000000"/>
                </a:solidFill>
                <a:latin typeface="Arial"/>
                <a:ea typeface="Arial"/>
                <a:cs typeface="Arial"/>
                <a:sym typeface="Arial"/>
              </a:endParaRPr>
            </a:p>
          </p:txBody>
        </p:sp>
        <p:sp>
          <p:nvSpPr>
            <p:cNvPr id="279" name="Google Shape;279;g2a23b1d8c17_1_41"/>
            <p:cNvSpPr/>
            <p:nvPr/>
          </p:nvSpPr>
          <p:spPr>
            <a:xfrm>
              <a:off x="7108940" y="1129371"/>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2a23b1d8c17_1_41"/>
            <p:cNvSpPr txBox="1"/>
            <p:nvPr/>
          </p:nvSpPr>
          <p:spPr>
            <a:xfrm>
              <a:off x="7108940" y="1129371"/>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Jackson (1955) presents a classic paper on scheduling a production line to minimize maximum tardiness. </a:t>
              </a:r>
              <a:endParaRPr b="0" i="0" sz="1400" u="none" cap="none" strike="noStrike">
                <a:solidFill>
                  <a:srgbClr val="000000"/>
                </a:solidFill>
                <a:latin typeface="Arial"/>
                <a:ea typeface="Arial"/>
                <a:cs typeface="Arial"/>
                <a:sym typeface="Arial"/>
              </a:endParaRPr>
            </a:p>
          </p:txBody>
        </p:sp>
        <p:sp>
          <p:nvSpPr>
            <p:cNvPr id="281" name="Google Shape;281;g2a23b1d8c17_1_41"/>
            <p:cNvSpPr/>
            <p:nvPr/>
          </p:nvSpPr>
          <p:spPr>
            <a:xfrm>
              <a:off x="8879597" y="1129371"/>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2a23b1d8c17_1_41"/>
            <p:cNvSpPr txBox="1"/>
            <p:nvPr/>
          </p:nvSpPr>
          <p:spPr>
            <a:xfrm>
              <a:off x="8879597" y="1129371"/>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Jovanovic and Harker (1991) address tactical scheduling of train operations using the SCAN I system. </a:t>
              </a:r>
              <a:endParaRPr b="0" i="0" sz="1400" u="none" cap="none" strike="noStrike">
                <a:solidFill>
                  <a:srgbClr val="000000"/>
                </a:solidFill>
                <a:latin typeface="Arial"/>
                <a:ea typeface="Arial"/>
                <a:cs typeface="Arial"/>
                <a:sym typeface="Arial"/>
              </a:endParaRPr>
            </a:p>
          </p:txBody>
        </p:sp>
        <p:sp>
          <p:nvSpPr>
            <p:cNvPr id="283" name="Google Shape;283;g2a23b1d8c17_1_41"/>
            <p:cNvSpPr/>
            <p:nvPr/>
          </p:nvSpPr>
          <p:spPr>
            <a:xfrm>
              <a:off x="26314" y="2256153"/>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2a23b1d8c17_1_41"/>
            <p:cNvSpPr txBox="1"/>
            <p:nvPr/>
          </p:nvSpPr>
          <p:spPr>
            <a:xfrm>
              <a:off x="26314" y="2256153"/>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Kauppi et al. (2006) discuss future train traffic control through re-planning, exploring the evolution of control mechanisms. </a:t>
              </a:r>
              <a:endParaRPr b="0" i="0" sz="1400" u="none" cap="none" strike="noStrike">
                <a:solidFill>
                  <a:srgbClr val="000000"/>
                </a:solidFill>
                <a:latin typeface="Arial"/>
                <a:ea typeface="Arial"/>
                <a:cs typeface="Arial"/>
                <a:sym typeface="Arial"/>
              </a:endParaRPr>
            </a:p>
          </p:txBody>
        </p:sp>
        <p:sp>
          <p:nvSpPr>
            <p:cNvPr id="285" name="Google Shape;285;g2a23b1d8c17_1_41"/>
            <p:cNvSpPr/>
            <p:nvPr/>
          </p:nvSpPr>
          <p:spPr>
            <a:xfrm>
              <a:off x="1796971" y="2256153"/>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2a23b1d8c17_1_41"/>
            <p:cNvSpPr txBox="1"/>
            <p:nvPr/>
          </p:nvSpPr>
          <p:spPr>
            <a:xfrm>
              <a:off x="1796971" y="2256153"/>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Kraft (1987) presents a branch and bound procedure for optimal train dispatching. </a:t>
              </a:r>
              <a:endParaRPr b="0" i="0" sz="1400" u="none" cap="none" strike="noStrike">
                <a:solidFill>
                  <a:srgbClr val="000000"/>
                </a:solidFill>
                <a:latin typeface="Arial"/>
                <a:ea typeface="Arial"/>
                <a:cs typeface="Arial"/>
                <a:sym typeface="Arial"/>
              </a:endParaRPr>
            </a:p>
          </p:txBody>
        </p:sp>
        <p:sp>
          <p:nvSpPr>
            <p:cNvPr id="287" name="Google Shape;287;g2a23b1d8c17_1_41"/>
            <p:cNvSpPr/>
            <p:nvPr/>
          </p:nvSpPr>
          <p:spPr>
            <a:xfrm>
              <a:off x="3567627" y="2256153"/>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2a23b1d8c17_1_41"/>
            <p:cNvSpPr txBox="1"/>
            <p:nvPr/>
          </p:nvSpPr>
          <p:spPr>
            <a:xfrm>
              <a:off x="3567627" y="2256153"/>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Mascis and Pacciarelli (2002) discuss job shop scheduling with blocking and no-wait constraints. </a:t>
              </a:r>
              <a:endParaRPr b="0" i="0" sz="1400" u="none" cap="none" strike="noStrike">
                <a:solidFill>
                  <a:srgbClr val="000000"/>
                </a:solidFill>
                <a:latin typeface="Arial"/>
                <a:ea typeface="Arial"/>
                <a:cs typeface="Arial"/>
                <a:sym typeface="Arial"/>
              </a:endParaRPr>
            </a:p>
          </p:txBody>
        </p:sp>
        <p:sp>
          <p:nvSpPr>
            <p:cNvPr id="289" name="Google Shape;289;g2a23b1d8c17_1_41"/>
            <p:cNvSpPr/>
            <p:nvPr/>
          </p:nvSpPr>
          <p:spPr>
            <a:xfrm>
              <a:off x="5338284" y="2256153"/>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2a23b1d8c17_1_41"/>
            <p:cNvSpPr txBox="1"/>
            <p:nvPr/>
          </p:nvSpPr>
          <p:spPr>
            <a:xfrm>
              <a:off x="5338284" y="2256153"/>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Nie and Hansen (2005) conduct a system analysis of train operations and track occupancy at railway stations.</a:t>
              </a:r>
              <a:endParaRPr b="0" i="0" sz="1400" u="none" cap="none" strike="noStrike">
                <a:solidFill>
                  <a:srgbClr val="000000"/>
                </a:solidFill>
                <a:latin typeface="Arial"/>
                <a:ea typeface="Arial"/>
                <a:cs typeface="Arial"/>
                <a:sym typeface="Arial"/>
              </a:endParaRPr>
            </a:p>
          </p:txBody>
        </p:sp>
        <p:sp>
          <p:nvSpPr>
            <p:cNvPr id="291" name="Google Shape;291;g2a23b1d8c17_1_41"/>
            <p:cNvSpPr/>
            <p:nvPr/>
          </p:nvSpPr>
          <p:spPr>
            <a:xfrm>
              <a:off x="7108940" y="2256153"/>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2a23b1d8c17_1_41"/>
            <p:cNvSpPr txBox="1"/>
            <p:nvPr/>
          </p:nvSpPr>
          <p:spPr>
            <a:xfrm>
              <a:off x="7108940" y="2256153"/>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Oliveira and Smith (2000) present a job-shop scheduling model for the single-track railway scheduling problem. </a:t>
              </a:r>
              <a:endParaRPr b="0" i="0" sz="1400" u="none" cap="none" strike="noStrike">
                <a:solidFill>
                  <a:srgbClr val="000000"/>
                </a:solidFill>
                <a:latin typeface="Arial"/>
                <a:ea typeface="Arial"/>
                <a:cs typeface="Arial"/>
                <a:sym typeface="Arial"/>
              </a:endParaRPr>
            </a:p>
          </p:txBody>
        </p:sp>
        <p:sp>
          <p:nvSpPr>
            <p:cNvPr id="293" name="Google Shape;293;g2a23b1d8c17_1_41"/>
            <p:cNvSpPr/>
            <p:nvPr/>
          </p:nvSpPr>
          <p:spPr>
            <a:xfrm>
              <a:off x="8879597" y="2256153"/>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2a23b1d8c17_1_41"/>
            <p:cNvSpPr txBox="1"/>
            <p:nvPr/>
          </p:nvSpPr>
          <p:spPr>
            <a:xfrm>
              <a:off x="8879597" y="2256153"/>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Pachl (2002) discusses railway operation and control, offering comprehensive insights. </a:t>
              </a:r>
              <a:endParaRPr b="0" i="0" sz="1400" u="none" cap="none" strike="noStrike">
                <a:solidFill>
                  <a:srgbClr val="000000"/>
                </a:solidFill>
                <a:latin typeface="Arial"/>
                <a:ea typeface="Arial"/>
                <a:cs typeface="Arial"/>
                <a:sym typeface="Arial"/>
              </a:endParaRPr>
            </a:p>
          </p:txBody>
        </p:sp>
        <p:sp>
          <p:nvSpPr>
            <p:cNvPr id="295" name="Google Shape;295;g2a23b1d8c17_1_41"/>
            <p:cNvSpPr/>
            <p:nvPr/>
          </p:nvSpPr>
          <p:spPr>
            <a:xfrm>
              <a:off x="1796971" y="3382934"/>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2a23b1d8c17_1_41"/>
            <p:cNvSpPr txBox="1"/>
            <p:nvPr/>
          </p:nvSpPr>
          <p:spPr>
            <a:xfrm>
              <a:off x="1796971" y="3382934"/>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Ping et al. (2001) study intelligent train dispatching, emphasizing technological aspects. </a:t>
              </a:r>
              <a:endParaRPr b="0" i="0" sz="1400" u="none" cap="none" strike="noStrike">
                <a:solidFill>
                  <a:srgbClr val="000000"/>
                </a:solidFill>
                <a:latin typeface="Arial"/>
                <a:ea typeface="Arial"/>
                <a:cs typeface="Arial"/>
                <a:sym typeface="Arial"/>
              </a:endParaRPr>
            </a:p>
          </p:txBody>
        </p:sp>
        <p:sp>
          <p:nvSpPr>
            <p:cNvPr id="297" name="Google Shape;297;g2a23b1d8c17_1_41"/>
            <p:cNvSpPr/>
            <p:nvPr/>
          </p:nvSpPr>
          <p:spPr>
            <a:xfrm>
              <a:off x="3567627" y="3382934"/>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2a23b1d8c17_1_41"/>
            <p:cNvSpPr txBox="1"/>
            <p:nvPr/>
          </p:nvSpPr>
          <p:spPr>
            <a:xfrm>
              <a:off x="3567627" y="3382934"/>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Sahin (1999) addresses railway traffic control and train scheduling based on inter-train conflict management. </a:t>
              </a:r>
              <a:endParaRPr b="0" i="0" sz="1400" u="none" cap="none" strike="noStrike">
                <a:solidFill>
                  <a:srgbClr val="000000"/>
                </a:solidFill>
                <a:latin typeface="Arial"/>
                <a:ea typeface="Arial"/>
                <a:cs typeface="Arial"/>
                <a:sym typeface="Arial"/>
              </a:endParaRPr>
            </a:p>
          </p:txBody>
        </p:sp>
        <p:sp>
          <p:nvSpPr>
            <p:cNvPr id="299" name="Google Shape;299;g2a23b1d8c17_1_41"/>
            <p:cNvSpPr/>
            <p:nvPr/>
          </p:nvSpPr>
          <p:spPr>
            <a:xfrm>
              <a:off x="5338284" y="3382934"/>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2a23b1d8c17_1_41"/>
            <p:cNvSpPr txBox="1"/>
            <p:nvPr/>
          </p:nvSpPr>
          <p:spPr>
            <a:xfrm>
              <a:off x="5338284" y="3382934"/>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Schaafsma (2005) discusses dynamic traffic management as an innovative solution for the Schiphol bottleneck. </a:t>
              </a:r>
              <a:endParaRPr b="0" i="0" sz="1400" u="none" cap="none" strike="noStrike">
                <a:solidFill>
                  <a:srgbClr val="000000"/>
                </a:solidFill>
                <a:latin typeface="Arial"/>
                <a:ea typeface="Arial"/>
                <a:cs typeface="Arial"/>
                <a:sym typeface="Arial"/>
              </a:endParaRPr>
            </a:p>
          </p:txBody>
        </p:sp>
        <p:sp>
          <p:nvSpPr>
            <p:cNvPr id="301" name="Google Shape;301;g2a23b1d8c17_1_41"/>
            <p:cNvSpPr/>
            <p:nvPr/>
          </p:nvSpPr>
          <p:spPr>
            <a:xfrm>
              <a:off x="7108940" y="3382934"/>
              <a:ext cx="1609687" cy="965812"/>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2a23b1d8c17_1_41"/>
            <p:cNvSpPr txBox="1"/>
            <p:nvPr/>
          </p:nvSpPr>
          <p:spPr>
            <a:xfrm>
              <a:off x="7108940" y="3382934"/>
              <a:ext cx="1609687" cy="965812"/>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Calibri"/>
                <a:buNone/>
              </a:pPr>
              <a:r>
                <a:rPr b="0" i="0" lang="en-US" sz="1000" u="none" cap="none" strike="noStrike">
                  <a:solidFill>
                    <a:schemeClr val="lt1"/>
                  </a:solidFill>
                  <a:latin typeface="Calibri"/>
                  <a:ea typeface="Calibri"/>
                  <a:cs typeface="Calibri"/>
                  <a:sym typeface="Calibri"/>
                </a:rPr>
                <a:t>Szpigel (1973) contributes to discussions on optimal train scheduling on a single-track railway.</a:t>
              </a:r>
              <a:endParaRPr b="0" i="0" sz="1400" u="none" cap="none" strike="noStrike">
                <a:solidFill>
                  <a:srgbClr val="000000"/>
                </a:solidFill>
                <a:latin typeface="Arial"/>
                <a:ea typeface="Arial"/>
                <a:cs typeface="Arial"/>
                <a:sym typeface="Arial"/>
              </a:endParaRPr>
            </a:p>
          </p:txBody>
        </p:sp>
      </p:grpSp>
      <p:sp>
        <p:nvSpPr>
          <p:cNvPr id="303" name="Google Shape;303;g2a23b1d8c17_1_41"/>
          <p:cNvSpPr txBox="1"/>
          <p:nvPr/>
        </p:nvSpPr>
        <p:spPr>
          <a:xfrm>
            <a:off x="838200" y="1086956"/>
            <a:ext cx="105156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The references encompass a comprehensive array of contributions to the field of railway scheduling and operations. Together, these references cover a wide spectrum of topics, including optimization models, heuristic techniques, scheduling problems, and the application of technology in railway traffic control, contributing significantly to the broader field of railway scheduling and operations: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g2a2bf46235d_0_2"/>
          <p:cNvPicPr preferRelativeResize="0"/>
          <p:nvPr/>
        </p:nvPicPr>
        <p:blipFill>
          <a:blip r:embed="rId3">
            <a:alphaModFix/>
          </a:blip>
          <a:stretch>
            <a:fillRect/>
          </a:stretch>
        </p:blipFill>
        <p:spPr>
          <a:xfrm>
            <a:off x="493550" y="1433800"/>
            <a:ext cx="3751025" cy="3751025"/>
          </a:xfrm>
          <a:prstGeom prst="rect">
            <a:avLst/>
          </a:prstGeom>
          <a:noFill/>
          <a:ln>
            <a:noFill/>
          </a:ln>
        </p:spPr>
      </p:pic>
      <p:pic>
        <p:nvPicPr>
          <p:cNvPr id="309" name="Google Shape;309;g2a2bf46235d_0_2"/>
          <p:cNvPicPr preferRelativeResize="0"/>
          <p:nvPr/>
        </p:nvPicPr>
        <p:blipFill>
          <a:blip r:embed="rId4">
            <a:alphaModFix/>
          </a:blip>
          <a:stretch>
            <a:fillRect/>
          </a:stretch>
        </p:blipFill>
        <p:spPr>
          <a:xfrm>
            <a:off x="5298825" y="2015150"/>
            <a:ext cx="6075825" cy="258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 name="Google Shape;173;p2"/>
          <p:cNvSpPr txBox="1"/>
          <p:nvPr>
            <p:ph type="title"/>
          </p:nvPr>
        </p:nvSpPr>
        <p:spPr>
          <a:xfrm>
            <a:off x="5297762" y="329184"/>
            <a:ext cx="6251110" cy="1783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lang="en-US" sz="5400">
                <a:latin typeface="Times New Roman"/>
                <a:ea typeface="Times New Roman"/>
                <a:cs typeface="Times New Roman"/>
                <a:sym typeface="Times New Roman"/>
              </a:rPr>
              <a:t>Team Introduction</a:t>
            </a:r>
            <a:endParaRPr/>
          </a:p>
        </p:txBody>
      </p:sp>
      <p:pic>
        <p:nvPicPr>
          <p:cNvPr descr="Large skydiving group mid-air" id="174" name="Google Shape;174;p2"/>
          <p:cNvPicPr preferRelativeResize="0"/>
          <p:nvPr/>
        </p:nvPicPr>
        <p:blipFill rotWithShape="1">
          <a:blip r:embed="rId3">
            <a:alphaModFix/>
          </a:blip>
          <a:srcRect b="0" l="28001" r="26836" t="0"/>
          <a:stretch/>
        </p:blipFill>
        <p:spPr>
          <a:xfrm>
            <a:off x="1" y="10"/>
            <a:ext cx="4657344" cy="6857990"/>
          </a:xfrm>
          <a:custGeom>
            <a:rect b="b" l="l" r="r" t="t"/>
            <a:pathLst>
              <a:path extrusionOk="0" h="6858000" w="4657344">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
        <p:nvSpPr>
          <p:cNvPr id="175" name="Google Shape;175;p2"/>
          <p:cNvSpPr/>
          <p:nvPr/>
        </p:nvSpPr>
        <p:spPr>
          <a:xfrm>
            <a:off x="5297762" y="2374947"/>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2"/>
          <p:cNvSpPr txBox="1"/>
          <p:nvPr>
            <p:ph idx="1" type="body"/>
          </p:nvPr>
        </p:nvSpPr>
        <p:spPr>
          <a:xfrm>
            <a:off x="5297762" y="2706624"/>
            <a:ext cx="6251110" cy="348386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Abde Manaaf Ghadiali – G29583342</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Gehna Ahuja – G35741419</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Venkatesh Shanmugam – G27887303</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Manikanta Allanki – G42549699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3"/>
          <p:cNvSpPr txBox="1"/>
          <p:nvPr>
            <p:ph type="title"/>
          </p:nvPr>
        </p:nvSpPr>
        <p:spPr>
          <a:xfrm>
            <a:off x="4711603" y="355988"/>
            <a:ext cx="6837269" cy="175627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lang="en-US" sz="5400">
                <a:latin typeface="Times New Roman"/>
                <a:ea typeface="Times New Roman"/>
                <a:cs typeface="Times New Roman"/>
                <a:sym typeface="Times New Roman"/>
              </a:rPr>
              <a:t>Problem Outline</a:t>
            </a:r>
            <a:endParaRPr/>
          </a:p>
        </p:txBody>
      </p:sp>
      <p:sp>
        <p:nvSpPr>
          <p:cNvPr id="183" name="Google Shape;183;p3"/>
          <p:cNvSpPr/>
          <p:nvPr/>
        </p:nvSpPr>
        <p:spPr>
          <a:xfrm>
            <a:off x="4788211" y="2360987"/>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4" name="Google Shape;184;p3"/>
          <p:cNvSpPr txBox="1"/>
          <p:nvPr>
            <p:ph idx="1" type="body"/>
          </p:nvPr>
        </p:nvSpPr>
        <p:spPr>
          <a:xfrm>
            <a:off x="4711600" y="2655926"/>
            <a:ext cx="6837300" cy="39036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295"/>
              <a:buNone/>
            </a:pPr>
            <a:r>
              <a:rPr b="1" i="1" lang="en-US" sz="1395">
                <a:latin typeface="Times New Roman"/>
                <a:ea typeface="Times New Roman"/>
                <a:cs typeface="Times New Roman"/>
                <a:sym typeface="Times New Roman"/>
              </a:rPr>
              <a:t>Introduction to the Problem and Objective:</a:t>
            </a:r>
            <a:endParaRPr sz="2690"/>
          </a:p>
          <a:p>
            <a:pPr indent="-234981" lvl="0" marL="228600" rtl="0" algn="just">
              <a:lnSpc>
                <a:spcPct val="100000"/>
              </a:lnSpc>
              <a:spcBef>
                <a:spcPts val="600"/>
              </a:spcBef>
              <a:spcAft>
                <a:spcPts val="0"/>
              </a:spcAft>
              <a:buClr>
                <a:schemeClr val="dk1"/>
              </a:buClr>
              <a:buSzPts val="1118"/>
              <a:buChar char="•"/>
            </a:pPr>
            <a:r>
              <a:rPr lang="en-US" sz="1117">
                <a:latin typeface="Times New Roman"/>
                <a:ea typeface="Times New Roman"/>
                <a:cs typeface="Times New Roman"/>
                <a:sym typeface="Times New Roman"/>
              </a:rPr>
              <a:t>The research focuses on a train scheduling problem encountered by railway infrastructure managers during real-time traffic control. The primary goal is to address disruptions in train operations by re-computing a conflict-free timetable with feasible arrival and departure times (Emphasis is on minimizing deviations from the original timetable).</a:t>
            </a:r>
            <a:endParaRPr sz="2690"/>
          </a:p>
          <a:p>
            <a:pPr indent="0" lvl="0" marL="0" rtl="0" algn="just">
              <a:lnSpc>
                <a:spcPct val="100000"/>
              </a:lnSpc>
              <a:spcBef>
                <a:spcPts val="600"/>
              </a:spcBef>
              <a:spcAft>
                <a:spcPts val="0"/>
              </a:spcAft>
              <a:buClr>
                <a:schemeClr val="dk1"/>
              </a:buClr>
              <a:buSzPts val="1018"/>
              <a:buNone/>
            </a:pPr>
            <a:r>
              <a:t/>
            </a:r>
            <a:endParaRPr sz="1117">
              <a:latin typeface="Times New Roman"/>
              <a:ea typeface="Times New Roman"/>
              <a:cs typeface="Times New Roman"/>
              <a:sym typeface="Times New Roman"/>
            </a:endParaRPr>
          </a:p>
          <a:p>
            <a:pPr indent="0" lvl="0" marL="0" rtl="0" algn="just">
              <a:lnSpc>
                <a:spcPct val="100000"/>
              </a:lnSpc>
              <a:spcBef>
                <a:spcPts val="600"/>
              </a:spcBef>
              <a:spcAft>
                <a:spcPts val="0"/>
              </a:spcAft>
              <a:buClr>
                <a:schemeClr val="dk1"/>
              </a:buClr>
              <a:buSzPts val="1295"/>
              <a:buNone/>
            </a:pPr>
            <a:r>
              <a:rPr b="1" i="1" lang="en-US" sz="1395">
                <a:latin typeface="Times New Roman"/>
                <a:ea typeface="Times New Roman"/>
                <a:cs typeface="Times New Roman"/>
                <a:sym typeface="Times New Roman"/>
              </a:rPr>
              <a:t>Problem, Graph and Algorithm Formulation:</a:t>
            </a:r>
            <a:endParaRPr sz="2690"/>
          </a:p>
          <a:p>
            <a:pPr indent="-234981" lvl="0" marL="228600" rtl="0" algn="just">
              <a:lnSpc>
                <a:spcPct val="100000"/>
              </a:lnSpc>
              <a:spcBef>
                <a:spcPts val="600"/>
              </a:spcBef>
              <a:spcAft>
                <a:spcPts val="0"/>
              </a:spcAft>
              <a:buClr>
                <a:schemeClr val="dk1"/>
              </a:buClr>
              <a:buSzPts val="1118"/>
              <a:buChar char="•"/>
            </a:pPr>
            <a:r>
              <a:rPr lang="en-US" sz="1117">
                <a:latin typeface="Times New Roman"/>
                <a:ea typeface="Times New Roman"/>
                <a:cs typeface="Times New Roman"/>
                <a:sym typeface="Times New Roman"/>
              </a:rPr>
              <a:t>The problem is framed as a large-scale job shop scheduling problem with no-store constraints. Time separation among trains is carefully estimated and considered in the model.</a:t>
            </a:r>
            <a:endParaRPr sz="2690"/>
          </a:p>
          <a:p>
            <a:pPr indent="-234981" lvl="0" marL="228600" rtl="0" algn="just">
              <a:lnSpc>
                <a:spcPct val="100000"/>
              </a:lnSpc>
              <a:spcBef>
                <a:spcPts val="600"/>
              </a:spcBef>
              <a:spcAft>
                <a:spcPts val="0"/>
              </a:spcAft>
              <a:buClr>
                <a:schemeClr val="dk1"/>
              </a:buClr>
              <a:buSzPts val="1118"/>
              <a:buChar char="•"/>
            </a:pPr>
            <a:r>
              <a:rPr lang="en-US" sz="1117">
                <a:latin typeface="Times New Roman"/>
                <a:ea typeface="Times New Roman"/>
                <a:cs typeface="Times New Roman"/>
                <a:sym typeface="Times New Roman"/>
              </a:rPr>
              <a:t>The scheduling problem is modeled using an alternative graph formulation. A branch and bound algorithm is developed for solving the scheduling problem. The algorithm incorporates implication rules to enhance computational efficiency. The implication rules are designed to speed up the computation process, making the algorithm more efficient.</a:t>
            </a:r>
            <a:endParaRPr sz="2690"/>
          </a:p>
          <a:p>
            <a:pPr indent="0" lvl="0" marL="0" rtl="0" algn="just">
              <a:lnSpc>
                <a:spcPct val="100000"/>
              </a:lnSpc>
              <a:spcBef>
                <a:spcPts val="600"/>
              </a:spcBef>
              <a:spcAft>
                <a:spcPts val="0"/>
              </a:spcAft>
              <a:buClr>
                <a:schemeClr val="dk1"/>
              </a:buClr>
              <a:buSzPts val="1018"/>
              <a:buNone/>
            </a:pPr>
            <a:r>
              <a:t/>
            </a:r>
            <a:endParaRPr sz="1117">
              <a:latin typeface="Times New Roman"/>
              <a:ea typeface="Times New Roman"/>
              <a:cs typeface="Times New Roman"/>
              <a:sym typeface="Times New Roman"/>
            </a:endParaRPr>
          </a:p>
          <a:p>
            <a:pPr indent="0" lvl="0" marL="0" rtl="0" algn="just">
              <a:lnSpc>
                <a:spcPct val="100000"/>
              </a:lnSpc>
              <a:spcBef>
                <a:spcPts val="600"/>
              </a:spcBef>
              <a:spcAft>
                <a:spcPts val="0"/>
              </a:spcAft>
              <a:buClr>
                <a:schemeClr val="dk1"/>
              </a:buClr>
              <a:buSzPts val="1295"/>
              <a:buNone/>
            </a:pPr>
            <a:r>
              <a:rPr b="1" i="1" lang="en-US" sz="1395">
                <a:latin typeface="Times New Roman"/>
                <a:ea typeface="Times New Roman"/>
                <a:cs typeface="Times New Roman"/>
                <a:sym typeface="Times New Roman"/>
              </a:rPr>
              <a:t>Experimental Study:</a:t>
            </a:r>
            <a:endParaRPr sz="2690"/>
          </a:p>
          <a:p>
            <a:pPr indent="-234981" lvl="0" marL="228600" rtl="0" algn="just">
              <a:lnSpc>
                <a:spcPct val="100000"/>
              </a:lnSpc>
              <a:spcBef>
                <a:spcPts val="600"/>
              </a:spcBef>
              <a:spcAft>
                <a:spcPts val="0"/>
              </a:spcAft>
              <a:buClr>
                <a:schemeClr val="dk1"/>
              </a:buClr>
              <a:buSzPts val="1118"/>
              <a:buChar char="•"/>
            </a:pPr>
            <a:r>
              <a:rPr lang="en-US" sz="1117">
                <a:latin typeface="Times New Roman"/>
                <a:ea typeface="Times New Roman"/>
                <a:cs typeface="Times New Roman"/>
                <a:sym typeface="Times New Roman"/>
              </a:rPr>
              <a:t>An experimental study is conducted, focusing on a bottleneck area in the Dutch rail network. Results from the study indicate that a truncated version of the algorithm achieves proven optimal or near-optimal solutions within short time limits.</a:t>
            </a:r>
            <a:endParaRPr sz="2690"/>
          </a:p>
        </p:txBody>
      </p:sp>
      <p:pic>
        <p:nvPicPr>
          <p:cNvPr descr="Maze" id="185" name="Google Shape;185;p3"/>
          <p:cNvPicPr preferRelativeResize="0"/>
          <p:nvPr/>
        </p:nvPicPr>
        <p:blipFill rotWithShape="1">
          <a:blip r:embed="rId3">
            <a:alphaModFix/>
          </a:blip>
          <a:srcRect b="0" l="24274" r="30394" t="0"/>
          <a:stretch/>
        </p:blipFill>
        <p:spPr>
          <a:xfrm>
            <a:off x="0" y="0"/>
            <a:ext cx="4308043" cy="6858000"/>
          </a:xfrm>
          <a:custGeom>
            <a:rect b="b" l="l" r="r" t="t"/>
            <a:pathLst>
              <a:path extrusionOk="0" h="6858000" w="4657344">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4"/>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4"/>
          <p:cNvSpPr txBox="1"/>
          <p:nvPr>
            <p:ph type="title"/>
          </p:nvPr>
        </p:nvSpPr>
        <p:spPr>
          <a:xfrm>
            <a:off x="5297762" y="329184"/>
            <a:ext cx="6251110" cy="17830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lang="en-US" sz="5400">
                <a:latin typeface="Times New Roman"/>
                <a:ea typeface="Times New Roman"/>
                <a:cs typeface="Times New Roman"/>
                <a:sym typeface="Times New Roman"/>
              </a:rPr>
              <a:t>Why is this problem important?</a:t>
            </a:r>
            <a:endParaRPr sz="5400">
              <a:latin typeface="Times New Roman"/>
              <a:ea typeface="Times New Roman"/>
              <a:cs typeface="Times New Roman"/>
              <a:sym typeface="Times New Roman"/>
            </a:endParaRPr>
          </a:p>
        </p:txBody>
      </p:sp>
      <p:pic>
        <p:nvPicPr>
          <p:cNvPr descr="White puzzle with one red piece" id="192" name="Google Shape;192;p4"/>
          <p:cNvPicPr preferRelativeResize="0"/>
          <p:nvPr/>
        </p:nvPicPr>
        <p:blipFill rotWithShape="1">
          <a:blip r:embed="rId3">
            <a:alphaModFix/>
          </a:blip>
          <a:srcRect b="0" l="31701" r="30096" t="0"/>
          <a:stretch/>
        </p:blipFill>
        <p:spPr>
          <a:xfrm>
            <a:off x="1" y="10"/>
            <a:ext cx="4657344" cy="6857990"/>
          </a:xfrm>
          <a:custGeom>
            <a:rect b="b" l="l" r="r" t="t"/>
            <a:pathLst>
              <a:path extrusionOk="0" h="6858000" w="4657344">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
        <p:nvSpPr>
          <p:cNvPr id="193" name="Google Shape;193;p4"/>
          <p:cNvSpPr/>
          <p:nvPr/>
        </p:nvSpPr>
        <p:spPr>
          <a:xfrm>
            <a:off x="5297762" y="2374947"/>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4"/>
          <p:cNvSpPr txBox="1"/>
          <p:nvPr>
            <p:ph idx="1" type="body"/>
          </p:nvPr>
        </p:nvSpPr>
        <p:spPr>
          <a:xfrm>
            <a:off x="5297750" y="2706625"/>
            <a:ext cx="6251100" cy="39159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900"/>
              <a:buNone/>
            </a:pPr>
            <a:r>
              <a:rPr lang="en-US" sz="1100">
                <a:latin typeface="Times New Roman"/>
                <a:ea typeface="Times New Roman"/>
                <a:cs typeface="Times New Roman"/>
                <a:sym typeface="Times New Roman"/>
              </a:rPr>
              <a:t>The discussed problem of real-time conflict resolution in train scheduling is important for several reasons:</a:t>
            </a:r>
            <a:endParaRPr sz="3000"/>
          </a:p>
          <a:p>
            <a:pPr indent="-241300" lvl="0" marL="228600" rtl="0" algn="just">
              <a:lnSpc>
                <a:spcPct val="100000"/>
              </a:lnSpc>
              <a:spcBef>
                <a:spcPts val="600"/>
              </a:spcBef>
              <a:spcAft>
                <a:spcPts val="0"/>
              </a:spcAft>
              <a:buClr>
                <a:schemeClr val="dk1"/>
              </a:buClr>
              <a:buSzPts val="1100"/>
              <a:buChar char="•"/>
            </a:pPr>
            <a:r>
              <a:rPr b="1" lang="en-US" sz="1100">
                <a:latin typeface="Times New Roman"/>
                <a:ea typeface="Times New Roman"/>
                <a:cs typeface="Times New Roman"/>
                <a:sym typeface="Times New Roman"/>
              </a:rPr>
              <a:t>Dynamic Nature of Railway Operations</a:t>
            </a:r>
            <a:r>
              <a:rPr lang="en-US" sz="1100">
                <a:latin typeface="Times New Roman"/>
                <a:ea typeface="Times New Roman"/>
                <a:cs typeface="Times New Roman"/>
                <a:sym typeface="Times New Roman"/>
              </a:rPr>
              <a:t>: Railway operators plan train services well in advance, but unforeseen technical failures and disturbances can impact running times, causing primary delays. The dynamic nature of railway operations necessitates real-time adjustments to maintain operational efficiency.</a:t>
            </a:r>
            <a:endParaRPr sz="3000"/>
          </a:p>
          <a:p>
            <a:pPr indent="-241300" lvl="0" marL="228600" rtl="0" algn="just">
              <a:lnSpc>
                <a:spcPct val="100000"/>
              </a:lnSpc>
              <a:spcBef>
                <a:spcPts val="600"/>
              </a:spcBef>
              <a:spcAft>
                <a:spcPts val="0"/>
              </a:spcAft>
              <a:buClr>
                <a:schemeClr val="dk1"/>
              </a:buClr>
              <a:buSzPts val="1100"/>
              <a:buChar char="•"/>
            </a:pPr>
            <a:r>
              <a:rPr b="1" lang="en-US" sz="1100">
                <a:latin typeface="Times New Roman"/>
                <a:ea typeface="Times New Roman"/>
                <a:cs typeface="Times New Roman"/>
                <a:sym typeface="Times New Roman"/>
              </a:rPr>
              <a:t>Propagation of Delays</a:t>
            </a:r>
            <a:r>
              <a:rPr lang="en-US" sz="1100">
                <a:latin typeface="Times New Roman"/>
                <a:ea typeface="Times New Roman"/>
                <a:cs typeface="Times New Roman"/>
                <a:sym typeface="Times New Roman"/>
              </a:rPr>
              <a:t>: Delays in one part of the network can propagate as secondary delays to other trains due to interactions between them. Managing these secondary delays is crucial to prevent disruptions and maintain the overall integrity of the train network.</a:t>
            </a:r>
            <a:endParaRPr sz="3000"/>
          </a:p>
          <a:p>
            <a:pPr indent="-241300" lvl="0" marL="228600" rtl="0" algn="just">
              <a:lnSpc>
                <a:spcPct val="100000"/>
              </a:lnSpc>
              <a:spcBef>
                <a:spcPts val="600"/>
              </a:spcBef>
              <a:spcAft>
                <a:spcPts val="0"/>
              </a:spcAft>
              <a:buClr>
                <a:schemeClr val="dk1"/>
              </a:buClr>
              <a:buSzPts val="1100"/>
              <a:buChar char="•"/>
            </a:pPr>
            <a:r>
              <a:rPr b="1" lang="en-US" sz="1100">
                <a:latin typeface="Times New Roman"/>
                <a:ea typeface="Times New Roman"/>
                <a:cs typeface="Times New Roman"/>
                <a:sym typeface="Times New Roman"/>
              </a:rPr>
              <a:t>Need for Timely Solutions</a:t>
            </a:r>
            <a:r>
              <a:rPr lang="en-US" sz="1100">
                <a:latin typeface="Times New Roman"/>
                <a:ea typeface="Times New Roman"/>
                <a:cs typeface="Times New Roman"/>
                <a:sym typeface="Times New Roman"/>
              </a:rPr>
              <a:t>: The paper highlights that the process of </a:t>
            </a:r>
            <a:r>
              <a:rPr lang="en-US" sz="1100">
                <a:latin typeface="Times New Roman"/>
                <a:ea typeface="Times New Roman"/>
                <a:cs typeface="Times New Roman"/>
                <a:sym typeface="Times New Roman"/>
              </a:rPr>
              <a:t>rescheduling</a:t>
            </a:r>
            <a:r>
              <a:rPr lang="en-US" sz="1100">
                <a:latin typeface="Times New Roman"/>
                <a:ea typeface="Times New Roman"/>
                <a:cs typeface="Times New Roman"/>
                <a:sym typeface="Times New Roman"/>
              </a:rPr>
              <a:t>, termed train dispatching or conflict resolution, requires effective solutions within minutes. Timely resolution is essential to minimize disruptions and ensure the feasibility of the modified plan of operations.</a:t>
            </a:r>
            <a:endParaRPr sz="3000"/>
          </a:p>
          <a:p>
            <a:pPr indent="-241300" lvl="0" marL="228600" rtl="0" algn="just">
              <a:lnSpc>
                <a:spcPct val="100000"/>
              </a:lnSpc>
              <a:spcBef>
                <a:spcPts val="600"/>
              </a:spcBef>
              <a:spcAft>
                <a:spcPts val="0"/>
              </a:spcAft>
              <a:buClr>
                <a:schemeClr val="dk1"/>
              </a:buClr>
              <a:buSzPts val="1100"/>
              <a:buChar char="•"/>
            </a:pPr>
            <a:r>
              <a:rPr b="1" lang="en-US" sz="1100">
                <a:latin typeface="Times New Roman"/>
                <a:ea typeface="Times New Roman"/>
                <a:cs typeface="Times New Roman"/>
                <a:sym typeface="Times New Roman"/>
              </a:rPr>
              <a:t>Role of Human Dispatchers and Decision Support Systems</a:t>
            </a:r>
            <a:r>
              <a:rPr lang="en-US" sz="1100">
                <a:latin typeface="Times New Roman"/>
                <a:ea typeface="Times New Roman"/>
                <a:cs typeface="Times New Roman"/>
                <a:sym typeface="Times New Roman"/>
              </a:rPr>
              <a:t>: While human dispatchers play a role in conflict resolution, the paper acknowledges the limitations of existing systems and the need for more effective solutions. Decision Support Systems assist dispatchers, but there is a recognized need for improvements to address the complexity of real-time conflict resolution.</a:t>
            </a:r>
            <a:endParaRPr sz="3000"/>
          </a:p>
          <a:p>
            <a:pPr indent="-241300" lvl="0" marL="228600" rtl="0" algn="just">
              <a:lnSpc>
                <a:spcPct val="100000"/>
              </a:lnSpc>
              <a:spcBef>
                <a:spcPts val="600"/>
              </a:spcBef>
              <a:spcAft>
                <a:spcPts val="0"/>
              </a:spcAft>
              <a:buClr>
                <a:schemeClr val="dk1"/>
              </a:buClr>
              <a:buSzPts val="1100"/>
              <a:buChar char="•"/>
            </a:pPr>
            <a:r>
              <a:rPr b="1" lang="en-US" sz="1100">
                <a:latin typeface="Times New Roman"/>
                <a:ea typeface="Times New Roman"/>
                <a:cs typeface="Times New Roman"/>
                <a:sym typeface="Times New Roman"/>
              </a:rPr>
              <a:t>Utilizing Global Information</a:t>
            </a:r>
            <a:r>
              <a:rPr lang="en-US" sz="1100">
                <a:latin typeface="Times New Roman"/>
                <a:ea typeface="Times New Roman"/>
                <a:cs typeface="Times New Roman"/>
                <a:sym typeface="Times New Roman"/>
              </a:rPr>
              <a:t>: The paper argues for the development of conflict resolution systems that can leverage global information about the status of the entire network.</a:t>
            </a:r>
            <a:endParaRPr sz="3000"/>
          </a:p>
          <a:p>
            <a:pPr indent="-241300" lvl="0" marL="228600" rtl="0" algn="just">
              <a:lnSpc>
                <a:spcPct val="100000"/>
              </a:lnSpc>
              <a:spcBef>
                <a:spcPts val="600"/>
              </a:spcBef>
              <a:spcAft>
                <a:spcPts val="0"/>
              </a:spcAft>
              <a:buClr>
                <a:schemeClr val="dk1"/>
              </a:buClr>
              <a:buSzPts val="1100"/>
              <a:buChar char="•"/>
            </a:pPr>
            <a:r>
              <a:rPr b="1" lang="en-US" sz="1100">
                <a:latin typeface="Times New Roman"/>
                <a:ea typeface="Times New Roman"/>
                <a:cs typeface="Times New Roman"/>
                <a:sym typeface="Times New Roman"/>
              </a:rPr>
              <a:t>Historical Context and Growing Interest</a:t>
            </a:r>
            <a:r>
              <a:rPr lang="en-US" sz="1100">
                <a:latin typeface="Times New Roman"/>
                <a:ea typeface="Times New Roman"/>
                <a:cs typeface="Times New Roman"/>
                <a:sym typeface="Times New Roman"/>
              </a:rPr>
              <a:t>: The paper positions its contribution in the context of the increasing interest in train scheduling and timetabling problems since a pioneering paper, indicating the ongoing relevance and significance of the topic.</a:t>
            </a:r>
            <a:endParaRPr sz="1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g2a23b1d8c17_1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g2a23b1d8c17_1_0"/>
          <p:cNvSpPr txBox="1"/>
          <p:nvPr>
            <p:ph type="title"/>
          </p:nvPr>
        </p:nvSpPr>
        <p:spPr>
          <a:xfrm>
            <a:off x="601142" y="189677"/>
            <a:ext cx="6600501" cy="148132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sz="5400">
                <a:latin typeface="Times New Roman"/>
                <a:ea typeface="Times New Roman"/>
                <a:cs typeface="Times New Roman"/>
                <a:sym typeface="Times New Roman"/>
              </a:rPr>
              <a:t>Solution and its Details</a:t>
            </a:r>
            <a:endParaRPr/>
          </a:p>
        </p:txBody>
      </p:sp>
      <p:sp>
        <p:nvSpPr>
          <p:cNvPr id="201" name="Google Shape;201;g2a23b1d8c17_1_0"/>
          <p:cNvSpPr/>
          <p:nvPr/>
        </p:nvSpPr>
        <p:spPr>
          <a:xfrm flipH="1" rot="10800000">
            <a:off x="660290" y="1860681"/>
            <a:ext cx="4937479" cy="48477"/>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2" name="Google Shape;202;g2a23b1d8c17_1_0"/>
          <p:cNvSpPr txBox="1"/>
          <p:nvPr>
            <p:ph idx="1" type="body"/>
          </p:nvPr>
        </p:nvSpPr>
        <p:spPr>
          <a:xfrm>
            <a:off x="630925" y="2251450"/>
            <a:ext cx="6600600" cy="44385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680"/>
              <a:buNone/>
            </a:pPr>
            <a:r>
              <a:rPr b="1" i="1" lang="en-US" sz="1175">
                <a:latin typeface="Times New Roman"/>
                <a:ea typeface="Times New Roman"/>
                <a:cs typeface="Times New Roman"/>
                <a:sym typeface="Times New Roman"/>
              </a:rPr>
              <a:t>Formulation of Conflict Resolution Problem (CRP) Using Alternative Graph Model:</a:t>
            </a:r>
            <a:endParaRPr b="1" i="1" sz="3640"/>
          </a:p>
          <a:p>
            <a:pPr indent="-220027" lvl="0" marL="228600" rtl="0" algn="just">
              <a:lnSpc>
                <a:spcPct val="100000"/>
              </a:lnSpc>
              <a:spcBef>
                <a:spcPts val="1000"/>
              </a:spcBef>
              <a:spcAft>
                <a:spcPts val="0"/>
              </a:spcAft>
              <a:buClr>
                <a:schemeClr val="dk1"/>
              </a:buClr>
              <a:buSzPts val="665"/>
              <a:buChar char="•"/>
            </a:pPr>
            <a:r>
              <a:rPr b="1" lang="en-US" sz="920">
                <a:latin typeface="Times New Roman"/>
                <a:ea typeface="Times New Roman"/>
                <a:cs typeface="Times New Roman"/>
                <a:sym typeface="Times New Roman"/>
              </a:rPr>
              <a:t>Nodes represent train operations </a:t>
            </a:r>
            <a:r>
              <a:rPr lang="en-US" sz="920">
                <a:latin typeface="Times New Roman"/>
                <a:ea typeface="Times New Roman"/>
                <a:cs typeface="Times New Roman"/>
                <a:sym typeface="Times New Roman"/>
              </a:rPr>
              <a:t>- In the alternative graph model, each node represents a specific train operation, such as the passage of a train through a block section.</a:t>
            </a:r>
            <a:endParaRPr sz="3384"/>
          </a:p>
          <a:p>
            <a:pPr indent="-220027" lvl="0" marL="228600" rtl="0" algn="just">
              <a:lnSpc>
                <a:spcPct val="100000"/>
              </a:lnSpc>
              <a:spcBef>
                <a:spcPts val="1000"/>
              </a:spcBef>
              <a:spcAft>
                <a:spcPts val="0"/>
              </a:spcAft>
              <a:buClr>
                <a:schemeClr val="dk1"/>
              </a:buClr>
              <a:buSzPts val="665"/>
              <a:buChar char="•"/>
            </a:pPr>
            <a:r>
              <a:rPr b="1" lang="en-US" sz="920">
                <a:latin typeface="Times New Roman"/>
                <a:ea typeface="Times New Roman"/>
                <a:cs typeface="Times New Roman"/>
                <a:sym typeface="Times New Roman"/>
              </a:rPr>
              <a:t>Arcs denote relationships between operations </a:t>
            </a:r>
            <a:r>
              <a:rPr lang="en-US" sz="920">
                <a:latin typeface="Times New Roman"/>
                <a:ea typeface="Times New Roman"/>
                <a:cs typeface="Times New Roman"/>
                <a:sym typeface="Times New Roman"/>
              </a:rPr>
              <a:t>- Arcs connect nodes and represent relationships or dependencies between train operations. These relationships include both precedence constraints and alternative arcs, influencing the scheduling of trains through the network.</a:t>
            </a:r>
            <a:endParaRPr sz="920">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t/>
            </a:r>
            <a:endParaRPr sz="92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680"/>
              <a:buNone/>
            </a:pPr>
            <a:r>
              <a:rPr b="1" i="1" lang="en-US" sz="1195">
                <a:latin typeface="Times New Roman"/>
                <a:ea typeface="Times New Roman"/>
                <a:cs typeface="Times New Roman"/>
                <a:sym typeface="Times New Roman"/>
              </a:rPr>
              <a:t>Constraints:</a:t>
            </a:r>
            <a:endParaRPr b="1" i="1" sz="3660"/>
          </a:p>
          <a:p>
            <a:pPr indent="-220027" lvl="0" marL="228600" rtl="0" algn="just">
              <a:lnSpc>
                <a:spcPct val="100000"/>
              </a:lnSpc>
              <a:spcBef>
                <a:spcPts val="1000"/>
              </a:spcBef>
              <a:spcAft>
                <a:spcPts val="0"/>
              </a:spcAft>
              <a:buClr>
                <a:schemeClr val="dk1"/>
              </a:buClr>
              <a:buSzPts val="665"/>
              <a:buChar char="•"/>
            </a:pPr>
            <a:r>
              <a:rPr b="1" lang="en-US" sz="920">
                <a:latin typeface="Times New Roman"/>
                <a:ea typeface="Times New Roman"/>
                <a:cs typeface="Times New Roman"/>
                <a:sym typeface="Times New Roman"/>
              </a:rPr>
              <a:t>Precedence Constraints </a:t>
            </a:r>
            <a:r>
              <a:rPr lang="en-US" sz="920">
                <a:latin typeface="Times New Roman"/>
                <a:ea typeface="Times New Roman"/>
                <a:cs typeface="Times New Roman"/>
                <a:sym typeface="Times New Roman"/>
              </a:rPr>
              <a:t>- Define the order in which train operations must occur. For instance, a train cannot enter a block section until the preceding section is clear. A selection is considered consistent if, when applied to the graph, it results in a conflict-free schedule, adhering to both precedence constraints and alternative arcs.</a:t>
            </a:r>
            <a:endParaRPr sz="3384"/>
          </a:p>
          <a:p>
            <a:pPr indent="-220027" lvl="0" marL="228600" rtl="0" algn="just">
              <a:lnSpc>
                <a:spcPct val="100000"/>
              </a:lnSpc>
              <a:spcBef>
                <a:spcPts val="1000"/>
              </a:spcBef>
              <a:spcAft>
                <a:spcPts val="0"/>
              </a:spcAft>
              <a:buClr>
                <a:schemeClr val="dk1"/>
              </a:buClr>
              <a:buSzPts val="665"/>
              <a:buChar char="•"/>
            </a:pPr>
            <a:r>
              <a:rPr b="1" lang="en-US" sz="920">
                <a:latin typeface="Times New Roman"/>
                <a:ea typeface="Times New Roman"/>
                <a:cs typeface="Times New Roman"/>
                <a:sym typeface="Times New Roman"/>
              </a:rPr>
              <a:t>Alternative Arcs </a:t>
            </a:r>
            <a:r>
              <a:rPr lang="en-US" sz="920">
                <a:latin typeface="Times New Roman"/>
                <a:ea typeface="Times New Roman"/>
                <a:cs typeface="Times New Roman"/>
                <a:sym typeface="Times New Roman"/>
              </a:rPr>
              <a:t>- Model conflicts and dependencies between incompatible operations. Pairs of alternative arcs represent choices that need to be made in the schedule. A selection in the alternative graph corresponds to choosing specific arcs while respecting the constraints.</a:t>
            </a:r>
            <a:endParaRPr sz="3384"/>
          </a:p>
          <a:p>
            <a:pPr indent="0" lvl="0" marL="0" rtl="0" algn="just">
              <a:lnSpc>
                <a:spcPct val="100000"/>
              </a:lnSpc>
              <a:spcBef>
                <a:spcPts val="1000"/>
              </a:spcBef>
              <a:spcAft>
                <a:spcPts val="0"/>
              </a:spcAft>
              <a:buClr>
                <a:schemeClr val="dk1"/>
              </a:buClr>
              <a:buSzPts val="680"/>
              <a:buNone/>
            </a:pPr>
            <a:r>
              <a:t/>
            </a:r>
            <a:endParaRPr b="1" i="1" sz="1103">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680"/>
              <a:buNone/>
            </a:pPr>
            <a:r>
              <a:rPr b="1" i="1" lang="en-US" sz="1103">
                <a:latin typeface="Times New Roman"/>
                <a:ea typeface="Times New Roman"/>
                <a:cs typeface="Times New Roman"/>
                <a:sym typeface="Times New Roman"/>
              </a:rPr>
              <a:t>Objective of AGM for CRP:</a:t>
            </a:r>
            <a:endParaRPr b="1" i="1" sz="3568"/>
          </a:p>
          <a:p>
            <a:pPr indent="-220027" lvl="0" marL="228600" rtl="0" algn="just">
              <a:lnSpc>
                <a:spcPct val="100000"/>
              </a:lnSpc>
              <a:spcBef>
                <a:spcPts val="1000"/>
              </a:spcBef>
              <a:spcAft>
                <a:spcPts val="0"/>
              </a:spcAft>
              <a:buClr>
                <a:schemeClr val="dk1"/>
              </a:buClr>
              <a:buSzPts val="665"/>
              <a:buChar char="•"/>
            </a:pPr>
            <a:r>
              <a:rPr b="1" lang="en-US" sz="920">
                <a:latin typeface="Times New Roman"/>
                <a:ea typeface="Times New Roman"/>
                <a:cs typeface="Times New Roman"/>
                <a:sym typeface="Times New Roman"/>
              </a:rPr>
              <a:t>Minimize Deviation from Planned Schedule </a:t>
            </a:r>
            <a:r>
              <a:rPr lang="en-US" sz="920">
                <a:latin typeface="Times New Roman"/>
                <a:ea typeface="Times New Roman"/>
                <a:cs typeface="Times New Roman"/>
                <a:sym typeface="Times New Roman"/>
              </a:rPr>
              <a:t>- The primary goal is to minimize the deviation from the originally planned schedule. Deviation can occur due to conflicts, delays, or changes in the real-time status of the network.</a:t>
            </a:r>
            <a:endParaRPr sz="3384"/>
          </a:p>
          <a:p>
            <a:pPr indent="-220027" lvl="0" marL="228600" rtl="0" algn="just">
              <a:lnSpc>
                <a:spcPct val="100000"/>
              </a:lnSpc>
              <a:spcBef>
                <a:spcPts val="1000"/>
              </a:spcBef>
              <a:spcAft>
                <a:spcPts val="0"/>
              </a:spcAft>
              <a:buClr>
                <a:schemeClr val="dk1"/>
              </a:buClr>
              <a:buSzPts val="665"/>
              <a:buChar char="•"/>
            </a:pPr>
            <a:r>
              <a:rPr b="1" lang="en-US" sz="920">
                <a:latin typeface="Times New Roman"/>
                <a:ea typeface="Times New Roman"/>
                <a:cs typeface="Times New Roman"/>
                <a:sym typeface="Times New Roman"/>
              </a:rPr>
              <a:t>No Positive Length Cycles in the Alternative Graph </a:t>
            </a:r>
            <a:r>
              <a:rPr lang="en-US" sz="920">
                <a:latin typeface="Times New Roman"/>
                <a:ea typeface="Times New Roman"/>
                <a:cs typeface="Times New Roman"/>
                <a:sym typeface="Times New Roman"/>
              </a:rPr>
              <a:t>- The absence of positive length cycles in the alternative graph is crucial to ensuring feasibility and avoiding conflicts. Positive length cycles would imply an operation preceding itself, which is infeasible in the context of train scheduling.</a:t>
            </a:r>
            <a:endParaRPr sz="3384"/>
          </a:p>
        </p:txBody>
      </p:sp>
      <p:pic>
        <p:nvPicPr>
          <p:cNvPr id="203" name="Google Shape;203;g2a23b1d8c17_1_0"/>
          <p:cNvPicPr preferRelativeResize="0"/>
          <p:nvPr/>
        </p:nvPicPr>
        <p:blipFill rotWithShape="1">
          <a:blip r:embed="rId3">
            <a:alphaModFix/>
          </a:blip>
          <a:srcRect b="0" l="0" r="48951" t="0"/>
          <a:stretch/>
        </p:blipFill>
        <p:spPr>
          <a:xfrm>
            <a:off x="8203294" y="1172912"/>
            <a:ext cx="2786686" cy="1896991"/>
          </a:xfrm>
          <a:prstGeom prst="rect">
            <a:avLst/>
          </a:prstGeom>
          <a:noFill/>
          <a:ln>
            <a:noFill/>
          </a:ln>
        </p:spPr>
      </p:pic>
      <p:pic>
        <p:nvPicPr>
          <p:cNvPr id="204" name="Google Shape;204;g2a23b1d8c17_1_0"/>
          <p:cNvPicPr preferRelativeResize="0"/>
          <p:nvPr/>
        </p:nvPicPr>
        <p:blipFill rotWithShape="1">
          <a:blip r:embed="rId3">
            <a:alphaModFix/>
          </a:blip>
          <a:srcRect b="0" l="51048" r="0" t="0"/>
          <a:stretch/>
        </p:blipFill>
        <p:spPr>
          <a:xfrm>
            <a:off x="8260496" y="3892975"/>
            <a:ext cx="2672282" cy="18969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g2a23b1d8c17_1_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0" name="Google Shape;210;g2a23b1d8c17_1_9"/>
          <p:cNvSpPr txBox="1"/>
          <p:nvPr>
            <p:ph type="title"/>
          </p:nvPr>
        </p:nvSpPr>
        <p:spPr>
          <a:xfrm>
            <a:off x="630935" y="621792"/>
            <a:ext cx="6028130" cy="1481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sz="5400">
                <a:latin typeface="Times New Roman"/>
                <a:ea typeface="Times New Roman"/>
                <a:cs typeface="Times New Roman"/>
                <a:sym typeface="Times New Roman"/>
              </a:rPr>
              <a:t>Solution and its Details</a:t>
            </a:r>
            <a:endParaRPr/>
          </a:p>
        </p:txBody>
      </p:sp>
      <p:sp>
        <p:nvSpPr>
          <p:cNvPr id="211" name="Google Shape;211;g2a23b1d8c17_1_9"/>
          <p:cNvSpPr/>
          <p:nvPr/>
        </p:nvSpPr>
        <p:spPr>
          <a:xfrm>
            <a:off x="679797" y="2254205"/>
            <a:ext cx="4355266" cy="45719"/>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g2a23b1d8c17_1_9"/>
          <p:cNvSpPr txBox="1"/>
          <p:nvPr>
            <p:ph idx="1" type="body"/>
          </p:nvPr>
        </p:nvSpPr>
        <p:spPr>
          <a:xfrm>
            <a:off x="630935" y="2575676"/>
            <a:ext cx="6342237" cy="363302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000"/>
              <a:buNone/>
            </a:pPr>
            <a:r>
              <a:rPr lang="en-US" sz="1000">
                <a:latin typeface="Times New Roman"/>
                <a:ea typeface="Times New Roman"/>
                <a:cs typeface="Times New Roman"/>
                <a:sym typeface="Times New Roman"/>
              </a:rPr>
              <a:t>The Conflict Resolution Algorithms focus on effectively addressing conflicts in train scheduling through a combination of implication rules and the Branch and Bound algorithm.</a:t>
            </a:r>
            <a:endParaRPr/>
          </a:p>
          <a:p>
            <a:pPr indent="0" lvl="0" marL="0" rtl="0" algn="just">
              <a:lnSpc>
                <a:spcPct val="90000"/>
              </a:lnSpc>
              <a:spcBef>
                <a:spcPts val="1000"/>
              </a:spcBef>
              <a:spcAft>
                <a:spcPts val="0"/>
              </a:spcAft>
              <a:buClr>
                <a:schemeClr val="dk1"/>
              </a:buClr>
              <a:buSzPts val="1000"/>
              <a:buNone/>
            </a:pPr>
            <a:r>
              <a:rPr b="1" i="1" lang="en-US" sz="1400">
                <a:latin typeface="Times New Roman"/>
                <a:ea typeface="Times New Roman"/>
                <a:cs typeface="Times New Roman"/>
                <a:sym typeface="Times New Roman"/>
              </a:rPr>
              <a:t>Implication Rules:</a:t>
            </a:r>
            <a:endParaRPr b="1" i="1" sz="3200"/>
          </a:p>
          <a:p>
            <a:pPr indent="-228600" lvl="0" marL="228600" rtl="0" algn="just">
              <a:lnSpc>
                <a:spcPct val="90000"/>
              </a:lnSpc>
              <a:spcBef>
                <a:spcPts val="1000"/>
              </a:spcBef>
              <a:spcAft>
                <a:spcPts val="0"/>
              </a:spcAft>
              <a:buClr>
                <a:schemeClr val="dk1"/>
              </a:buClr>
              <a:buSzPts val="1000"/>
              <a:buChar char="•"/>
            </a:pPr>
            <a:r>
              <a:rPr b="1" lang="en-US" sz="1000">
                <a:latin typeface="Times New Roman"/>
                <a:ea typeface="Times New Roman"/>
                <a:cs typeface="Times New Roman"/>
                <a:sym typeface="Times New Roman"/>
              </a:rPr>
              <a:t>Dynamic Implications (Propositions 1, 2): </a:t>
            </a:r>
            <a:r>
              <a:rPr lang="en-US" sz="1000">
                <a:latin typeface="Times New Roman"/>
                <a:ea typeface="Times New Roman"/>
                <a:cs typeface="Times New Roman"/>
                <a:sym typeface="Times New Roman"/>
              </a:rPr>
              <a:t>Rules that dynamically guide the algorithm by determining which arcs can be selected or forbidden based on real-time conditions and relationships between conflicting operations.</a:t>
            </a:r>
            <a:endParaRPr/>
          </a:p>
          <a:p>
            <a:pPr indent="-228600" lvl="0" marL="228600" rtl="0" algn="just">
              <a:lnSpc>
                <a:spcPct val="90000"/>
              </a:lnSpc>
              <a:spcBef>
                <a:spcPts val="1000"/>
              </a:spcBef>
              <a:spcAft>
                <a:spcPts val="0"/>
              </a:spcAft>
              <a:buClr>
                <a:schemeClr val="dk1"/>
              </a:buClr>
              <a:buSzPts val="1000"/>
              <a:buChar char="•"/>
            </a:pPr>
            <a:r>
              <a:rPr b="1" lang="en-US" sz="1000">
                <a:latin typeface="Times New Roman"/>
                <a:ea typeface="Times New Roman"/>
                <a:cs typeface="Times New Roman"/>
                <a:sym typeface="Times New Roman"/>
              </a:rPr>
              <a:t>Static Implications (Propositions 3.3, 3.4): </a:t>
            </a:r>
            <a:r>
              <a:rPr lang="en-US" sz="1000">
                <a:latin typeface="Times New Roman"/>
                <a:ea typeface="Times New Roman"/>
                <a:cs typeface="Times New Roman"/>
                <a:sym typeface="Times New Roman"/>
              </a:rPr>
              <a:t>Establishes correspondence between selections of arcs from different alternative pairs. Pre-computed rules based on the physical track topology, offering efficient off-line guidance for the algorithm.</a:t>
            </a:r>
            <a:endParaRPr sz="1000">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1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1000"/>
              <a:buNone/>
            </a:pPr>
            <a:r>
              <a:rPr b="1" i="1" lang="en-US" sz="1400">
                <a:latin typeface="Times New Roman"/>
                <a:ea typeface="Times New Roman"/>
                <a:cs typeface="Times New Roman"/>
                <a:sym typeface="Times New Roman"/>
              </a:rPr>
              <a:t>Branch and Bound Algorithm:</a:t>
            </a:r>
            <a:endParaRPr b="1" i="1" sz="3200"/>
          </a:p>
          <a:p>
            <a:pPr indent="-228600" lvl="0" marL="228600" rtl="0" algn="just">
              <a:lnSpc>
                <a:spcPct val="90000"/>
              </a:lnSpc>
              <a:spcBef>
                <a:spcPts val="1000"/>
              </a:spcBef>
              <a:spcAft>
                <a:spcPts val="0"/>
              </a:spcAft>
              <a:buClr>
                <a:schemeClr val="dk1"/>
              </a:buClr>
              <a:buSzPts val="1000"/>
              <a:buChar char="•"/>
            </a:pPr>
            <a:r>
              <a:rPr b="1" lang="en-US" sz="1000">
                <a:latin typeface="Times New Roman"/>
                <a:ea typeface="Times New Roman"/>
                <a:cs typeface="Times New Roman"/>
                <a:sym typeface="Times New Roman"/>
              </a:rPr>
              <a:t>Building Extensions, Utilizing Implications:</a:t>
            </a:r>
            <a:r>
              <a:rPr lang="en-US" sz="1000">
                <a:latin typeface="Times New Roman"/>
                <a:ea typeface="Times New Roman"/>
                <a:cs typeface="Times New Roman"/>
                <a:sym typeface="Times New Roman"/>
              </a:rPr>
              <a:t> The algorithm constructs extensions of selections, respecting constraints and utilizing both dynamic and static implications to make informed decisions.</a:t>
            </a:r>
            <a:endParaRPr/>
          </a:p>
          <a:p>
            <a:pPr indent="-228600" lvl="0" marL="228600" rtl="0" algn="just">
              <a:lnSpc>
                <a:spcPct val="90000"/>
              </a:lnSpc>
              <a:spcBef>
                <a:spcPts val="1000"/>
              </a:spcBef>
              <a:spcAft>
                <a:spcPts val="0"/>
              </a:spcAft>
              <a:buClr>
                <a:schemeClr val="dk1"/>
              </a:buClr>
              <a:buSzPts val="1000"/>
              <a:buChar char="•"/>
            </a:pPr>
            <a:r>
              <a:rPr b="1" lang="en-US" sz="1000">
                <a:latin typeface="Times New Roman"/>
                <a:ea typeface="Times New Roman"/>
                <a:cs typeface="Times New Roman"/>
                <a:sym typeface="Times New Roman"/>
              </a:rPr>
              <a:t>Jackson </a:t>
            </a:r>
            <a:r>
              <a:rPr b="1" lang="en-US" sz="1000">
                <a:latin typeface="Times New Roman"/>
                <a:ea typeface="Times New Roman"/>
                <a:cs typeface="Times New Roman"/>
                <a:sym typeface="Times New Roman"/>
              </a:rPr>
              <a:t>Preemptive</a:t>
            </a:r>
            <a:r>
              <a:rPr b="1" lang="en-US" sz="1000">
                <a:latin typeface="Times New Roman"/>
                <a:ea typeface="Times New Roman"/>
                <a:cs typeface="Times New Roman"/>
                <a:sym typeface="Times New Roman"/>
              </a:rPr>
              <a:t> Schedule for Lower Bounds: </a:t>
            </a:r>
            <a:r>
              <a:rPr lang="en-US" sz="1000">
                <a:latin typeface="Times New Roman"/>
                <a:ea typeface="Times New Roman"/>
                <a:cs typeface="Times New Roman"/>
                <a:sym typeface="Times New Roman"/>
              </a:rPr>
              <a:t>Utilizes the Jackson </a:t>
            </a:r>
            <a:r>
              <a:rPr lang="en-US" sz="1000">
                <a:latin typeface="Times New Roman"/>
                <a:ea typeface="Times New Roman"/>
                <a:cs typeface="Times New Roman"/>
                <a:sym typeface="Times New Roman"/>
              </a:rPr>
              <a:t>preemptive</a:t>
            </a:r>
            <a:r>
              <a:rPr lang="en-US" sz="1000">
                <a:latin typeface="Times New Roman"/>
                <a:ea typeface="Times New Roman"/>
                <a:cs typeface="Times New Roman"/>
                <a:sym typeface="Times New Roman"/>
              </a:rPr>
              <a:t> schedule to establish lower bounds on the length of paths in the alternative graph, aiding in assessing the quality of solutions.</a:t>
            </a:r>
            <a:endParaRPr/>
          </a:p>
          <a:p>
            <a:pPr indent="-228600" lvl="0" marL="228600" rtl="0" algn="just">
              <a:lnSpc>
                <a:spcPct val="90000"/>
              </a:lnSpc>
              <a:spcBef>
                <a:spcPts val="1000"/>
              </a:spcBef>
              <a:spcAft>
                <a:spcPts val="0"/>
              </a:spcAft>
              <a:buClr>
                <a:schemeClr val="dk1"/>
              </a:buClr>
              <a:buSzPts val="1000"/>
              <a:buChar char="•"/>
            </a:pPr>
            <a:r>
              <a:rPr b="1" lang="en-US" sz="1000">
                <a:latin typeface="Times New Roman"/>
                <a:ea typeface="Times New Roman"/>
                <a:cs typeface="Times New Roman"/>
                <a:sym typeface="Times New Roman"/>
              </a:rPr>
              <a:t>Binary Branching Scheme based on AMCC Rule: </a:t>
            </a:r>
            <a:r>
              <a:rPr lang="en-US" sz="1000">
                <a:latin typeface="Times New Roman"/>
                <a:ea typeface="Times New Roman"/>
                <a:cs typeface="Times New Roman"/>
                <a:sym typeface="Times New Roman"/>
              </a:rPr>
              <a:t>Employs a binary branching scheme, where decisions are made based on the Alternative Maximum Concurrent Completion (AMCC) rule, prioritizing arcs that maximize the potential for conflict resolution.</a:t>
            </a:r>
            <a:endParaRPr sz="1000">
              <a:latin typeface="Times New Roman"/>
              <a:ea typeface="Times New Roman"/>
              <a:cs typeface="Times New Roman"/>
              <a:sym typeface="Times New Roman"/>
            </a:endParaRPr>
          </a:p>
        </p:txBody>
      </p:sp>
      <p:pic>
        <p:nvPicPr>
          <p:cNvPr id="213" name="Google Shape;213;g2a23b1d8c17_1_9"/>
          <p:cNvPicPr preferRelativeResize="0"/>
          <p:nvPr/>
        </p:nvPicPr>
        <p:blipFill rotWithShape="1">
          <a:blip r:embed="rId3">
            <a:alphaModFix/>
          </a:blip>
          <a:srcRect b="0" l="0" r="0" t="0"/>
          <a:stretch/>
        </p:blipFill>
        <p:spPr>
          <a:xfrm>
            <a:off x="7195120" y="2161382"/>
            <a:ext cx="4159464" cy="2324219"/>
          </a:xfrm>
          <a:prstGeom prst="rect">
            <a:avLst/>
          </a:prstGeom>
          <a:noFill/>
          <a:ln>
            <a:noFill/>
          </a:ln>
        </p:spPr>
      </p:pic>
      <p:pic>
        <p:nvPicPr>
          <p:cNvPr id="214" name="Google Shape;214;g2a23b1d8c17_1_9"/>
          <p:cNvPicPr preferRelativeResize="0"/>
          <p:nvPr/>
        </p:nvPicPr>
        <p:blipFill rotWithShape="1">
          <a:blip r:embed="rId4">
            <a:alphaModFix/>
          </a:blip>
          <a:srcRect b="0" l="0" r="0" t="0"/>
          <a:stretch/>
        </p:blipFill>
        <p:spPr>
          <a:xfrm>
            <a:off x="7560264" y="4392190"/>
            <a:ext cx="3429176" cy="16828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g2a23b1d8c17_1_1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0" name="Google Shape;220;g2a23b1d8c17_1_17"/>
          <p:cNvSpPr txBox="1"/>
          <p:nvPr>
            <p:ph type="title"/>
          </p:nvPr>
        </p:nvSpPr>
        <p:spPr>
          <a:xfrm>
            <a:off x="4762425" y="400600"/>
            <a:ext cx="6688200" cy="1783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lang="en-US" sz="5400">
                <a:latin typeface="Times New Roman"/>
                <a:ea typeface="Times New Roman"/>
                <a:cs typeface="Times New Roman"/>
                <a:sym typeface="Times New Roman"/>
              </a:rPr>
              <a:t>Solution and its Details</a:t>
            </a:r>
            <a:endParaRPr/>
          </a:p>
        </p:txBody>
      </p:sp>
      <p:sp>
        <p:nvSpPr>
          <p:cNvPr id="221" name="Google Shape;221;g2a23b1d8c17_1_17"/>
          <p:cNvSpPr/>
          <p:nvPr/>
        </p:nvSpPr>
        <p:spPr>
          <a:xfrm>
            <a:off x="4860675" y="2348152"/>
            <a:ext cx="5389358" cy="42017"/>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 name="Google Shape;222;g2a23b1d8c17_1_17"/>
          <p:cNvSpPr txBox="1"/>
          <p:nvPr>
            <p:ph idx="1" type="body"/>
          </p:nvPr>
        </p:nvSpPr>
        <p:spPr>
          <a:xfrm>
            <a:off x="4860675" y="2640225"/>
            <a:ext cx="6688200" cy="38898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chemeClr val="dk1"/>
              </a:buClr>
              <a:buSzPts val="700"/>
              <a:buNone/>
            </a:pPr>
            <a:r>
              <a:rPr lang="en-US" sz="875">
                <a:latin typeface="Times New Roman"/>
                <a:ea typeface="Times New Roman"/>
                <a:cs typeface="Times New Roman"/>
                <a:sym typeface="Times New Roman"/>
              </a:rPr>
              <a:t>Now we delves into assessing the performance of different heuristics and their integration into the Branch and Bound algorithm for solving the Conflict Resolution Problem (CRP).</a:t>
            </a:r>
            <a:endParaRPr sz="2135"/>
          </a:p>
          <a:p>
            <a:pPr indent="0" lvl="0" marL="0" rtl="0" algn="just">
              <a:lnSpc>
                <a:spcPct val="80000"/>
              </a:lnSpc>
              <a:spcBef>
                <a:spcPts val="1000"/>
              </a:spcBef>
              <a:spcAft>
                <a:spcPts val="0"/>
              </a:spcAft>
              <a:buClr>
                <a:schemeClr val="dk1"/>
              </a:buClr>
              <a:buSzPts val="700"/>
              <a:buNone/>
            </a:pPr>
            <a:r>
              <a:rPr b="1" i="1" lang="en-US" sz="1178">
                <a:latin typeface="Times New Roman"/>
                <a:ea typeface="Times New Roman"/>
                <a:cs typeface="Times New Roman"/>
                <a:sym typeface="Times New Roman"/>
              </a:rPr>
              <a:t>Preprocessing with Static Implications:</a:t>
            </a:r>
            <a:endParaRPr b="1" i="1" sz="2438"/>
          </a:p>
          <a:p>
            <a:pPr indent="-225468" lvl="0" marL="228600" rtl="0" algn="just">
              <a:lnSpc>
                <a:spcPct val="80000"/>
              </a:lnSpc>
              <a:spcBef>
                <a:spcPts val="1000"/>
              </a:spcBef>
              <a:spcAft>
                <a:spcPts val="0"/>
              </a:spcAft>
              <a:buClr>
                <a:schemeClr val="dk1"/>
              </a:buClr>
              <a:buSzPts val="876"/>
              <a:buChar char="•"/>
            </a:pPr>
            <a:r>
              <a:rPr lang="en-US" sz="875">
                <a:latin typeface="Times New Roman"/>
                <a:ea typeface="Times New Roman"/>
                <a:cs typeface="Times New Roman"/>
                <a:sym typeface="Times New Roman"/>
              </a:rPr>
              <a:t>Static implications, computed offline in a preprocessing phase, significantly reduce computation time by associating each alternative arc with a set of statically implied arcs.</a:t>
            </a:r>
            <a:endParaRPr sz="2135"/>
          </a:p>
          <a:p>
            <a:pPr indent="-225468" lvl="0" marL="228600" rtl="0" algn="just">
              <a:lnSpc>
                <a:spcPct val="80000"/>
              </a:lnSpc>
              <a:spcBef>
                <a:spcPts val="1000"/>
              </a:spcBef>
              <a:spcAft>
                <a:spcPts val="0"/>
              </a:spcAft>
              <a:buClr>
                <a:schemeClr val="dk1"/>
              </a:buClr>
              <a:buSzPts val="876"/>
              <a:buChar char="•"/>
            </a:pPr>
            <a:r>
              <a:rPr lang="en-US" sz="875">
                <a:latin typeface="Times New Roman"/>
                <a:ea typeface="Times New Roman"/>
                <a:cs typeface="Times New Roman"/>
                <a:sym typeface="Times New Roman"/>
              </a:rPr>
              <a:t>The algorithm builds extensions of selections, minimizing the longest path from 0 to n, using dynamic implications and the Jackson </a:t>
            </a:r>
            <a:r>
              <a:rPr lang="en-US" sz="875">
                <a:latin typeface="Times New Roman"/>
                <a:ea typeface="Times New Roman"/>
                <a:cs typeface="Times New Roman"/>
                <a:sym typeface="Times New Roman"/>
              </a:rPr>
              <a:t>preemptive</a:t>
            </a:r>
            <a:r>
              <a:rPr lang="en-US" sz="875">
                <a:latin typeface="Times New Roman"/>
                <a:ea typeface="Times New Roman"/>
                <a:cs typeface="Times New Roman"/>
                <a:sym typeface="Times New Roman"/>
              </a:rPr>
              <a:t> schedule for lower bounds.</a:t>
            </a:r>
            <a:endParaRPr sz="2135"/>
          </a:p>
          <a:p>
            <a:pPr indent="0" lvl="0" marL="0" rtl="0" algn="just">
              <a:lnSpc>
                <a:spcPct val="80000"/>
              </a:lnSpc>
              <a:spcBef>
                <a:spcPts val="1000"/>
              </a:spcBef>
              <a:spcAft>
                <a:spcPts val="0"/>
              </a:spcAft>
              <a:buClr>
                <a:schemeClr val="dk1"/>
              </a:buClr>
              <a:buSzPts val="700"/>
              <a:buNone/>
            </a:pPr>
            <a:r>
              <a:t/>
            </a:r>
            <a:endParaRPr b="1" i="1" sz="1178">
              <a:latin typeface="Times New Roman"/>
              <a:ea typeface="Times New Roman"/>
              <a:cs typeface="Times New Roman"/>
              <a:sym typeface="Times New Roman"/>
            </a:endParaRPr>
          </a:p>
          <a:p>
            <a:pPr indent="0" lvl="0" marL="0" rtl="0" algn="just">
              <a:lnSpc>
                <a:spcPct val="80000"/>
              </a:lnSpc>
              <a:spcBef>
                <a:spcPts val="1000"/>
              </a:spcBef>
              <a:spcAft>
                <a:spcPts val="0"/>
              </a:spcAft>
              <a:buClr>
                <a:schemeClr val="dk1"/>
              </a:buClr>
              <a:buSzPts val="700"/>
              <a:buNone/>
            </a:pPr>
            <a:r>
              <a:rPr b="1" i="1" lang="en-US" sz="1178">
                <a:latin typeface="Times New Roman"/>
                <a:ea typeface="Times New Roman"/>
                <a:cs typeface="Times New Roman"/>
                <a:sym typeface="Times New Roman"/>
              </a:rPr>
              <a:t>Dispatching Rules and Heuristic Approaches:</a:t>
            </a:r>
            <a:endParaRPr b="1" i="1" sz="2438"/>
          </a:p>
          <a:p>
            <a:pPr indent="-225468" lvl="0" marL="228600" rtl="0" algn="just">
              <a:lnSpc>
                <a:spcPct val="80000"/>
              </a:lnSpc>
              <a:spcBef>
                <a:spcPts val="1000"/>
              </a:spcBef>
              <a:spcAft>
                <a:spcPts val="0"/>
              </a:spcAft>
              <a:buClr>
                <a:schemeClr val="dk1"/>
              </a:buClr>
              <a:buSzPts val="876"/>
              <a:buChar char="•"/>
            </a:pPr>
            <a:r>
              <a:rPr b="1" lang="en-US" sz="875">
                <a:latin typeface="Times New Roman"/>
                <a:ea typeface="Times New Roman"/>
                <a:cs typeface="Times New Roman"/>
                <a:sym typeface="Times New Roman"/>
              </a:rPr>
              <a:t>First Come First Served (FCFS): </a:t>
            </a:r>
            <a:r>
              <a:rPr lang="en-US" sz="875">
                <a:latin typeface="Times New Roman"/>
                <a:ea typeface="Times New Roman"/>
                <a:cs typeface="Times New Roman"/>
                <a:sym typeface="Times New Roman"/>
              </a:rPr>
              <a:t>Prioritizes trains based on their arrival time at a block section, a common practice in railway scheduling.</a:t>
            </a:r>
            <a:endParaRPr sz="2135"/>
          </a:p>
          <a:p>
            <a:pPr indent="-225468" lvl="0" marL="228600" rtl="0" algn="just">
              <a:lnSpc>
                <a:spcPct val="80000"/>
              </a:lnSpc>
              <a:spcBef>
                <a:spcPts val="1000"/>
              </a:spcBef>
              <a:spcAft>
                <a:spcPts val="0"/>
              </a:spcAft>
              <a:buClr>
                <a:schemeClr val="dk1"/>
              </a:buClr>
              <a:buSzPts val="876"/>
              <a:buChar char="•"/>
            </a:pPr>
            <a:r>
              <a:rPr b="1" lang="en-US" sz="875">
                <a:latin typeface="Times New Roman"/>
                <a:ea typeface="Times New Roman"/>
                <a:cs typeface="Times New Roman"/>
                <a:sym typeface="Times New Roman"/>
              </a:rPr>
              <a:t>First Leave First Served (FLFS): </a:t>
            </a:r>
            <a:r>
              <a:rPr lang="en-US" sz="875">
                <a:latin typeface="Times New Roman"/>
                <a:ea typeface="Times New Roman"/>
                <a:cs typeface="Times New Roman"/>
                <a:sym typeface="Times New Roman"/>
              </a:rPr>
              <a:t>Considers the time required for trains to exit a block section, combining the principles of prioritizing fast trains and those arriving first.</a:t>
            </a:r>
            <a:endParaRPr sz="2135"/>
          </a:p>
          <a:p>
            <a:pPr indent="-225468" lvl="0" marL="228600" rtl="0" algn="just">
              <a:lnSpc>
                <a:spcPct val="80000"/>
              </a:lnSpc>
              <a:spcBef>
                <a:spcPts val="1000"/>
              </a:spcBef>
              <a:spcAft>
                <a:spcPts val="0"/>
              </a:spcAft>
              <a:buClr>
                <a:schemeClr val="dk1"/>
              </a:buClr>
              <a:buSzPts val="876"/>
              <a:buChar char="•"/>
            </a:pPr>
            <a:r>
              <a:rPr b="1" lang="en-US" sz="875">
                <a:latin typeface="Times New Roman"/>
                <a:ea typeface="Times New Roman"/>
                <a:cs typeface="Times New Roman"/>
                <a:sym typeface="Times New Roman"/>
              </a:rPr>
              <a:t>Alternative Maximum Concurrent Completion (AMCC): </a:t>
            </a:r>
            <a:r>
              <a:rPr lang="en-US" sz="875">
                <a:latin typeface="Times New Roman"/>
                <a:ea typeface="Times New Roman"/>
                <a:cs typeface="Times New Roman"/>
                <a:sym typeface="Times New Roman"/>
              </a:rPr>
              <a:t>A greedy algorithm that forbids one alternative arc at a time, choosing the one causing the most significant delay. It considers only static implications, reducing computation time.</a:t>
            </a:r>
            <a:endParaRPr sz="2135"/>
          </a:p>
          <a:p>
            <a:pPr indent="0" lvl="0" marL="0" rtl="0" algn="just">
              <a:lnSpc>
                <a:spcPct val="80000"/>
              </a:lnSpc>
              <a:spcBef>
                <a:spcPts val="1000"/>
              </a:spcBef>
              <a:spcAft>
                <a:spcPts val="0"/>
              </a:spcAft>
              <a:buClr>
                <a:schemeClr val="dk1"/>
              </a:buClr>
              <a:buSzPts val="700"/>
              <a:buNone/>
            </a:pPr>
            <a:r>
              <a:t/>
            </a:r>
            <a:endParaRPr b="1" i="1" sz="1178">
              <a:latin typeface="Times New Roman"/>
              <a:ea typeface="Times New Roman"/>
              <a:cs typeface="Times New Roman"/>
              <a:sym typeface="Times New Roman"/>
            </a:endParaRPr>
          </a:p>
          <a:p>
            <a:pPr indent="0" lvl="0" marL="0" rtl="0" algn="just">
              <a:lnSpc>
                <a:spcPct val="80000"/>
              </a:lnSpc>
              <a:spcBef>
                <a:spcPts val="1000"/>
              </a:spcBef>
              <a:spcAft>
                <a:spcPts val="0"/>
              </a:spcAft>
              <a:buClr>
                <a:schemeClr val="dk1"/>
              </a:buClr>
              <a:buSzPts val="700"/>
              <a:buNone/>
            </a:pPr>
            <a:r>
              <a:rPr b="1" i="1" lang="en-US" sz="1178">
                <a:latin typeface="Times New Roman"/>
                <a:ea typeface="Times New Roman"/>
                <a:cs typeface="Times New Roman"/>
                <a:sym typeface="Times New Roman"/>
              </a:rPr>
              <a:t>Branch and Bound Configuration:</a:t>
            </a:r>
            <a:endParaRPr b="1" i="1" sz="2438"/>
          </a:p>
          <a:p>
            <a:pPr indent="-225468" lvl="0" marL="228600" rtl="0" algn="just">
              <a:lnSpc>
                <a:spcPct val="80000"/>
              </a:lnSpc>
              <a:spcBef>
                <a:spcPts val="1000"/>
              </a:spcBef>
              <a:spcAft>
                <a:spcPts val="0"/>
              </a:spcAft>
              <a:buClr>
                <a:schemeClr val="dk1"/>
              </a:buClr>
              <a:buSzPts val="876"/>
              <a:buChar char="•"/>
            </a:pPr>
            <a:r>
              <a:rPr b="1" lang="en-US" sz="875">
                <a:latin typeface="Times New Roman"/>
                <a:ea typeface="Times New Roman"/>
                <a:cs typeface="Times New Roman"/>
                <a:sym typeface="Times New Roman"/>
              </a:rPr>
              <a:t>Chosen Branching Scheme and Search Strategy: </a:t>
            </a:r>
            <a:r>
              <a:rPr lang="en-US" sz="875">
                <a:latin typeface="Times New Roman"/>
                <a:ea typeface="Times New Roman"/>
                <a:cs typeface="Times New Roman"/>
                <a:sym typeface="Times New Roman"/>
              </a:rPr>
              <a:t>Specifies the binary branching scheme based on the AMCC rule, outlining the approach for exploring the enumeration tree. Upper Bound is set Based on Heuristic Results which</a:t>
            </a:r>
            <a:r>
              <a:rPr b="1" lang="en-US" sz="875">
                <a:latin typeface="Times New Roman"/>
                <a:ea typeface="Times New Roman"/>
                <a:cs typeface="Times New Roman"/>
                <a:sym typeface="Times New Roman"/>
              </a:rPr>
              <a:t> s</a:t>
            </a:r>
            <a:r>
              <a:rPr lang="en-US" sz="875">
                <a:latin typeface="Times New Roman"/>
                <a:ea typeface="Times New Roman"/>
                <a:cs typeface="Times New Roman"/>
                <a:sym typeface="Times New Roman"/>
              </a:rPr>
              <a:t>ets the upper bound in the Branch and Bound algorithm using the best value obtained from the three heuristics (FCFS, FLFS, AMCC).</a:t>
            </a:r>
            <a:endParaRPr sz="2135"/>
          </a:p>
        </p:txBody>
      </p:sp>
      <p:pic>
        <p:nvPicPr>
          <p:cNvPr descr="Light bulb on yellow background with sketched light beams and cord" id="223" name="Google Shape;223;g2a23b1d8c17_1_17"/>
          <p:cNvPicPr preferRelativeResize="0"/>
          <p:nvPr/>
        </p:nvPicPr>
        <p:blipFill rotWithShape="1">
          <a:blip r:embed="rId3">
            <a:alphaModFix/>
          </a:blip>
          <a:srcRect b="0" l="51246" r="6987" t="0"/>
          <a:stretch/>
        </p:blipFill>
        <p:spPr>
          <a:xfrm>
            <a:off x="0" y="0"/>
            <a:ext cx="4389547" cy="6858000"/>
          </a:xfrm>
          <a:custGeom>
            <a:rect b="b" l="l" r="r" t="t"/>
            <a:pathLst>
              <a:path extrusionOk="0" h="6858000" w="4657344">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g2a23b1d8c17_1_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9" name="Google Shape;229;g2a23b1d8c17_1_25"/>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Calibri"/>
              <a:buNone/>
            </a:pPr>
            <a:r>
              <a:rPr lang="en-US" sz="5000"/>
              <a:t>Empirical Results</a:t>
            </a:r>
            <a:endParaRPr/>
          </a:p>
        </p:txBody>
      </p:sp>
      <p:sp>
        <p:nvSpPr>
          <p:cNvPr id="230" name="Google Shape;230;g2a23b1d8c17_1_25"/>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1" name="Google Shape;231;g2a23b1d8c17_1_25"/>
          <p:cNvSpPr txBox="1"/>
          <p:nvPr>
            <p:ph idx="1" type="body"/>
          </p:nvPr>
        </p:nvSpPr>
        <p:spPr>
          <a:xfrm>
            <a:off x="630936" y="2660904"/>
            <a:ext cx="5916402" cy="354787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1000"/>
              <a:buNone/>
            </a:pPr>
            <a:r>
              <a:rPr lang="en-US" sz="1100"/>
              <a:t>Computational Setup:</a:t>
            </a:r>
            <a:endParaRPr sz="3600"/>
          </a:p>
          <a:p>
            <a:pPr indent="-228600" lvl="0" marL="228600" rtl="0" algn="l">
              <a:lnSpc>
                <a:spcPct val="100000"/>
              </a:lnSpc>
              <a:spcBef>
                <a:spcPts val="600"/>
              </a:spcBef>
              <a:spcAft>
                <a:spcPts val="0"/>
              </a:spcAft>
              <a:buClr>
                <a:schemeClr val="dk1"/>
              </a:buClr>
              <a:buSzPts val="1000"/>
              <a:buChar char="•"/>
            </a:pPr>
            <a:r>
              <a:rPr lang="en-US" sz="1100"/>
              <a:t>The experiments use a C++ implementation on a laptop with a 1.6 GHz Pentium M processor.</a:t>
            </a:r>
            <a:endParaRPr sz="3600"/>
          </a:p>
          <a:p>
            <a:pPr indent="-228600" lvl="0" marL="228600" rtl="0" algn="l">
              <a:lnSpc>
                <a:spcPct val="100000"/>
              </a:lnSpc>
              <a:spcBef>
                <a:spcPts val="600"/>
              </a:spcBef>
              <a:spcAft>
                <a:spcPts val="0"/>
              </a:spcAft>
              <a:buClr>
                <a:schemeClr val="dk1"/>
              </a:buClr>
              <a:buSzPts val="1000"/>
              <a:buChar char="•"/>
            </a:pPr>
            <a:r>
              <a:rPr lang="en-US" sz="1100"/>
              <a:t>The Schiphol rail network has four tracks, 86 block sections, 16 platforms, and two traffic directions.</a:t>
            </a:r>
            <a:endParaRPr sz="3600"/>
          </a:p>
          <a:p>
            <a:pPr indent="-228600" lvl="0" marL="228600" rtl="0" algn="l">
              <a:lnSpc>
                <a:spcPct val="100000"/>
              </a:lnSpc>
              <a:spcBef>
                <a:spcPts val="600"/>
              </a:spcBef>
              <a:spcAft>
                <a:spcPts val="0"/>
              </a:spcAft>
              <a:buClr>
                <a:schemeClr val="dk1"/>
              </a:buClr>
              <a:buSzPts val="1000"/>
              <a:buChar char="•"/>
            </a:pPr>
            <a:r>
              <a:rPr lang="en-US" sz="1100"/>
              <a:t>A provisional timetable for 2007, with 54 trains circulating hourly, serves as the basis.</a:t>
            </a:r>
            <a:endParaRPr sz="3600"/>
          </a:p>
          <a:p>
            <a:pPr indent="-228600" lvl="0" marL="228600" rtl="0" algn="l">
              <a:lnSpc>
                <a:spcPct val="100000"/>
              </a:lnSpc>
              <a:spcBef>
                <a:spcPts val="600"/>
              </a:spcBef>
              <a:spcAft>
                <a:spcPts val="0"/>
              </a:spcAft>
              <a:buClr>
                <a:schemeClr val="dk1"/>
              </a:buClr>
              <a:buSzPts val="1000"/>
              <a:buChar char="•"/>
            </a:pPr>
            <a:r>
              <a:rPr lang="en-US" sz="1100"/>
              <a:t>Perturbation schemes are created by introducing delays, with 60 instances divided into six groups.</a:t>
            </a:r>
            <a:endParaRPr sz="3600"/>
          </a:p>
          <a:p>
            <a:pPr indent="0" lvl="0" marL="0" rtl="0" algn="l">
              <a:lnSpc>
                <a:spcPct val="100000"/>
              </a:lnSpc>
              <a:spcBef>
                <a:spcPts val="600"/>
              </a:spcBef>
              <a:spcAft>
                <a:spcPts val="0"/>
              </a:spcAft>
              <a:buClr>
                <a:schemeClr val="dk1"/>
              </a:buClr>
              <a:buSzPts val="1000"/>
              <a:buNone/>
            </a:pPr>
            <a:r>
              <a:rPr lang="en-US" sz="1100"/>
              <a:t>Experimental Design:</a:t>
            </a:r>
            <a:endParaRPr sz="3600"/>
          </a:p>
          <a:p>
            <a:pPr indent="-228600" lvl="0" marL="228600" rtl="0" algn="l">
              <a:lnSpc>
                <a:spcPct val="100000"/>
              </a:lnSpc>
              <a:spcBef>
                <a:spcPts val="600"/>
              </a:spcBef>
              <a:spcAft>
                <a:spcPts val="0"/>
              </a:spcAft>
              <a:buClr>
                <a:schemeClr val="dk1"/>
              </a:buClr>
              <a:buSzPts val="1000"/>
              <a:buChar char="•"/>
            </a:pPr>
            <a:r>
              <a:rPr lang="en-US" sz="1100"/>
              <a:t>Three initial heuristics (FCFS, FLFS, AMCC) and a branch and bound algorithm are evaluated.</a:t>
            </a:r>
            <a:endParaRPr sz="3600"/>
          </a:p>
          <a:p>
            <a:pPr indent="-228600" lvl="0" marL="228600" rtl="0" algn="l">
              <a:lnSpc>
                <a:spcPct val="100000"/>
              </a:lnSpc>
              <a:spcBef>
                <a:spcPts val="600"/>
              </a:spcBef>
              <a:spcAft>
                <a:spcPts val="0"/>
              </a:spcAft>
              <a:buClr>
                <a:schemeClr val="dk1"/>
              </a:buClr>
              <a:buSzPts val="1000"/>
              <a:buChar char="•"/>
            </a:pPr>
            <a:r>
              <a:rPr lang="en-US" sz="1100"/>
              <a:t>Additional instances are generated to test the branch and bound algorithm under more challenging conditions.</a:t>
            </a:r>
            <a:endParaRPr sz="3600"/>
          </a:p>
          <a:p>
            <a:pPr indent="-228600" lvl="0" marL="228600" rtl="0" algn="l">
              <a:lnSpc>
                <a:spcPct val="100000"/>
              </a:lnSpc>
              <a:spcBef>
                <a:spcPts val="600"/>
              </a:spcBef>
              <a:spcAft>
                <a:spcPts val="0"/>
              </a:spcAft>
              <a:buClr>
                <a:schemeClr val="dk1"/>
              </a:buClr>
              <a:buSzPts val="1000"/>
              <a:buChar char="•"/>
            </a:pPr>
            <a:r>
              <a:rPr lang="en-US" sz="1100"/>
              <a:t>Perturbations include random delays, varying distribution types, and modified timetables.</a:t>
            </a:r>
            <a:endParaRPr sz="3600"/>
          </a:p>
          <a:p>
            <a:pPr indent="0" lvl="0" marL="0" rtl="0" algn="l">
              <a:lnSpc>
                <a:spcPct val="100000"/>
              </a:lnSpc>
              <a:spcBef>
                <a:spcPts val="600"/>
              </a:spcBef>
              <a:spcAft>
                <a:spcPts val="0"/>
              </a:spcAft>
              <a:buClr>
                <a:schemeClr val="dk1"/>
              </a:buClr>
              <a:buSzPts val="1000"/>
              <a:buNone/>
            </a:pPr>
            <a:r>
              <a:rPr lang="en-US" sz="1100"/>
              <a:t>Results - Initial Heuristics:</a:t>
            </a:r>
            <a:endParaRPr sz="3600"/>
          </a:p>
          <a:p>
            <a:pPr indent="-228600" lvl="0" marL="228600" rtl="0" algn="l">
              <a:lnSpc>
                <a:spcPct val="100000"/>
              </a:lnSpc>
              <a:spcBef>
                <a:spcPts val="600"/>
              </a:spcBef>
              <a:spcAft>
                <a:spcPts val="0"/>
              </a:spcAft>
              <a:buClr>
                <a:schemeClr val="dk1"/>
              </a:buClr>
              <a:buSzPts val="1000"/>
              <a:buChar char="•"/>
            </a:pPr>
            <a:r>
              <a:rPr lang="en-US" sz="1100"/>
              <a:t>FCFS and FLFS dispatching rules show negligible computation times.</a:t>
            </a:r>
            <a:endParaRPr sz="3600"/>
          </a:p>
          <a:p>
            <a:pPr indent="-228600" lvl="0" marL="228600" rtl="0" algn="l">
              <a:lnSpc>
                <a:spcPct val="100000"/>
              </a:lnSpc>
              <a:spcBef>
                <a:spcPts val="600"/>
              </a:spcBef>
              <a:spcAft>
                <a:spcPts val="0"/>
              </a:spcAft>
              <a:buClr>
                <a:schemeClr val="dk1"/>
              </a:buClr>
              <a:buSzPts val="1000"/>
              <a:buChar char="•"/>
            </a:pPr>
            <a:r>
              <a:rPr lang="en-US" sz="1100"/>
              <a:t>The AMCC heuristic exhibits higher computation times but proves beneficial in subsequent branch and bound runs.</a:t>
            </a:r>
            <a:endParaRPr sz="1100"/>
          </a:p>
        </p:txBody>
      </p:sp>
      <p:pic>
        <p:nvPicPr>
          <p:cNvPr id="232" name="Google Shape;232;g2a23b1d8c17_1_25"/>
          <p:cNvPicPr preferRelativeResize="0"/>
          <p:nvPr/>
        </p:nvPicPr>
        <p:blipFill rotWithShape="1">
          <a:blip r:embed="rId3">
            <a:alphaModFix/>
          </a:blip>
          <a:srcRect b="0" l="0" r="0" t="0"/>
          <a:stretch/>
        </p:blipFill>
        <p:spPr>
          <a:xfrm>
            <a:off x="6547338" y="3209254"/>
            <a:ext cx="5217172" cy="24511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g2a23b1d8c17_1_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g2a23b1d8c17_1_33"/>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Calibri"/>
              <a:buNone/>
            </a:pPr>
            <a:r>
              <a:rPr lang="en-US" sz="5000"/>
              <a:t>Empirical Results</a:t>
            </a:r>
            <a:endParaRPr/>
          </a:p>
        </p:txBody>
      </p:sp>
      <p:sp>
        <p:nvSpPr>
          <p:cNvPr id="239" name="Google Shape;239;g2a23b1d8c17_1_33"/>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0" name="Google Shape;240;g2a23b1d8c17_1_33"/>
          <p:cNvSpPr txBox="1"/>
          <p:nvPr>
            <p:ph idx="1" type="body"/>
          </p:nvPr>
        </p:nvSpPr>
        <p:spPr>
          <a:xfrm>
            <a:off x="630936" y="2660904"/>
            <a:ext cx="4818888" cy="363016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800"/>
              <a:buNone/>
            </a:pPr>
            <a:r>
              <a:rPr lang="en-US" sz="800"/>
              <a:t>Results - Branch and Bound Algorithm:</a:t>
            </a:r>
            <a:endParaRPr/>
          </a:p>
          <a:p>
            <a:pPr indent="-228600" lvl="0" marL="228600" rtl="0" algn="l">
              <a:lnSpc>
                <a:spcPct val="90000"/>
              </a:lnSpc>
              <a:spcBef>
                <a:spcPts val="600"/>
              </a:spcBef>
              <a:spcAft>
                <a:spcPts val="0"/>
              </a:spcAft>
              <a:buClr>
                <a:schemeClr val="dk1"/>
              </a:buClr>
              <a:buSzPts val="800"/>
              <a:buChar char="•"/>
            </a:pPr>
            <a:r>
              <a:rPr lang="en-US" sz="800"/>
              <a:t>The use of AMCC reduces computation time by almost half for both one-hour and two-hour instances.</a:t>
            </a:r>
            <a:endParaRPr/>
          </a:p>
          <a:p>
            <a:pPr indent="-228600" lvl="0" marL="228600" rtl="0" algn="l">
              <a:lnSpc>
                <a:spcPct val="90000"/>
              </a:lnSpc>
              <a:spcBef>
                <a:spcPts val="600"/>
              </a:spcBef>
              <a:spcAft>
                <a:spcPts val="0"/>
              </a:spcAft>
              <a:buClr>
                <a:schemeClr val="dk1"/>
              </a:buClr>
              <a:buSzPts val="800"/>
              <a:buChar char="•"/>
            </a:pPr>
            <a:r>
              <a:rPr lang="en-US" sz="800"/>
              <a:t>The branch and bound algorithm consistently outperforms heuristics, providing optimal or near-optimal solutions.</a:t>
            </a:r>
            <a:endParaRPr/>
          </a:p>
          <a:p>
            <a:pPr indent="-228600" lvl="0" marL="228600" rtl="0" algn="l">
              <a:lnSpc>
                <a:spcPct val="90000"/>
              </a:lnSpc>
              <a:spcBef>
                <a:spcPts val="600"/>
              </a:spcBef>
              <a:spcAft>
                <a:spcPts val="0"/>
              </a:spcAft>
              <a:buClr>
                <a:schemeClr val="dk1"/>
              </a:buClr>
              <a:buSzPts val="800"/>
              <a:buChar char="•"/>
            </a:pPr>
            <a:r>
              <a:rPr lang="en-US" sz="800"/>
              <a:t>FCFS and FLFS rules, while simple, lead to poorer results, especially with significant secondary delays.</a:t>
            </a:r>
            <a:endParaRPr/>
          </a:p>
          <a:p>
            <a:pPr indent="-228600" lvl="0" marL="228600" rtl="0" algn="l">
              <a:lnSpc>
                <a:spcPct val="90000"/>
              </a:lnSpc>
              <a:spcBef>
                <a:spcPts val="600"/>
              </a:spcBef>
              <a:spcAft>
                <a:spcPts val="0"/>
              </a:spcAft>
              <a:buClr>
                <a:schemeClr val="dk1"/>
              </a:buClr>
              <a:buSzPts val="800"/>
              <a:buChar char="•"/>
            </a:pPr>
            <a:r>
              <a:rPr lang="en-US" sz="800"/>
              <a:t>The branch and bound algorithm excels in reducing maximum and average secondary delays.</a:t>
            </a:r>
            <a:endParaRPr/>
          </a:p>
          <a:p>
            <a:pPr indent="0" lvl="0" marL="0" rtl="0" algn="l">
              <a:lnSpc>
                <a:spcPct val="90000"/>
              </a:lnSpc>
              <a:spcBef>
                <a:spcPts val="600"/>
              </a:spcBef>
              <a:spcAft>
                <a:spcPts val="0"/>
              </a:spcAft>
              <a:buClr>
                <a:schemeClr val="dk1"/>
              </a:buClr>
              <a:buSzPts val="800"/>
              <a:buNone/>
            </a:pPr>
            <a:r>
              <a:rPr lang="en-US" sz="800"/>
              <a:t>Evaluation of Experiments:</a:t>
            </a:r>
            <a:endParaRPr/>
          </a:p>
          <a:p>
            <a:pPr indent="-228600" lvl="0" marL="228600" rtl="0" algn="l">
              <a:lnSpc>
                <a:spcPct val="90000"/>
              </a:lnSpc>
              <a:spcBef>
                <a:spcPts val="600"/>
              </a:spcBef>
              <a:spcAft>
                <a:spcPts val="0"/>
              </a:spcAft>
              <a:buClr>
                <a:schemeClr val="dk1"/>
              </a:buClr>
              <a:buSzPts val="800"/>
              <a:buChar char="•"/>
            </a:pPr>
            <a:r>
              <a:rPr lang="en-US" sz="800"/>
              <a:t>The branch and bound algorithm achieves proven optimal solutions in 297 out of 300 instances within a 120-second time limit.</a:t>
            </a:r>
            <a:endParaRPr/>
          </a:p>
          <a:p>
            <a:pPr indent="-228600" lvl="0" marL="228600" rtl="0" algn="l">
              <a:lnSpc>
                <a:spcPct val="90000"/>
              </a:lnSpc>
              <a:spcBef>
                <a:spcPts val="600"/>
              </a:spcBef>
              <a:spcAft>
                <a:spcPts val="0"/>
              </a:spcAft>
              <a:buClr>
                <a:schemeClr val="dk1"/>
              </a:buClr>
              <a:buSzPts val="800"/>
              <a:buChar char="•"/>
            </a:pPr>
            <a:r>
              <a:rPr lang="en-US" sz="800"/>
              <a:t>Average computation time is 1.93 seconds, and the average number of nodes explored is 116.</a:t>
            </a:r>
            <a:endParaRPr/>
          </a:p>
          <a:p>
            <a:pPr indent="-228600" lvl="0" marL="228600" rtl="0" algn="l">
              <a:lnSpc>
                <a:spcPct val="90000"/>
              </a:lnSpc>
              <a:spcBef>
                <a:spcPts val="600"/>
              </a:spcBef>
              <a:spcAft>
                <a:spcPts val="0"/>
              </a:spcAft>
              <a:buClr>
                <a:schemeClr val="dk1"/>
              </a:buClr>
              <a:buSzPts val="800"/>
              <a:buChar char="•"/>
            </a:pPr>
            <a:r>
              <a:rPr lang="en-US" sz="800"/>
              <a:t>The algorithm significantly improves solutions compared to heuristics, especially in challenging instances.</a:t>
            </a:r>
            <a:endParaRPr/>
          </a:p>
          <a:p>
            <a:pPr indent="0" lvl="0" marL="0" rtl="0" algn="l">
              <a:lnSpc>
                <a:spcPct val="90000"/>
              </a:lnSpc>
              <a:spcBef>
                <a:spcPts val="600"/>
              </a:spcBef>
              <a:spcAft>
                <a:spcPts val="0"/>
              </a:spcAft>
              <a:buClr>
                <a:schemeClr val="dk1"/>
              </a:buClr>
              <a:buSzPts val="800"/>
              <a:buNone/>
            </a:pPr>
            <a:r>
              <a:rPr lang="en-US" sz="800"/>
              <a:t>Effects of Static Implications:</a:t>
            </a:r>
            <a:endParaRPr/>
          </a:p>
          <a:p>
            <a:pPr indent="-228600" lvl="0" marL="228600" rtl="0" algn="l">
              <a:lnSpc>
                <a:spcPct val="90000"/>
              </a:lnSpc>
              <a:spcBef>
                <a:spcPts val="600"/>
              </a:spcBef>
              <a:spcAft>
                <a:spcPts val="0"/>
              </a:spcAft>
              <a:buClr>
                <a:schemeClr val="dk1"/>
              </a:buClr>
              <a:buSzPts val="800"/>
              <a:buChar char="•"/>
            </a:pPr>
            <a:r>
              <a:rPr lang="en-US" sz="800"/>
              <a:t>Static implications in CRP prove effective in improving algorithm performance.</a:t>
            </a:r>
            <a:endParaRPr/>
          </a:p>
          <a:p>
            <a:pPr indent="-228600" lvl="0" marL="228600" rtl="0" algn="l">
              <a:lnSpc>
                <a:spcPct val="90000"/>
              </a:lnSpc>
              <a:spcBef>
                <a:spcPts val="600"/>
              </a:spcBef>
              <a:spcAft>
                <a:spcPts val="0"/>
              </a:spcAft>
              <a:buClr>
                <a:schemeClr val="dk1"/>
              </a:buClr>
              <a:buSzPts val="800"/>
              <a:buChar char="•"/>
            </a:pPr>
            <a:r>
              <a:rPr lang="en-US" sz="800"/>
              <a:t>The algorithm consistently attains and proves optimality when static implications are used.</a:t>
            </a:r>
            <a:endParaRPr/>
          </a:p>
          <a:p>
            <a:pPr indent="-228600" lvl="0" marL="228600" rtl="0" algn="l">
              <a:lnSpc>
                <a:spcPct val="90000"/>
              </a:lnSpc>
              <a:spcBef>
                <a:spcPts val="600"/>
              </a:spcBef>
              <a:spcAft>
                <a:spcPts val="0"/>
              </a:spcAft>
              <a:buClr>
                <a:schemeClr val="dk1"/>
              </a:buClr>
              <a:buSzPts val="800"/>
              <a:buChar char="•"/>
            </a:pPr>
            <a:r>
              <a:rPr lang="en-US" sz="800"/>
              <a:t>Without static implications, the algorithm struggles to find feasible solutions, especially in two-hour instances.</a:t>
            </a:r>
            <a:endParaRPr/>
          </a:p>
          <a:p>
            <a:pPr indent="0" lvl="0" marL="0" rtl="0" algn="l">
              <a:lnSpc>
                <a:spcPct val="90000"/>
              </a:lnSpc>
              <a:spcBef>
                <a:spcPts val="600"/>
              </a:spcBef>
              <a:spcAft>
                <a:spcPts val="0"/>
              </a:spcAft>
              <a:buClr>
                <a:schemeClr val="dk1"/>
              </a:buClr>
              <a:buSzPts val="800"/>
              <a:buNone/>
            </a:pPr>
            <a:r>
              <a:rPr lang="en-US" sz="800"/>
              <a:t>Hard Instances:</a:t>
            </a:r>
            <a:endParaRPr/>
          </a:p>
          <a:p>
            <a:pPr indent="-228600" lvl="0" marL="228600" rtl="0" algn="l">
              <a:lnSpc>
                <a:spcPct val="90000"/>
              </a:lnSpc>
              <a:spcBef>
                <a:spcPts val="600"/>
              </a:spcBef>
              <a:spcAft>
                <a:spcPts val="0"/>
              </a:spcAft>
              <a:buClr>
                <a:schemeClr val="dk1"/>
              </a:buClr>
              <a:buSzPts val="800"/>
              <a:buChar char="•"/>
            </a:pPr>
            <a:r>
              <a:rPr lang="en-US" sz="800"/>
              <a:t>Most instances are easy to solve, with the branch and bound often closing the problem at root.</a:t>
            </a:r>
            <a:endParaRPr/>
          </a:p>
          <a:p>
            <a:pPr indent="-228600" lvl="0" marL="228600" rtl="0" algn="l">
              <a:lnSpc>
                <a:spcPct val="90000"/>
              </a:lnSpc>
              <a:spcBef>
                <a:spcPts val="600"/>
              </a:spcBef>
              <a:spcAft>
                <a:spcPts val="0"/>
              </a:spcAft>
              <a:buClr>
                <a:schemeClr val="dk1"/>
              </a:buClr>
              <a:buSzPts val="800"/>
              <a:buChar char="•"/>
            </a:pPr>
            <a:r>
              <a:rPr lang="en-US" sz="800"/>
              <a:t>A few hard instances are identified, but the algorithm successfully handles them within reasonable time limits.</a:t>
            </a:r>
            <a:endParaRPr/>
          </a:p>
          <a:p>
            <a:pPr indent="-228600" lvl="0" marL="228600" rtl="0" algn="l">
              <a:lnSpc>
                <a:spcPct val="90000"/>
              </a:lnSpc>
              <a:spcBef>
                <a:spcPts val="600"/>
              </a:spcBef>
              <a:spcAft>
                <a:spcPts val="0"/>
              </a:spcAft>
              <a:buClr>
                <a:schemeClr val="dk1"/>
              </a:buClr>
              <a:buSzPts val="800"/>
              <a:buChar char="•"/>
            </a:pPr>
            <a:r>
              <a:rPr lang="en-US" sz="800"/>
              <a:t>Longer computation times are observed for instances with two-hour timetables.</a:t>
            </a:r>
            <a:endParaRPr sz="800"/>
          </a:p>
        </p:txBody>
      </p:sp>
      <p:pic>
        <p:nvPicPr>
          <p:cNvPr descr="A graph of a number of individuals&#10;&#10;Description automatically generated with medium confidence" id="241" name="Google Shape;241;g2a23b1d8c17_1_33"/>
          <p:cNvPicPr preferRelativeResize="0"/>
          <p:nvPr/>
        </p:nvPicPr>
        <p:blipFill rotWithShape="1">
          <a:blip r:embed="rId3">
            <a:alphaModFix/>
          </a:blip>
          <a:srcRect b="0" l="0" r="0" t="0"/>
          <a:stretch/>
        </p:blipFill>
        <p:spPr>
          <a:xfrm>
            <a:off x="6485839" y="640080"/>
            <a:ext cx="4685386" cy="55778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2023-12-03T20:59:57Z</dcterms:created>
  <dc:creator>Abdemanaaf Ghadiali</dc:creator>
</cp:coreProperties>
</file>