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5" r:id="rId4"/>
    <p:sldId id="272" r:id="rId5"/>
    <p:sldId id="268" r:id="rId6"/>
    <p:sldId id="266" r:id="rId7"/>
    <p:sldId id="259" r:id="rId8"/>
    <p:sldId id="269" r:id="rId9"/>
    <p:sldId id="270" r:id="rId10"/>
    <p:sldId id="271" r:id="rId11"/>
    <p:sldId id="275" r:id="rId12"/>
    <p:sldId id="274" r:id="rId13"/>
    <p:sldId id="276" r:id="rId14"/>
    <p:sldId id="277" r:id="rId15"/>
    <p:sldId id="279" r:id="rId16"/>
    <p:sldId id="278" r:id="rId17"/>
    <p:sldId id="26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1" autoAdjust="0"/>
    <p:restoredTop sz="94660"/>
  </p:normalViewPr>
  <p:slideViewPr>
    <p:cSldViewPr snapToGrid="0">
      <p:cViewPr varScale="1">
        <p:scale>
          <a:sx n="105" d="100"/>
          <a:sy n="105" d="100"/>
        </p:scale>
        <p:origin x="91" y="78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A44F49-DA17-4528-A126-D7654D72BC5F}"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9ECB0345-11D7-4DBF-9B80-3169A8D2F657}">
      <dgm:prSet custT="1"/>
      <dgm:spPr/>
      <dgm:t>
        <a:bodyPr/>
        <a:lstStyle/>
        <a:p>
          <a:r>
            <a:rPr lang="en-US" sz="1400" dirty="0">
              <a:latin typeface="Calibri" panose="020F0502020204030204" pitchFamily="34" charset="0"/>
              <a:ea typeface="Calibri" panose="020F0502020204030204" pitchFamily="34" charset="0"/>
              <a:cs typeface="Calibri" panose="020F0502020204030204" pitchFamily="34" charset="0"/>
            </a:rPr>
            <a:t>Multiple types of nodes (users, articles, topics, publishers) and edges representing interactions.</a:t>
          </a:r>
        </a:p>
      </dgm:t>
    </dgm:pt>
    <dgm:pt modelId="{A41AC0BD-7D6A-411C-A65A-D13DFEAB26A8}" type="parTrans" cxnId="{08B37CF9-01D2-4823-94C5-C053B4CE11AB}">
      <dgm:prSet/>
      <dgm:spPr/>
      <dgm:t>
        <a:bodyPr/>
        <a:lstStyle/>
        <a:p>
          <a:endParaRPr lang="en-US" sz="1400">
            <a:latin typeface="Calibri" panose="020F0502020204030204" pitchFamily="34" charset="0"/>
            <a:ea typeface="Calibri" panose="020F0502020204030204" pitchFamily="34" charset="0"/>
            <a:cs typeface="Calibri" panose="020F0502020204030204" pitchFamily="34" charset="0"/>
          </a:endParaRPr>
        </a:p>
      </dgm:t>
    </dgm:pt>
    <dgm:pt modelId="{CAD44BA5-7C58-4D47-A68E-2B4E10CBDF0F}" type="sibTrans" cxnId="{08B37CF9-01D2-4823-94C5-C053B4CE11AB}">
      <dgm:prSet/>
      <dgm:spPr/>
      <dgm:t>
        <a:bodyPr/>
        <a:lstStyle/>
        <a:p>
          <a:endParaRPr lang="en-US" sz="1400">
            <a:latin typeface="Calibri" panose="020F0502020204030204" pitchFamily="34" charset="0"/>
            <a:ea typeface="Calibri" panose="020F0502020204030204" pitchFamily="34" charset="0"/>
            <a:cs typeface="Calibri" panose="020F0502020204030204" pitchFamily="34" charset="0"/>
          </a:endParaRPr>
        </a:p>
      </dgm:t>
    </dgm:pt>
    <dgm:pt modelId="{55FFA322-3F70-471B-8242-919B1844D8BB}">
      <dgm:prSet custT="1"/>
      <dgm:spPr/>
      <dgm:t>
        <a:bodyPr/>
        <a:lstStyle/>
        <a:p>
          <a:r>
            <a:rPr lang="en-US" sz="1400" dirty="0">
              <a:latin typeface="Calibri" panose="020F0502020204030204" pitchFamily="34" charset="0"/>
              <a:ea typeface="Calibri" panose="020F0502020204030204" pitchFamily="34" charset="0"/>
              <a:cs typeface="Calibri" panose="020F0502020204030204" pitchFamily="34" charset="0"/>
            </a:rPr>
            <a:t>Captures complex, multi-type relationships that are not easily modeled by traditional matrix-based or collaborative filtering methods.</a:t>
          </a:r>
        </a:p>
      </dgm:t>
    </dgm:pt>
    <dgm:pt modelId="{C2C53698-78E3-4626-8566-25768E96CB4E}" type="parTrans" cxnId="{1B2865FE-86D9-49C3-8D20-BFFD5DF91677}">
      <dgm:prSet/>
      <dgm:spPr/>
      <dgm:t>
        <a:bodyPr/>
        <a:lstStyle/>
        <a:p>
          <a:endParaRPr lang="en-US" sz="1400">
            <a:latin typeface="Calibri" panose="020F0502020204030204" pitchFamily="34" charset="0"/>
            <a:ea typeface="Calibri" panose="020F0502020204030204" pitchFamily="34" charset="0"/>
            <a:cs typeface="Calibri" panose="020F0502020204030204" pitchFamily="34" charset="0"/>
          </a:endParaRPr>
        </a:p>
      </dgm:t>
    </dgm:pt>
    <dgm:pt modelId="{7EAFD6F5-CC8B-44B8-A76D-9167F08217D1}" type="sibTrans" cxnId="{1B2865FE-86D9-49C3-8D20-BFFD5DF91677}">
      <dgm:prSet/>
      <dgm:spPr/>
      <dgm:t>
        <a:bodyPr/>
        <a:lstStyle/>
        <a:p>
          <a:endParaRPr lang="en-US" sz="1400">
            <a:latin typeface="Calibri" panose="020F0502020204030204" pitchFamily="34" charset="0"/>
            <a:ea typeface="Calibri" panose="020F0502020204030204" pitchFamily="34" charset="0"/>
            <a:cs typeface="Calibri" panose="020F0502020204030204" pitchFamily="34" charset="0"/>
          </a:endParaRPr>
        </a:p>
      </dgm:t>
    </dgm:pt>
    <dgm:pt modelId="{7839DD3C-CBDD-4936-82AB-41810CF2D6C7}">
      <dgm:prSet custT="1"/>
      <dgm:spPr/>
      <dgm:t>
        <a:bodyPr/>
        <a:lstStyle/>
        <a:p>
          <a:r>
            <a:rPr lang="en-US" sz="1400">
              <a:latin typeface="Calibri" panose="020F0502020204030204" pitchFamily="34" charset="0"/>
              <a:ea typeface="Calibri" panose="020F0502020204030204" pitchFamily="34" charset="0"/>
              <a:cs typeface="Calibri" panose="020F0502020204030204" pitchFamily="34" charset="0"/>
            </a:rPr>
            <a:t>Ability to incorporate diverse information types.</a:t>
          </a:r>
        </a:p>
      </dgm:t>
    </dgm:pt>
    <dgm:pt modelId="{14A9929C-B443-4426-9C3F-11858A3E3355}" type="parTrans" cxnId="{008F2CF8-7123-425C-96D1-BAD367DE9F76}">
      <dgm:prSet/>
      <dgm:spPr/>
      <dgm:t>
        <a:bodyPr/>
        <a:lstStyle/>
        <a:p>
          <a:endParaRPr lang="en-US" sz="1400">
            <a:latin typeface="Calibri" panose="020F0502020204030204" pitchFamily="34" charset="0"/>
            <a:ea typeface="Calibri" panose="020F0502020204030204" pitchFamily="34" charset="0"/>
            <a:cs typeface="Calibri" panose="020F0502020204030204" pitchFamily="34" charset="0"/>
          </a:endParaRPr>
        </a:p>
      </dgm:t>
    </dgm:pt>
    <dgm:pt modelId="{4F101702-3234-48E8-9A09-A4FC125E8C8A}" type="sibTrans" cxnId="{008F2CF8-7123-425C-96D1-BAD367DE9F76}">
      <dgm:prSet/>
      <dgm:spPr/>
      <dgm:t>
        <a:bodyPr/>
        <a:lstStyle/>
        <a:p>
          <a:endParaRPr lang="en-US" sz="1400">
            <a:latin typeface="Calibri" panose="020F0502020204030204" pitchFamily="34" charset="0"/>
            <a:ea typeface="Calibri" panose="020F0502020204030204" pitchFamily="34" charset="0"/>
            <a:cs typeface="Calibri" panose="020F0502020204030204" pitchFamily="34" charset="0"/>
          </a:endParaRPr>
        </a:p>
      </dgm:t>
    </dgm:pt>
    <dgm:pt modelId="{9FFEF554-6801-4A36-967A-5D2200BFBA44}">
      <dgm:prSet custT="1"/>
      <dgm:spPr/>
      <dgm:t>
        <a:bodyPr/>
        <a:lstStyle/>
        <a:p>
          <a:r>
            <a:rPr lang="en-US" sz="1400">
              <a:latin typeface="Calibri" panose="020F0502020204030204" pitchFamily="34" charset="0"/>
              <a:ea typeface="Calibri" panose="020F0502020204030204" pitchFamily="34" charset="0"/>
              <a:cs typeface="Calibri" panose="020F0502020204030204" pitchFamily="34" charset="0"/>
            </a:rPr>
            <a:t>Leverages both direct interactions (e.g., user clicked on article) and indirect connections (e.g., similar topics).</a:t>
          </a:r>
        </a:p>
      </dgm:t>
    </dgm:pt>
    <dgm:pt modelId="{B1F0C11A-13FE-4C7D-9EC5-F162D3B31A48}" type="parTrans" cxnId="{EF7CAB16-BC0C-4D0E-A427-D2A7BB2A86BC}">
      <dgm:prSet/>
      <dgm:spPr/>
      <dgm:t>
        <a:bodyPr/>
        <a:lstStyle/>
        <a:p>
          <a:endParaRPr lang="en-US" sz="1400">
            <a:latin typeface="Calibri" panose="020F0502020204030204" pitchFamily="34" charset="0"/>
            <a:ea typeface="Calibri" panose="020F0502020204030204" pitchFamily="34" charset="0"/>
            <a:cs typeface="Calibri" panose="020F0502020204030204" pitchFamily="34" charset="0"/>
          </a:endParaRPr>
        </a:p>
      </dgm:t>
    </dgm:pt>
    <dgm:pt modelId="{B2A843AE-98B8-4CC5-83C4-9E894AB34109}" type="sibTrans" cxnId="{EF7CAB16-BC0C-4D0E-A427-D2A7BB2A86BC}">
      <dgm:prSet/>
      <dgm:spPr/>
      <dgm:t>
        <a:bodyPr/>
        <a:lstStyle/>
        <a:p>
          <a:endParaRPr lang="en-US" sz="1400">
            <a:latin typeface="Calibri" panose="020F0502020204030204" pitchFamily="34" charset="0"/>
            <a:ea typeface="Calibri" panose="020F0502020204030204" pitchFamily="34" charset="0"/>
            <a:cs typeface="Calibri" panose="020F0502020204030204" pitchFamily="34" charset="0"/>
          </a:endParaRPr>
        </a:p>
      </dgm:t>
    </dgm:pt>
    <dgm:pt modelId="{6CC8E4D2-7D54-45C3-B7A8-90FC1E092F1E}" type="pres">
      <dgm:prSet presAssocID="{FFA44F49-DA17-4528-A126-D7654D72BC5F}" presName="vert0" presStyleCnt="0">
        <dgm:presLayoutVars>
          <dgm:dir/>
          <dgm:animOne val="branch"/>
          <dgm:animLvl val="lvl"/>
        </dgm:presLayoutVars>
      </dgm:prSet>
      <dgm:spPr/>
    </dgm:pt>
    <dgm:pt modelId="{273A6A46-1208-4E67-ADE0-FC6223DF3D3B}" type="pres">
      <dgm:prSet presAssocID="{9ECB0345-11D7-4DBF-9B80-3169A8D2F657}" presName="thickLine" presStyleLbl="alignNode1" presStyleIdx="0" presStyleCnt="4"/>
      <dgm:spPr/>
    </dgm:pt>
    <dgm:pt modelId="{09A1F950-C36F-4178-8339-77767CEE9EBF}" type="pres">
      <dgm:prSet presAssocID="{9ECB0345-11D7-4DBF-9B80-3169A8D2F657}" presName="horz1" presStyleCnt="0"/>
      <dgm:spPr/>
    </dgm:pt>
    <dgm:pt modelId="{E80FDBEB-FBC8-4441-B3CE-82963CB3AC14}" type="pres">
      <dgm:prSet presAssocID="{9ECB0345-11D7-4DBF-9B80-3169A8D2F657}" presName="tx1" presStyleLbl="revTx" presStyleIdx="0" presStyleCnt="4"/>
      <dgm:spPr/>
    </dgm:pt>
    <dgm:pt modelId="{3B38DEA9-8578-4619-B4A3-028AD656B1AC}" type="pres">
      <dgm:prSet presAssocID="{9ECB0345-11D7-4DBF-9B80-3169A8D2F657}" presName="vert1" presStyleCnt="0"/>
      <dgm:spPr/>
    </dgm:pt>
    <dgm:pt modelId="{43BF8E59-BD11-4E40-B5D0-C8745F37FA4F}" type="pres">
      <dgm:prSet presAssocID="{55FFA322-3F70-471B-8242-919B1844D8BB}" presName="thickLine" presStyleLbl="alignNode1" presStyleIdx="1" presStyleCnt="4"/>
      <dgm:spPr/>
    </dgm:pt>
    <dgm:pt modelId="{F79A1B0A-202F-48D1-AB53-A6B0D10D47D8}" type="pres">
      <dgm:prSet presAssocID="{55FFA322-3F70-471B-8242-919B1844D8BB}" presName="horz1" presStyleCnt="0"/>
      <dgm:spPr/>
    </dgm:pt>
    <dgm:pt modelId="{9BC1B712-AA68-4800-9E49-4C21A6C21A54}" type="pres">
      <dgm:prSet presAssocID="{55FFA322-3F70-471B-8242-919B1844D8BB}" presName="tx1" presStyleLbl="revTx" presStyleIdx="1" presStyleCnt="4"/>
      <dgm:spPr/>
    </dgm:pt>
    <dgm:pt modelId="{1A215A04-84B0-449F-97FE-27C3C82111A5}" type="pres">
      <dgm:prSet presAssocID="{55FFA322-3F70-471B-8242-919B1844D8BB}" presName="vert1" presStyleCnt="0"/>
      <dgm:spPr/>
    </dgm:pt>
    <dgm:pt modelId="{A54E043C-BA50-459E-B45C-B3B858EBD5AD}" type="pres">
      <dgm:prSet presAssocID="{7839DD3C-CBDD-4936-82AB-41810CF2D6C7}" presName="thickLine" presStyleLbl="alignNode1" presStyleIdx="2" presStyleCnt="4"/>
      <dgm:spPr/>
    </dgm:pt>
    <dgm:pt modelId="{3F9CAE99-6264-4240-A871-AB16D0386102}" type="pres">
      <dgm:prSet presAssocID="{7839DD3C-CBDD-4936-82AB-41810CF2D6C7}" presName="horz1" presStyleCnt="0"/>
      <dgm:spPr/>
    </dgm:pt>
    <dgm:pt modelId="{E98302B8-3F29-4878-A94B-3398EDD3FBD8}" type="pres">
      <dgm:prSet presAssocID="{7839DD3C-CBDD-4936-82AB-41810CF2D6C7}" presName="tx1" presStyleLbl="revTx" presStyleIdx="2" presStyleCnt="4"/>
      <dgm:spPr/>
    </dgm:pt>
    <dgm:pt modelId="{FCA2CA8E-E539-462D-89EC-66020C64089E}" type="pres">
      <dgm:prSet presAssocID="{7839DD3C-CBDD-4936-82AB-41810CF2D6C7}" presName="vert1" presStyleCnt="0"/>
      <dgm:spPr/>
    </dgm:pt>
    <dgm:pt modelId="{F88C5C40-21E1-4A1A-8EA3-CC3267A764FE}" type="pres">
      <dgm:prSet presAssocID="{9FFEF554-6801-4A36-967A-5D2200BFBA44}" presName="thickLine" presStyleLbl="alignNode1" presStyleIdx="3" presStyleCnt="4"/>
      <dgm:spPr/>
    </dgm:pt>
    <dgm:pt modelId="{0B7650D2-FE64-4F17-BB7C-9E05D1582541}" type="pres">
      <dgm:prSet presAssocID="{9FFEF554-6801-4A36-967A-5D2200BFBA44}" presName="horz1" presStyleCnt="0"/>
      <dgm:spPr/>
    </dgm:pt>
    <dgm:pt modelId="{B2180DCD-8278-448D-9AFA-2103D9B787BD}" type="pres">
      <dgm:prSet presAssocID="{9FFEF554-6801-4A36-967A-5D2200BFBA44}" presName="tx1" presStyleLbl="revTx" presStyleIdx="3" presStyleCnt="4"/>
      <dgm:spPr/>
    </dgm:pt>
    <dgm:pt modelId="{7C9B14AC-F5EE-4312-A9E9-A215F0675361}" type="pres">
      <dgm:prSet presAssocID="{9FFEF554-6801-4A36-967A-5D2200BFBA44}" presName="vert1" presStyleCnt="0"/>
      <dgm:spPr/>
    </dgm:pt>
  </dgm:ptLst>
  <dgm:cxnLst>
    <dgm:cxn modelId="{DD82D701-2164-43D0-8152-DE57232632DF}" type="presOf" srcId="{9FFEF554-6801-4A36-967A-5D2200BFBA44}" destId="{B2180DCD-8278-448D-9AFA-2103D9B787BD}" srcOrd="0" destOrd="0" presId="urn:microsoft.com/office/officeart/2008/layout/LinedList"/>
    <dgm:cxn modelId="{9884480E-0403-471B-A6F2-93AD5A406FED}" type="presOf" srcId="{55FFA322-3F70-471B-8242-919B1844D8BB}" destId="{9BC1B712-AA68-4800-9E49-4C21A6C21A54}" srcOrd="0" destOrd="0" presId="urn:microsoft.com/office/officeart/2008/layout/LinedList"/>
    <dgm:cxn modelId="{EF7CAB16-BC0C-4D0E-A427-D2A7BB2A86BC}" srcId="{FFA44F49-DA17-4528-A126-D7654D72BC5F}" destId="{9FFEF554-6801-4A36-967A-5D2200BFBA44}" srcOrd="3" destOrd="0" parTransId="{B1F0C11A-13FE-4C7D-9EC5-F162D3B31A48}" sibTransId="{B2A843AE-98B8-4CC5-83C4-9E894AB34109}"/>
    <dgm:cxn modelId="{65751931-F857-47B5-9402-BE0704C83C36}" type="presOf" srcId="{FFA44F49-DA17-4528-A126-D7654D72BC5F}" destId="{6CC8E4D2-7D54-45C3-B7A8-90FC1E092F1E}" srcOrd="0" destOrd="0" presId="urn:microsoft.com/office/officeart/2008/layout/LinedList"/>
    <dgm:cxn modelId="{1094DD36-95B8-484A-8670-2D0C20329F29}" type="presOf" srcId="{7839DD3C-CBDD-4936-82AB-41810CF2D6C7}" destId="{E98302B8-3F29-4878-A94B-3398EDD3FBD8}" srcOrd="0" destOrd="0" presId="urn:microsoft.com/office/officeart/2008/layout/LinedList"/>
    <dgm:cxn modelId="{F4B6E5BF-3212-4419-88FD-3B0D1157538A}" type="presOf" srcId="{9ECB0345-11D7-4DBF-9B80-3169A8D2F657}" destId="{E80FDBEB-FBC8-4441-B3CE-82963CB3AC14}" srcOrd="0" destOrd="0" presId="urn:microsoft.com/office/officeart/2008/layout/LinedList"/>
    <dgm:cxn modelId="{008F2CF8-7123-425C-96D1-BAD367DE9F76}" srcId="{FFA44F49-DA17-4528-A126-D7654D72BC5F}" destId="{7839DD3C-CBDD-4936-82AB-41810CF2D6C7}" srcOrd="2" destOrd="0" parTransId="{14A9929C-B443-4426-9C3F-11858A3E3355}" sibTransId="{4F101702-3234-48E8-9A09-A4FC125E8C8A}"/>
    <dgm:cxn modelId="{08B37CF9-01D2-4823-94C5-C053B4CE11AB}" srcId="{FFA44F49-DA17-4528-A126-D7654D72BC5F}" destId="{9ECB0345-11D7-4DBF-9B80-3169A8D2F657}" srcOrd="0" destOrd="0" parTransId="{A41AC0BD-7D6A-411C-A65A-D13DFEAB26A8}" sibTransId="{CAD44BA5-7C58-4D47-A68E-2B4E10CBDF0F}"/>
    <dgm:cxn modelId="{1B2865FE-86D9-49C3-8D20-BFFD5DF91677}" srcId="{FFA44F49-DA17-4528-A126-D7654D72BC5F}" destId="{55FFA322-3F70-471B-8242-919B1844D8BB}" srcOrd="1" destOrd="0" parTransId="{C2C53698-78E3-4626-8566-25768E96CB4E}" sibTransId="{7EAFD6F5-CC8B-44B8-A76D-9167F08217D1}"/>
    <dgm:cxn modelId="{7874F5D1-3DA7-4DDE-961D-95355720271E}" type="presParOf" srcId="{6CC8E4D2-7D54-45C3-B7A8-90FC1E092F1E}" destId="{273A6A46-1208-4E67-ADE0-FC6223DF3D3B}" srcOrd="0" destOrd="0" presId="urn:microsoft.com/office/officeart/2008/layout/LinedList"/>
    <dgm:cxn modelId="{E40DD184-95AC-4371-B3CE-BDA02431D8F5}" type="presParOf" srcId="{6CC8E4D2-7D54-45C3-B7A8-90FC1E092F1E}" destId="{09A1F950-C36F-4178-8339-77767CEE9EBF}" srcOrd="1" destOrd="0" presId="urn:microsoft.com/office/officeart/2008/layout/LinedList"/>
    <dgm:cxn modelId="{0044CFC7-C769-4EB9-9A2B-8145AC3C1889}" type="presParOf" srcId="{09A1F950-C36F-4178-8339-77767CEE9EBF}" destId="{E80FDBEB-FBC8-4441-B3CE-82963CB3AC14}" srcOrd="0" destOrd="0" presId="urn:microsoft.com/office/officeart/2008/layout/LinedList"/>
    <dgm:cxn modelId="{18557973-6FDA-4A9F-9EE8-4468B150EDBB}" type="presParOf" srcId="{09A1F950-C36F-4178-8339-77767CEE9EBF}" destId="{3B38DEA9-8578-4619-B4A3-028AD656B1AC}" srcOrd="1" destOrd="0" presId="urn:microsoft.com/office/officeart/2008/layout/LinedList"/>
    <dgm:cxn modelId="{C8B4954B-B2EF-4680-9DF2-DE6721A0BB2C}" type="presParOf" srcId="{6CC8E4D2-7D54-45C3-B7A8-90FC1E092F1E}" destId="{43BF8E59-BD11-4E40-B5D0-C8745F37FA4F}" srcOrd="2" destOrd="0" presId="urn:microsoft.com/office/officeart/2008/layout/LinedList"/>
    <dgm:cxn modelId="{468FB3E7-0FBA-4770-BFA8-9C2D92D68B58}" type="presParOf" srcId="{6CC8E4D2-7D54-45C3-B7A8-90FC1E092F1E}" destId="{F79A1B0A-202F-48D1-AB53-A6B0D10D47D8}" srcOrd="3" destOrd="0" presId="urn:microsoft.com/office/officeart/2008/layout/LinedList"/>
    <dgm:cxn modelId="{E8E58E20-ED37-40B4-973E-222293C5D99D}" type="presParOf" srcId="{F79A1B0A-202F-48D1-AB53-A6B0D10D47D8}" destId="{9BC1B712-AA68-4800-9E49-4C21A6C21A54}" srcOrd="0" destOrd="0" presId="urn:microsoft.com/office/officeart/2008/layout/LinedList"/>
    <dgm:cxn modelId="{B47B4DB6-55A0-4D2F-BBAE-D30E965BB31F}" type="presParOf" srcId="{F79A1B0A-202F-48D1-AB53-A6B0D10D47D8}" destId="{1A215A04-84B0-449F-97FE-27C3C82111A5}" srcOrd="1" destOrd="0" presId="urn:microsoft.com/office/officeart/2008/layout/LinedList"/>
    <dgm:cxn modelId="{5637BEB6-08F0-464E-A205-A802271B084A}" type="presParOf" srcId="{6CC8E4D2-7D54-45C3-B7A8-90FC1E092F1E}" destId="{A54E043C-BA50-459E-B45C-B3B858EBD5AD}" srcOrd="4" destOrd="0" presId="urn:microsoft.com/office/officeart/2008/layout/LinedList"/>
    <dgm:cxn modelId="{F1256077-271A-4BCF-8A08-2951BDB7F845}" type="presParOf" srcId="{6CC8E4D2-7D54-45C3-B7A8-90FC1E092F1E}" destId="{3F9CAE99-6264-4240-A871-AB16D0386102}" srcOrd="5" destOrd="0" presId="urn:microsoft.com/office/officeart/2008/layout/LinedList"/>
    <dgm:cxn modelId="{0404A840-9648-4B3C-A7FE-A1E01FAB408F}" type="presParOf" srcId="{3F9CAE99-6264-4240-A871-AB16D0386102}" destId="{E98302B8-3F29-4878-A94B-3398EDD3FBD8}" srcOrd="0" destOrd="0" presId="urn:microsoft.com/office/officeart/2008/layout/LinedList"/>
    <dgm:cxn modelId="{7CB04908-9129-4D45-98A1-FD4258F5FE43}" type="presParOf" srcId="{3F9CAE99-6264-4240-A871-AB16D0386102}" destId="{FCA2CA8E-E539-462D-89EC-66020C64089E}" srcOrd="1" destOrd="0" presId="urn:microsoft.com/office/officeart/2008/layout/LinedList"/>
    <dgm:cxn modelId="{CEA7815C-E4AE-4342-B426-26A7E20C0E46}" type="presParOf" srcId="{6CC8E4D2-7D54-45C3-B7A8-90FC1E092F1E}" destId="{F88C5C40-21E1-4A1A-8EA3-CC3267A764FE}" srcOrd="6" destOrd="0" presId="urn:microsoft.com/office/officeart/2008/layout/LinedList"/>
    <dgm:cxn modelId="{850DE41D-8EBC-4E50-885A-749A57700B9C}" type="presParOf" srcId="{6CC8E4D2-7D54-45C3-B7A8-90FC1E092F1E}" destId="{0B7650D2-FE64-4F17-BB7C-9E05D1582541}" srcOrd="7" destOrd="0" presId="urn:microsoft.com/office/officeart/2008/layout/LinedList"/>
    <dgm:cxn modelId="{667B4740-AD99-4272-848F-37C5814A9D62}" type="presParOf" srcId="{0B7650D2-FE64-4F17-BB7C-9E05D1582541}" destId="{B2180DCD-8278-448D-9AFA-2103D9B787BD}" srcOrd="0" destOrd="0" presId="urn:microsoft.com/office/officeart/2008/layout/LinedList"/>
    <dgm:cxn modelId="{8219242C-C2CB-40CD-AE14-E40F74EE8D7F}" type="presParOf" srcId="{0B7650D2-FE64-4F17-BB7C-9E05D1582541}" destId="{7C9B14AC-F5EE-4312-A9E9-A215F067536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7254486-FAB4-47DB-BEDD-A1BEF76B756A}" type="doc">
      <dgm:prSet loTypeId="urn:microsoft.com/office/officeart/2018/2/layout/IconCircleList" loCatId="icon" qsTypeId="urn:microsoft.com/office/officeart/2005/8/quickstyle/simple1" qsCatId="simple" csTypeId="urn:microsoft.com/office/officeart/2005/8/colors/colorful2" csCatId="colorful" phldr="1"/>
      <dgm:spPr/>
      <dgm:t>
        <a:bodyPr/>
        <a:lstStyle/>
        <a:p>
          <a:endParaRPr lang="en-US"/>
        </a:p>
      </dgm:t>
    </dgm:pt>
    <dgm:pt modelId="{DBC9BCB0-182D-4828-BBD5-D589AB65DA51}">
      <dgm:prSet/>
      <dgm:spPr/>
      <dgm:t>
        <a:bodyPr/>
        <a:lstStyle/>
        <a:p>
          <a:pPr>
            <a:lnSpc>
              <a:spcPct val="100000"/>
            </a:lnSpc>
          </a:pPr>
          <a:r>
            <a:rPr lang="en-US"/>
            <a:t>The MIND (Microsoft News Dataset) contains over 1 million user interactions across approximately 160,000 unique news articles. </a:t>
          </a:r>
        </a:p>
      </dgm:t>
    </dgm:pt>
    <dgm:pt modelId="{47557AF7-EA83-4B79-92A4-4F5A28A71B6D}" type="parTrans" cxnId="{60AA71E5-1BCD-46CC-B263-A6BD7D921D5C}">
      <dgm:prSet/>
      <dgm:spPr/>
      <dgm:t>
        <a:bodyPr/>
        <a:lstStyle/>
        <a:p>
          <a:endParaRPr lang="en-US"/>
        </a:p>
      </dgm:t>
    </dgm:pt>
    <dgm:pt modelId="{140B5407-8F73-4BC9-9A8D-216A61919F5C}" type="sibTrans" cxnId="{60AA71E5-1BCD-46CC-B263-A6BD7D921D5C}">
      <dgm:prSet/>
      <dgm:spPr/>
      <dgm:t>
        <a:bodyPr/>
        <a:lstStyle/>
        <a:p>
          <a:pPr>
            <a:lnSpc>
              <a:spcPct val="100000"/>
            </a:lnSpc>
          </a:pPr>
          <a:endParaRPr lang="en-US"/>
        </a:p>
      </dgm:t>
    </dgm:pt>
    <dgm:pt modelId="{3F034945-7703-4DA0-BB5D-876072D83D0A}">
      <dgm:prSet/>
      <dgm:spPr/>
      <dgm:t>
        <a:bodyPr/>
        <a:lstStyle/>
        <a:p>
          <a:pPr>
            <a:lnSpc>
              <a:spcPct val="100000"/>
            </a:lnSpc>
          </a:pPr>
          <a:r>
            <a:rPr lang="en-US"/>
            <a:t>Each article includes metadata like title, abstract, category, and subcategory, supporting a wide range of content-based analyses. </a:t>
          </a:r>
        </a:p>
      </dgm:t>
    </dgm:pt>
    <dgm:pt modelId="{C44138F2-52C4-4870-8EDE-FA8D3835ADC7}" type="parTrans" cxnId="{A8B0EE7E-6957-4D1E-B346-83AAC53BEF23}">
      <dgm:prSet/>
      <dgm:spPr/>
      <dgm:t>
        <a:bodyPr/>
        <a:lstStyle/>
        <a:p>
          <a:endParaRPr lang="en-US"/>
        </a:p>
      </dgm:t>
    </dgm:pt>
    <dgm:pt modelId="{18CF5B1F-513B-4886-AB38-A372BBC776AB}" type="sibTrans" cxnId="{A8B0EE7E-6957-4D1E-B346-83AAC53BEF23}">
      <dgm:prSet/>
      <dgm:spPr/>
      <dgm:t>
        <a:bodyPr/>
        <a:lstStyle/>
        <a:p>
          <a:pPr>
            <a:lnSpc>
              <a:spcPct val="100000"/>
            </a:lnSpc>
          </a:pPr>
          <a:endParaRPr lang="en-US"/>
        </a:p>
      </dgm:t>
    </dgm:pt>
    <dgm:pt modelId="{D12BB9DF-B212-4B19-8852-BA44E473E196}">
      <dgm:prSet/>
      <dgm:spPr/>
      <dgm:t>
        <a:bodyPr/>
        <a:lstStyle/>
        <a:p>
          <a:pPr>
            <a:lnSpc>
              <a:spcPct val="100000"/>
            </a:lnSpc>
          </a:pPr>
          <a:r>
            <a:rPr lang="en-US"/>
            <a:t>The dataset records interactions for around 1 million users, providing extensive click and impression logs. </a:t>
          </a:r>
        </a:p>
      </dgm:t>
    </dgm:pt>
    <dgm:pt modelId="{BAE17180-8617-45B4-8D80-86F52E3F78B8}" type="parTrans" cxnId="{4620BDA6-6DA0-41D7-8633-7833F384CD9C}">
      <dgm:prSet/>
      <dgm:spPr/>
      <dgm:t>
        <a:bodyPr/>
        <a:lstStyle/>
        <a:p>
          <a:endParaRPr lang="en-US"/>
        </a:p>
      </dgm:t>
    </dgm:pt>
    <dgm:pt modelId="{18DD4CB3-1007-4831-BA0B-BF91FB7C8AF0}" type="sibTrans" cxnId="{4620BDA6-6DA0-41D7-8633-7833F384CD9C}">
      <dgm:prSet/>
      <dgm:spPr/>
      <dgm:t>
        <a:bodyPr/>
        <a:lstStyle/>
        <a:p>
          <a:pPr>
            <a:lnSpc>
              <a:spcPct val="100000"/>
            </a:lnSpc>
          </a:pPr>
          <a:endParaRPr lang="en-US"/>
        </a:p>
      </dgm:t>
    </dgm:pt>
    <dgm:pt modelId="{7D769984-4A35-4ACA-AAB4-C3D10E39F8F4}">
      <dgm:prSet/>
      <dgm:spPr/>
      <dgm:t>
        <a:bodyPr/>
        <a:lstStyle/>
        <a:p>
          <a:pPr>
            <a:lnSpc>
              <a:spcPct val="100000"/>
            </a:lnSpc>
          </a:pPr>
          <a:r>
            <a:rPr lang="en-US"/>
            <a:t>This rich dataset enables detailed exploration of user preferences, with a balanced distribution across various news categories and substantial user engagement diversity.</a:t>
          </a:r>
        </a:p>
      </dgm:t>
    </dgm:pt>
    <dgm:pt modelId="{E8C9605D-3CBA-4BE3-AF6C-7F728E2DD405}" type="parTrans" cxnId="{3BB7B314-2858-4C83-BB0E-FA4D61BF25B3}">
      <dgm:prSet/>
      <dgm:spPr/>
      <dgm:t>
        <a:bodyPr/>
        <a:lstStyle/>
        <a:p>
          <a:endParaRPr lang="en-US"/>
        </a:p>
      </dgm:t>
    </dgm:pt>
    <dgm:pt modelId="{7E14BB21-8150-47B8-AF5E-0C7AF7864248}" type="sibTrans" cxnId="{3BB7B314-2858-4C83-BB0E-FA4D61BF25B3}">
      <dgm:prSet/>
      <dgm:spPr/>
      <dgm:t>
        <a:bodyPr/>
        <a:lstStyle/>
        <a:p>
          <a:endParaRPr lang="en-US"/>
        </a:p>
      </dgm:t>
    </dgm:pt>
    <dgm:pt modelId="{9F78AA26-5AA6-4BC0-975D-A942329790CB}" type="pres">
      <dgm:prSet presAssocID="{F7254486-FAB4-47DB-BEDD-A1BEF76B756A}" presName="root" presStyleCnt="0">
        <dgm:presLayoutVars>
          <dgm:dir/>
          <dgm:resizeHandles val="exact"/>
        </dgm:presLayoutVars>
      </dgm:prSet>
      <dgm:spPr/>
    </dgm:pt>
    <dgm:pt modelId="{695FD225-8C31-4086-A3B2-73A230DF74D5}" type="pres">
      <dgm:prSet presAssocID="{F7254486-FAB4-47DB-BEDD-A1BEF76B756A}" presName="container" presStyleCnt="0">
        <dgm:presLayoutVars>
          <dgm:dir/>
          <dgm:resizeHandles val="exact"/>
        </dgm:presLayoutVars>
      </dgm:prSet>
      <dgm:spPr/>
    </dgm:pt>
    <dgm:pt modelId="{76449E7A-E9D1-4800-99E8-8BA606B35779}" type="pres">
      <dgm:prSet presAssocID="{DBC9BCB0-182D-4828-BBD5-D589AB65DA51}" presName="compNode" presStyleCnt="0"/>
      <dgm:spPr/>
    </dgm:pt>
    <dgm:pt modelId="{48B46819-77E8-402D-A9EB-285A4E7FB111}" type="pres">
      <dgm:prSet presAssocID="{DBC9BCB0-182D-4828-BBD5-D589AB65DA51}" presName="iconBgRect" presStyleLbl="bgShp" presStyleIdx="0" presStyleCnt="4"/>
      <dgm:spPr/>
    </dgm:pt>
    <dgm:pt modelId="{843959A7-B108-405E-B214-D05153C312D4}" type="pres">
      <dgm:prSet presAssocID="{DBC9BCB0-182D-4828-BBD5-D589AB65DA5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Newspaper"/>
        </a:ext>
      </dgm:extLst>
    </dgm:pt>
    <dgm:pt modelId="{B78327B5-EF69-4C1F-A833-43690A2CFF16}" type="pres">
      <dgm:prSet presAssocID="{DBC9BCB0-182D-4828-BBD5-D589AB65DA51}" presName="spaceRect" presStyleCnt="0"/>
      <dgm:spPr/>
    </dgm:pt>
    <dgm:pt modelId="{391B9FE2-15CD-4951-BDA5-F13EB2391740}" type="pres">
      <dgm:prSet presAssocID="{DBC9BCB0-182D-4828-BBD5-D589AB65DA51}" presName="textRect" presStyleLbl="revTx" presStyleIdx="0" presStyleCnt="4">
        <dgm:presLayoutVars>
          <dgm:chMax val="1"/>
          <dgm:chPref val="1"/>
        </dgm:presLayoutVars>
      </dgm:prSet>
      <dgm:spPr/>
    </dgm:pt>
    <dgm:pt modelId="{E2A119EB-D18C-456C-AA0A-F194382CC86C}" type="pres">
      <dgm:prSet presAssocID="{140B5407-8F73-4BC9-9A8D-216A61919F5C}" presName="sibTrans" presStyleLbl="sibTrans2D1" presStyleIdx="0" presStyleCnt="0"/>
      <dgm:spPr/>
    </dgm:pt>
    <dgm:pt modelId="{182E733D-0A2A-49E2-A8B8-178ABBD41CD1}" type="pres">
      <dgm:prSet presAssocID="{3F034945-7703-4DA0-BB5D-876072D83D0A}" presName="compNode" presStyleCnt="0"/>
      <dgm:spPr/>
    </dgm:pt>
    <dgm:pt modelId="{16C5E5C5-0717-48E1-9467-6FD8CAF26546}" type="pres">
      <dgm:prSet presAssocID="{3F034945-7703-4DA0-BB5D-876072D83D0A}" presName="iconBgRect" presStyleLbl="bgShp" presStyleIdx="1" presStyleCnt="4"/>
      <dgm:spPr/>
    </dgm:pt>
    <dgm:pt modelId="{551A0DE7-8CF6-40DA-AAE4-56574F8772E1}" type="pres">
      <dgm:prSet presAssocID="{3F034945-7703-4DA0-BB5D-876072D83D0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ble"/>
        </a:ext>
      </dgm:extLst>
    </dgm:pt>
    <dgm:pt modelId="{434D96B1-FAD4-4FFE-A0E8-782EE4814CDB}" type="pres">
      <dgm:prSet presAssocID="{3F034945-7703-4DA0-BB5D-876072D83D0A}" presName="spaceRect" presStyleCnt="0"/>
      <dgm:spPr/>
    </dgm:pt>
    <dgm:pt modelId="{BD9C20A7-D9E9-4F1E-8008-412136C5373C}" type="pres">
      <dgm:prSet presAssocID="{3F034945-7703-4DA0-BB5D-876072D83D0A}" presName="textRect" presStyleLbl="revTx" presStyleIdx="1" presStyleCnt="4">
        <dgm:presLayoutVars>
          <dgm:chMax val="1"/>
          <dgm:chPref val="1"/>
        </dgm:presLayoutVars>
      </dgm:prSet>
      <dgm:spPr/>
    </dgm:pt>
    <dgm:pt modelId="{098933F4-1DCF-49B2-BDAC-7A22D607809F}" type="pres">
      <dgm:prSet presAssocID="{18CF5B1F-513B-4886-AB38-A372BBC776AB}" presName="sibTrans" presStyleLbl="sibTrans2D1" presStyleIdx="0" presStyleCnt="0"/>
      <dgm:spPr/>
    </dgm:pt>
    <dgm:pt modelId="{D3AAA9EE-0365-4301-BF6A-35723D0E1935}" type="pres">
      <dgm:prSet presAssocID="{D12BB9DF-B212-4B19-8852-BA44E473E196}" presName="compNode" presStyleCnt="0"/>
      <dgm:spPr/>
    </dgm:pt>
    <dgm:pt modelId="{F78BCDAF-6113-4B2B-9E4F-F8D111BD63F4}" type="pres">
      <dgm:prSet presAssocID="{D12BB9DF-B212-4B19-8852-BA44E473E196}" presName="iconBgRect" presStyleLbl="bgShp" presStyleIdx="2" presStyleCnt="4"/>
      <dgm:spPr/>
    </dgm:pt>
    <dgm:pt modelId="{672DF26B-430A-4FBE-8F9B-83E8F4E24F73}" type="pres">
      <dgm:prSet presAssocID="{D12BB9DF-B212-4B19-8852-BA44E473E19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atistics"/>
        </a:ext>
      </dgm:extLst>
    </dgm:pt>
    <dgm:pt modelId="{EB54E42A-DC0C-4CF8-AD70-24AC6977E93D}" type="pres">
      <dgm:prSet presAssocID="{D12BB9DF-B212-4B19-8852-BA44E473E196}" presName="spaceRect" presStyleCnt="0"/>
      <dgm:spPr/>
    </dgm:pt>
    <dgm:pt modelId="{370A20E1-AAAE-4158-ACBC-3BE712DE3FAB}" type="pres">
      <dgm:prSet presAssocID="{D12BB9DF-B212-4B19-8852-BA44E473E196}" presName="textRect" presStyleLbl="revTx" presStyleIdx="2" presStyleCnt="4">
        <dgm:presLayoutVars>
          <dgm:chMax val="1"/>
          <dgm:chPref val="1"/>
        </dgm:presLayoutVars>
      </dgm:prSet>
      <dgm:spPr/>
    </dgm:pt>
    <dgm:pt modelId="{1AAA8790-DACC-4562-A997-F3D03D20234A}" type="pres">
      <dgm:prSet presAssocID="{18DD4CB3-1007-4831-BA0B-BF91FB7C8AF0}" presName="sibTrans" presStyleLbl="sibTrans2D1" presStyleIdx="0" presStyleCnt="0"/>
      <dgm:spPr/>
    </dgm:pt>
    <dgm:pt modelId="{699835A5-3953-406C-A5DB-ABC31E814031}" type="pres">
      <dgm:prSet presAssocID="{7D769984-4A35-4ACA-AAB4-C3D10E39F8F4}" presName="compNode" presStyleCnt="0"/>
      <dgm:spPr/>
    </dgm:pt>
    <dgm:pt modelId="{9733F910-0EF9-45BE-BB20-767AECA8CEE1}" type="pres">
      <dgm:prSet presAssocID="{7D769984-4A35-4ACA-AAB4-C3D10E39F8F4}" presName="iconBgRect" presStyleLbl="bgShp" presStyleIdx="3" presStyleCnt="4"/>
      <dgm:spPr/>
    </dgm:pt>
    <dgm:pt modelId="{CDBD9348-1EA0-4778-994D-299E5FF2DC61}" type="pres">
      <dgm:prSet presAssocID="{7D769984-4A35-4ACA-AAB4-C3D10E39F8F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Filter"/>
        </a:ext>
      </dgm:extLst>
    </dgm:pt>
    <dgm:pt modelId="{91764400-CD40-4970-9F97-B325BF285A64}" type="pres">
      <dgm:prSet presAssocID="{7D769984-4A35-4ACA-AAB4-C3D10E39F8F4}" presName="spaceRect" presStyleCnt="0"/>
      <dgm:spPr/>
    </dgm:pt>
    <dgm:pt modelId="{3175C28D-C439-40D0-89E6-EFCEBD9DBCD2}" type="pres">
      <dgm:prSet presAssocID="{7D769984-4A35-4ACA-AAB4-C3D10E39F8F4}" presName="textRect" presStyleLbl="revTx" presStyleIdx="3" presStyleCnt="4">
        <dgm:presLayoutVars>
          <dgm:chMax val="1"/>
          <dgm:chPref val="1"/>
        </dgm:presLayoutVars>
      </dgm:prSet>
      <dgm:spPr/>
    </dgm:pt>
  </dgm:ptLst>
  <dgm:cxnLst>
    <dgm:cxn modelId="{3BB7B314-2858-4C83-BB0E-FA4D61BF25B3}" srcId="{F7254486-FAB4-47DB-BEDD-A1BEF76B756A}" destId="{7D769984-4A35-4ACA-AAB4-C3D10E39F8F4}" srcOrd="3" destOrd="0" parTransId="{E8C9605D-3CBA-4BE3-AF6C-7F728E2DD405}" sibTransId="{7E14BB21-8150-47B8-AF5E-0C7AF7864248}"/>
    <dgm:cxn modelId="{F415B53A-B62E-446F-B0F7-69B91E2C489E}" type="presOf" srcId="{140B5407-8F73-4BC9-9A8D-216A61919F5C}" destId="{E2A119EB-D18C-456C-AA0A-F194382CC86C}" srcOrd="0" destOrd="0" presId="urn:microsoft.com/office/officeart/2018/2/layout/IconCircleList"/>
    <dgm:cxn modelId="{EC31595A-FD46-4189-A19D-F25CEA47325C}" type="presOf" srcId="{3F034945-7703-4DA0-BB5D-876072D83D0A}" destId="{BD9C20A7-D9E9-4F1E-8008-412136C5373C}" srcOrd="0" destOrd="0" presId="urn:microsoft.com/office/officeart/2018/2/layout/IconCircleList"/>
    <dgm:cxn modelId="{A8B0EE7E-6957-4D1E-B346-83AAC53BEF23}" srcId="{F7254486-FAB4-47DB-BEDD-A1BEF76B756A}" destId="{3F034945-7703-4DA0-BB5D-876072D83D0A}" srcOrd="1" destOrd="0" parTransId="{C44138F2-52C4-4870-8EDE-FA8D3835ADC7}" sibTransId="{18CF5B1F-513B-4886-AB38-A372BBC776AB}"/>
    <dgm:cxn modelId="{AD702986-5722-46C7-B777-1D78703F6427}" type="presOf" srcId="{18DD4CB3-1007-4831-BA0B-BF91FB7C8AF0}" destId="{1AAA8790-DACC-4562-A997-F3D03D20234A}" srcOrd="0" destOrd="0" presId="urn:microsoft.com/office/officeart/2018/2/layout/IconCircleList"/>
    <dgm:cxn modelId="{0B8FE590-9349-49FE-B442-6F7B024B9939}" type="presOf" srcId="{DBC9BCB0-182D-4828-BBD5-D589AB65DA51}" destId="{391B9FE2-15CD-4951-BDA5-F13EB2391740}" srcOrd="0" destOrd="0" presId="urn:microsoft.com/office/officeart/2018/2/layout/IconCircleList"/>
    <dgm:cxn modelId="{0B47279B-644D-4243-B994-8095430CCFBF}" type="presOf" srcId="{18CF5B1F-513B-4886-AB38-A372BBC776AB}" destId="{098933F4-1DCF-49B2-BDAC-7A22D607809F}" srcOrd="0" destOrd="0" presId="urn:microsoft.com/office/officeart/2018/2/layout/IconCircleList"/>
    <dgm:cxn modelId="{4620BDA6-6DA0-41D7-8633-7833F384CD9C}" srcId="{F7254486-FAB4-47DB-BEDD-A1BEF76B756A}" destId="{D12BB9DF-B212-4B19-8852-BA44E473E196}" srcOrd="2" destOrd="0" parTransId="{BAE17180-8617-45B4-8D80-86F52E3F78B8}" sibTransId="{18DD4CB3-1007-4831-BA0B-BF91FB7C8AF0}"/>
    <dgm:cxn modelId="{030AC4BD-A7FC-4517-BA4E-6D45DC1AF61A}" type="presOf" srcId="{7D769984-4A35-4ACA-AAB4-C3D10E39F8F4}" destId="{3175C28D-C439-40D0-89E6-EFCEBD9DBCD2}" srcOrd="0" destOrd="0" presId="urn:microsoft.com/office/officeart/2018/2/layout/IconCircleList"/>
    <dgm:cxn modelId="{619F42D1-8E06-4D98-9D97-412D0F2D5A63}" type="presOf" srcId="{D12BB9DF-B212-4B19-8852-BA44E473E196}" destId="{370A20E1-AAAE-4158-ACBC-3BE712DE3FAB}" srcOrd="0" destOrd="0" presId="urn:microsoft.com/office/officeart/2018/2/layout/IconCircleList"/>
    <dgm:cxn modelId="{675639E5-1594-49FD-BDE2-813E6B1386BD}" type="presOf" srcId="{F7254486-FAB4-47DB-BEDD-A1BEF76B756A}" destId="{9F78AA26-5AA6-4BC0-975D-A942329790CB}" srcOrd="0" destOrd="0" presId="urn:microsoft.com/office/officeart/2018/2/layout/IconCircleList"/>
    <dgm:cxn modelId="{60AA71E5-1BCD-46CC-B263-A6BD7D921D5C}" srcId="{F7254486-FAB4-47DB-BEDD-A1BEF76B756A}" destId="{DBC9BCB0-182D-4828-BBD5-D589AB65DA51}" srcOrd="0" destOrd="0" parTransId="{47557AF7-EA83-4B79-92A4-4F5A28A71B6D}" sibTransId="{140B5407-8F73-4BC9-9A8D-216A61919F5C}"/>
    <dgm:cxn modelId="{0105B043-6721-4314-860A-286AE68E3571}" type="presParOf" srcId="{9F78AA26-5AA6-4BC0-975D-A942329790CB}" destId="{695FD225-8C31-4086-A3B2-73A230DF74D5}" srcOrd="0" destOrd="0" presId="urn:microsoft.com/office/officeart/2018/2/layout/IconCircleList"/>
    <dgm:cxn modelId="{18C86F30-A8D6-4AF7-8681-C65C4DA73EA3}" type="presParOf" srcId="{695FD225-8C31-4086-A3B2-73A230DF74D5}" destId="{76449E7A-E9D1-4800-99E8-8BA606B35779}" srcOrd="0" destOrd="0" presId="urn:microsoft.com/office/officeart/2018/2/layout/IconCircleList"/>
    <dgm:cxn modelId="{7B7207FA-1E83-4FC9-AC03-02DE37DF75D8}" type="presParOf" srcId="{76449E7A-E9D1-4800-99E8-8BA606B35779}" destId="{48B46819-77E8-402D-A9EB-285A4E7FB111}" srcOrd="0" destOrd="0" presId="urn:microsoft.com/office/officeart/2018/2/layout/IconCircleList"/>
    <dgm:cxn modelId="{EBE3F1C2-E474-44CB-B9A8-72A3A86F9830}" type="presParOf" srcId="{76449E7A-E9D1-4800-99E8-8BA606B35779}" destId="{843959A7-B108-405E-B214-D05153C312D4}" srcOrd="1" destOrd="0" presId="urn:microsoft.com/office/officeart/2018/2/layout/IconCircleList"/>
    <dgm:cxn modelId="{2BC512D2-36FF-4AF8-BC8C-A2195D021587}" type="presParOf" srcId="{76449E7A-E9D1-4800-99E8-8BA606B35779}" destId="{B78327B5-EF69-4C1F-A833-43690A2CFF16}" srcOrd="2" destOrd="0" presId="urn:microsoft.com/office/officeart/2018/2/layout/IconCircleList"/>
    <dgm:cxn modelId="{2EFAE9DD-5A65-4227-B9F1-BDA999B3230F}" type="presParOf" srcId="{76449E7A-E9D1-4800-99E8-8BA606B35779}" destId="{391B9FE2-15CD-4951-BDA5-F13EB2391740}" srcOrd="3" destOrd="0" presId="urn:microsoft.com/office/officeart/2018/2/layout/IconCircleList"/>
    <dgm:cxn modelId="{4697F0AF-082F-4CCC-9684-E1FC2B23D55D}" type="presParOf" srcId="{695FD225-8C31-4086-A3B2-73A230DF74D5}" destId="{E2A119EB-D18C-456C-AA0A-F194382CC86C}" srcOrd="1" destOrd="0" presId="urn:microsoft.com/office/officeart/2018/2/layout/IconCircleList"/>
    <dgm:cxn modelId="{EC982EF8-E08C-4026-B72D-F902E208FD96}" type="presParOf" srcId="{695FD225-8C31-4086-A3B2-73A230DF74D5}" destId="{182E733D-0A2A-49E2-A8B8-178ABBD41CD1}" srcOrd="2" destOrd="0" presId="urn:microsoft.com/office/officeart/2018/2/layout/IconCircleList"/>
    <dgm:cxn modelId="{97565A88-9442-4E0F-946C-3396FF8BDD88}" type="presParOf" srcId="{182E733D-0A2A-49E2-A8B8-178ABBD41CD1}" destId="{16C5E5C5-0717-48E1-9467-6FD8CAF26546}" srcOrd="0" destOrd="0" presId="urn:microsoft.com/office/officeart/2018/2/layout/IconCircleList"/>
    <dgm:cxn modelId="{73446EB2-3F56-4B52-A562-723328778580}" type="presParOf" srcId="{182E733D-0A2A-49E2-A8B8-178ABBD41CD1}" destId="{551A0DE7-8CF6-40DA-AAE4-56574F8772E1}" srcOrd="1" destOrd="0" presId="urn:microsoft.com/office/officeart/2018/2/layout/IconCircleList"/>
    <dgm:cxn modelId="{00595BD5-AE7B-4B1F-AF3E-597237C06F7C}" type="presParOf" srcId="{182E733D-0A2A-49E2-A8B8-178ABBD41CD1}" destId="{434D96B1-FAD4-4FFE-A0E8-782EE4814CDB}" srcOrd="2" destOrd="0" presId="urn:microsoft.com/office/officeart/2018/2/layout/IconCircleList"/>
    <dgm:cxn modelId="{FAB882A3-AF86-4821-8F66-4378C7A79545}" type="presParOf" srcId="{182E733D-0A2A-49E2-A8B8-178ABBD41CD1}" destId="{BD9C20A7-D9E9-4F1E-8008-412136C5373C}" srcOrd="3" destOrd="0" presId="urn:microsoft.com/office/officeart/2018/2/layout/IconCircleList"/>
    <dgm:cxn modelId="{E56F657C-2EB2-4559-A5F7-37F87E6C4893}" type="presParOf" srcId="{695FD225-8C31-4086-A3B2-73A230DF74D5}" destId="{098933F4-1DCF-49B2-BDAC-7A22D607809F}" srcOrd="3" destOrd="0" presId="urn:microsoft.com/office/officeart/2018/2/layout/IconCircleList"/>
    <dgm:cxn modelId="{A1844E1E-363C-485D-A260-78346A6D417F}" type="presParOf" srcId="{695FD225-8C31-4086-A3B2-73A230DF74D5}" destId="{D3AAA9EE-0365-4301-BF6A-35723D0E1935}" srcOrd="4" destOrd="0" presId="urn:microsoft.com/office/officeart/2018/2/layout/IconCircleList"/>
    <dgm:cxn modelId="{D6EC0348-8348-4AE0-B700-11FFEDEBF553}" type="presParOf" srcId="{D3AAA9EE-0365-4301-BF6A-35723D0E1935}" destId="{F78BCDAF-6113-4B2B-9E4F-F8D111BD63F4}" srcOrd="0" destOrd="0" presId="urn:microsoft.com/office/officeart/2018/2/layout/IconCircleList"/>
    <dgm:cxn modelId="{33F954C0-9A2C-42CF-99B7-31448DC5C653}" type="presParOf" srcId="{D3AAA9EE-0365-4301-BF6A-35723D0E1935}" destId="{672DF26B-430A-4FBE-8F9B-83E8F4E24F73}" srcOrd="1" destOrd="0" presId="urn:microsoft.com/office/officeart/2018/2/layout/IconCircleList"/>
    <dgm:cxn modelId="{779C1CFA-7541-4FE5-A922-144AEFF0C8CE}" type="presParOf" srcId="{D3AAA9EE-0365-4301-BF6A-35723D0E1935}" destId="{EB54E42A-DC0C-4CF8-AD70-24AC6977E93D}" srcOrd="2" destOrd="0" presId="urn:microsoft.com/office/officeart/2018/2/layout/IconCircleList"/>
    <dgm:cxn modelId="{EE2B0E9F-E153-4BE9-8F79-D6BACEB640CC}" type="presParOf" srcId="{D3AAA9EE-0365-4301-BF6A-35723D0E1935}" destId="{370A20E1-AAAE-4158-ACBC-3BE712DE3FAB}" srcOrd="3" destOrd="0" presId="urn:microsoft.com/office/officeart/2018/2/layout/IconCircleList"/>
    <dgm:cxn modelId="{29299CED-DA0B-48E2-9450-0DD9DC477741}" type="presParOf" srcId="{695FD225-8C31-4086-A3B2-73A230DF74D5}" destId="{1AAA8790-DACC-4562-A997-F3D03D20234A}" srcOrd="5" destOrd="0" presId="urn:microsoft.com/office/officeart/2018/2/layout/IconCircleList"/>
    <dgm:cxn modelId="{E83CAABA-545A-49CE-A22A-6EBD5BB13ACA}" type="presParOf" srcId="{695FD225-8C31-4086-A3B2-73A230DF74D5}" destId="{699835A5-3953-406C-A5DB-ABC31E814031}" srcOrd="6" destOrd="0" presId="urn:microsoft.com/office/officeart/2018/2/layout/IconCircleList"/>
    <dgm:cxn modelId="{6B5754CC-BF6D-4DA7-9D67-811A9407B79C}" type="presParOf" srcId="{699835A5-3953-406C-A5DB-ABC31E814031}" destId="{9733F910-0EF9-45BE-BB20-767AECA8CEE1}" srcOrd="0" destOrd="0" presId="urn:microsoft.com/office/officeart/2018/2/layout/IconCircleList"/>
    <dgm:cxn modelId="{4D3B515A-CA90-4049-9644-8DC56E84CC2A}" type="presParOf" srcId="{699835A5-3953-406C-A5DB-ABC31E814031}" destId="{CDBD9348-1EA0-4778-994D-299E5FF2DC61}" srcOrd="1" destOrd="0" presId="urn:microsoft.com/office/officeart/2018/2/layout/IconCircleList"/>
    <dgm:cxn modelId="{8CD6702E-19C3-4530-B917-8A95B886B9A2}" type="presParOf" srcId="{699835A5-3953-406C-A5DB-ABC31E814031}" destId="{91764400-CD40-4970-9F97-B325BF285A64}" srcOrd="2" destOrd="0" presId="urn:microsoft.com/office/officeart/2018/2/layout/IconCircleList"/>
    <dgm:cxn modelId="{FE2C45CE-CD4F-4E59-A698-02E762A61D6C}" type="presParOf" srcId="{699835A5-3953-406C-A5DB-ABC31E814031}" destId="{3175C28D-C439-40D0-89E6-EFCEBD9DBCD2}"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3A6A46-1208-4E67-ADE0-FC6223DF3D3B}">
      <dsp:nvSpPr>
        <dsp:cNvPr id="0" name=""/>
        <dsp:cNvSpPr/>
      </dsp:nvSpPr>
      <dsp:spPr>
        <a:xfrm>
          <a:off x="0" y="0"/>
          <a:ext cx="4862446"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0FDBEB-FBC8-4441-B3CE-82963CB3AC14}">
      <dsp:nvSpPr>
        <dsp:cNvPr id="0" name=""/>
        <dsp:cNvSpPr/>
      </dsp:nvSpPr>
      <dsp:spPr>
        <a:xfrm>
          <a:off x="0" y="0"/>
          <a:ext cx="4862446" cy="1386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latin typeface="Calibri" panose="020F0502020204030204" pitchFamily="34" charset="0"/>
              <a:ea typeface="Calibri" panose="020F0502020204030204" pitchFamily="34" charset="0"/>
              <a:cs typeface="Calibri" panose="020F0502020204030204" pitchFamily="34" charset="0"/>
            </a:rPr>
            <a:t>Multiple types of nodes (users, articles, topics, publishers) and edges representing interactions.</a:t>
          </a:r>
        </a:p>
      </dsp:txBody>
      <dsp:txXfrm>
        <a:off x="0" y="0"/>
        <a:ext cx="4862446" cy="1386511"/>
      </dsp:txXfrm>
    </dsp:sp>
    <dsp:sp modelId="{43BF8E59-BD11-4E40-B5D0-C8745F37FA4F}">
      <dsp:nvSpPr>
        <dsp:cNvPr id="0" name=""/>
        <dsp:cNvSpPr/>
      </dsp:nvSpPr>
      <dsp:spPr>
        <a:xfrm>
          <a:off x="0" y="1386511"/>
          <a:ext cx="4862446"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C1B712-AA68-4800-9E49-4C21A6C21A54}">
      <dsp:nvSpPr>
        <dsp:cNvPr id="0" name=""/>
        <dsp:cNvSpPr/>
      </dsp:nvSpPr>
      <dsp:spPr>
        <a:xfrm>
          <a:off x="0" y="1386511"/>
          <a:ext cx="4862446" cy="1386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latin typeface="Calibri" panose="020F0502020204030204" pitchFamily="34" charset="0"/>
              <a:ea typeface="Calibri" panose="020F0502020204030204" pitchFamily="34" charset="0"/>
              <a:cs typeface="Calibri" panose="020F0502020204030204" pitchFamily="34" charset="0"/>
            </a:rPr>
            <a:t>Captures complex, multi-type relationships that are not easily modeled by traditional matrix-based or collaborative filtering methods.</a:t>
          </a:r>
        </a:p>
      </dsp:txBody>
      <dsp:txXfrm>
        <a:off x="0" y="1386511"/>
        <a:ext cx="4862446" cy="1386511"/>
      </dsp:txXfrm>
    </dsp:sp>
    <dsp:sp modelId="{A54E043C-BA50-459E-B45C-B3B858EBD5AD}">
      <dsp:nvSpPr>
        <dsp:cNvPr id="0" name=""/>
        <dsp:cNvSpPr/>
      </dsp:nvSpPr>
      <dsp:spPr>
        <a:xfrm>
          <a:off x="0" y="2773023"/>
          <a:ext cx="4862446"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8302B8-3F29-4878-A94B-3398EDD3FBD8}">
      <dsp:nvSpPr>
        <dsp:cNvPr id="0" name=""/>
        <dsp:cNvSpPr/>
      </dsp:nvSpPr>
      <dsp:spPr>
        <a:xfrm>
          <a:off x="0" y="2773023"/>
          <a:ext cx="4862446" cy="1386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latin typeface="Calibri" panose="020F0502020204030204" pitchFamily="34" charset="0"/>
              <a:ea typeface="Calibri" panose="020F0502020204030204" pitchFamily="34" charset="0"/>
              <a:cs typeface="Calibri" panose="020F0502020204030204" pitchFamily="34" charset="0"/>
            </a:rPr>
            <a:t>Ability to incorporate diverse information types.</a:t>
          </a:r>
        </a:p>
      </dsp:txBody>
      <dsp:txXfrm>
        <a:off x="0" y="2773023"/>
        <a:ext cx="4862446" cy="1386511"/>
      </dsp:txXfrm>
    </dsp:sp>
    <dsp:sp modelId="{F88C5C40-21E1-4A1A-8EA3-CC3267A764FE}">
      <dsp:nvSpPr>
        <dsp:cNvPr id="0" name=""/>
        <dsp:cNvSpPr/>
      </dsp:nvSpPr>
      <dsp:spPr>
        <a:xfrm>
          <a:off x="0" y="4159535"/>
          <a:ext cx="4862446"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180DCD-8278-448D-9AFA-2103D9B787BD}">
      <dsp:nvSpPr>
        <dsp:cNvPr id="0" name=""/>
        <dsp:cNvSpPr/>
      </dsp:nvSpPr>
      <dsp:spPr>
        <a:xfrm>
          <a:off x="0" y="4159535"/>
          <a:ext cx="4862446" cy="1386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latin typeface="Calibri" panose="020F0502020204030204" pitchFamily="34" charset="0"/>
              <a:ea typeface="Calibri" panose="020F0502020204030204" pitchFamily="34" charset="0"/>
              <a:cs typeface="Calibri" panose="020F0502020204030204" pitchFamily="34" charset="0"/>
            </a:rPr>
            <a:t>Leverages both direct interactions (e.g., user clicked on article) and indirect connections (e.g., similar topics).</a:t>
          </a:r>
        </a:p>
      </dsp:txBody>
      <dsp:txXfrm>
        <a:off x="0" y="4159535"/>
        <a:ext cx="4862446" cy="13865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B46819-77E8-402D-A9EB-285A4E7FB111}">
      <dsp:nvSpPr>
        <dsp:cNvPr id="0" name=""/>
        <dsp:cNvSpPr/>
      </dsp:nvSpPr>
      <dsp:spPr>
        <a:xfrm>
          <a:off x="282221" y="368029"/>
          <a:ext cx="1371985" cy="1371985"/>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3959A7-B108-405E-B214-D05153C312D4}">
      <dsp:nvSpPr>
        <dsp:cNvPr id="0" name=""/>
        <dsp:cNvSpPr/>
      </dsp:nvSpPr>
      <dsp:spPr>
        <a:xfrm>
          <a:off x="570337" y="656145"/>
          <a:ext cx="795751" cy="7957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91B9FE2-15CD-4951-BDA5-F13EB2391740}">
      <dsp:nvSpPr>
        <dsp:cNvPr id="0" name=""/>
        <dsp:cNvSpPr/>
      </dsp:nvSpPr>
      <dsp:spPr>
        <a:xfrm>
          <a:off x="1948202" y="368029"/>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kern="1200"/>
            <a:t>The MIND (Microsoft News Dataset) contains over 1 million user interactions across approximately 160,000 unique news articles. </a:t>
          </a:r>
        </a:p>
      </dsp:txBody>
      <dsp:txXfrm>
        <a:off x="1948202" y="368029"/>
        <a:ext cx="3233964" cy="1371985"/>
      </dsp:txXfrm>
    </dsp:sp>
    <dsp:sp modelId="{16C5E5C5-0717-48E1-9467-6FD8CAF26546}">
      <dsp:nvSpPr>
        <dsp:cNvPr id="0" name=""/>
        <dsp:cNvSpPr/>
      </dsp:nvSpPr>
      <dsp:spPr>
        <a:xfrm>
          <a:off x="5745661" y="368029"/>
          <a:ext cx="1371985" cy="1371985"/>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1A0DE7-8CF6-40DA-AAE4-56574F8772E1}">
      <dsp:nvSpPr>
        <dsp:cNvPr id="0" name=""/>
        <dsp:cNvSpPr/>
      </dsp:nvSpPr>
      <dsp:spPr>
        <a:xfrm>
          <a:off x="6033778" y="656145"/>
          <a:ext cx="795751" cy="7957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9C20A7-D9E9-4F1E-8008-412136C5373C}">
      <dsp:nvSpPr>
        <dsp:cNvPr id="0" name=""/>
        <dsp:cNvSpPr/>
      </dsp:nvSpPr>
      <dsp:spPr>
        <a:xfrm>
          <a:off x="7411643" y="368029"/>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kern="1200"/>
            <a:t>Each article includes metadata like title, abstract, category, and subcategory, supporting a wide range of content-based analyses. </a:t>
          </a:r>
        </a:p>
      </dsp:txBody>
      <dsp:txXfrm>
        <a:off x="7411643" y="368029"/>
        <a:ext cx="3233964" cy="1371985"/>
      </dsp:txXfrm>
    </dsp:sp>
    <dsp:sp modelId="{F78BCDAF-6113-4B2B-9E4F-F8D111BD63F4}">
      <dsp:nvSpPr>
        <dsp:cNvPr id="0" name=""/>
        <dsp:cNvSpPr/>
      </dsp:nvSpPr>
      <dsp:spPr>
        <a:xfrm>
          <a:off x="282221" y="2452790"/>
          <a:ext cx="1371985" cy="1371985"/>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2DF26B-430A-4FBE-8F9B-83E8F4E24F73}">
      <dsp:nvSpPr>
        <dsp:cNvPr id="0" name=""/>
        <dsp:cNvSpPr/>
      </dsp:nvSpPr>
      <dsp:spPr>
        <a:xfrm>
          <a:off x="570337" y="2740907"/>
          <a:ext cx="795751" cy="79575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0A20E1-AAAE-4158-ACBC-3BE712DE3FAB}">
      <dsp:nvSpPr>
        <dsp:cNvPr id="0" name=""/>
        <dsp:cNvSpPr/>
      </dsp:nvSpPr>
      <dsp:spPr>
        <a:xfrm>
          <a:off x="1948202" y="2452790"/>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kern="1200"/>
            <a:t>The dataset records interactions for around 1 million users, providing extensive click and impression logs. </a:t>
          </a:r>
        </a:p>
      </dsp:txBody>
      <dsp:txXfrm>
        <a:off x="1948202" y="2452790"/>
        <a:ext cx="3233964" cy="1371985"/>
      </dsp:txXfrm>
    </dsp:sp>
    <dsp:sp modelId="{9733F910-0EF9-45BE-BB20-767AECA8CEE1}">
      <dsp:nvSpPr>
        <dsp:cNvPr id="0" name=""/>
        <dsp:cNvSpPr/>
      </dsp:nvSpPr>
      <dsp:spPr>
        <a:xfrm>
          <a:off x="5745661" y="2452790"/>
          <a:ext cx="1371985" cy="1371985"/>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BD9348-1EA0-4778-994D-299E5FF2DC61}">
      <dsp:nvSpPr>
        <dsp:cNvPr id="0" name=""/>
        <dsp:cNvSpPr/>
      </dsp:nvSpPr>
      <dsp:spPr>
        <a:xfrm>
          <a:off x="6033778" y="2740907"/>
          <a:ext cx="795751" cy="79575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175C28D-C439-40D0-89E6-EFCEBD9DBCD2}">
      <dsp:nvSpPr>
        <dsp:cNvPr id="0" name=""/>
        <dsp:cNvSpPr/>
      </dsp:nvSpPr>
      <dsp:spPr>
        <a:xfrm>
          <a:off x="7411643" y="2452790"/>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kern="1200"/>
            <a:t>This rich dataset enables detailed exploration of user preferences, with a balanced distribution across various news categories and substantial user engagement diversity.</a:t>
          </a:r>
        </a:p>
      </dsp:txBody>
      <dsp:txXfrm>
        <a:off x="7411643" y="2452790"/>
        <a:ext cx="3233964" cy="137198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B50DE-A97E-AB8A-69A0-D9A5F28A6F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631BF5D-6F05-C9E1-46D4-DED02EB1F9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3EFFE4E-F587-F91B-1614-B74AA145965C}"/>
              </a:ext>
            </a:extLst>
          </p:cNvPr>
          <p:cNvSpPr>
            <a:spLocks noGrp="1"/>
          </p:cNvSpPr>
          <p:nvPr>
            <p:ph type="dt" sz="half" idx="10"/>
          </p:nvPr>
        </p:nvSpPr>
        <p:spPr/>
        <p:txBody>
          <a:bodyPr/>
          <a:lstStyle/>
          <a:p>
            <a:fld id="{93269877-1EE0-4533-9531-092AE0958407}" type="datetimeFigureOut">
              <a:rPr lang="en-US" smtClean="0"/>
              <a:t>12/11/2024</a:t>
            </a:fld>
            <a:endParaRPr lang="en-US"/>
          </a:p>
        </p:txBody>
      </p:sp>
      <p:sp>
        <p:nvSpPr>
          <p:cNvPr id="5" name="Footer Placeholder 4">
            <a:extLst>
              <a:ext uri="{FF2B5EF4-FFF2-40B4-BE49-F238E27FC236}">
                <a16:creationId xmlns:a16="http://schemas.microsoft.com/office/drawing/2014/main" id="{AF4E639F-FBAB-4BBD-A1DD-233670B1C8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7227CB-232F-F5FC-9CCA-474FE2529FDD}"/>
              </a:ext>
            </a:extLst>
          </p:cNvPr>
          <p:cNvSpPr>
            <a:spLocks noGrp="1"/>
          </p:cNvSpPr>
          <p:nvPr>
            <p:ph type="sldNum" sz="quarter" idx="12"/>
          </p:nvPr>
        </p:nvSpPr>
        <p:spPr/>
        <p:txBody>
          <a:bodyPr/>
          <a:lstStyle/>
          <a:p>
            <a:fld id="{956613D5-6906-4BF2-B14C-13762E6DADDC}" type="slidenum">
              <a:rPr lang="en-US" smtClean="0"/>
              <a:t>‹#›</a:t>
            </a:fld>
            <a:endParaRPr lang="en-US"/>
          </a:p>
        </p:txBody>
      </p:sp>
    </p:spTree>
    <p:extLst>
      <p:ext uri="{BB962C8B-B14F-4D97-AF65-F5344CB8AC3E}">
        <p14:creationId xmlns:p14="http://schemas.microsoft.com/office/powerpoint/2010/main" val="2444235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C6A43-836B-402E-5787-C12A4553DC5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21C24B8-C9A0-8E7E-4207-70FEDDEB26F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4140DF-A4E2-A827-1F3D-356346142297}"/>
              </a:ext>
            </a:extLst>
          </p:cNvPr>
          <p:cNvSpPr>
            <a:spLocks noGrp="1"/>
          </p:cNvSpPr>
          <p:nvPr>
            <p:ph type="dt" sz="half" idx="10"/>
          </p:nvPr>
        </p:nvSpPr>
        <p:spPr/>
        <p:txBody>
          <a:bodyPr/>
          <a:lstStyle/>
          <a:p>
            <a:fld id="{93269877-1EE0-4533-9531-092AE0958407}" type="datetimeFigureOut">
              <a:rPr lang="en-US" smtClean="0"/>
              <a:t>12/11/2024</a:t>
            </a:fld>
            <a:endParaRPr lang="en-US"/>
          </a:p>
        </p:txBody>
      </p:sp>
      <p:sp>
        <p:nvSpPr>
          <p:cNvPr id="5" name="Footer Placeholder 4">
            <a:extLst>
              <a:ext uri="{FF2B5EF4-FFF2-40B4-BE49-F238E27FC236}">
                <a16:creationId xmlns:a16="http://schemas.microsoft.com/office/drawing/2014/main" id="{8DB31FA5-3EA5-9420-D755-08B4417C64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AF9371-42D5-604E-FD61-8C4D276168B6}"/>
              </a:ext>
            </a:extLst>
          </p:cNvPr>
          <p:cNvSpPr>
            <a:spLocks noGrp="1"/>
          </p:cNvSpPr>
          <p:nvPr>
            <p:ph type="sldNum" sz="quarter" idx="12"/>
          </p:nvPr>
        </p:nvSpPr>
        <p:spPr/>
        <p:txBody>
          <a:bodyPr/>
          <a:lstStyle/>
          <a:p>
            <a:fld id="{956613D5-6906-4BF2-B14C-13762E6DADDC}" type="slidenum">
              <a:rPr lang="en-US" smtClean="0"/>
              <a:t>‹#›</a:t>
            </a:fld>
            <a:endParaRPr lang="en-US"/>
          </a:p>
        </p:txBody>
      </p:sp>
    </p:spTree>
    <p:extLst>
      <p:ext uri="{BB962C8B-B14F-4D97-AF65-F5344CB8AC3E}">
        <p14:creationId xmlns:p14="http://schemas.microsoft.com/office/powerpoint/2010/main" val="411516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F8CD4B-F850-3BB9-ADA9-5989EC2DE62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671726-E16C-AB7D-435F-8CF279EB0DD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C4671A-819C-92F9-F96A-FD2380C8136C}"/>
              </a:ext>
            </a:extLst>
          </p:cNvPr>
          <p:cNvSpPr>
            <a:spLocks noGrp="1"/>
          </p:cNvSpPr>
          <p:nvPr>
            <p:ph type="dt" sz="half" idx="10"/>
          </p:nvPr>
        </p:nvSpPr>
        <p:spPr/>
        <p:txBody>
          <a:bodyPr/>
          <a:lstStyle/>
          <a:p>
            <a:fld id="{93269877-1EE0-4533-9531-092AE0958407}" type="datetimeFigureOut">
              <a:rPr lang="en-US" smtClean="0"/>
              <a:t>12/11/2024</a:t>
            </a:fld>
            <a:endParaRPr lang="en-US"/>
          </a:p>
        </p:txBody>
      </p:sp>
      <p:sp>
        <p:nvSpPr>
          <p:cNvPr id="5" name="Footer Placeholder 4">
            <a:extLst>
              <a:ext uri="{FF2B5EF4-FFF2-40B4-BE49-F238E27FC236}">
                <a16:creationId xmlns:a16="http://schemas.microsoft.com/office/drawing/2014/main" id="{7294C84A-9176-5C0F-A7EC-28DC2D27EC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767A5C-0B9A-ECC2-CB4A-4638C6BD5838}"/>
              </a:ext>
            </a:extLst>
          </p:cNvPr>
          <p:cNvSpPr>
            <a:spLocks noGrp="1"/>
          </p:cNvSpPr>
          <p:nvPr>
            <p:ph type="sldNum" sz="quarter" idx="12"/>
          </p:nvPr>
        </p:nvSpPr>
        <p:spPr/>
        <p:txBody>
          <a:bodyPr/>
          <a:lstStyle/>
          <a:p>
            <a:fld id="{956613D5-6906-4BF2-B14C-13762E6DADDC}" type="slidenum">
              <a:rPr lang="en-US" smtClean="0"/>
              <a:t>‹#›</a:t>
            </a:fld>
            <a:endParaRPr lang="en-US"/>
          </a:p>
        </p:txBody>
      </p:sp>
    </p:spTree>
    <p:extLst>
      <p:ext uri="{BB962C8B-B14F-4D97-AF65-F5344CB8AC3E}">
        <p14:creationId xmlns:p14="http://schemas.microsoft.com/office/powerpoint/2010/main" val="1884861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23E6F-1AB9-0B5B-2CBA-59F7822443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760B21-FC8A-1666-7644-F28233ACE3D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646340-C089-CBCB-E439-F0C6963E9C44}"/>
              </a:ext>
            </a:extLst>
          </p:cNvPr>
          <p:cNvSpPr>
            <a:spLocks noGrp="1"/>
          </p:cNvSpPr>
          <p:nvPr>
            <p:ph type="dt" sz="half" idx="10"/>
          </p:nvPr>
        </p:nvSpPr>
        <p:spPr/>
        <p:txBody>
          <a:bodyPr/>
          <a:lstStyle/>
          <a:p>
            <a:fld id="{93269877-1EE0-4533-9531-092AE0958407}" type="datetimeFigureOut">
              <a:rPr lang="en-US" smtClean="0"/>
              <a:t>12/11/2024</a:t>
            </a:fld>
            <a:endParaRPr lang="en-US"/>
          </a:p>
        </p:txBody>
      </p:sp>
      <p:sp>
        <p:nvSpPr>
          <p:cNvPr id="5" name="Footer Placeholder 4">
            <a:extLst>
              <a:ext uri="{FF2B5EF4-FFF2-40B4-BE49-F238E27FC236}">
                <a16:creationId xmlns:a16="http://schemas.microsoft.com/office/drawing/2014/main" id="{6C49B093-3999-874D-70A5-ED479FF500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8BA770-4EBA-9DA8-2214-4FF27EAFC99F}"/>
              </a:ext>
            </a:extLst>
          </p:cNvPr>
          <p:cNvSpPr>
            <a:spLocks noGrp="1"/>
          </p:cNvSpPr>
          <p:nvPr>
            <p:ph type="sldNum" sz="quarter" idx="12"/>
          </p:nvPr>
        </p:nvSpPr>
        <p:spPr/>
        <p:txBody>
          <a:bodyPr/>
          <a:lstStyle/>
          <a:p>
            <a:fld id="{956613D5-6906-4BF2-B14C-13762E6DADDC}" type="slidenum">
              <a:rPr lang="en-US" smtClean="0"/>
              <a:t>‹#›</a:t>
            </a:fld>
            <a:endParaRPr lang="en-US"/>
          </a:p>
        </p:txBody>
      </p:sp>
    </p:spTree>
    <p:extLst>
      <p:ext uri="{BB962C8B-B14F-4D97-AF65-F5344CB8AC3E}">
        <p14:creationId xmlns:p14="http://schemas.microsoft.com/office/powerpoint/2010/main" val="184809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9BD22-06E6-B0E7-FD44-6105E20C26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A85D25B-195F-96CF-9572-5CEFA432ECC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D6B3B3-B1F5-4A3A-1852-963CC7FA0693}"/>
              </a:ext>
            </a:extLst>
          </p:cNvPr>
          <p:cNvSpPr>
            <a:spLocks noGrp="1"/>
          </p:cNvSpPr>
          <p:nvPr>
            <p:ph type="dt" sz="half" idx="10"/>
          </p:nvPr>
        </p:nvSpPr>
        <p:spPr/>
        <p:txBody>
          <a:bodyPr/>
          <a:lstStyle/>
          <a:p>
            <a:fld id="{93269877-1EE0-4533-9531-092AE0958407}" type="datetimeFigureOut">
              <a:rPr lang="en-US" smtClean="0"/>
              <a:t>12/11/2024</a:t>
            </a:fld>
            <a:endParaRPr lang="en-US"/>
          </a:p>
        </p:txBody>
      </p:sp>
      <p:sp>
        <p:nvSpPr>
          <p:cNvPr id="5" name="Footer Placeholder 4">
            <a:extLst>
              <a:ext uri="{FF2B5EF4-FFF2-40B4-BE49-F238E27FC236}">
                <a16:creationId xmlns:a16="http://schemas.microsoft.com/office/drawing/2014/main" id="{642A704B-F0AD-E3B8-8AE5-A67741A8F5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3D1367-7BD9-2DE6-65EE-D8FF53B2BB8D}"/>
              </a:ext>
            </a:extLst>
          </p:cNvPr>
          <p:cNvSpPr>
            <a:spLocks noGrp="1"/>
          </p:cNvSpPr>
          <p:nvPr>
            <p:ph type="sldNum" sz="quarter" idx="12"/>
          </p:nvPr>
        </p:nvSpPr>
        <p:spPr/>
        <p:txBody>
          <a:bodyPr/>
          <a:lstStyle/>
          <a:p>
            <a:fld id="{956613D5-6906-4BF2-B14C-13762E6DADDC}" type="slidenum">
              <a:rPr lang="en-US" smtClean="0"/>
              <a:t>‹#›</a:t>
            </a:fld>
            <a:endParaRPr lang="en-US"/>
          </a:p>
        </p:txBody>
      </p:sp>
    </p:spTree>
    <p:extLst>
      <p:ext uri="{BB962C8B-B14F-4D97-AF65-F5344CB8AC3E}">
        <p14:creationId xmlns:p14="http://schemas.microsoft.com/office/powerpoint/2010/main" val="3019153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AC2AB-9710-AB1B-E408-CA3909D166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6B3CB4-7FAD-AA67-833E-B80FBDD0E9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CC1D1F-152B-2642-7746-B2916E449C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60963D-7C73-8A40-0C59-12E1C0EE1A03}"/>
              </a:ext>
            </a:extLst>
          </p:cNvPr>
          <p:cNvSpPr>
            <a:spLocks noGrp="1"/>
          </p:cNvSpPr>
          <p:nvPr>
            <p:ph type="dt" sz="half" idx="10"/>
          </p:nvPr>
        </p:nvSpPr>
        <p:spPr/>
        <p:txBody>
          <a:bodyPr/>
          <a:lstStyle/>
          <a:p>
            <a:fld id="{93269877-1EE0-4533-9531-092AE0958407}" type="datetimeFigureOut">
              <a:rPr lang="en-US" smtClean="0"/>
              <a:t>12/11/2024</a:t>
            </a:fld>
            <a:endParaRPr lang="en-US"/>
          </a:p>
        </p:txBody>
      </p:sp>
      <p:sp>
        <p:nvSpPr>
          <p:cNvPr id="6" name="Footer Placeholder 5">
            <a:extLst>
              <a:ext uri="{FF2B5EF4-FFF2-40B4-BE49-F238E27FC236}">
                <a16:creationId xmlns:a16="http://schemas.microsoft.com/office/drawing/2014/main" id="{1E6F18FC-D9FC-4500-A7D6-54CA1A76CD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277162-A6AF-2A3B-E206-06F5837EFA23}"/>
              </a:ext>
            </a:extLst>
          </p:cNvPr>
          <p:cNvSpPr>
            <a:spLocks noGrp="1"/>
          </p:cNvSpPr>
          <p:nvPr>
            <p:ph type="sldNum" sz="quarter" idx="12"/>
          </p:nvPr>
        </p:nvSpPr>
        <p:spPr/>
        <p:txBody>
          <a:bodyPr/>
          <a:lstStyle/>
          <a:p>
            <a:fld id="{956613D5-6906-4BF2-B14C-13762E6DADDC}" type="slidenum">
              <a:rPr lang="en-US" smtClean="0"/>
              <a:t>‹#›</a:t>
            </a:fld>
            <a:endParaRPr lang="en-US"/>
          </a:p>
        </p:txBody>
      </p:sp>
    </p:spTree>
    <p:extLst>
      <p:ext uri="{BB962C8B-B14F-4D97-AF65-F5344CB8AC3E}">
        <p14:creationId xmlns:p14="http://schemas.microsoft.com/office/powerpoint/2010/main" val="4062544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E08F9-93D1-901A-95B0-B5C27FBB9D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E6E91A9-8B8F-F248-2540-93F465A0EA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14C7AA-4E50-4674-2F87-6D974D4D8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D1912D3-CF49-9E9B-26C4-B5A3EB2097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D597E2-8474-76AB-0526-E93A4295EF2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1215762-5DA3-34AE-20BC-C0D4AF81BA6A}"/>
              </a:ext>
            </a:extLst>
          </p:cNvPr>
          <p:cNvSpPr>
            <a:spLocks noGrp="1"/>
          </p:cNvSpPr>
          <p:nvPr>
            <p:ph type="dt" sz="half" idx="10"/>
          </p:nvPr>
        </p:nvSpPr>
        <p:spPr/>
        <p:txBody>
          <a:bodyPr/>
          <a:lstStyle/>
          <a:p>
            <a:fld id="{93269877-1EE0-4533-9531-092AE0958407}" type="datetimeFigureOut">
              <a:rPr lang="en-US" smtClean="0"/>
              <a:t>12/11/2024</a:t>
            </a:fld>
            <a:endParaRPr lang="en-US"/>
          </a:p>
        </p:txBody>
      </p:sp>
      <p:sp>
        <p:nvSpPr>
          <p:cNvPr id="8" name="Footer Placeholder 7">
            <a:extLst>
              <a:ext uri="{FF2B5EF4-FFF2-40B4-BE49-F238E27FC236}">
                <a16:creationId xmlns:a16="http://schemas.microsoft.com/office/drawing/2014/main" id="{9D779912-EC28-5519-32BF-78A65707C0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88BDEC-82B1-DEC3-C0E2-68366C44662C}"/>
              </a:ext>
            </a:extLst>
          </p:cNvPr>
          <p:cNvSpPr>
            <a:spLocks noGrp="1"/>
          </p:cNvSpPr>
          <p:nvPr>
            <p:ph type="sldNum" sz="quarter" idx="12"/>
          </p:nvPr>
        </p:nvSpPr>
        <p:spPr/>
        <p:txBody>
          <a:bodyPr/>
          <a:lstStyle/>
          <a:p>
            <a:fld id="{956613D5-6906-4BF2-B14C-13762E6DADDC}" type="slidenum">
              <a:rPr lang="en-US" smtClean="0"/>
              <a:t>‹#›</a:t>
            </a:fld>
            <a:endParaRPr lang="en-US"/>
          </a:p>
        </p:txBody>
      </p:sp>
    </p:spTree>
    <p:extLst>
      <p:ext uri="{BB962C8B-B14F-4D97-AF65-F5344CB8AC3E}">
        <p14:creationId xmlns:p14="http://schemas.microsoft.com/office/powerpoint/2010/main" val="2186572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7EF45-3CE2-7BB4-B521-210F650ABCF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46CC4D9-D9A0-5197-FAC2-B19FD95BF176}"/>
              </a:ext>
            </a:extLst>
          </p:cNvPr>
          <p:cNvSpPr>
            <a:spLocks noGrp="1"/>
          </p:cNvSpPr>
          <p:nvPr>
            <p:ph type="dt" sz="half" idx="10"/>
          </p:nvPr>
        </p:nvSpPr>
        <p:spPr/>
        <p:txBody>
          <a:bodyPr/>
          <a:lstStyle/>
          <a:p>
            <a:fld id="{93269877-1EE0-4533-9531-092AE0958407}" type="datetimeFigureOut">
              <a:rPr lang="en-US" smtClean="0"/>
              <a:t>12/11/2024</a:t>
            </a:fld>
            <a:endParaRPr lang="en-US"/>
          </a:p>
        </p:txBody>
      </p:sp>
      <p:sp>
        <p:nvSpPr>
          <p:cNvPr id="4" name="Footer Placeholder 3">
            <a:extLst>
              <a:ext uri="{FF2B5EF4-FFF2-40B4-BE49-F238E27FC236}">
                <a16:creationId xmlns:a16="http://schemas.microsoft.com/office/drawing/2014/main" id="{710ED937-11D1-9BA0-76FB-1A09A3F7621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E567C28-9F73-D315-20D4-02B33242E2EB}"/>
              </a:ext>
            </a:extLst>
          </p:cNvPr>
          <p:cNvSpPr>
            <a:spLocks noGrp="1"/>
          </p:cNvSpPr>
          <p:nvPr>
            <p:ph type="sldNum" sz="quarter" idx="12"/>
          </p:nvPr>
        </p:nvSpPr>
        <p:spPr/>
        <p:txBody>
          <a:bodyPr/>
          <a:lstStyle/>
          <a:p>
            <a:fld id="{956613D5-6906-4BF2-B14C-13762E6DADDC}" type="slidenum">
              <a:rPr lang="en-US" smtClean="0"/>
              <a:t>‹#›</a:t>
            </a:fld>
            <a:endParaRPr lang="en-US"/>
          </a:p>
        </p:txBody>
      </p:sp>
    </p:spTree>
    <p:extLst>
      <p:ext uri="{BB962C8B-B14F-4D97-AF65-F5344CB8AC3E}">
        <p14:creationId xmlns:p14="http://schemas.microsoft.com/office/powerpoint/2010/main" val="1036363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E2753B-4E46-9271-8C72-6B07D18542E7}"/>
              </a:ext>
            </a:extLst>
          </p:cNvPr>
          <p:cNvSpPr>
            <a:spLocks noGrp="1"/>
          </p:cNvSpPr>
          <p:nvPr>
            <p:ph type="dt" sz="half" idx="10"/>
          </p:nvPr>
        </p:nvSpPr>
        <p:spPr/>
        <p:txBody>
          <a:bodyPr/>
          <a:lstStyle/>
          <a:p>
            <a:fld id="{93269877-1EE0-4533-9531-092AE0958407}" type="datetimeFigureOut">
              <a:rPr lang="en-US" smtClean="0"/>
              <a:t>12/11/2024</a:t>
            </a:fld>
            <a:endParaRPr lang="en-US"/>
          </a:p>
        </p:txBody>
      </p:sp>
      <p:sp>
        <p:nvSpPr>
          <p:cNvPr id="3" name="Footer Placeholder 2">
            <a:extLst>
              <a:ext uri="{FF2B5EF4-FFF2-40B4-BE49-F238E27FC236}">
                <a16:creationId xmlns:a16="http://schemas.microsoft.com/office/drawing/2014/main" id="{4974B009-D1BE-30B7-9C00-0DFDEDB28E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BE03CEB-F3F9-53F9-7A74-A6ECD4002930}"/>
              </a:ext>
            </a:extLst>
          </p:cNvPr>
          <p:cNvSpPr>
            <a:spLocks noGrp="1"/>
          </p:cNvSpPr>
          <p:nvPr>
            <p:ph type="sldNum" sz="quarter" idx="12"/>
          </p:nvPr>
        </p:nvSpPr>
        <p:spPr/>
        <p:txBody>
          <a:bodyPr/>
          <a:lstStyle/>
          <a:p>
            <a:fld id="{956613D5-6906-4BF2-B14C-13762E6DADDC}" type="slidenum">
              <a:rPr lang="en-US" smtClean="0"/>
              <a:t>‹#›</a:t>
            </a:fld>
            <a:endParaRPr lang="en-US"/>
          </a:p>
        </p:txBody>
      </p:sp>
    </p:spTree>
    <p:extLst>
      <p:ext uri="{BB962C8B-B14F-4D97-AF65-F5344CB8AC3E}">
        <p14:creationId xmlns:p14="http://schemas.microsoft.com/office/powerpoint/2010/main" val="2504708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4E468-74AB-F692-BB99-C1577EC0E1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BAA50D2-A72D-BA2F-F295-C6F73A5802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CB4C468-501F-9097-B4F6-C1CC9D7151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A924BA-FA86-3C79-ED34-1AB6DE3FA326}"/>
              </a:ext>
            </a:extLst>
          </p:cNvPr>
          <p:cNvSpPr>
            <a:spLocks noGrp="1"/>
          </p:cNvSpPr>
          <p:nvPr>
            <p:ph type="dt" sz="half" idx="10"/>
          </p:nvPr>
        </p:nvSpPr>
        <p:spPr/>
        <p:txBody>
          <a:bodyPr/>
          <a:lstStyle/>
          <a:p>
            <a:fld id="{93269877-1EE0-4533-9531-092AE0958407}" type="datetimeFigureOut">
              <a:rPr lang="en-US" smtClean="0"/>
              <a:t>12/11/2024</a:t>
            </a:fld>
            <a:endParaRPr lang="en-US"/>
          </a:p>
        </p:txBody>
      </p:sp>
      <p:sp>
        <p:nvSpPr>
          <p:cNvPr id="6" name="Footer Placeholder 5">
            <a:extLst>
              <a:ext uri="{FF2B5EF4-FFF2-40B4-BE49-F238E27FC236}">
                <a16:creationId xmlns:a16="http://schemas.microsoft.com/office/drawing/2014/main" id="{80D4477F-BF62-7E32-E254-7CCC29C1B5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BD4C3D-FA19-FA3B-1B18-430167B2483D}"/>
              </a:ext>
            </a:extLst>
          </p:cNvPr>
          <p:cNvSpPr>
            <a:spLocks noGrp="1"/>
          </p:cNvSpPr>
          <p:nvPr>
            <p:ph type="sldNum" sz="quarter" idx="12"/>
          </p:nvPr>
        </p:nvSpPr>
        <p:spPr/>
        <p:txBody>
          <a:bodyPr/>
          <a:lstStyle/>
          <a:p>
            <a:fld id="{956613D5-6906-4BF2-B14C-13762E6DADDC}" type="slidenum">
              <a:rPr lang="en-US" smtClean="0"/>
              <a:t>‹#›</a:t>
            </a:fld>
            <a:endParaRPr lang="en-US"/>
          </a:p>
        </p:txBody>
      </p:sp>
    </p:spTree>
    <p:extLst>
      <p:ext uri="{BB962C8B-B14F-4D97-AF65-F5344CB8AC3E}">
        <p14:creationId xmlns:p14="http://schemas.microsoft.com/office/powerpoint/2010/main" val="1954903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9F991-F44B-CC9C-0FFA-92ECA9659D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1BD7E54-43F0-184F-451A-AA5EDE1085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D46E9C7-CF81-5702-F832-578025403A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5C9029-9309-7FC8-F618-62E6F330CB63}"/>
              </a:ext>
            </a:extLst>
          </p:cNvPr>
          <p:cNvSpPr>
            <a:spLocks noGrp="1"/>
          </p:cNvSpPr>
          <p:nvPr>
            <p:ph type="dt" sz="half" idx="10"/>
          </p:nvPr>
        </p:nvSpPr>
        <p:spPr/>
        <p:txBody>
          <a:bodyPr/>
          <a:lstStyle/>
          <a:p>
            <a:fld id="{93269877-1EE0-4533-9531-092AE0958407}" type="datetimeFigureOut">
              <a:rPr lang="en-US" smtClean="0"/>
              <a:t>12/11/2024</a:t>
            </a:fld>
            <a:endParaRPr lang="en-US"/>
          </a:p>
        </p:txBody>
      </p:sp>
      <p:sp>
        <p:nvSpPr>
          <p:cNvPr id="6" name="Footer Placeholder 5">
            <a:extLst>
              <a:ext uri="{FF2B5EF4-FFF2-40B4-BE49-F238E27FC236}">
                <a16:creationId xmlns:a16="http://schemas.microsoft.com/office/drawing/2014/main" id="{C7224E72-6907-B705-6C9D-BA320B0286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7C4F29-DA8C-F5E5-420D-7A196965958E}"/>
              </a:ext>
            </a:extLst>
          </p:cNvPr>
          <p:cNvSpPr>
            <a:spLocks noGrp="1"/>
          </p:cNvSpPr>
          <p:nvPr>
            <p:ph type="sldNum" sz="quarter" idx="12"/>
          </p:nvPr>
        </p:nvSpPr>
        <p:spPr/>
        <p:txBody>
          <a:bodyPr/>
          <a:lstStyle/>
          <a:p>
            <a:fld id="{956613D5-6906-4BF2-B14C-13762E6DADDC}" type="slidenum">
              <a:rPr lang="en-US" smtClean="0"/>
              <a:t>‹#›</a:t>
            </a:fld>
            <a:endParaRPr lang="en-US"/>
          </a:p>
        </p:txBody>
      </p:sp>
    </p:spTree>
    <p:extLst>
      <p:ext uri="{BB962C8B-B14F-4D97-AF65-F5344CB8AC3E}">
        <p14:creationId xmlns:p14="http://schemas.microsoft.com/office/powerpoint/2010/main" val="2783689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E5C01F-4587-39F8-04EC-BE59063387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83D01AE-62B8-8AC1-E513-DEFC59038F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BAB42A-D341-9666-25BC-CADFAFDFB5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3269877-1EE0-4533-9531-092AE0958407}" type="datetimeFigureOut">
              <a:rPr lang="en-US" smtClean="0"/>
              <a:t>12/11/2024</a:t>
            </a:fld>
            <a:endParaRPr lang="en-US"/>
          </a:p>
        </p:txBody>
      </p:sp>
      <p:sp>
        <p:nvSpPr>
          <p:cNvPr id="5" name="Footer Placeholder 4">
            <a:extLst>
              <a:ext uri="{FF2B5EF4-FFF2-40B4-BE49-F238E27FC236}">
                <a16:creationId xmlns:a16="http://schemas.microsoft.com/office/drawing/2014/main" id="{E9239776-303C-6215-97A3-FE7901E1A6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44DFB77-BC49-91C7-50E4-360F7B170A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56613D5-6906-4BF2-B14C-13762E6DADDC}" type="slidenum">
              <a:rPr lang="en-US" smtClean="0"/>
              <a:t>‹#›</a:t>
            </a:fld>
            <a:endParaRPr lang="en-US"/>
          </a:p>
        </p:txBody>
      </p:sp>
    </p:spTree>
    <p:extLst>
      <p:ext uri="{BB962C8B-B14F-4D97-AF65-F5344CB8AC3E}">
        <p14:creationId xmlns:p14="http://schemas.microsoft.com/office/powerpoint/2010/main" val="17972608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B4DAE98-B003-3383-5C9E-A00C4A7F3800}"/>
              </a:ext>
            </a:extLst>
          </p:cNvPr>
          <p:cNvSpPr>
            <a:spLocks noGrp="1"/>
          </p:cNvSpPr>
          <p:nvPr>
            <p:ph type="ctrTitle"/>
          </p:nvPr>
        </p:nvSpPr>
        <p:spPr>
          <a:xfrm>
            <a:off x="567738" y="945971"/>
            <a:ext cx="11063037" cy="3081242"/>
          </a:xfrm>
        </p:spPr>
        <p:txBody>
          <a:bodyPr anchor="ctr">
            <a:normAutofit/>
          </a:bodyPr>
          <a:lstStyle/>
          <a:p>
            <a:r>
              <a:rPr lang="en-US" sz="4800" dirty="0">
                <a:solidFill>
                  <a:srgbClr val="FFFFFF"/>
                </a:solidFill>
                <a:latin typeface="Calibri" panose="020F0502020204030204" pitchFamily="34" charset="0"/>
                <a:ea typeface="Calibri" panose="020F0502020204030204" pitchFamily="34" charset="0"/>
                <a:cs typeface="Calibri" panose="020F0502020204030204" pitchFamily="34" charset="0"/>
              </a:rPr>
              <a:t>Personalized News Recommendation System Using Graph Neural Networks</a:t>
            </a:r>
          </a:p>
        </p:txBody>
      </p:sp>
      <p:sp>
        <p:nvSpPr>
          <p:cNvPr id="3" name="Subtitle 2">
            <a:extLst>
              <a:ext uri="{FF2B5EF4-FFF2-40B4-BE49-F238E27FC236}">
                <a16:creationId xmlns:a16="http://schemas.microsoft.com/office/drawing/2014/main" id="{F0F83DB3-ADAF-247A-1201-A971D4A1CFA1}"/>
              </a:ext>
            </a:extLst>
          </p:cNvPr>
          <p:cNvSpPr>
            <a:spLocks noGrp="1"/>
          </p:cNvSpPr>
          <p:nvPr>
            <p:ph type="subTitle" idx="1"/>
          </p:nvPr>
        </p:nvSpPr>
        <p:spPr>
          <a:xfrm>
            <a:off x="1559943" y="5171093"/>
            <a:ext cx="9078628" cy="860620"/>
          </a:xfrm>
        </p:spPr>
        <p:txBody>
          <a:bodyPr anchor="ctr">
            <a:normAutofit/>
          </a:bodyPr>
          <a:lstStyle/>
          <a:p>
            <a:r>
              <a:rPr lang="en-US">
                <a:solidFill>
                  <a:srgbClr val="FFFFFF"/>
                </a:solidFill>
                <a:latin typeface="Calibri" panose="020F0502020204030204" pitchFamily="34" charset="0"/>
                <a:ea typeface="Calibri" panose="020F0502020204030204" pitchFamily="34" charset="0"/>
                <a:cs typeface="Calibri" panose="020F0502020204030204" pitchFamily="34" charset="0"/>
              </a:rPr>
              <a:t>Abde Manaaf Ghadiali (G29583342)</a:t>
            </a:r>
          </a:p>
        </p:txBody>
      </p:sp>
      <p:sp>
        <p:nvSpPr>
          <p:cNvPr id="6" name="TextBox 5">
            <a:extLst>
              <a:ext uri="{FF2B5EF4-FFF2-40B4-BE49-F238E27FC236}">
                <a16:creationId xmlns:a16="http://schemas.microsoft.com/office/drawing/2014/main" id="{5780E6B7-1F93-9163-4663-8D22FD4C69BC}"/>
              </a:ext>
            </a:extLst>
          </p:cNvPr>
          <p:cNvSpPr txBox="1"/>
          <p:nvPr/>
        </p:nvSpPr>
        <p:spPr>
          <a:xfrm>
            <a:off x="2586035" y="3657881"/>
            <a:ext cx="7026441" cy="369332"/>
          </a:xfrm>
          <a:prstGeom prst="rect">
            <a:avLst/>
          </a:prstGeom>
          <a:noFill/>
        </p:spPr>
        <p:txBody>
          <a:bodyPr wrap="square" rtlCol="0">
            <a:spAutoFit/>
          </a:bodyPr>
          <a:lstStyle/>
          <a:p>
            <a:r>
              <a:rPr lang="en-US"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rPr>
              <a:t>Designing a Dynamic, Personalized News Recommendation Engine</a:t>
            </a:r>
          </a:p>
        </p:txBody>
      </p:sp>
    </p:spTree>
    <p:extLst>
      <p:ext uri="{BB962C8B-B14F-4D97-AF65-F5344CB8AC3E}">
        <p14:creationId xmlns:p14="http://schemas.microsoft.com/office/powerpoint/2010/main" val="1053844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7EE51FA-D27B-7075-D731-06119F2EF6A0}"/>
              </a:ext>
            </a:extLst>
          </p:cNvPr>
          <p:cNvSpPr>
            <a:spLocks noGrp="1"/>
          </p:cNvSpPr>
          <p:nvPr>
            <p:ph type="title"/>
          </p:nvPr>
        </p:nvSpPr>
        <p:spPr>
          <a:xfrm>
            <a:off x="826396" y="586855"/>
            <a:ext cx="4230100" cy="3387497"/>
          </a:xfrm>
        </p:spPr>
        <p:txBody>
          <a:bodyPr anchor="b">
            <a:normAutofit/>
          </a:bodyPr>
          <a:lstStyle/>
          <a:p>
            <a:pPr algn="r"/>
            <a:r>
              <a:rPr lang="en-US" sz="4000">
                <a:solidFill>
                  <a:srgbClr val="FFFFFF"/>
                </a:solidFill>
              </a:rPr>
              <a:t>Previous Work and Embedding-Based Content-Based Recommendations</a:t>
            </a:r>
          </a:p>
        </p:txBody>
      </p:sp>
      <p:sp>
        <p:nvSpPr>
          <p:cNvPr id="3" name="Content Placeholder 2">
            <a:extLst>
              <a:ext uri="{FF2B5EF4-FFF2-40B4-BE49-F238E27FC236}">
                <a16:creationId xmlns:a16="http://schemas.microsoft.com/office/drawing/2014/main" id="{74FDC667-5180-60EC-D697-E50B06570C7A}"/>
              </a:ext>
            </a:extLst>
          </p:cNvPr>
          <p:cNvSpPr>
            <a:spLocks noGrp="1"/>
          </p:cNvSpPr>
          <p:nvPr>
            <p:ph idx="1"/>
          </p:nvPr>
        </p:nvSpPr>
        <p:spPr>
          <a:xfrm>
            <a:off x="6503158" y="649480"/>
            <a:ext cx="4862447" cy="5546047"/>
          </a:xfrm>
        </p:spPr>
        <p:txBody>
          <a:bodyPr anchor="ctr">
            <a:normAutofit/>
          </a:bodyPr>
          <a:lstStyle/>
          <a:p>
            <a:pPr marL="0" indent="0">
              <a:buNone/>
            </a:pPr>
            <a:r>
              <a:rPr lang="en-US" sz="1400" b="1" dirty="0">
                <a:latin typeface="Calibri" panose="020F0502020204030204" pitchFamily="34" charset="0"/>
                <a:ea typeface="Calibri" panose="020F0502020204030204" pitchFamily="34" charset="0"/>
                <a:cs typeface="Calibri" panose="020F0502020204030204" pitchFamily="34" charset="0"/>
              </a:rPr>
              <a:t>Content-Based Recommendation</a:t>
            </a:r>
            <a:r>
              <a:rPr lang="en-US" sz="1400" dirty="0">
                <a:latin typeface="Calibri" panose="020F0502020204030204" pitchFamily="34" charset="0"/>
                <a:ea typeface="Calibri" panose="020F0502020204030204" pitchFamily="34" charset="0"/>
                <a:cs typeface="Calibri" panose="020F0502020204030204" pitchFamily="34" charset="0"/>
              </a:rPr>
              <a:t>:</a:t>
            </a:r>
          </a:p>
          <a:p>
            <a:r>
              <a:rPr lang="en-US" sz="1400" dirty="0">
                <a:latin typeface="Calibri" panose="020F0502020204030204" pitchFamily="34" charset="0"/>
                <a:ea typeface="Calibri" panose="020F0502020204030204" pitchFamily="34" charset="0"/>
                <a:cs typeface="Calibri" panose="020F0502020204030204" pitchFamily="34" charset="0"/>
              </a:rPr>
              <a:t>Uses article metadata, such as title embeddings, for recommending similar articles to users.</a:t>
            </a:r>
          </a:p>
          <a:p>
            <a:pPr marL="0" indent="0">
              <a:buNone/>
            </a:pPr>
            <a:endParaRPr lang="en-US" sz="14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400" b="1" dirty="0">
                <a:latin typeface="Calibri" panose="020F0502020204030204" pitchFamily="34" charset="0"/>
                <a:ea typeface="Calibri" panose="020F0502020204030204" pitchFamily="34" charset="0"/>
                <a:cs typeface="Calibri" panose="020F0502020204030204" pitchFamily="34" charset="0"/>
              </a:rPr>
              <a:t>Limitations of Traditional Content-Based Systems</a:t>
            </a:r>
            <a:r>
              <a:rPr lang="en-US" sz="1400" dirty="0">
                <a:latin typeface="Calibri" panose="020F0502020204030204" pitchFamily="34" charset="0"/>
                <a:ea typeface="Calibri" panose="020F0502020204030204" pitchFamily="34" charset="0"/>
                <a:cs typeface="Calibri" panose="020F0502020204030204" pitchFamily="34" charset="0"/>
              </a:rPr>
              <a:t>:</a:t>
            </a:r>
          </a:p>
          <a:p>
            <a:r>
              <a:rPr lang="en-US" sz="1400" dirty="0">
                <a:latin typeface="Calibri" panose="020F0502020204030204" pitchFamily="34" charset="0"/>
                <a:ea typeface="Calibri" panose="020F0502020204030204" pitchFamily="34" charset="0"/>
                <a:cs typeface="Calibri" panose="020F0502020204030204" pitchFamily="34" charset="0"/>
              </a:rPr>
              <a:t>Limited by content similarity alone, not effective in leveraging interactions and multi-type relationships.</a:t>
            </a:r>
          </a:p>
          <a:p>
            <a:pPr marL="0" indent="0">
              <a:buNone/>
            </a:pPr>
            <a:endParaRPr lang="en-US" sz="14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400" b="1" dirty="0">
                <a:latin typeface="Calibri" panose="020F0502020204030204" pitchFamily="34" charset="0"/>
                <a:ea typeface="Calibri" panose="020F0502020204030204" pitchFamily="34" charset="0"/>
                <a:cs typeface="Calibri" panose="020F0502020204030204" pitchFamily="34" charset="0"/>
              </a:rPr>
              <a:t>Embedding Approaches in Past Studies</a:t>
            </a:r>
            <a:r>
              <a:rPr lang="en-US" sz="1400" dirty="0">
                <a:latin typeface="Calibri" panose="020F0502020204030204" pitchFamily="34" charset="0"/>
                <a:ea typeface="Calibri" panose="020F0502020204030204" pitchFamily="34" charset="0"/>
                <a:cs typeface="Calibri" panose="020F0502020204030204" pitchFamily="34" charset="0"/>
              </a:rPr>
              <a:t>:</a:t>
            </a:r>
          </a:p>
          <a:p>
            <a:r>
              <a:rPr lang="en-US" sz="1400" dirty="0">
                <a:latin typeface="Calibri" panose="020F0502020204030204" pitchFamily="34" charset="0"/>
                <a:ea typeface="Calibri" panose="020F0502020204030204" pitchFamily="34" charset="0"/>
                <a:cs typeface="Calibri" panose="020F0502020204030204" pitchFamily="34" charset="0"/>
              </a:rPr>
              <a:t>Word2Vec, TF-IDF embeddings in content-based recommendation and collaborative filtering.</a:t>
            </a:r>
          </a:p>
          <a:p>
            <a:r>
              <a:rPr lang="en-US" sz="1400" dirty="0">
                <a:latin typeface="Calibri" panose="020F0502020204030204" pitchFamily="34" charset="0"/>
                <a:ea typeface="Calibri" panose="020F0502020204030204" pitchFamily="34" charset="0"/>
                <a:cs typeface="Calibri" panose="020F0502020204030204" pitchFamily="34" charset="0"/>
              </a:rPr>
              <a:t>Limitations: Cannot fully exploit multi-type interactions (e.g., user-to-article and article-to-publisher).</a:t>
            </a:r>
          </a:p>
        </p:txBody>
      </p:sp>
    </p:spTree>
    <p:extLst>
      <p:ext uri="{BB962C8B-B14F-4D97-AF65-F5344CB8AC3E}">
        <p14:creationId xmlns:p14="http://schemas.microsoft.com/office/powerpoint/2010/main" val="17275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77F966E-2B31-678F-6B6A-C88F7F5DF86F}"/>
              </a:ext>
            </a:extLst>
          </p:cNvPr>
          <p:cNvSpPr>
            <a:spLocks noGrp="1"/>
          </p:cNvSpPr>
          <p:nvPr>
            <p:ph type="title"/>
          </p:nvPr>
        </p:nvSpPr>
        <p:spPr>
          <a:xfrm>
            <a:off x="826396" y="586855"/>
            <a:ext cx="4230100" cy="3387497"/>
          </a:xfrm>
        </p:spPr>
        <p:txBody>
          <a:bodyPr anchor="b">
            <a:normAutofit/>
          </a:bodyPr>
          <a:lstStyle/>
          <a:p>
            <a:pPr algn="r"/>
            <a:r>
              <a:rPr lang="en-US" sz="4000">
                <a:solidFill>
                  <a:srgbClr val="FFFFFF"/>
                </a:solidFill>
              </a:rPr>
              <a:t>Methods Not Usable</a:t>
            </a:r>
          </a:p>
        </p:txBody>
      </p:sp>
      <p:sp>
        <p:nvSpPr>
          <p:cNvPr id="3" name="Content Placeholder 2">
            <a:extLst>
              <a:ext uri="{FF2B5EF4-FFF2-40B4-BE49-F238E27FC236}">
                <a16:creationId xmlns:a16="http://schemas.microsoft.com/office/drawing/2014/main" id="{32C07907-59F3-B5EE-1EDD-B62A6EA48C1A}"/>
              </a:ext>
            </a:extLst>
          </p:cNvPr>
          <p:cNvSpPr>
            <a:spLocks noGrp="1"/>
          </p:cNvSpPr>
          <p:nvPr>
            <p:ph idx="1"/>
          </p:nvPr>
        </p:nvSpPr>
        <p:spPr>
          <a:xfrm>
            <a:off x="6503158" y="649480"/>
            <a:ext cx="4862447" cy="5546047"/>
          </a:xfrm>
        </p:spPr>
        <p:txBody>
          <a:bodyPr anchor="ctr">
            <a:normAutofit/>
          </a:bodyPr>
          <a:lstStyle/>
          <a:p>
            <a:pPr marL="0" indent="0">
              <a:buNone/>
            </a:pPr>
            <a:r>
              <a:rPr lang="en-US" sz="1400" b="1" dirty="0">
                <a:latin typeface="Calibri" panose="020F0502020204030204" pitchFamily="34" charset="0"/>
                <a:ea typeface="Calibri" panose="020F0502020204030204" pitchFamily="34" charset="0"/>
                <a:cs typeface="Calibri" panose="020F0502020204030204" pitchFamily="34" charset="0"/>
              </a:rPr>
              <a:t>Jaccard Coefficients (One or Multiple Hops):</a:t>
            </a:r>
            <a:r>
              <a:rPr lang="en-US" sz="1400" dirty="0">
                <a:latin typeface="Calibri" panose="020F0502020204030204" pitchFamily="34" charset="0"/>
                <a:ea typeface="Calibri" panose="020F0502020204030204" pitchFamily="34" charset="0"/>
                <a:cs typeface="Calibri" panose="020F0502020204030204" pitchFamily="34" charset="0"/>
              </a:rPr>
              <a:t> This method is unsuitable because the graph is disconnected, leading to incomplete or biased similarity calculations for node pairs that lack paths.</a:t>
            </a:r>
          </a:p>
          <a:p>
            <a:pPr marL="0" indent="0">
              <a:buNone/>
            </a:pPr>
            <a:endParaRPr lang="en-US" sz="14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400" b="1" dirty="0">
                <a:latin typeface="Calibri" panose="020F0502020204030204" pitchFamily="34" charset="0"/>
                <a:ea typeface="Calibri" panose="020F0502020204030204" pitchFamily="34" charset="0"/>
                <a:cs typeface="Calibri" panose="020F0502020204030204" pitchFamily="34" charset="0"/>
              </a:rPr>
              <a:t>Node2Vec:</a:t>
            </a:r>
            <a:r>
              <a:rPr lang="en-US" sz="1400" dirty="0">
                <a:latin typeface="Calibri" panose="020F0502020204030204" pitchFamily="34" charset="0"/>
                <a:ea typeface="Calibri" panose="020F0502020204030204" pitchFamily="34" charset="0"/>
                <a:cs typeface="Calibri" panose="020F0502020204030204" pitchFamily="34" charset="0"/>
              </a:rPr>
              <a:t> This method is impractical due to the large graph size (approximately 800,000 edges in the MIND Small Dataset), which results in high computational cost and memory inefficiency during the random walk and embedding generation processes.</a:t>
            </a:r>
          </a:p>
        </p:txBody>
      </p:sp>
    </p:spTree>
    <p:extLst>
      <p:ext uri="{BB962C8B-B14F-4D97-AF65-F5344CB8AC3E}">
        <p14:creationId xmlns:p14="http://schemas.microsoft.com/office/powerpoint/2010/main" val="962482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BDEB23-187B-2A55-78FC-3D8C092BD0CE}"/>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Previous Work as Baselines</a:t>
            </a:r>
          </a:p>
        </p:txBody>
      </p:sp>
      <p:graphicFrame>
        <p:nvGraphicFramePr>
          <p:cNvPr id="4" name="Content Placeholder 3">
            <a:extLst>
              <a:ext uri="{FF2B5EF4-FFF2-40B4-BE49-F238E27FC236}">
                <a16:creationId xmlns:a16="http://schemas.microsoft.com/office/drawing/2014/main" id="{F530C273-CC14-8EE8-24A8-F5386F6AC281}"/>
              </a:ext>
            </a:extLst>
          </p:cNvPr>
          <p:cNvGraphicFramePr>
            <a:graphicFrameLocks noGrp="1"/>
          </p:cNvGraphicFramePr>
          <p:nvPr>
            <p:ph idx="1"/>
            <p:extLst>
              <p:ext uri="{D42A27DB-BD31-4B8C-83A1-F6EECF244321}">
                <p14:modId xmlns:p14="http://schemas.microsoft.com/office/powerpoint/2010/main" val="2214219027"/>
              </p:ext>
            </p:extLst>
          </p:nvPr>
        </p:nvGraphicFramePr>
        <p:xfrm>
          <a:off x="432225" y="2425637"/>
          <a:ext cx="11327552" cy="3533474"/>
        </p:xfrm>
        <a:graphic>
          <a:graphicData uri="http://schemas.openxmlformats.org/drawingml/2006/table">
            <a:tbl>
              <a:tblPr firstRow="1" firstCol="1" bandRow="1">
                <a:solidFill>
                  <a:srgbClr val="F7F7F7"/>
                </a:solidFill>
              </a:tblPr>
              <a:tblGrid>
                <a:gridCol w="3466540">
                  <a:extLst>
                    <a:ext uri="{9D8B030D-6E8A-4147-A177-3AD203B41FA5}">
                      <a16:colId xmlns:a16="http://schemas.microsoft.com/office/drawing/2014/main" val="660703004"/>
                    </a:ext>
                  </a:extLst>
                </a:gridCol>
                <a:gridCol w="1361104">
                  <a:extLst>
                    <a:ext uri="{9D8B030D-6E8A-4147-A177-3AD203B41FA5}">
                      <a16:colId xmlns:a16="http://schemas.microsoft.com/office/drawing/2014/main" val="4288368040"/>
                    </a:ext>
                  </a:extLst>
                </a:gridCol>
                <a:gridCol w="1277756">
                  <a:extLst>
                    <a:ext uri="{9D8B030D-6E8A-4147-A177-3AD203B41FA5}">
                      <a16:colId xmlns:a16="http://schemas.microsoft.com/office/drawing/2014/main" val="422190036"/>
                    </a:ext>
                  </a:extLst>
                </a:gridCol>
                <a:gridCol w="1291646">
                  <a:extLst>
                    <a:ext uri="{9D8B030D-6E8A-4147-A177-3AD203B41FA5}">
                      <a16:colId xmlns:a16="http://schemas.microsoft.com/office/drawing/2014/main" val="1349447934"/>
                    </a:ext>
                  </a:extLst>
                </a:gridCol>
                <a:gridCol w="1361104">
                  <a:extLst>
                    <a:ext uri="{9D8B030D-6E8A-4147-A177-3AD203B41FA5}">
                      <a16:colId xmlns:a16="http://schemas.microsoft.com/office/drawing/2014/main" val="2183952199"/>
                    </a:ext>
                  </a:extLst>
                </a:gridCol>
                <a:gridCol w="1277756">
                  <a:extLst>
                    <a:ext uri="{9D8B030D-6E8A-4147-A177-3AD203B41FA5}">
                      <a16:colId xmlns:a16="http://schemas.microsoft.com/office/drawing/2014/main" val="1569543013"/>
                    </a:ext>
                  </a:extLst>
                </a:gridCol>
                <a:gridCol w="1291646">
                  <a:extLst>
                    <a:ext uri="{9D8B030D-6E8A-4147-A177-3AD203B41FA5}">
                      <a16:colId xmlns:a16="http://schemas.microsoft.com/office/drawing/2014/main" val="3343136733"/>
                    </a:ext>
                  </a:extLst>
                </a:gridCol>
              </a:tblGrid>
              <a:tr h="629950">
                <a:tc rowSpan="2">
                  <a:txBody>
                    <a:bodyPr/>
                    <a:lstStyle/>
                    <a:p>
                      <a:pPr marL="0" marR="0" algn="ctr" fontAlgn="t">
                        <a:lnSpc>
                          <a:spcPct val="115000"/>
                        </a:lnSpc>
                        <a:spcAft>
                          <a:spcPts val="800"/>
                        </a:spcAft>
                      </a:pPr>
                      <a:r>
                        <a:rPr lang="en-US" sz="1500" b="1" i="1" u="none" strike="noStrike" kern="100" cap="all" spc="60">
                          <a:solidFill>
                            <a:schemeClr val="tx1"/>
                          </a:solidFill>
                          <a:effectLst/>
                          <a:latin typeface="Calibri" panose="020F0502020204030204" pitchFamily="34" charset="0"/>
                          <a:ea typeface="Aptos" panose="020B0004020202020204" pitchFamily="34" charset="0"/>
                          <a:cs typeface="Times New Roman" panose="02020603050405020304" pitchFamily="18" charset="0"/>
                        </a:rPr>
                        <a:t>Model Type</a:t>
                      </a:r>
                      <a:endParaRPr lang="en-US" sz="1500" b="1" i="0" u="none" strike="noStrike" cap="all" spc="60">
                        <a:solidFill>
                          <a:schemeClr val="tx1"/>
                        </a:solidFill>
                        <a:effectLst/>
                        <a:latin typeface="Arial" panose="020B0604020202020204" pitchFamily="34" charset="0"/>
                      </a:endParaRPr>
                    </a:p>
                  </a:txBody>
                  <a:tcPr marL="165776" marR="165776" marT="165776" marB="165776">
                    <a:lnL w="12700" cmpd="sng">
                      <a:noFill/>
                    </a:lnL>
                    <a:lnR w="12700" cmpd="sng">
                      <a:noFill/>
                    </a:lnR>
                    <a:lnT w="12700" cmpd="sng">
                      <a:noFill/>
                    </a:lnT>
                    <a:lnB w="38100" cmpd="sng">
                      <a:noFill/>
                    </a:lnB>
                    <a:noFill/>
                  </a:tcPr>
                </a:tc>
                <a:tc gridSpan="3">
                  <a:txBody>
                    <a:bodyPr/>
                    <a:lstStyle/>
                    <a:p>
                      <a:pPr marL="0" marR="0" algn="ctr" fontAlgn="t">
                        <a:lnSpc>
                          <a:spcPct val="115000"/>
                        </a:lnSpc>
                        <a:spcAft>
                          <a:spcPts val="800"/>
                        </a:spcAft>
                      </a:pPr>
                      <a:r>
                        <a:rPr lang="en-US" sz="1500" b="1" i="1" u="none" strike="noStrike" kern="100" cap="all" spc="60">
                          <a:solidFill>
                            <a:schemeClr val="tx1"/>
                          </a:solidFill>
                          <a:effectLst/>
                          <a:latin typeface="Calibri" panose="020F0502020204030204" pitchFamily="34" charset="0"/>
                          <a:ea typeface="Aptos" panose="020B0004020202020204" pitchFamily="34" charset="0"/>
                          <a:cs typeface="Times New Roman" panose="02020603050405020304" pitchFamily="18" charset="0"/>
                        </a:rPr>
                        <a:t>Training Data</a:t>
                      </a:r>
                      <a:endParaRPr lang="en-US" sz="1500" b="1" i="0" u="none" strike="noStrike" cap="all" spc="60">
                        <a:solidFill>
                          <a:schemeClr val="tx1"/>
                        </a:solidFill>
                        <a:effectLst/>
                        <a:latin typeface="Arial" panose="020B0604020202020204" pitchFamily="34" charset="0"/>
                      </a:endParaRPr>
                    </a:p>
                  </a:txBody>
                  <a:tcPr marL="165776" marR="165776" marT="165776" marB="165776">
                    <a:lnL w="12700" cmpd="sng">
                      <a:noFill/>
                    </a:lnL>
                    <a:lnR w="12700" cmpd="sng">
                      <a:noFill/>
                    </a:lnR>
                    <a:lnT w="12700" cmpd="sng">
                      <a:noFill/>
                    </a:lnT>
                    <a:lnB w="38100" cmpd="sng">
                      <a:noFill/>
                    </a:lnB>
                    <a:noFill/>
                  </a:tcPr>
                </a:tc>
                <a:tc hMerge="1">
                  <a:txBody>
                    <a:bodyPr/>
                    <a:lstStyle/>
                    <a:p>
                      <a:endParaRPr lang="en-US"/>
                    </a:p>
                  </a:txBody>
                  <a:tcPr/>
                </a:tc>
                <a:tc hMerge="1">
                  <a:txBody>
                    <a:bodyPr/>
                    <a:lstStyle/>
                    <a:p>
                      <a:endParaRPr lang="en-US"/>
                    </a:p>
                  </a:txBody>
                  <a:tcPr/>
                </a:tc>
                <a:tc gridSpan="3">
                  <a:txBody>
                    <a:bodyPr/>
                    <a:lstStyle/>
                    <a:p>
                      <a:pPr marL="0" marR="0" algn="ctr" fontAlgn="t">
                        <a:lnSpc>
                          <a:spcPct val="115000"/>
                        </a:lnSpc>
                        <a:spcAft>
                          <a:spcPts val="800"/>
                        </a:spcAft>
                      </a:pPr>
                      <a:r>
                        <a:rPr lang="en-US" sz="1500" b="1" i="1" u="none" strike="noStrike" kern="100" cap="all" spc="60">
                          <a:solidFill>
                            <a:schemeClr val="tx1"/>
                          </a:solidFill>
                          <a:effectLst/>
                          <a:latin typeface="Calibri" panose="020F0502020204030204" pitchFamily="34" charset="0"/>
                          <a:ea typeface="Aptos" panose="020B0004020202020204" pitchFamily="34" charset="0"/>
                          <a:cs typeface="Times New Roman" panose="02020603050405020304" pitchFamily="18" charset="0"/>
                        </a:rPr>
                        <a:t>Validation Data</a:t>
                      </a:r>
                      <a:endParaRPr lang="en-US" sz="1500" b="1" i="0" u="none" strike="noStrike" cap="all" spc="60">
                        <a:solidFill>
                          <a:schemeClr val="tx1"/>
                        </a:solidFill>
                        <a:effectLst/>
                        <a:latin typeface="Arial" panose="020B0604020202020204" pitchFamily="34" charset="0"/>
                      </a:endParaRPr>
                    </a:p>
                  </a:txBody>
                  <a:tcPr marL="165776" marR="165776" marT="165776" marB="165776">
                    <a:lnL w="12700" cmpd="sng">
                      <a:noFill/>
                    </a:lnL>
                    <a:lnR w="12700" cmpd="sng">
                      <a:noFill/>
                    </a:lnR>
                    <a:lnT w="12700" cmpd="sng">
                      <a:noFill/>
                    </a:lnT>
                    <a:lnB w="38100" cmpd="sng">
                      <a:noFill/>
                    </a:lnB>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73780452"/>
                  </a:ext>
                </a:extLst>
              </a:tr>
              <a:tr h="852976">
                <a:tc vMerge="1">
                  <a:txBody>
                    <a:bodyPr/>
                    <a:lstStyle/>
                    <a:p>
                      <a:endParaRPr lang="en-US"/>
                    </a:p>
                  </a:txBody>
                  <a:tcPr/>
                </a:tc>
                <a:tc>
                  <a:txBody>
                    <a:bodyPr/>
                    <a:lstStyle/>
                    <a:p>
                      <a:pPr marL="0" marR="0" algn="ctr" fontAlgn="t">
                        <a:lnSpc>
                          <a:spcPct val="115000"/>
                        </a:lnSpc>
                        <a:spcAft>
                          <a:spcPts val="800"/>
                        </a:spcAft>
                      </a:pPr>
                      <a:r>
                        <a:rPr lang="en-US" sz="1900" b="1" i="1" u="none" strike="noStrike" kern="100" cap="none" spc="0">
                          <a:solidFill>
                            <a:schemeClr val="tx1"/>
                          </a:solidFill>
                          <a:effectLst/>
                          <a:latin typeface="Calibri" panose="020F0502020204030204" pitchFamily="34" charset="0"/>
                          <a:ea typeface="Aptos" panose="020B0004020202020204" pitchFamily="34" charset="0"/>
                          <a:cs typeface="Times New Roman" panose="02020603050405020304" pitchFamily="18" charset="0"/>
                        </a:rPr>
                        <a:t>Average Precision</a:t>
                      </a:r>
                      <a:endParaRPr lang="en-US" sz="1900" b="0" i="0" u="none" strike="noStrike" cap="none" spc="0">
                        <a:solidFill>
                          <a:schemeClr val="tx1"/>
                        </a:solidFill>
                        <a:effectLst/>
                        <a:latin typeface="Arial" panose="020B0604020202020204" pitchFamily="34" charset="0"/>
                      </a:endParaRPr>
                    </a:p>
                  </a:txBody>
                  <a:tcPr marL="146959" marR="146959" marT="20410" marB="110518">
                    <a:lnL w="38100" cmpd="sng">
                      <a:noFill/>
                    </a:lnL>
                    <a:lnR w="12700" cmpd="sng">
                      <a:noFill/>
                      <a:prstDash val="solid"/>
                    </a:lnR>
                    <a:lnT w="38100" cmpd="sng">
                      <a:noFill/>
                    </a:lnT>
                    <a:lnB w="12700" cmpd="sng">
                      <a:noFill/>
                      <a:prstDash val="solid"/>
                    </a:lnB>
                    <a:solidFill>
                      <a:srgbClr val="F7F7F7"/>
                    </a:solidFill>
                  </a:tcPr>
                </a:tc>
                <a:tc>
                  <a:txBody>
                    <a:bodyPr/>
                    <a:lstStyle/>
                    <a:p>
                      <a:pPr marL="0" marR="0" algn="ctr" fontAlgn="t">
                        <a:lnSpc>
                          <a:spcPct val="115000"/>
                        </a:lnSpc>
                        <a:spcAft>
                          <a:spcPts val="800"/>
                        </a:spcAft>
                      </a:pPr>
                      <a:r>
                        <a:rPr lang="en-US" sz="1900" b="1" i="1" u="none" strike="noStrike" kern="100" cap="none" spc="0">
                          <a:solidFill>
                            <a:schemeClr val="tx1"/>
                          </a:solidFill>
                          <a:effectLst/>
                          <a:latin typeface="Calibri" panose="020F0502020204030204" pitchFamily="34" charset="0"/>
                          <a:ea typeface="Aptos" panose="020B0004020202020204" pitchFamily="34" charset="0"/>
                          <a:cs typeface="Times New Roman" panose="02020603050405020304" pitchFamily="18" charset="0"/>
                        </a:rPr>
                        <a:t>Average Recall</a:t>
                      </a:r>
                      <a:endParaRPr lang="en-US" sz="1900" b="0" i="0" u="none" strike="noStrike" cap="none" spc="0">
                        <a:solidFill>
                          <a:schemeClr val="tx1"/>
                        </a:solidFill>
                        <a:effectLst/>
                        <a:latin typeface="Arial" panose="020B0604020202020204" pitchFamily="34" charset="0"/>
                      </a:endParaRPr>
                    </a:p>
                  </a:txBody>
                  <a:tcPr marL="146959" marR="146959" marT="20410" marB="110518">
                    <a:lnL w="12700" cmpd="sng">
                      <a:noFill/>
                      <a:prstDash val="solid"/>
                    </a:lnL>
                    <a:lnR w="12700" cmpd="sng">
                      <a:noFill/>
                      <a:prstDash val="solid"/>
                    </a:lnR>
                    <a:lnT w="38100" cmpd="sng">
                      <a:noFill/>
                    </a:lnT>
                    <a:lnB w="12700" cmpd="sng">
                      <a:noFill/>
                      <a:prstDash val="solid"/>
                    </a:lnB>
                    <a:solidFill>
                      <a:srgbClr val="F7F7F7"/>
                    </a:solidFill>
                  </a:tcPr>
                </a:tc>
                <a:tc>
                  <a:txBody>
                    <a:bodyPr/>
                    <a:lstStyle/>
                    <a:p>
                      <a:pPr marL="0" marR="0" algn="ctr" fontAlgn="t">
                        <a:lnSpc>
                          <a:spcPct val="115000"/>
                        </a:lnSpc>
                        <a:spcAft>
                          <a:spcPts val="800"/>
                        </a:spcAft>
                      </a:pPr>
                      <a:r>
                        <a:rPr lang="en-US" sz="1900" b="1" i="1" u="none" strike="noStrike" kern="100" cap="none" spc="0">
                          <a:solidFill>
                            <a:schemeClr val="tx1"/>
                          </a:solidFill>
                          <a:effectLst/>
                          <a:latin typeface="Calibri" panose="020F0502020204030204" pitchFamily="34" charset="0"/>
                          <a:ea typeface="Aptos" panose="020B0004020202020204" pitchFamily="34" charset="0"/>
                          <a:cs typeface="Times New Roman" panose="02020603050405020304" pitchFamily="18" charset="0"/>
                        </a:rPr>
                        <a:t>Average F1 Score</a:t>
                      </a:r>
                      <a:endParaRPr lang="en-US" sz="1900" b="0" i="0" u="none" strike="noStrike" cap="none" spc="0">
                        <a:solidFill>
                          <a:schemeClr val="tx1"/>
                        </a:solidFill>
                        <a:effectLst/>
                        <a:latin typeface="Arial" panose="020B0604020202020204" pitchFamily="34" charset="0"/>
                      </a:endParaRPr>
                    </a:p>
                  </a:txBody>
                  <a:tcPr marL="146959" marR="146959" marT="20410" marB="110518">
                    <a:lnL w="12700" cmpd="sng">
                      <a:noFill/>
                      <a:prstDash val="solid"/>
                    </a:lnL>
                    <a:lnR w="12700" cmpd="sng">
                      <a:noFill/>
                      <a:prstDash val="solid"/>
                    </a:lnR>
                    <a:lnT w="38100" cmpd="sng">
                      <a:noFill/>
                    </a:lnT>
                    <a:lnB w="12700" cmpd="sng">
                      <a:noFill/>
                      <a:prstDash val="solid"/>
                    </a:lnB>
                    <a:solidFill>
                      <a:srgbClr val="F7F7F7"/>
                    </a:solidFill>
                  </a:tcPr>
                </a:tc>
                <a:tc>
                  <a:txBody>
                    <a:bodyPr/>
                    <a:lstStyle/>
                    <a:p>
                      <a:pPr marL="0" marR="0" algn="ctr" fontAlgn="t">
                        <a:lnSpc>
                          <a:spcPct val="115000"/>
                        </a:lnSpc>
                        <a:spcAft>
                          <a:spcPts val="800"/>
                        </a:spcAft>
                      </a:pPr>
                      <a:r>
                        <a:rPr lang="en-US" sz="1900" b="1" i="1" u="none" strike="noStrike" kern="100" cap="none" spc="0">
                          <a:solidFill>
                            <a:schemeClr val="tx1"/>
                          </a:solidFill>
                          <a:effectLst/>
                          <a:latin typeface="Calibri" panose="020F0502020204030204" pitchFamily="34" charset="0"/>
                          <a:ea typeface="Aptos" panose="020B0004020202020204" pitchFamily="34" charset="0"/>
                          <a:cs typeface="Times New Roman" panose="02020603050405020304" pitchFamily="18" charset="0"/>
                        </a:rPr>
                        <a:t>Average Precision</a:t>
                      </a:r>
                      <a:endParaRPr lang="en-US" sz="1900" b="0" i="0" u="none" strike="noStrike" cap="none" spc="0">
                        <a:solidFill>
                          <a:schemeClr val="tx1"/>
                        </a:solidFill>
                        <a:effectLst/>
                        <a:latin typeface="Arial" panose="020B0604020202020204" pitchFamily="34" charset="0"/>
                      </a:endParaRPr>
                    </a:p>
                  </a:txBody>
                  <a:tcPr marL="146959" marR="146959" marT="20410" marB="110518">
                    <a:lnL w="12700" cmpd="sng">
                      <a:noFill/>
                      <a:prstDash val="solid"/>
                    </a:lnL>
                    <a:lnR w="12700" cmpd="sng">
                      <a:noFill/>
                      <a:prstDash val="solid"/>
                    </a:lnR>
                    <a:lnT w="38100" cmpd="sng">
                      <a:noFill/>
                    </a:lnT>
                    <a:lnB w="12700" cmpd="sng">
                      <a:noFill/>
                      <a:prstDash val="solid"/>
                    </a:lnB>
                    <a:solidFill>
                      <a:srgbClr val="F7F7F7"/>
                    </a:solidFill>
                  </a:tcPr>
                </a:tc>
                <a:tc>
                  <a:txBody>
                    <a:bodyPr/>
                    <a:lstStyle/>
                    <a:p>
                      <a:pPr marL="0" marR="0" algn="ctr" fontAlgn="t">
                        <a:lnSpc>
                          <a:spcPct val="115000"/>
                        </a:lnSpc>
                        <a:spcAft>
                          <a:spcPts val="800"/>
                        </a:spcAft>
                      </a:pPr>
                      <a:r>
                        <a:rPr lang="en-US" sz="1900" b="1" i="1" u="none" strike="noStrike" kern="100" cap="none" spc="0">
                          <a:solidFill>
                            <a:schemeClr val="tx1"/>
                          </a:solidFill>
                          <a:effectLst/>
                          <a:latin typeface="Calibri" panose="020F0502020204030204" pitchFamily="34" charset="0"/>
                          <a:ea typeface="Aptos" panose="020B0004020202020204" pitchFamily="34" charset="0"/>
                          <a:cs typeface="Times New Roman" panose="02020603050405020304" pitchFamily="18" charset="0"/>
                        </a:rPr>
                        <a:t>Average Recall</a:t>
                      </a:r>
                      <a:endParaRPr lang="en-US" sz="1900" b="0" i="0" u="none" strike="noStrike" cap="none" spc="0">
                        <a:solidFill>
                          <a:schemeClr val="tx1"/>
                        </a:solidFill>
                        <a:effectLst/>
                        <a:latin typeface="Arial" panose="020B0604020202020204" pitchFamily="34" charset="0"/>
                      </a:endParaRPr>
                    </a:p>
                  </a:txBody>
                  <a:tcPr marL="146959" marR="146959" marT="20410" marB="110518">
                    <a:lnL w="12700" cmpd="sng">
                      <a:noFill/>
                      <a:prstDash val="solid"/>
                    </a:lnL>
                    <a:lnR w="12700" cmpd="sng">
                      <a:noFill/>
                      <a:prstDash val="solid"/>
                    </a:lnR>
                    <a:lnT w="38100" cmpd="sng">
                      <a:noFill/>
                    </a:lnT>
                    <a:lnB w="12700" cmpd="sng">
                      <a:noFill/>
                      <a:prstDash val="solid"/>
                    </a:lnB>
                    <a:solidFill>
                      <a:srgbClr val="F7F7F7"/>
                    </a:solidFill>
                  </a:tcPr>
                </a:tc>
                <a:tc>
                  <a:txBody>
                    <a:bodyPr/>
                    <a:lstStyle/>
                    <a:p>
                      <a:pPr marL="0" marR="0" algn="ctr" fontAlgn="t">
                        <a:lnSpc>
                          <a:spcPct val="115000"/>
                        </a:lnSpc>
                        <a:spcAft>
                          <a:spcPts val="800"/>
                        </a:spcAft>
                      </a:pPr>
                      <a:r>
                        <a:rPr lang="en-US" sz="1900" b="1" i="1" u="none" strike="noStrike" kern="100" cap="none" spc="0">
                          <a:solidFill>
                            <a:schemeClr val="tx1"/>
                          </a:solidFill>
                          <a:effectLst/>
                          <a:latin typeface="Calibri" panose="020F0502020204030204" pitchFamily="34" charset="0"/>
                          <a:ea typeface="Aptos" panose="020B0004020202020204" pitchFamily="34" charset="0"/>
                          <a:cs typeface="Times New Roman" panose="02020603050405020304" pitchFamily="18" charset="0"/>
                        </a:rPr>
                        <a:t>Average F1 Score</a:t>
                      </a:r>
                      <a:endParaRPr lang="en-US" sz="1900" b="0" i="0" u="none" strike="noStrike" cap="none" spc="0">
                        <a:solidFill>
                          <a:schemeClr val="tx1"/>
                        </a:solidFill>
                        <a:effectLst/>
                        <a:latin typeface="Arial" panose="020B0604020202020204" pitchFamily="34" charset="0"/>
                      </a:endParaRPr>
                    </a:p>
                  </a:txBody>
                  <a:tcPr marL="146959" marR="146959" marT="20410" marB="110518">
                    <a:lnL w="12700" cmpd="sng">
                      <a:noFill/>
                      <a:prstDash val="solid"/>
                    </a:lnL>
                    <a:lnR w="12700" cmpd="sng">
                      <a:noFill/>
                      <a:prstDash val="solid"/>
                    </a:lnR>
                    <a:lnT w="38100" cmpd="sng">
                      <a:noFill/>
                    </a:lnT>
                    <a:lnB w="12700" cmpd="sng">
                      <a:noFill/>
                      <a:prstDash val="solid"/>
                    </a:lnB>
                    <a:solidFill>
                      <a:srgbClr val="F7F7F7"/>
                    </a:solidFill>
                  </a:tcPr>
                </a:tc>
                <a:extLst>
                  <a:ext uri="{0D108BD9-81ED-4DB2-BD59-A6C34878D82A}">
                    <a16:rowId xmlns:a16="http://schemas.microsoft.com/office/drawing/2014/main" val="36271501"/>
                  </a:ext>
                </a:extLst>
              </a:tr>
              <a:tr h="683516">
                <a:tc>
                  <a:txBody>
                    <a:bodyPr/>
                    <a:lstStyle/>
                    <a:p>
                      <a:pPr marL="0" marR="0" algn="l" fontAlgn="t">
                        <a:lnSpc>
                          <a:spcPct val="115000"/>
                        </a:lnSpc>
                        <a:spcAft>
                          <a:spcPts val="800"/>
                        </a:spcAft>
                      </a:pPr>
                      <a:r>
                        <a:rPr lang="en-US" sz="1500" b="1" i="0" u="none" strike="noStrike" kern="100" cap="none" spc="0">
                          <a:solidFill>
                            <a:schemeClr val="tx1"/>
                          </a:solidFill>
                          <a:effectLst/>
                          <a:latin typeface="Calibri" panose="020F0502020204030204" pitchFamily="34" charset="0"/>
                          <a:ea typeface="Aptos" panose="020B0004020202020204" pitchFamily="34" charset="0"/>
                          <a:cs typeface="Times New Roman" panose="02020603050405020304" pitchFamily="18" charset="0"/>
                        </a:rPr>
                        <a:t>Popularity Based Recommendations (Baseline)</a:t>
                      </a:r>
                      <a:endParaRPr lang="en-US" sz="1500" b="1" i="0" u="none" strike="noStrike" cap="none" spc="0">
                        <a:solidFill>
                          <a:schemeClr val="tx1"/>
                        </a:solidFill>
                        <a:effectLst/>
                        <a:latin typeface="Arial" panose="020B0604020202020204" pitchFamily="34" charset="0"/>
                      </a:endParaRPr>
                    </a:p>
                  </a:txBody>
                  <a:tcPr marL="146959" marR="146959" marT="20410" marB="110518">
                    <a:lnL w="12700" cmpd="sng">
                      <a:noFill/>
                      <a:prstDash val="solid"/>
                    </a:lnL>
                    <a:lnR w="12700" cmpd="sng">
                      <a:noFill/>
                      <a:prstDash val="solid"/>
                    </a:lnR>
                    <a:lnT w="38100" cmpd="sng">
                      <a:noFill/>
                    </a:lnT>
                    <a:lnB w="12700" cmpd="sng">
                      <a:noFill/>
                      <a:prstDash val="solid"/>
                    </a:lnB>
                    <a:solidFill>
                      <a:schemeClr val="bg1">
                        <a:lumMod val="85000"/>
                      </a:schemeClr>
                    </a:solidFill>
                  </a:tcPr>
                </a:tc>
                <a:tc>
                  <a:txBody>
                    <a:bodyPr/>
                    <a:lstStyle/>
                    <a:p>
                      <a:pPr marL="0" marR="0" algn="ctr" fontAlgn="t">
                        <a:lnSpc>
                          <a:spcPct val="115000"/>
                        </a:lnSpc>
                        <a:spcAft>
                          <a:spcPts val="800"/>
                        </a:spcAft>
                      </a:pPr>
                      <a:r>
                        <a:rPr lang="en-US" sz="1900" b="0" i="0" u="none" strike="noStrike" kern="100" cap="none" spc="0">
                          <a:solidFill>
                            <a:schemeClr val="tx1"/>
                          </a:solidFill>
                          <a:effectLst/>
                          <a:latin typeface="Calibri" panose="020F0502020204030204" pitchFamily="34" charset="0"/>
                          <a:ea typeface="Aptos" panose="020B0004020202020204" pitchFamily="34" charset="0"/>
                          <a:cs typeface="Times New Roman" panose="02020603050405020304" pitchFamily="18" charset="0"/>
                        </a:rPr>
                        <a:t>0.00067</a:t>
                      </a:r>
                      <a:endParaRPr lang="en-US" sz="1900" b="0" i="0" u="none" strike="noStrike" cap="none" spc="0">
                        <a:solidFill>
                          <a:schemeClr val="tx1"/>
                        </a:solidFill>
                        <a:effectLst/>
                        <a:latin typeface="Arial" panose="020B0604020202020204" pitchFamily="34" charset="0"/>
                      </a:endParaRPr>
                    </a:p>
                  </a:txBody>
                  <a:tcPr marL="146959" marR="146959" marT="20410" marB="110518">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marL="0" marR="0" algn="ctr" fontAlgn="t">
                        <a:lnSpc>
                          <a:spcPct val="115000"/>
                        </a:lnSpc>
                        <a:spcAft>
                          <a:spcPts val="800"/>
                        </a:spcAft>
                      </a:pPr>
                      <a:r>
                        <a:rPr lang="en-US" sz="1900" b="0" i="0" u="none" strike="noStrike" kern="100" cap="none" spc="0">
                          <a:solidFill>
                            <a:schemeClr val="tx1"/>
                          </a:solidFill>
                          <a:effectLst/>
                          <a:latin typeface="Calibri" panose="020F0502020204030204" pitchFamily="34" charset="0"/>
                          <a:ea typeface="Aptos" panose="020B0004020202020204" pitchFamily="34" charset="0"/>
                          <a:cs typeface="Times New Roman" panose="02020603050405020304" pitchFamily="18" charset="0"/>
                        </a:rPr>
                        <a:t>0.00366</a:t>
                      </a:r>
                      <a:endParaRPr lang="en-US" sz="1900" b="0" i="0" u="none" strike="noStrike" cap="none" spc="0">
                        <a:solidFill>
                          <a:schemeClr val="tx1"/>
                        </a:solidFill>
                        <a:effectLst/>
                        <a:latin typeface="Arial" panose="020B0604020202020204" pitchFamily="34" charset="0"/>
                      </a:endParaRPr>
                    </a:p>
                  </a:txBody>
                  <a:tcPr marL="146959" marR="146959" marT="20410" marB="110518">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marL="0" marR="0" algn="ctr" fontAlgn="t">
                        <a:lnSpc>
                          <a:spcPct val="115000"/>
                        </a:lnSpc>
                        <a:spcAft>
                          <a:spcPts val="800"/>
                        </a:spcAft>
                      </a:pPr>
                      <a:r>
                        <a:rPr lang="en-US" sz="1900" b="0" i="0" u="none" strike="noStrike" kern="100" cap="none" spc="0">
                          <a:solidFill>
                            <a:schemeClr val="tx1"/>
                          </a:solidFill>
                          <a:effectLst/>
                          <a:latin typeface="Calibri" panose="020F0502020204030204" pitchFamily="34" charset="0"/>
                          <a:ea typeface="Aptos" panose="020B0004020202020204" pitchFamily="34" charset="0"/>
                          <a:cs typeface="Times New Roman" panose="02020603050405020304" pitchFamily="18" charset="0"/>
                        </a:rPr>
                        <a:t>0.00108</a:t>
                      </a:r>
                      <a:endParaRPr lang="en-US" sz="1900" b="0" i="0" u="none" strike="noStrike" cap="none" spc="0">
                        <a:solidFill>
                          <a:schemeClr val="tx1"/>
                        </a:solidFill>
                        <a:effectLst/>
                        <a:latin typeface="Arial" panose="020B0604020202020204" pitchFamily="34" charset="0"/>
                      </a:endParaRPr>
                    </a:p>
                  </a:txBody>
                  <a:tcPr marL="146959" marR="146959" marT="20410" marB="110518">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marL="0" marR="0" algn="ctr" fontAlgn="t">
                        <a:lnSpc>
                          <a:spcPct val="115000"/>
                        </a:lnSpc>
                        <a:spcAft>
                          <a:spcPts val="800"/>
                        </a:spcAft>
                      </a:pPr>
                      <a:r>
                        <a:rPr lang="en-US" sz="1900" b="0" i="0" u="none" strike="noStrike" kern="100" cap="none" spc="0">
                          <a:solidFill>
                            <a:schemeClr val="tx1"/>
                          </a:solidFill>
                          <a:effectLst/>
                          <a:latin typeface="Calibri" panose="020F0502020204030204" pitchFamily="34" charset="0"/>
                          <a:ea typeface="Aptos" panose="020B0004020202020204" pitchFamily="34" charset="0"/>
                          <a:cs typeface="Times New Roman" panose="02020603050405020304" pitchFamily="18" charset="0"/>
                        </a:rPr>
                        <a:t>0.00008</a:t>
                      </a:r>
                      <a:endParaRPr lang="en-US" sz="1900" b="0" i="0" u="none" strike="noStrike" cap="none" spc="0">
                        <a:solidFill>
                          <a:schemeClr val="tx1"/>
                        </a:solidFill>
                        <a:effectLst/>
                        <a:latin typeface="Arial" panose="020B0604020202020204" pitchFamily="34" charset="0"/>
                      </a:endParaRPr>
                    </a:p>
                  </a:txBody>
                  <a:tcPr marL="146959" marR="146959" marT="20410" marB="110518">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marL="0" marR="0" algn="ctr" fontAlgn="t">
                        <a:lnSpc>
                          <a:spcPct val="115000"/>
                        </a:lnSpc>
                        <a:spcAft>
                          <a:spcPts val="800"/>
                        </a:spcAft>
                      </a:pPr>
                      <a:r>
                        <a:rPr lang="en-US" sz="1900" b="0" i="0" u="none" strike="noStrike" kern="100" cap="none" spc="0">
                          <a:solidFill>
                            <a:schemeClr val="tx1"/>
                          </a:solidFill>
                          <a:effectLst/>
                          <a:latin typeface="Calibri" panose="020F0502020204030204" pitchFamily="34" charset="0"/>
                          <a:ea typeface="Aptos" panose="020B0004020202020204" pitchFamily="34" charset="0"/>
                          <a:cs typeface="Times New Roman" panose="02020603050405020304" pitchFamily="18" charset="0"/>
                        </a:rPr>
                        <a:t>0.00109</a:t>
                      </a:r>
                      <a:endParaRPr lang="en-US" sz="1900" b="0" i="0" u="none" strike="noStrike" cap="none" spc="0">
                        <a:solidFill>
                          <a:schemeClr val="tx1"/>
                        </a:solidFill>
                        <a:effectLst/>
                        <a:latin typeface="Arial" panose="020B0604020202020204" pitchFamily="34" charset="0"/>
                      </a:endParaRPr>
                    </a:p>
                  </a:txBody>
                  <a:tcPr marL="146959" marR="146959" marT="20410" marB="110518">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marL="0" marR="0" algn="ctr" fontAlgn="t">
                        <a:lnSpc>
                          <a:spcPct val="115000"/>
                        </a:lnSpc>
                        <a:spcAft>
                          <a:spcPts val="800"/>
                        </a:spcAft>
                      </a:pPr>
                      <a:r>
                        <a:rPr lang="en-US" sz="1900" b="0" i="0" u="none" strike="noStrike" kern="100" cap="none" spc="0">
                          <a:solidFill>
                            <a:schemeClr val="tx1"/>
                          </a:solidFill>
                          <a:effectLst/>
                          <a:latin typeface="Calibri" panose="020F0502020204030204" pitchFamily="34" charset="0"/>
                          <a:ea typeface="Aptos" panose="020B0004020202020204" pitchFamily="34" charset="0"/>
                          <a:cs typeface="Times New Roman" panose="02020603050405020304" pitchFamily="18" charset="0"/>
                        </a:rPr>
                        <a:t>0.00016</a:t>
                      </a:r>
                      <a:endParaRPr lang="en-US" sz="1900" b="0" i="0" u="none" strike="noStrike" cap="none" spc="0">
                        <a:solidFill>
                          <a:schemeClr val="tx1"/>
                        </a:solidFill>
                        <a:effectLst/>
                        <a:latin typeface="Arial" panose="020B0604020202020204" pitchFamily="34" charset="0"/>
                      </a:endParaRPr>
                    </a:p>
                  </a:txBody>
                  <a:tcPr marL="146959" marR="146959" marT="20410" marB="110518">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1703260143"/>
                  </a:ext>
                </a:extLst>
              </a:tr>
              <a:tr h="683516">
                <a:tc>
                  <a:txBody>
                    <a:bodyPr/>
                    <a:lstStyle/>
                    <a:p>
                      <a:pPr marL="0" marR="0" algn="l" fontAlgn="t">
                        <a:lnSpc>
                          <a:spcPct val="115000"/>
                        </a:lnSpc>
                        <a:spcAft>
                          <a:spcPts val="800"/>
                        </a:spcAft>
                      </a:pPr>
                      <a:r>
                        <a:rPr lang="en-US" sz="1500" b="1" i="0" u="none" strike="noStrike" kern="100" cap="none" spc="0">
                          <a:solidFill>
                            <a:schemeClr val="tx1"/>
                          </a:solidFill>
                          <a:effectLst/>
                          <a:latin typeface="Calibri" panose="020F0502020204030204" pitchFamily="34" charset="0"/>
                          <a:ea typeface="Aptos" panose="020B0004020202020204" pitchFamily="34" charset="0"/>
                          <a:cs typeface="Times New Roman" panose="02020603050405020304" pitchFamily="18" charset="0"/>
                        </a:rPr>
                        <a:t>Content-Based Recommendations (Individual Article Profiling)</a:t>
                      </a:r>
                      <a:endParaRPr lang="en-US" sz="1500" b="1" i="0" u="none" strike="noStrike" cap="none" spc="0">
                        <a:solidFill>
                          <a:schemeClr val="tx1"/>
                        </a:solidFill>
                        <a:effectLst/>
                        <a:latin typeface="Arial" panose="020B0604020202020204" pitchFamily="34" charset="0"/>
                      </a:endParaRPr>
                    </a:p>
                  </a:txBody>
                  <a:tcPr marL="146959" marR="146959" marT="20410" marB="110518">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marL="0" marR="0" algn="ctr" fontAlgn="t">
                        <a:lnSpc>
                          <a:spcPct val="115000"/>
                        </a:lnSpc>
                        <a:spcAft>
                          <a:spcPts val="800"/>
                        </a:spcAft>
                      </a:pPr>
                      <a:r>
                        <a:rPr lang="en-US" sz="1900" b="0" i="0" u="none" strike="noStrike" kern="100" cap="none" spc="0">
                          <a:solidFill>
                            <a:schemeClr val="tx1"/>
                          </a:solidFill>
                          <a:effectLst/>
                          <a:latin typeface="Calibri" panose="020F0502020204030204" pitchFamily="34" charset="0"/>
                          <a:ea typeface="Aptos" panose="020B0004020202020204" pitchFamily="34" charset="0"/>
                          <a:cs typeface="Times New Roman" panose="02020603050405020304" pitchFamily="18" charset="0"/>
                        </a:rPr>
                        <a:t>0.00077</a:t>
                      </a:r>
                      <a:endParaRPr lang="en-US" sz="1900" b="0" i="0" u="none" strike="noStrike" cap="none" spc="0">
                        <a:solidFill>
                          <a:schemeClr val="tx1"/>
                        </a:solidFill>
                        <a:effectLst/>
                        <a:latin typeface="Arial" panose="020B0604020202020204" pitchFamily="34" charset="0"/>
                      </a:endParaRPr>
                    </a:p>
                  </a:txBody>
                  <a:tcPr marL="146959" marR="146959" marT="20410" marB="110518">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marL="0" marR="0" algn="ctr" fontAlgn="t">
                        <a:lnSpc>
                          <a:spcPct val="115000"/>
                        </a:lnSpc>
                        <a:spcAft>
                          <a:spcPts val="800"/>
                        </a:spcAft>
                      </a:pPr>
                      <a:r>
                        <a:rPr lang="en-US" sz="1900" b="0" i="0" u="none" strike="noStrike" kern="100" cap="none" spc="0">
                          <a:solidFill>
                            <a:schemeClr val="tx1"/>
                          </a:solidFill>
                          <a:effectLst/>
                          <a:latin typeface="Calibri" panose="020F0502020204030204" pitchFamily="34" charset="0"/>
                          <a:ea typeface="Aptos" panose="020B0004020202020204" pitchFamily="34" charset="0"/>
                          <a:cs typeface="Times New Roman" panose="02020603050405020304" pitchFamily="18" charset="0"/>
                        </a:rPr>
                        <a:t>0.01356</a:t>
                      </a:r>
                      <a:endParaRPr lang="en-US" sz="1900" b="0" i="0" u="none" strike="noStrike" cap="none" spc="0">
                        <a:solidFill>
                          <a:schemeClr val="tx1"/>
                        </a:solidFill>
                        <a:effectLst/>
                        <a:latin typeface="Arial" panose="020B0604020202020204" pitchFamily="34" charset="0"/>
                      </a:endParaRPr>
                    </a:p>
                  </a:txBody>
                  <a:tcPr marL="146959" marR="146959" marT="20410" marB="110518">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marL="0" marR="0" algn="ctr" fontAlgn="t">
                        <a:lnSpc>
                          <a:spcPct val="115000"/>
                        </a:lnSpc>
                        <a:spcAft>
                          <a:spcPts val="800"/>
                        </a:spcAft>
                      </a:pPr>
                      <a:r>
                        <a:rPr lang="en-US" sz="1900" b="0" i="0" u="none" strike="noStrike" kern="100" cap="none" spc="0">
                          <a:solidFill>
                            <a:schemeClr val="tx1"/>
                          </a:solidFill>
                          <a:effectLst/>
                          <a:latin typeface="Calibri" panose="020F0502020204030204" pitchFamily="34" charset="0"/>
                          <a:ea typeface="Aptos" panose="020B0004020202020204" pitchFamily="34" charset="0"/>
                          <a:cs typeface="Times New Roman" panose="02020603050405020304" pitchFamily="18" charset="0"/>
                        </a:rPr>
                        <a:t>0.00139</a:t>
                      </a:r>
                      <a:endParaRPr lang="en-US" sz="1900" b="0" i="0" u="none" strike="noStrike" cap="none" spc="0">
                        <a:solidFill>
                          <a:schemeClr val="tx1"/>
                        </a:solidFill>
                        <a:effectLst/>
                        <a:latin typeface="Arial" panose="020B0604020202020204" pitchFamily="34" charset="0"/>
                      </a:endParaRPr>
                    </a:p>
                  </a:txBody>
                  <a:tcPr marL="146959" marR="146959" marT="20410" marB="110518">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marL="0" marR="0" algn="ctr" fontAlgn="t">
                        <a:lnSpc>
                          <a:spcPct val="115000"/>
                        </a:lnSpc>
                        <a:spcAft>
                          <a:spcPts val="800"/>
                        </a:spcAft>
                      </a:pPr>
                      <a:r>
                        <a:rPr lang="en-US" sz="1900" b="0" i="0" u="none" strike="noStrike" kern="100" cap="none" spc="0">
                          <a:solidFill>
                            <a:schemeClr val="tx1"/>
                          </a:solidFill>
                          <a:effectLst/>
                          <a:latin typeface="Calibri" panose="020F0502020204030204" pitchFamily="34" charset="0"/>
                          <a:ea typeface="Aptos" panose="020B0004020202020204" pitchFamily="34" charset="0"/>
                          <a:cs typeface="Times New Roman" panose="02020603050405020304" pitchFamily="18" charset="0"/>
                        </a:rPr>
                        <a:t>0.00018</a:t>
                      </a:r>
                      <a:endParaRPr lang="en-US" sz="1900" b="0" i="0" u="none" strike="noStrike" cap="none" spc="0">
                        <a:solidFill>
                          <a:schemeClr val="tx1"/>
                        </a:solidFill>
                        <a:effectLst/>
                        <a:latin typeface="Arial" panose="020B0604020202020204" pitchFamily="34" charset="0"/>
                      </a:endParaRPr>
                    </a:p>
                  </a:txBody>
                  <a:tcPr marL="146959" marR="146959" marT="20410" marB="110518">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marL="0" marR="0" algn="ctr" fontAlgn="t">
                        <a:lnSpc>
                          <a:spcPct val="115000"/>
                        </a:lnSpc>
                        <a:spcAft>
                          <a:spcPts val="800"/>
                        </a:spcAft>
                      </a:pPr>
                      <a:r>
                        <a:rPr lang="en-US" sz="1900" b="0" i="0" u="none" strike="noStrike" kern="100" cap="none" spc="0">
                          <a:solidFill>
                            <a:schemeClr val="tx1"/>
                          </a:solidFill>
                          <a:effectLst/>
                          <a:latin typeface="Calibri" panose="020F0502020204030204" pitchFamily="34" charset="0"/>
                          <a:ea typeface="Aptos" panose="020B0004020202020204" pitchFamily="34" charset="0"/>
                          <a:cs typeface="Times New Roman" panose="02020603050405020304" pitchFamily="18" charset="0"/>
                        </a:rPr>
                        <a:t>0.00855</a:t>
                      </a:r>
                      <a:endParaRPr lang="en-US" sz="1900" b="0" i="0" u="none" strike="noStrike" cap="none" spc="0">
                        <a:solidFill>
                          <a:schemeClr val="tx1"/>
                        </a:solidFill>
                        <a:effectLst/>
                        <a:latin typeface="Arial" panose="020B0604020202020204" pitchFamily="34" charset="0"/>
                      </a:endParaRPr>
                    </a:p>
                  </a:txBody>
                  <a:tcPr marL="146959" marR="146959" marT="20410" marB="110518">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marL="0" marR="0" algn="ctr" fontAlgn="t">
                        <a:lnSpc>
                          <a:spcPct val="115000"/>
                        </a:lnSpc>
                        <a:spcAft>
                          <a:spcPts val="800"/>
                        </a:spcAft>
                      </a:pPr>
                      <a:r>
                        <a:rPr lang="en-US" sz="1900" b="0" i="0" u="none" strike="noStrike" kern="100" cap="none" spc="0">
                          <a:solidFill>
                            <a:schemeClr val="tx1"/>
                          </a:solidFill>
                          <a:effectLst/>
                          <a:latin typeface="Calibri" panose="020F0502020204030204" pitchFamily="34" charset="0"/>
                          <a:ea typeface="Aptos" panose="020B0004020202020204" pitchFamily="34" charset="0"/>
                          <a:cs typeface="Times New Roman" panose="02020603050405020304" pitchFamily="18" charset="0"/>
                        </a:rPr>
                        <a:t>0.00034</a:t>
                      </a:r>
                      <a:endParaRPr lang="en-US" sz="1900" b="0" i="0" u="none" strike="noStrike" cap="none" spc="0">
                        <a:solidFill>
                          <a:schemeClr val="tx1"/>
                        </a:solidFill>
                        <a:effectLst/>
                        <a:latin typeface="Arial" panose="020B0604020202020204" pitchFamily="34" charset="0"/>
                      </a:endParaRPr>
                    </a:p>
                  </a:txBody>
                  <a:tcPr marL="146959" marR="146959" marT="20410" marB="110518">
                    <a:lnL w="12700" cmpd="sng">
                      <a:noFill/>
                      <a:prstDash val="solid"/>
                    </a:lnL>
                    <a:lnR w="12700" cmpd="sng">
                      <a:noFill/>
                      <a:prstDash val="solid"/>
                    </a:lnR>
                    <a:lnT w="12700" cmpd="sng">
                      <a:noFill/>
                      <a:prstDash val="solid"/>
                    </a:lnT>
                    <a:lnB w="12700" cmpd="sng">
                      <a:noFill/>
                      <a:prstDash val="solid"/>
                    </a:lnB>
                    <a:solidFill>
                      <a:srgbClr val="F7F7F7"/>
                    </a:solidFill>
                  </a:tcPr>
                </a:tc>
                <a:extLst>
                  <a:ext uri="{0D108BD9-81ED-4DB2-BD59-A6C34878D82A}">
                    <a16:rowId xmlns:a16="http://schemas.microsoft.com/office/drawing/2014/main" val="2528253653"/>
                  </a:ext>
                </a:extLst>
              </a:tr>
              <a:tr h="683516">
                <a:tc>
                  <a:txBody>
                    <a:bodyPr/>
                    <a:lstStyle/>
                    <a:p>
                      <a:pPr marL="0" marR="0" algn="l" fontAlgn="t">
                        <a:lnSpc>
                          <a:spcPct val="115000"/>
                        </a:lnSpc>
                        <a:spcAft>
                          <a:spcPts val="800"/>
                        </a:spcAft>
                      </a:pPr>
                      <a:r>
                        <a:rPr lang="en-US" sz="1500" b="1" i="0" u="none" strike="noStrike" kern="100" cap="none" spc="0">
                          <a:solidFill>
                            <a:schemeClr val="tx1"/>
                          </a:solidFill>
                          <a:effectLst/>
                          <a:latin typeface="Calibri" panose="020F0502020204030204" pitchFamily="34" charset="0"/>
                          <a:ea typeface="Aptos" panose="020B0004020202020204" pitchFamily="34" charset="0"/>
                          <a:cs typeface="Times New Roman" panose="02020603050405020304" pitchFamily="18" charset="0"/>
                        </a:rPr>
                        <a:t>Content-Based Recommendations (User Profiling)</a:t>
                      </a:r>
                      <a:endParaRPr lang="en-US" sz="1500" b="1" i="0" u="none" strike="noStrike" cap="none" spc="0">
                        <a:solidFill>
                          <a:schemeClr val="tx1"/>
                        </a:solidFill>
                        <a:effectLst/>
                        <a:latin typeface="Arial" panose="020B0604020202020204" pitchFamily="34" charset="0"/>
                      </a:endParaRPr>
                    </a:p>
                  </a:txBody>
                  <a:tcPr marL="146959" marR="146959" marT="20410" marB="110518">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marL="0" marR="0" algn="ctr" fontAlgn="t">
                        <a:lnSpc>
                          <a:spcPct val="115000"/>
                        </a:lnSpc>
                        <a:spcAft>
                          <a:spcPts val="800"/>
                        </a:spcAft>
                      </a:pPr>
                      <a:r>
                        <a:rPr lang="en-US" sz="1900" b="0" i="0" u="none" strike="noStrike" kern="100" cap="none" spc="0">
                          <a:solidFill>
                            <a:schemeClr val="tx1"/>
                          </a:solidFill>
                          <a:effectLst/>
                          <a:latin typeface="Calibri" panose="020F0502020204030204" pitchFamily="34" charset="0"/>
                          <a:ea typeface="Aptos" panose="020B0004020202020204" pitchFamily="34" charset="0"/>
                          <a:cs typeface="Times New Roman" panose="02020603050405020304" pitchFamily="18" charset="0"/>
                        </a:rPr>
                        <a:t>0.00049</a:t>
                      </a:r>
                      <a:endParaRPr lang="en-US" sz="1900" b="0" i="0" u="none" strike="noStrike" cap="none" spc="0">
                        <a:solidFill>
                          <a:schemeClr val="tx1"/>
                        </a:solidFill>
                        <a:effectLst/>
                        <a:latin typeface="Arial" panose="020B0604020202020204" pitchFamily="34" charset="0"/>
                      </a:endParaRPr>
                    </a:p>
                  </a:txBody>
                  <a:tcPr marL="146959" marR="146959" marT="20410" marB="110518">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marL="0" marR="0" algn="ctr" fontAlgn="t">
                        <a:lnSpc>
                          <a:spcPct val="115000"/>
                        </a:lnSpc>
                        <a:spcAft>
                          <a:spcPts val="800"/>
                        </a:spcAft>
                      </a:pPr>
                      <a:r>
                        <a:rPr lang="en-US" sz="1900" b="0" i="0" u="none" strike="noStrike" kern="100" cap="none" spc="0">
                          <a:solidFill>
                            <a:schemeClr val="tx1"/>
                          </a:solidFill>
                          <a:effectLst/>
                          <a:latin typeface="Calibri" panose="020F0502020204030204" pitchFamily="34" charset="0"/>
                          <a:ea typeface="Aptos" panose="020B0004020202020204" pitchFamily="34" charset="0"/>
                          <a:cs typeface="Times New Roman" panose="02020603050405020304" pitchFamily="18" charset="0"/>
                        </a:rPr>
                        <a:t>0.00183</a:t>
                      </a:r>
                      <a:endParaRPr lang="en-US" sz="1900" b="0" i="0" u="none" strike="noStrike" cap="none" spc="0">
                        <a:solidFill>
                          <a:schemeClr val="tx1"/>
                        </a:solidFill>
                        <a:effectLst/>
                        <a:latin typeface="Arial" panose="020B0604020202020204" pitchFamily="34" charset="0"/>
                      </a:endParaRPr>
                    </a:p>
                  </a:txBody>
                  <a:tcPr marL="146959" marR="146959" marT="20410" marB="110518">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marL="0" marR="0" algn="ctr" fontAlgn="t">
                        <a:lnSpc>
                          <a:spcPct val="115000"/>
                        </a:lnSpc>
                        <a:spcAft>
                          <a:spcPts val="800"/>
                        </a:spcAft>
                      </a:pPr>
                      <a:r>
                        <a:rPr lang="en-US" sz="1900" b="0" i="0" u="none" strike="noStrike" kern="100" cap="none" spc="0">
                          <a:solidFill>
                            <a:schemeClr val="tx1"/>
                          </a:solidFill>
                          <a:effectLst/>
                          <a:latin typeface="Calibri" panose="020F0502020204030204" pitchFamily="34" charset="0"/>
                          <a:ea typeface="Aptos" panose="020B0004020202020204" pitchFamily="34" charset="0"/>
                          <a:cs typeface="Times New Roman" panose="02020603050405020304" pitchFamily="18" charset="0"/>
                        </a:rPr>
                        <a:t>0.00068</a:t>
                      </a:r>
                      <a:endParaRPr lang="en-US" sz="1900" b="0" i="0" u="none" strike="noStrike" cap="none" spc="0">
                        <a:solidFill>
                          <a:schemeClr val="tx1"/>
                        </a:solidFill>
                        <a:effectLst/>
                        <a:latin typeface="Arial" panose="020B0604020202020204" pitchFamily="34" charset="0"/>
                      </a:endParaRPr>
                    </a:p>
                  </a:txBody>
                  <a:tcPr marL="146959" marR="146959" marT="20410" marB="110518">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marL="0" marR="0" algn="ctr" fontAlgn="t">
                        <a:lnSpc>
                          <a:spcPct val="115000"/>
                        </a:lnSpc>
                        <a:spcAft>
                          <a:spcPts val="800"/>
                        </a:spcAft>
                      </a:pPr>
                      <a:r>
                        <a:rPr lang="en-US" sz="1900" b="0" i="0" u="none" strike="noStrike" kern="100" cap="none" spc="0">
                          <a:solidFill>
                            <a:schemeClr val="tx1"/>
                          </a:solidFill>
                          <a:effectLst/>
                          <a:latin typeface="Calibri" panose="020F0502020204030204" pitchFamily="34" charset="0"/>
                          <a:ea typeface="Aptos" panose="020B0004020202020204" pitchFamily="34" charset="0"/>
                          <a:cs typeface="Times New Roman" panose="02020603050405020304" pitchFamily="18" charset="0"/>
                        </a:rPr>
                        <a:t>0.00014</a:t>
                      </a:r>
                      <a:endParaRPr lang="en-US" sz="1900" b="0" i="0" u="none" strike="noStrike" cap="none" spc="0">
                        <a:solidFill>
                          <a:schemeClr val="tx1"/>
                        </a:solidFill>
                        <a:effectLst/>
                        <a:latin typeface="Arial" panose="020B0604020202020204" pitchFamily="34" charset="0"/>
                      </a:endParaRPr>
                    </a:p>
                  </a:txBody>
                  <a:tcPr marL="146959" marR="146959" marT="20410" marB="110518">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marL="0" marR="0" algn="ctr" fontAlgn="t">
                        <a:lnSpc>
                          <a:spcPct val="115000"/>
                        </a:lnSpc>
                        <a:spcAft>
                          <a:spcPts val="800"/>
                        </a:spcAft>
                      </a:pPr>
                      <a:r>
                        <a:rPr lang="en-US" sz="1900" b="0" i="0" u="none" strike="noStrike" kern="100" cap="none" spc="0">
                          <a:solidFill>
                            <a:schemeClr val="tx1"/>
                          </a:solidFill>
                          <a:effectLst/>
                          <a:latin typeface="Calibri" panose="020F0502020204030204" pitchFamily="34" charset="0"/>
                          <a:ea typeface="Aptos" panose="020B0004020202020204" pitchFamily="34" charset="0"/>
                          <a:cs typeface="Times New Roman" panose="02020603050405020304" pitchFamily="18" charset="0"/>
                        </a:rPr>
                        <a:t>0.00098</a:t>
                      </a:r>
                      <a:endParaRPr lang="en-US" sz="1900" b="0" i="0" u="none" strike="noStrike" cap="none" spc="0">
                        <a:solidFill>
                          <a:schemeClr val="tx1"/>
                        </a:solidFill>
                        <a:effectLst/>
                        <a:latin typeface="Arial" panose="020B0604020202020204" pitchFamily="34" charset="0"/>
                      </a:endParaRPr>
                    </a:p>
                  </a:txBody>
                  <a:tcPr marL="146959" marR="146959" marT="20410" marB="110518">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marL="0" marR="0" algn="ctr" fontAlgn="t">
                        <a:lnSpc>
                          <a:spcPct val="115000"/>
                        </a:lnSpc>
                        <a:spcAft>
                          <a:spcPts val="800"/>
                        </a:spcAft>
                      </a:pPr>
                      <a:r>
                        <a:rPr lang="en-US" sz="1900" b="0" i="0" u="none" strike="noStrike" kern="100" cap="none" spc="0">
                          <a:solidFill>
                            <a:schemeClr val="tx1"/>
                          </a:solidFill>
                          <a:effectLst/>
                          <a:latin typeface="Calibri" panose="020F0502020204030204" pitchFamily="34" charset="0"/>
                          <a:ea typeface="Aptos" panose="020B0004020202020204" pitchFamily="34" charset="0"/>
                          <a:cs typeface="Times New Roman" panose="02020603050405020304" pitchFamily="18" charset="0"/>
                        </a:rPr>
                        <a:t>0.00023</a:t>
                      </a:r>
                      <a:endParaRPr lang="en-US" sz="1900" b="0" i="0" u="none" strike="noStrike" cap="none" spc="0">
                        <a:solidFill>
                          <a:schemeClr val="tx1"/>
                        </a:solidFill>
                        <a:effectLst/>
                        <a:latin typeface="Arial" panose="020B0604020202020204" pitchFamily="34" charset="0"/>
                      </a:endParaRPr>
                    </a:p>
                  </a:txBody>
                  <a:tcPr marL="146959" marR="146959" marT="20410" marB="110518">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1688294085"/>
                  </a:ext>
                </a:extLst>
              </a:tr>
            </a:tbl>
          </a:graphicData>
        </a:graphic>
      </p:graphicFrame>
    </p:spTree>
    <p:extLst>
      <p:ext uri="{BB962C8B-B14F-4D97-AF65-F5344CB8AC3E}">
        <p14:creationId xmlns:p14="http://schemas.microsoft.com/office/powerpoint/2010/main" val="2232018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DC018FF-5295-C136-879D-C8D4F4613921}"/>
            </a:ext>
          </a:extLst>
        </p:cNvPr>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BE7737-CFDF-AED5-7908-4A74A309FC60}"/>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GNN Results</a:t>
            </a:r>
          </a:p>
        </p:txBody>
      </p:sp>
      <p:graphicFrame>
        <p:nvGraphicFramePr>
          <p:cNvPr id="4" name="Content Placeholder 3">
            <a:extLst>
              <a:ext uri="{FF2B5EF4-FFF2-40B4-BE49-F238E27FC236}">
                <a16:creationId xmlns:a16="http://schemas.microsoft.com/office/drawing/2014/main" id="{52035D7D-8FB1-F821-FFD6-A2A48CCEDB93}"/>
              </a:ext>
            </a:extLst>
          </p:cNvPr>
          <p:cNvGraphicFramePr>
            <a:graphicFrameLocks noGrp="1"/>
          </p:cNvGraphicFramePr>
          <p:nvPr>
            <p:ph idx="1"/>
            <p:extLst>
              <p:ext uri="{D42A27DB-BD31-4B8C-83A1-F6EECF244321}">
                <p14:modId xmlns:p14="http://schemas.microsoft.com/office/powerpoint/2010/main" val="2364432134"/>
              </p:ext>
            </p:extLst>
          </p:nvPr>
        </p:nvGraphicFramePr>
        <p:xfrm>
          <a:off x="432225" y="2433877"/>
          <a:ext cx="11327551" cy="3516993"/>
        </p:xfrm>
        <a:graphic>
          <a:graphicData uri="http://schemas.openxmlformats.org/drawingml/2006/table">
            <a:tbl>
              <a:tblPr firstRow="1" firstCol="1" bandRow="1">
                <a:noFill/>
              </a:tblPr>
              <a:tblGrid>
                <a:gridCol w="4347979">
                  <a:extLst>
                    <a:ext uri="{9D8B030D-6E8A-4147-A177-3AD203B41FA5}">
                      <a16:colId xmlns:a16="http://schemas.microsoft.com/office/drawing/2014/main" val="660703004"/>
                    </a:ext>
                  </a:extLst>
                </a:gridCol>
                <a:gridCol w="2472821">
                  <a:extLst>
                    <a:ext uri="{9D8B030D-6E8A-4147-A177-3AD203B41FA5}">
                      <a16:colId xmlns:a16="http://schemas.microsoft.com/office/drawing/2014/main" val="2183952199"/>
                    </a:ext>
                  </a:extLst>
                </a:gridCol>
                <a:gridCol w="2117851">
                  <a:extLst>
                    <a:ext uri="{9D8B030D-6E8A-4147-A177-3AD203B41FA5}">
                      <a16:colId xmlns:a16="http://schemas.microsoft.com/office/drawing/2014/main" val="1569543013"/>
                    </a:ext>
                  </a:extLst>
                </a:gridCol>
                <a:gridCol w="2388900">
                  <a:extLst>
                    <a:ext uri="{9D8B030D-6E8A-4147-A177-3AD203B41FA5}">
                      <a16:colId xmlns:a16="http://schemas.microsoft.com/office/drawing/2014/main" val="3343136733"/>
                    </a:ext>
                  </a:extLst>
                </a:gridCol>
              </a:tblGrid>
              <a:tr h="850813">
                <a:tc rowSpan="2">
                  <a:txBody>
                    <a:bodyPr/>
                    <a:lstStyle/>
                    <a:p>
                      <a:pPr marL="0" marR="0" algn="ctr" fontAlgn="t">
                        <a:lnSpc>
                          <a:spcPct val="115000"/>
                        </a:lnSpc>
                        <a:spcAft>
                          <a:spcPts val="800"/>
                        </a:spcAft>
                      </a:pPr>
                      <a:r>
                        <a:rPr lang="en-US" sz="2600" b="1" i="1" u="none" strike="noStrike" kern="100" cap="none" spc="0" dirty="0">
                          <a:solidFill>
                            <a:schemeClr val="bg1"/>
                          </a:solidFill>
                          <a:effectLst/>
                          <a:latin typeface="Calibri" panose="020F0502020204030204" pitchFamily="34" charset="0"/>
                          <a:ea typeface="Aptos" panose="020B0004020202020204" pitchFamily="34" charset="0"/>
                          <a:cs typeface="Times New Roman" panose="02020603050405020304" pitchFamily="18" charset="0"/>
                        </a:rPr>
                        <a:t>Model Type</a:t>
                      </a:r>
                      <a:endParaRPr lang="en-US" sz="2600" b="1" i="0" u="none" strike="noStrike" cap="none" spc="0" dirty="0">
                        <a:solidFill>
                          <a:schemeClr val="bg1"/>
                        </a:solidFill>
                        <a:effectLst/>
                        <a:latin typeface="Arial" panose="020B0604020202020204" pitchFamily="34" charset="0"/>
                      </a:endParaRPr>
                    </a:p>
                  </a:txBody>
                  <a:tcPr marL="117161" marR="83686" marT="167373" marB="167373" anchor="ctr">
                    <a:lnL w="12700" cmpd="sng">
                      <a:noFill/>
                    </a:lnL>
                    <a:lnR w="12700" cmpd="sng">
                      <a:noFill/>
                    </a:lnR>
                    <a:lnT w="19050" cap="flat" cmpd="sng" algn="ctr">
                      <a:noFill/>
                      <a:prstDash val="solid"/>
                    </a:lnT>
                    <a:lnB w="38100" cmpd="sng">
                      <a:noFill/>
                    </a:lnB>
                    <a:solidFill>
                      <a:schemeClr val="tx1"/>
                    </a:solidFill>
                  </a:tcPr>
                </a:tc>
                <a:tc gridSpan="3">
                  <a:txBody>
                    <a:bodyPr/>
                    <a:lstStyle/>
                    <a:p>
                      <a:pPr marL="0" marR="0" algn="ctr" fontAlgn="t">
                        <a:lnSpc>
                          <a:spcPct val="115000"/>
                        </a:lnSpc>
                        <a:spcAft>
                          <a:spcPts val="800"/>
                        </a:spcAft>
                      </a:pPr>
                      <a:r>
                        <a:rPr lang="en-US" sz="2600" b="1" i="1" u="none" strike="noStrike" kern="100" cap="none" spc="0" dirty="0">
                          <a:solidFill>
                            <a:schemeClr val="bg1"/>
                          </a:solidFill>
                          <a:effectLst/>
                          <a:latin typeface="Calibri" panose="020F0502020204030204" pitchFamily="34" charset="0"/>
                          <a:ea typeface="Aptos" panose="020B0004020202020204" pitchFamily="34" charset="0"/>
                          <a:cs typeface="Times New Roman" panose="02020603050405020304" pitchFamily="18" charset="0"/>
                        </a:rPr>
                        <a:t>Validation Data</a:t>
                      </a:r>
                      <a:endParaRPr lang="en-US" sz="2600" b="1" i="0" u="none" strike="noStrike" cap="none" spc="0" dirty="0">
                        <a:solidFill>
                          <a:schemeClr val="bg1"/>
                        </a:solidFill>
                        <a:effectLst/>
                        <a:latin typeface="Arial" panose="020B0604020202020204" pitchFamily="34" charset="0"/>
                      </a:endParaRPr>
                    </a:p>
                  </a:txBody>
                  <a:tcPr marL="117161" marR="83686" marT="167373" marB="167373" anchor="ctr">
                    <a:lnL w="12700" cmpd="sng">
                      <a:noFill/>
                    </a:lnL>
                    <a:lnR w="12700" cmpd="sng">
                      <a:noFill/>
                    </a:lnR>
                    <a:lnT w="19050" cap="flat" cmpd="sng" algn="ctr">
                      <a:noFill/>
                      <a:prstDash val="solid"/>
                    </a:lnT>
                    <a:lnB w="38100" cmpd="sng">
                      <a:noFill/>
                    </a:lnB>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73780452"/>
                  </a:ext>
                </a:extLst>
              </a:tr>
              <a:tr h="666545">
                <a:tc vMerge="1">
                  <a:txBody>
                    <a:bodyPr/>
                    <a:lstStyle/>
                    <a:p>
                      <a:endParaRPr lang="en-US"/>
                    </a:p>
                  </a:txBody>
                  <a:tcPr/>
                </a:tc>
                <a:tc>
                  <a:txBody>
                    <a:bodyPr/>
                    <a:lstStyle/>
                    <a:p>
                      <a:pPr marL="0" marR="0" algn="ctr" fontAlgn="t">
                        <a:lnSpc>
                          <a:spcPct val="115000"/>
                        </a:lnSpc>
                        <a:spcAft>
                          <a:spcPts val="800"/>
                        </a:spcAft>
                      </a:pPr>
                      <a:r>
                        <a:rPr lang="en-US" sz="2200" b="1" i="1" u="none" strike="noStrike" kern="100" cap="none" spc="0">
                          <a:solidFill>
                            <a:schemeClr val="tx1"/>
                          </a:solidFill>
                          <a:effectLst/>
                          <a:latin typeface="Calibri" panose="020F0502020204030204" pitchFamily="34" charset="0"/>
                          <a:ea typeface="Aptos" panose="020B0004020202020204" pitchFamily="34" charset="0"/>
                          <a:cs typeface="Times New Roman" panose="02020603050405020304" pitchFamily="18" charset="0"/>
                        </a:rPr>
                        <a:t>Average Precision</a:t>
                      </a:r>
                      <a:endParaRPr lang="en-US" sz="2200" b="0" i="0" u="none" strike="noStrike" cap="none" spc="0">
                        <a:solidFill>
                          <a:schemeClr val="tx1"/>
                        </a:solidFill>
                        <a:effectLst/>
                        <a:latin typeface="Arial" panose="020B0604020202020204" pitchFamily="34" charset="0"/>
                      </a:endParaRPr>
                    </a:p>
                  </a:txBody>
                  <a:tcPr marL="117161" marR="83686" marT="47265" marB="167373">
                    <a:lnL w="38100" cmpd="sng">
                      <a:noFill/>
                    </a:lnL>
                    <a:lnR w="12700" cmpd="sng">
                      <a:noFill/>
                      <a:prstDash val="solid"/>
                    </a:lnR>
                    <a:lnT w="38100" cmpd="sng">
                      <a:noFill/>
                    </a:lnT>
                    <a:lnB w="12700" cap="flat" cmpd="sng" algn="ctr">
                      <a:solidFill>
                        <a:schemeClr val="tx1"/>
                      </a:solidFill>
                      <a:prstDash val="solid"/>
                    </a:lnB>
                    <a:noFill/>
                  </a:tcPr>
                </a:tc>
                <a:tc>
                  <a:txBody>
                    <a:bodyPr/>
                    <a:lstStyle/>
                    <a:p>
                      <a:pPr marL="0" marR="0" algn="ctr" fontAlgn="t">
                        <a:lnSpc>
                          <a:spcPct val="115000"/>
                        </a:lnSpc>
                        <a:spcAft>
                          <a:spcPts val="800"/>
                        </a:spcAft>
                      </a:pPr>
                      <a:r>
                        <a:rPr lang="en-US" sz="2200" b="1" i="1" u="none" strike="noStrike" kern="100" cap="none" spc="0">
                          <a:solidFill>
                            <a:schemeClr val="tx1"/>
                          </a:solidFill>
                          <a:effectLst/>
                          <a:latin typeface="Calibri" panose="020F0502020204030204" pitchFamily="34" charset="0"/>
                          <a:ea typeface="Aptos" panose="020B0004020202020204" pitchFamily="34" charset="0"/>
                          <a:cs typeface="Times New Roman" panose="02020603050405020304" pitchFamily="18" charset="0"/>
                        </a:rPr>
                        <a:t>Average Recall</a:t>
                      </a:r>
                      <a:endParaRPr lang="en-US" sz="2200" b="0" i="0" u="none" strike="noStrike" cap="none" spc="0">
                        <a:solidFill>
                          <a:schemeClr val="tx1"/>
                        </a:solidFill>
                        <a:effectLst/>
                        <a:latin typeface="Arial" panose="020B0604020202020204" pitchFamily="34" charset="0"/>
                      </a:endParaRPr>
                    </a:p>
                  </a:txBody>
                  <a:tcPr marL="117161" marR="83686" marT="47265" marB="167373">
                    <a:lnL w="12700" cmpd="sng">
                      <a:noFill/>
                      <a:prstDash val="solid"/>
                    </a:lnL>
                    <a:lnR w="12700" cmpd="sng">
                      <a:noFill/>
                      <a:prstDash val="solid"/>
                    </a:lnR>
                    <a:lnT w="38100" cmpd="sng">
                      <a:noFill/>
                    </a:lnT>
                    <a:lnB w="12700" cap="flat" cmpd="sng" algn="ctr">
                      <a:solidFill>
                        <a:schemeClr val="tx1"/>
                      </a:solidFill>
                      <a:prstDash val="solid"/>
                    </a:lnB>
                    <a:noFill/>
                  </a:tcPr>
                </a:tc>
                <a:tc>
                  <a:txBody>
                    <a:bodyPr/>
                    <a:lstStyle/>
                    <a:p>
                      <a:pPr marL="0" marR="0" algn="ctr" fontAlgn="t">
                        <a:lnSpc>
                          <a:spcPct val="115000"/>
                        </a:lnSpc>
                        <a:spcAft>
                          <a:spcPts val="800"/>
                        </a:spcAft>
                      </a:pPr>
                      <a:r>
                        <a:rPr lang="en-US" sz="2200" b="1" i="1" u="none" strike="noStrike" kern="100" cap="none" spc="0">
                          <a:solidFill>
                            <a:schemeClr val="tx1"/>
                          </a:solidFill>
                          <a:effectLst/>
                          <a:latin typeface="Calibri" panose="020F0502020204030204" pitchFamily="34" charset="0"/>
                          <a:ea typeface="Aptos" panose="020B0004020202020204" pitchFamily="34" charset="0"/>
                          <a:cs typeface="Times New Roman" panose="02020603050405020304" pitchFamily="18" charset="0"/>
                        </a:rPr>
                        <a:t>Average F1 Score</a:t>
                      </a:r>
                      <a:endParaRPr lang="en-US" sz="2200" b="0" i="0" u="none" strike="noStrike" cap="none" spc="0">
                        <a:solidFill>
                          <a:schemeClr val="tx1"/>
                        </a:solidFill>
                        <a:effectLst/>
                        <a:latin typeface="Arial" panose="020B0604020202020204" pitchFamily="34" charset="0"/>
                      </a:endParaRPr>
                    </a:p>
                  </a:txBody>
                  <a:tcPr marL="117161" marR="83686" marT="47265" marB="167373">
                    <a:lnL w="12700" cmpd="sng">
                      <a:noFill/>
                      <a:prstDash val="solid"/>
                    </a:lnL>
                    <a:lnR w="12700" cmpd="sng">
                      <a:noFill/>
                      <a:prstDash val="solid"/>
                    </a:lnR>
                    <a:lnT w="38100" cmpd="sng">
                      <a:noFill/>
                    </a:lnT>
                    <a:lnB w="12700" cap="flat" cmpd="sng" algn="ctr">
                      <a:solidFill>
                        <a:schemeClr val="tx1"/>
                      </a:solidFill>
                      <a:prstDash val="solid"/>
                    </a:lnB>
                    <a:noFill/>
                  </a:tcPr>
                </a:tc>
                <a:extLst>
                  <a:ext uri="{0D108BD9-81ED-4DB2-BD59-A6C34878D82A}">
                    <a16:rowId xmlns:a16="http://schemas.microsoft.com/office/drawing/2014/main" val="36271501"/>
                  </a:ext>
                </a:extLst>
              </a:tr>
              <a:tr h="666545">
                <a:tc>
                  <a:txBody>
                    <a:bodyPr/>
                    <a:lstStyle/>
                    <a:p>
                      <a:pPr marL="0" marR="0" algn="l" fontAlgn="t">
                        <a:lnSpc>
                          <a:spcPct val="115000"/>
                        </a:lnSpc>
                        <a:spcAft>
                          <a:spcPts val="800"/>
                        </a:spcAft>
                      </a:pPr>
                      <a:r>
                        <a:rPr lang="en-US" sz="2200" b="1" cap="none" spc="0">
                          <a:solidFill>
                            <a:schemeClr val="tx1"/>
                          </a:solidFill>
                        </a:rPr>
                        <a:t>Graph Convolutional Network</a:t>
                      </a:r>
                      <a:endParaRPr lang="en-US" sz="2200" b="1" i="0" u="none" strike="noStrike" cap="none" spc="0">
                        <a:solidFill>
                          <a:schemeClr val="tx1"/>
                        </a:solidFill>
                        <a:effectLst/>
                        <a:latin typeface="Arial" panose="020B0604020202020204" pitchFamily="34" charset="0"/>
                      </a:endParaRPr>
                    </a:p>
                  </a:txBody>
                  <a:tcPr marL="117161" marR="83686" marT="47265" marB="167373">
                    <a:lnL w="12700" cmpd="sng">
                      <a:noFill/>
                      <a:prstDash val="solid"/>
                    </a:lnL>
                    <a:lnR w="12700" cmpd="sng">
                      <a:noFill/>
                      <a:prstDash val="solid"/>
                    </a:lnR>
                    <a:lnT w="38100" cmpd="sng">
                      <a:noFill/>
                    </a:lnT>
                    <a:lnB w="12700" cmpd="sng">
                      <a:noFill/>
                      <a:prstDash val="solid"/>
                    </a:lnB>
                    <a:solidFill>
                      <a:schemeClr val="bg1">
                        <a:lumMod val="95000"/>
                      </a:schemeClr>
                    </a:solidFill>
                  </a:tcPr>
                </a:tc>
                <a:tc>
                  <a:txBody>
                    <a:bodyPr/>
                    <a:lstStyle/>
                    <a:p>
                      <a:pPr marL="0" marR="0" algn="ctr" fontAlgn="t">
                        <a:lnSpc>
                          <a:spcPct val="115000"/>
                        </a:lnSpc>
                        <a:spcAft>
                          <a:spcPts val="800"/>
                        </a:spcAft>
                      </a:pPr>
                      <a:r>
                        <a:rPr lang="en-US" sz="2200" b="0" i="0" u="none" strike="noStrike" kern="100" cap="none" spc="0">
                          <a:solidFill>
                            <a:schemeClr val="tx1"/>
                          </a:solidFill>
                          <a:effectLst/>
                          <a:latin typeface="Calibri" panose="020F0502020204030204" pitchFamily="34" charset="0"/>
                          <a:cs typeface="Times New Roman" panose="02020603050405020304" pitchFamily="18" charset="0"/>
                        </a:rPr>
                        <a:t>0.048</a:t>
                      </a:r>
                      <a:endParaRPr lang="en-US" sz="2200" b="0" i="0" u="none" strike="noStrike" cap="none" spc="0">
                        <a:solidFill>
                          <a:schemeClr val="tx1"/>
                        </a:solidFill>
                        <a:effectLst/>
                        <a:latin typeface="Arial" panose="020B0604020202020204" pitchFamily="34" charset="0"/>
                      </a:endParaRPr>
                    </a:p>
                  </a:txBody>
                  <a:tcPr marL="117161" marR="83686" marT="47265" marB="167373">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marL="0" marR="0" algn="ctr" fontAlgn="t">
                        <a:lnSpc>
                          <a:spcPct val="115000"/>
                        </a:lnSpc>
                        <a:spcAft>
                          <a:spcPts val="800"/>
                        </a:spcAft>
                      </a:pPr>
                      <a:r>
                        <a:rPr lang="en-US" sz="2200" b="0" i="0" u="none" strike="noStrike" kern="100" cap="none" spc="0">
                          <a:solidFill>
                            <a:schemeClr val="tx1"/>
                          </a:solidFill>
                          <a:effectLst/>
                          <a:latin typeface="Calibri" panose="020F0502020204030204" pitchFamily="34" charset="0"/>
                          <a:ea typeface="Aptos" panose="020B0004020202020204" pitchFamily="34" charset="0"/>
                          <a:cs typeface="Times New Roman" panose="02020603050405020304" pitchFamily="18" charset="0"/>
                        </a:rPr>
                        <a:t>0.790</a:t>
                      </a:r>
                      <a:endParaRPr lang="en-US" sz="2200" b="0" i="0" u="none" strike="noStrike" cap="none" spc="0">
                        <a:solidFill>
                          <a:schemeClr val="tx1"/>
                        </a:solidFill>
                        <a:effectLst/>
                        <a:latin typeface="Arial" panose="020B0604020202020204" pitchFamily="34" charset="0"/>
                      </a:endParaRPr>
                    </a:p>
                  </a:txBody>
                  <a:tcPr marL="117161" marR="83686" marT="47265" marB="167373">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marL="0" marR="0" algn="ctr" fontAlgn="t">
                        <a:lnSpc>
                          <a:spcPct val="115000"/>
                        </a:lnSpc>
                        <a:spcAft>
                          <a:spcPts val="800"/>
                        </a:spcAft>
                      </a:pPr>
                      <a:r>
                        <a:rPr lang="en-US" sz="2200" b="0" i="0" u="none" strike="noStrike" kern="100" cap="none" spc="0">
                          <a:solidFill>
                            <a:schemeClr val="tx1"/>
                          </a:solidFill>
                          <a:effectLst/>
                          <a:latin typeface="Calibri" panose="020F0502020204030204" pitchFamily="34" charset="0"/>
                          <a:ea typeface="Aptos" panose="020B0004020202020204" pitchFamily="34" charset="0"/>
                          <a:cs typeface="Times New Roman" panose="02020603050405020304" pitchFamily="18" charset="0"/>
                        </a:rPr>
                        <a:t>0.091</a:t>
                      </a:r>
                      <a:endParaRPr lang="en-US" sz="2200" b="0" i="0" u="none" strike="noStrike" cap="none" spc="0">
                        <a:solidFill>
                          <a:schemeClr val="tx1"/>
                        </a:solidFill>
                        <a:effectLst/>
                        <a:latin typeface="Arial" panose="020B0604020202020204" pitchFamily="34" charset="0"/>
                      </a:endParaRPr>
                    </a:p>
                  </a:txBody>
                  <a:tcPr marL="117161" marR="83686" marT="47265" marB="167373">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1703260143"/>
                  </a:ext>
                </a:extLst>
              </a:tr>
              <a:tr h="666545">
                <a:tc>
                  <a:txBody>
                    <a:bodyPr/>
                    <a:lstStyle/>
                    <a:p>
                      <a:pPr marL="0" marR="0" algn="l" fontAlgn="t">
                        <a:lnSpc>
                          <a:spcPct val="115000"/>
                        </a:lnSpc>
                        <a:spcAft>
                          <a:spcPts val="800"/>
                        </a:spcAft>
                      </a:pPr>
                      <a:r>
                        <a:rPr lang="en-US" sz="2200" b="1" cap="none" spc="0">
                          <a:solidFill>
                            <a:schemeClr val="tx1"/>
                          </a:solidFill>
                        </a:rPr>
                        <a:t>Graph Attention Network</a:t>
                      </a:r>
                      <a:endParaRPr lang="en-US" sz="2200" b="1" i="0" u="none" strike="noStrike" cap="none" spc="0">
                        <a:solidFill>
                          <a:schemeClr val="tx1"/>
                        </a:solidFill>
                        <a:effectLst/>
                        <a:latin typeface="Arial" panose="020B0604020202020204" pitchFamily="34" charset="0"/>
                      </a:endParaRPr>
                    </a:p>
                  </a:txBody>
                  <a:tcPr marL="117161" marR="83686" marT="47265" marB="167373">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marL="0" marR="0" algn="ctr" fontAlgn="t">
                        <a:lnSpc>
                          <a:spcPct val="115000"/>
                        </a:lnSpc>
                        <a:spcAft>
                          <a:spcPts val="800"/>
                        </a:spcAft>
                      </a:pPr>
                      <a:r>
                        <a:rPr lang="en-US" sz="2200" b="0" i="0" u="none" strike="noStrike" kern="100" cap="none" spc="0">
                          <a:solidFill>
                            <a:schemeClr val="tx1"/>
                          </a:solidFill>
                          <a:effectLst/>
                          <a:latin typeface="Calibri" panose="020F0502020204030204" pitchFamily="34" charset="0"/>
                          <a:ea typeface="Aptos" panose="020B0004020202020204" pitchFamily="34" charset="0"/>
                          <a:cs typeface="Times New Roman" panose="02020603050405020304" pitchFamily="18" charset="0"/>
                        </a:rPr>
                        <a:t>0.048</a:t>
                      </a:r>
                      <a:endParaRPr lang="en-US" sz="2200" b="0" i="0" u="none" strike="noStrike" cap="none" spc="0">
                        <a:solidFill>
                          <a:schemeClr val="tx1"/>
                        </a:solidFill>
                        <a:effectLst/>
                        <a:latin typeface="Arial" panose="020B0604020202020204" pitchFamily="34" charset="0"/>
                      </a:endParaRPr>
                    </a:p>
                  </a:txBody>
                  <a:tcPr marL="117161" marR="83686" marT="47265" marB="167373">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marL="0" marR="0" algn="ctr" fontAlgn="t">
                        <a:lnSpc>
                          <a:spcPct val="115000"/>
                        </a:lnSpc>
                        <a:spcAft>
                          <a:spcPts val="800"/>
                        </a:spcAft>
                      </a:pPr>
                      <a:r>
                        <a:rPr lang="en-US" sz="2200" b="0" i="0" u="none" strike="noStrike" kern="100" cap="none" spc="0">
                          <a:solidFill>
                            <a:schemeClr val="tx1"/>
                          </a:solidFill>
                          <a:effectLst/>
                          <a:latin typeface="Calibri" panose="020F0502020204030204" pitchFamily="34" charset="0"/>
                          <a:ea typeface="Aptos" panose="020B0004020202020204" pitchFamily="34" charset="0"/>
                          <a:cs typeface="Times New Roman" panose="02020603050405020304" pitchFamily="18" charset="0"/>
                        </a:rPr>
                        <a:t>0.651</a:t>
                      </a:r>
                      <a:endParaRPr lang="en-US" sz="2200" b="0" i="0" u="none" strike="noStrike" cap="none" spc="0">
                        <a:solidFill>
                          <a:schemeClr val="tx1"/>
                        </a:solidFill>
                        <a:effectLst/>
                        <a:latin typeface="Arial" panose="020B0604020202020204" pitchFamily="34" charset="0"/>
                      </a:endParaRPr>
                    </a:p>
                  </a:txBody>
                  <a:tcPr marL="117161" marR="83686" marT="47265" marB="167373">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marL="0" marR="0" algn="ctr" fontAlgn="t">
                        <a:lnSpc>
                          <a:spcPct val="115000"/>
                        </a:lnSpc>
                        <a:spcAft>
                          <a:spcPts val="800"/>
                        </a:spcAft>
                      </a:pPr>
                      <a:r>
                        <a:rPr lang="en-US" sz="2200" b="0" i="0" u="none" strike="noStrike" kern="100" cap="none" spc="0">
                          <a:solidFill>
                            <a:schemeClr val="tx1"/>
                          </a:solidFill>
                          <a:effectLst/>
                          <a:latin typeface="Calibri" panose="020F0502020204030204" pitchFamily="34" charset="0"/>
                          <a:ea typeface="Aptos" panose="020B0004020202020204" pitchFamily="34" charset="0"/>
                          <a:cs typeface="Times New Roman" panose="02020603050405020304" pitchFamily="18" charset="0"/>
                        </a:rPr>
                        <a:t>0.090</a:t>
                      </a:r>
                      <a:endParaRPr lang="en-US" sz="2200" b="0" i="0" u="none" strike="noStrike" cap="none" spc="0">
                        <a:solidFill>
                          <a:schemeClr val="tx1"/>
                        </a:solidFill>
                        <a:effectLst/>
                        <a:latin typeface="Arial" panose="020B0604020202020204" pitchFamily="34" charset="0"/>
                      </a:endParaRPr>
                    </a:p>
                  </a:txBody>
                  <a:tcPr marL="117161" marR="83686" marT="47265" marB="167373">
                    <a:lnL w="12700" cmpd="sng">
                      <a:noFill/>
                      <a:prstDash val="solid"/>
                    </a:lnL>
                    <a:lnR w="12700" cmpd="sng">
                      <a:noFill/>
                      <a:prstDash val="solid"/>
                    </a:lnR>
                    <a:lnT w="12700" cmpd="sng">
                      <a:noFill/>
                      <a:prstDash val="solid"/>
                    </a:lnT>
                    <a:lnB w="12700" cap="flat" cmpd="sng" algn="ctr">
                      <a:solidFill>
                        <a:schemeClr val="tx1"/>
                      </a:solidFill>
                      <a:prstDash val="solid"/>
                    </a:lnB>
                    <a:noFill/>
                  </a:tcPr>
                </a:tc>
                <a:extLst>
                  <a:ext uri="{0D108BD9-81ED-4DB2-BD59-A6C34878D82A}">
                    <a16:rowId xmlns:a16="http://schemas.microsoft.com/office/drawing/2014/main" val="2528253653"/>
                  </a:ext>
                </a:extLst>
              </a:tr>
              <a:tr h="666545">
                <a:tc>
                  <a:txBody>
                    <a:bodyPr/>
                    <a:lstStyle/>
                    <a:p>
                      <a:pPr marL="0" marR="0" algn="l" fontAlgn="t">
                        <a:lnSpc>
                          <a:spcPct val="115000"/>
                        </a:lnSpc>
                        <a:spcAft>
                          <a:spcPts val="800"/>
                        </a:spcAft>
                      </a:pPr>
                      <a:r>
                        <a:rPr lang="en-US" sz="2200" b="1" cap="none" spc="0">
                          <a:solidFill>
                            <a:schemeClr val="tx1"/>
                          </a:solidFill>
                        </a:rPr>
                        <a:t>GraphSAGE</a:t>
                      </a:r>
                      <a:endParaRPr lang="en-US" sz="2200" b="1" i="0" u="none" strike="noStrike" cap="none" spc="0">
                        <a:solidFill>
                          <a:schemeClr val="tx1"/>
                        </a:solidFill>
                        <a:effectLst/>
                        <a:latin typeface="Arial" panose="020B0604020202020204" pitchFamily="34" charset="0"/>
                      </a:endParaRPr>
                    </a:p>
                  </a:txBody>
                  <a:tcPr marL="117161" marR="83686" marT="47265" marB="167373">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marL="0" marR="0" algn="ctr" fontAlgn="t">
                        <a:lnSpc>
                          <a:spcPct val="115000"/>
                        </a:lnSpc>
                        <a:spcAft>
                          <a:spcPts val="800"/>
                        </a:spcAft>
                      </a:pPr>
                      <a:r>
                        <a:rPr lang="en-US" sz="2200" b="0" i="0" u="none" strike="noStrike" kern="100" cap="none" spc="0">
                          <a:solidFill>
                            <a:schemeClr val="tx1"/>
                          </a:solidFill>
                          <a:effectLst/>
                          <a:latin typeface="Calibri" panose="020F0502020204030204" pitchFamily="34" charset="0"/>
                          <a:ea typeface="Aptos" panose="020B0004020202020204" pitchFamily="34" charset="0"/>
                          <a:cs typeface="Times New Roman" panose="02020603050405020304" pitchFamily="18" charset="0"/>
                        </a:rPr>
                        <a:t>0.041</a:t>
                      </a:r>
                      <a:endParaRPr lang="en-US" sz="2200" b="0" i="0" u="none" strike="noStrike" cap="none" spc="0">
                        <a:solidFill>
                          <a:schemeClr val="tx1"/>
                        </a:solidFill>
                        <a:effectLst/>
                        <a:latin typeface="Arial" panose="020B0604020202020204" pitchFamily="34" charset="0"/>
                      </a:endParaRPr>
                    </a:p>
                  </a:txBody>
                  <a:tcPr marL="117161" marR="83686" marT="47265" marB="167373">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marL="0" marR="0" algn="ctr" fontAlgn="t">
                        <a:lnSpc>
                          <a:spcPct val="115000"/>
                        </a:lnSpc>
                        <a:spcAft>
                          <a:spcPts val="800"/>
                        </a:spcAft>
                      </a:pPr>
                      <a:r>
                        <a:rPr lang="en-US" sz="2200" b="0" i="0" u="none" strike="noStrike" kern="100" cap="none" spc="0">
                          <a:solidFill>
                            <a:schemeClr val="tx1"/>
                          </a:solidFill>
                          <a:effectLst/>
                          <a:latin typeface="Calibri" panose="020F0502020204030204" pitchFamily="34" charset="0"/>
                          <a:ea typeface="Aptos" panose="020B0004020202020204" pitchFamily="34" charset="0"/>
                          <a:cs typeface="Times New Roman" panose="02020603050405020304" pitchFamily="18" charset="0"/>
                        </a:rPr>
                        <a:t>0.485</a:t>
                      </a:r>
                      <a:endParaRPr lang="en-US" sz="2200" b="0" i="0" u="none" strike="noStrike" cap="none" spc="0">
                        <a:solidFill>
                          <a:schemeClr val="tx1"/>
                        </a:solidFill>
                        <a:effectLst/>
                        <a:latin typeface="Arial" panose="020B0604020202020204" pitchFamily="34" charset="0"/>
                      </a:endParaRPr>
                    </a:p>
                  </a:txBody>
                  <a:tcPr marL="117161" marR="83686" marT="47265" marB="167373">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marL="0" marR="0" algn="ctr" fontAlgn="t">
                        <a:lnSpc>
                          <a:spcPct val="115000"/>
                        </a:lnSpc>
                        <a:spcAft>
                          <a:spcPts val="800"/>
                        </a:spcAft>
                      </a:pPr>
                      <a:r>
                        <a:rPr lang="en-US" sz="2200" b="0" i="0" u="none" strike="noStrike" kern="100" cap="none" spc="0" dirty="0">
                          <a:solidFill>
                            <a:schemeClr val="tx1"/>
                          </a:solidFill>
                          <a:effectLst/>
                          <a:latin typeface="Calibri" panose="020F0502020204030204" pitchFamily="34" charset="0"/>
                          <a:ea typeface="Aptos" panose="020B0004020202020204" pitchFamily="34" charset="0"/>
                          <a:cs typeface="Times New Roman" panose="02020603050405020304" pitchFamily="18" charset="0"/>
                        </a:rPr>
                        <a:t>0.075</a:t>
                      </a:r>
                      <a:endParaRPr lang="en-US" sz="2200" b="0" i="0" u="none" strike="noStrike" cap="none" spc="0" dirty="0">
                        <a:solidFill>
                          <a:schemeClr val="tx1"/>
                        </a:solidFill>
                        <a:effectLst/>
                        <a:latin typeface="Arial" panose="020B0604020202020204" pitchFamily="34" charset="0"/>
                      </a:endParaRPr>
                    </a:p>
                  </a:txBody>
                  <a:tcPr marL="117161" marR="83686" marT="47265" marB="167373">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1688294085"/>
                  </a:ext>
                </a:extLst>
              </a:tr>
            </a:tbl>
          </a:graphicData>
        </a:graphic>
      </p:graphicFrame>
    </p:spTree>
    <p:extLst>
      <p:ext uri="{BB962C8B-B14F-4D97-AF65-F5344CB8AC3E}">
        <p14:creationId xmlns:p14="http://schemas.microsoft.com/office/powerpoint/2010/main" val="1255828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B93154F-F151-2384-B8DA-201924328A64}"/>
              </a:ext>
            </a:extLst>
          </p:cNvPr>
          <p:cNvSpPr>
            <a:spLocks noGrp="1"/>
          </p:cNvSpPr>
          <p:nvPr>
            <p:ph type="title"/>
          </p:nvPr>
        </p:nvSpPr>
        <p:spPr>
          <a:xfrm>
            <a:off x="826396" y="586855"/>
            <a:ext cx="4230100" cy="3387497"/>
          </a:xfrm>
        </p:spPr>
        <p:txBody>
          <a:bodyPr anchor="b">
            <a:normAutofit/>
          </a:bodyPr>
          <a:lstStyle/>
          <a:p>
            <a:pPr algn="r"/>
            <a:r>
              <a:rPr lang="en-US" sz="4000" dirty="0">
                <a:solidFill>
                  <a:srgbClr val="FFFFFF"/>
                </a:solidFill>
              </a:rPr>
              <a:t>Inference from Results</a:t>
            </a:r>
          </a:p>
        </p:txBody>
      </p:sp>
      <p:sp>
        <p:nvSpPr>
          <p:cNvPr id="4" name="Rectangle 1">
            <a:extLst>
              <a:ext uri="{FF2B5EF4-FFF2-40B4-BE49-F238E27FC236}">
                <a16:creationId xmlns:a16="http://schemas.microsoft.com/office/drawing/2014/main" id="{B1F9FCAC-398F-3FC6-E935-713808808B8B}"/>
              </a:ext>
            </a:extLst>
          </p:cNvPr>
          <p:cNvSpPr>
            <a:spLocks noGrp="1" noChangeArrowheads="1"/>
          </p:cNvSpPr>
          <p:nvPr>
            <p:ph idx="1"/>
          </p:nvPr>
        </p:nvSpPr>
        <p:spPr bwMode="auto">
          <a:xfrm>
            <a:off x="6503158" y="649480"/>
            <a:ext cx="4862447" cy="554604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None/>
              <a:tabLst/>
            </a:pPr>
            <a:r>
              <a:rPr kumimoji="0" lang="en-US" altLang="en-US" sz="1400" b="1"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Graph Convolutional Network (GCN):</a:t>
            </a:r>
            <a:r>
              <a:rPr kumimoji="0" lang="en-US" altLang="en-US" sz="1400"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 While it achieves the highest recall, the low precision and F1 score indicate that it may have struggled with distinguishing relevant from irrelevant news articles, likely due to over smoothing or limited expressiveness in a dense graph structure.</a:t>
            </a:r>
          </a:p>
          <a:p>
            <a:pPr marL="0" marR="0" lvl="0" indent="0" defTabSz="914400" rtl="0" eaLnBrk="0" fontAlgn="base" latinLnBrk="0" hangingPunct="0">
              <a:spcBef>
                <a:spcPct val="0"/>
              </a:spcBef>
              <a:spcAft>
                <a:spcPts val="600"/>
              </a:spcAft>
              <a:buClrTx/>
              <a:buSzTx/>
              <a:buNone/>
              <a:tabLst/>
            </a:pPr>
            <a:endParaRPr kumimoji="0" lang="en-US" altLang="en-US" sz="1400" b="1"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endParaRPr>
          </a:p>
          <a:p>
            <a:pPr marL="0" marR="0" lvl="0" indent="0" defTabSz="914400" rtl="0" eaLnBrk="0" fontAlgn="base" latinLnBrk="0" hangingPunct="0">
              <a:spcBef>
                <a:spcPct val="0"/>
              </a:spcBef>
              <a:spcAft>
                <a:spcPts val="600"/>
              </a:spcAft>
              <a:buClrTx/>
              <a:buSzTx/>
              <a:buNone/>
              <a:tabLst/>
            </a:pPr>
            <a:r>
              <a:rPr kumimoji="0" lang="en-US" altLang="en-US" sz="1400" b="1"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Graph Attention Network (GAT):</a:t>
            </a:r>
            <a:r>
              <a:rPr kumimoji="0" lang="en-US" altLang="en-US" sz="1400"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 The attention mechanism improves focus on relevant neighbors, but its performance is like GCN, suggesting that attention may not have been effective in capturing user-news preferences, possibly due to sparse or noisy interactions.</a:t>
            </a:r>
          </a:p>
          <a:p>
            <a:pPr marL="0" marR="0" lvl="0" indent="0" defTabSz="914400" rtl="0" eaLnBrk="0" fontAlgn="base" latinLnBrk="0" hangingPunct="0">
              <a:spcBef>
                <a:spcPct val="0"/>
              </a:spcBef>
              <a:spcAft>
                <a:spcPts val="600"/>
              </a:spcAft>
              <a:buClrTx/>
              <a:buSzTx/>
              <a:buNone/>
              <a:tabLst/>
            </a:pPr>
            <a:endParaRPr kumimoji="0" lang="en-US" altLang="en-US" sz="1400" b="1"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endParaRPr>
          </a:p>
          <a:p>
            <a:pPr marL="0" marR="0" lvl="0" indent="0" defTabSz="914400" rtl="0" eaLnBrk="0" fontAlgn="base" latinLnBrk="0" hangingPunct="0">
              <a:spcBef>
                <a:spcPct val="0"/>
              </a:spcBef>
              <a:spcAft>
                <a:spcPts val="600"/>
              </a:spcAft>
              <a:buClrTx/>
              <a:buSzTx/>
              <a:buNone/>
              <a:tabLst/>
            </a:pPr>
            <a:r>
              <a:rPr kumimoji="0" lang="en-US" altLang="en-US" sz="1400" b="1"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GraphSAGE:</a:t>
            </a:r>
            <a:r>
              <a:rPr kumimoji="0" lang="en-US" altLang="en-US" sz="1400"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 The lower scores across all metrics indicate that its inductive learning approach may not have effectively leveraged the graph structure or feature aggregation for user-news relationships, especially in a sparse or large-scale dataset.</a:t>
            </a:r>
          </a:p>
        </p:txBody>
      </p:sp>
    </p:spTree>
    <p:extLst>
      <p:ext uri="{BB962C8B-B14F-4D97-AF65-F5344CB8AC3E}">
        <p14:creationId xmlns:p14="http://schemas.microsoft.com/office/powerpoint/2010/main" val="39272557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AB65B51-A2FB-EFAB-34F3-5C80EFB54E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B89480-6EDC-C90F-94EA-EF53D28F3D77}"/>
              </a:ext>
            </a:extLst>
          </p:cNvPr>
          <p:cNvSpPr>
            <a:spLocks noGrp="1"/>
          </p:cNvSpPr>
          <p:nvPr>
            <p:ph type="title"/>
          </p:nvPr>
        </p:nvSpPr>
        <p:spPr>
          <a:xfrm>
            <a:off x="761840" y="1138265"/>
            <a:ext cx="4544762" cy="1401183"/>
          </a:xfrm>
        </p:spPr>
        <p:txBody>
          <a:bodyPr vert="horz" lIns="91440" tIns="45720" rIns="91440" bIns="45720" rtlCol="0" anchor="t">
            <a:normAutofit/>
          </a:bodyPr>
          <a:lstStyle/>
          <a:p>
            <a:r>
              <a:rPr lang="en-US" sz="3200" kern="1200">
                <a:solidFill>
                  <a:schemeClr val="tx1"/>
                </a:solidFill>
                <a:latin typeface="+mj-lt"/>
                <a:ea typeface="+mj-ea"/>
                <a:cs typeface="+mj-cs"/>
              </a:rPr>
              <a:t>Ranking System and Comparison</a:t>
            </a:r>
            <a:endParaRPr lang="en-US" sz="3200" kern="1200" dirty="0">
              <a:solidFill>
                <a:schemeClr val="tx1"/>
              </a:solidFill>
              <a:latin typeface="+mj-lt"/>
              <a:ea typeface="+mj-ea"/>
              <a:cs typeface="+mj-cs"/>
            </a:endParaRPr>
          </a:p>
        </p:txBody>
      </p:sp>
      <p:cxnSp>
        <p:nvCxnSpPr>
          <p:cNvPr id="41" name="Straight Connector 40">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462"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8D24D30-0FF8-E668-9164-DFEF40CBD1B6}"/>
              </a:ext>
            </a:extLst>
          </p:cNvPr>
          <p:cNvSpPr txBox="1"/>
          <p:nvPr/>
        </p:nvSpPr>
        <p:spPr>
          <a:xfrm>
            <a:off x="761840" y="2551176"/>
            <a:ext cx="4544762" cy="3602935"/>
          </a:xfrm>
          <a:prstGeom prst="rect">
            <a:avLst/>
          </a:prstGeom>
        </p:spPr>
        <p:txBody>
          <a:bodyPr vert="horz" lIns="91440" tIns="45720" rIns="91440" bIns="45720" rtlCol="0">
            <a:normAutofit lnSpcReduction="10000"/>
          </a:bodyPr>
          <a:lstStyle/>
          <a:p>
            <a:pPr>
              <a:lnSpc>
                <a:spcPct val="90000"/>
              </a:lnSpc>
              <a:spcAft>
                <a:spcPts val="600"/>
              </a:spcAft>
            </a:pPr>
            <a:r>
              <a:rPr lang="en-US" sz="1700" b="1" i="1" dirty="0"/>
              <a:t>Disclaimer – Since I did not have the True Ranks of the News Articles, I created my own custom Rank Based on Cosine Similarity between User Feature Embedding and Item Feature Embedding.</a:t>
            </a:r>
          </a:p>
          <a:p>
            <a:pPr>
              <a:lnSpc>
                <a:spcPct val="90000"/>
              </a:lnSpc>
              <a:spcAft>
                <a:spcPts val="600"/>
              </a:spcAft>
            </a:pPr>
            <a:endParaRPr lang="en-US" sz="1700" i="1" dirty="0"/>
          </a:p>
          <a:p>
            <a:pPr>
              <a:lnSpc>
                <a:spcPct val="90000"/>
              </a:lnSpc>
              <a:spcAft>
                <a:spcPts val="600"/>
              </a:spcAft>
            </a:pPr>
            <a:r>
              <a:rPr lang="en-US" sz="1700" dirty="0"/>
              <a:t>All models achieve perfect MRR scores, indicating they rank the first relevant item correctly across all queries.</a:t>
            </a:r>
          </a:p>
          <a:p>
            <a:pPr>
              <a:lnSpc>
                <a:spcPct val="90000"/>
              </a:lnSpc>
              <a:spcAft>
                <a:spcPts val="600"/>
              </a:spcAft>
            </a:pPr>
            <a:endParaRPr lang="en-US" sz="1700"/>
          </a:p>
          <a:p>
            <a:pPr>
              <a:lnSpc>
                <a:spcPct val="90000"/>
              </a:lnSpc>
              <a:spcAft>
                <a:spcPts val="600"/>
              </a:spcAft>
            </a:pPr>
            <a:r>
              <a:rPr lang="en-US" sz="1700"/>
              <a:t>However</a:t>
            </a:r>
            <a:r>
              <a:rPr lang="en-US" sz="1700" dirty="0"/>
              <a:t>, slight differences in NDCG scores suggest variations in how the models rank subsequent relevant items, with GAT slightly outperforming GCN and GraphSAGE in ranking quality.</a:t>
            </a:r>
            <a:endParaRPr lang="en-US" sz="1700" i="1" dirty="0"/>
          </a:p>
        </p:txBody>
      </p:sp>
      <p:graphicFrame>
        <p:nvGraphicFramePr>
          <p:cNvPr id="4" name="Content Placeholder 3">
            <a:extLst>
              <a:ext uri="{FF2B5EF4-FFF2-40B4-BE49-F238E27FC236}">
                <a16:creationId xmlns:a16="http://schemas.microsoft.com/office/drawing/2014/main" id="{4749AB29-A7CE-286A-BD55-BEDE33A4EBF6}"/>
              </a:ext>
            </a:extLst>
          </p:cNvPr>
          <p:cNvGraphicFramePr>
            <a:graphicFrameLocks noGrp="1"/>
          </p:cNvGraphicFramePr>
          <p:nvPr>
            <p:ph idx="1"/>
            <p:extLst>
              <p:ext uri="{D42A27DB-BD31-4B8C-83A1-F6EECF244321}">
                <p14:modId xmlns:p14="http://schemas.microsoft.com/office/powerpoint/2010/main" val="1871143282"/>
              </p:ext>
            </p:extLst>
          </p:nvPr>
        </p:nvGraphicFramePr>
        <p:xfrm>
          <a:off x="6082748" y="2907877"/>
          <a:ext cx="5334162" cy="1043847"/>
        </p:xfrm>
        <a:graphic>
          <a:graphicData uri="http://schemas.openxmlformats.org/drawingml/2006/table">
            <a:tbl>
              <a:tblPr firstRow="1" firstCol="1" bandRow="1">
                <a:noFill/>
              </a:tblPr>
              <a:tblGrid>
                <a:gridCol w="1796443">
                  <a:extLst>
                    <a:ext uri="{9D8B030D-6E8A-4147-A177-3AD203B41FA5}">
                      <a16:colId xmlns:a16="http://schemas.microsoft.com/office/drawing/2014/main" val="660703004"/>
                    </a:ext>
                  </a:extLst>
                </a:gridCol>
                <a:gridCol w="929221">
                  <a:extLst>
                    <a:ext uri="{9D8B030D-6E8A-4147-A177-3AD203B41FA5}">
                      <a16:colId xmlns:a16="http://schemas.microsoft.com/office/drawing/2014/main" val="2183952199"/>
                    </a:ext>
                  </a:extLst>
                </a:gridCol>
                <a:gridCol w="1017927">
                  <a:extLst>
                    <a:ext uri="{9D8B030D-6E8A-4147-A177-3AD203B41FA5}">
                      <a16:colId xmlns:a16="http://schemas.microsoft.com/office/drawing/2014/main" val="1569543013"/>
                    </a:ext>
                  </a:extLst>
                </a:gridCol>
                <a:gridCol w="1017927">
                  <a:extLst>
                    <a:ext uri="{9D8B030D-6E8A-4147-A177-3AD203B41FA5}">
                      <a16:colId xmlns:a16="http://schemas.microsoft.com/office/drawing/2014/main" val="3343136733"/>
                    </a:ext>
                  </a:extLst>
                </a:gridCol>
                <a:gridCol w="572644">
                  <a:extLst>
                    <a:ext uri="{9D8B030D-6E8A-4147-A177-3AD203B41FA5}">
                      <a16:colId xmlns:a16="http://schemas.microsoft.com/office/drawing/2014/main" val="465523202"/>
                    </a:ext>
                  </a:extLst>
                </a:gridCol>
              </a:tblGrid>
              <a:tr h="292476">
                <a:tc>
                  <a:txBody>
                    <a:bodyPr/>
                    <a:lstStyle/>
                    <a:p>
                      <a:pPr algn="l" rtl="0" fontAlgn="ctr"/>
                      <a:r>
                        <a:rPr lang="en-US" sz="1200" b="1" i="0" u="none" strike="noStrike" cap="all" spc="60">
                          <a:solidFill>
                            <a:schemeClr val="tx1">
                              <a:lumMod val="75000"/>
                              <a:lumOff val="25000"/>
                            </a:schemeClr>
                          </a:solidFill>
                          <a:effectLst/>
                          <a:latin typeface="Aptos" panose="020B0004020202020204" pitchFamily="34" charset="0"/>
                        </a:rPr>
                        <a:t>Model</a:t>
                      </a:r>
                    </a:p>
                  </a:txBody>
                  <a:tcPr marL="76779" marR="57585" marT="38390" marB="38390" anchor="ctr">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l" rtl="0" fontAlgn="ctr"/>
                      <a:r>
                        <a:rPr lang="en-US" sz="1200" b="1" i="0" u="none" strike="noStrike" cap="all" spc="60">
                          <a:solidFill>
                            <a:schemeClr val="tx1">
                              <a:lumMod val="75000"/>
                              <a:lumOff val="25000"/>
                            </a:schemeClr>
                          </a:solidFill>
                          <a:effectLst/>
                          <a:latin typeface="Aptos" panose="020B0004020202020204" pitchFamily="34" charset="0"/>
                        </a:rPr>
                        <a:t>NDCG@5</a:t>
                      </a:r>
                    </a:p>
                  </a:txBody>
                  <a:tcPr marL="76779" marR="57585" marT="38390" marB="38390" anchor="ctr">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l" rtl="0" fontAlgn="ctr"/>
                      <a:r>
                        <a:rPr lang="en-US" sz="1200" b="1" i="0" u="none" strike="noStrike" cap="all" spc="60">
                          <a:solidFill>
                            <a:schemeClr val="tx1">
                              <a:lumMod val="75000"/>
                              <a:lumOff val="25000"/>
                            </a:schemeClr>
                          </a:solidFill>
                          <a:effectLst/>
                          <a:latin typeface="Aptos" panose="020B0004020202020204" pitchFamily="34" charset="0"/>
                        </a:rPr>
                        <a:t>NDCG@10</a:t>
                      </a:r>
                    </a:p>
                  </a:txBody>
                  <a:tcPr marL="76779" marR="57585" marT="38390" marB="38390" anchor="ctr">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l" rtl="0" fontAlgn="ctr"/>
                      <a:r>
                        <a:rPr lang="en-US" sz="1200" b="1" i="0" u="none" strike="noStrike" cap="all" spc="60">
                          <a:solidFill>
                            <a:schemeClr val="tx1">
                              <a:lumMod val="75000"/>
                              <a:lumOff val="25000"/>
                            </a:schemeClr>
                          </a:solidFill>
                          <a:effectLst/>
                          <a:latin typeface="Aptos" panose="020B0004020202020204" pitchFamily="34" charset="0"/>
                        </a:rPr>
                        <a:t>NDCG@15</a:t>
                      </a:r>
                    </a:p>
                  </a:txBody>
                  <a:tcPr marL="76779" marR="57585" marT="38390" marB="38390" anchor="ctr">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l" rtl="0" fontAlgn="ctr"/>
                      <a:r>
                        <a:rPr lang="en-US" sz="1200" b="1" i="0" u="none" strike="noStrike" cap="all" spc="60">
                          <a:solidFill>
                            <a:schemeClr val="tx1">
                              <a:lumMod val="75000"/>
                              <a:lumOff val="25000"/>
                            </a:schemeClr>
                          </a:solidFill>
                          <a:effectLst/>
                          <a:latin typeface="Aptos" panose="020B0004020202020204" pitchFamily="34" charset="0"/>
                        </a:rPr>
                        <a:t>MRR</a:t>
                      </a:r>
                    </a:p>
                  </a:txBody>
                  <a:tcPr marL="76779" marR="57585" marT="38390" marB="38390" anchor="ctr">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extLst>
                  <a:ext uri="{0D108BD9-81ED-4DB2-BD59-A6C34878D82A}">
                    <a16:rowId xmlns:a16="http://schemas.microsoft.com/office/drawing/2014/main" val="36271501"/>
                  </a:ext>
                </a:extLst>
              </a:tr>
              <a:tr h="250457">
                <a:tc>
                  <a:txBody>
                    <a:bodyPr/>
                    <a:lstStyle/>
                    <a:p>
                      <a:pPr algn="l" rtl="0" fontAlgn="ctr"/>
                      <a:r>
                        <a:rPr lang="en-US" sz="900" b="1" i="0" u="none" strike="noStrike" cap="none" spc="0">
                          <a:solidFill>
                            <a:schemeClr val="tx1">
                              <a:lumMod val="75000"/>
                              <a:lumOff val="25000"/>
                            </a:schemeClr>
                          </a:solidFill>
                          <a:effectLst/>
                          <a:latin typeface="Aptos" panose="020B0004020202020204" pitchFamily="34" charset="0"/>
                        </a:rPr>
                        <a:t>Graph Convolutional Network</a:t>
                      </a:r>
                    </a:p>
                  </a:txBody>
                  <a:tcPr marL="76779" marR="57585" marT="38390" marB="38390" anchor="ctr">
                    <a:lnL w="19050" cap="flat" cmpd="sng" algn="ctr">
                      <a:noFill/>
                      <a:prstDash val="solid"/>
                    </a:lnL>
                    <a:lnR w="9525" cap="flat" cmpd="sng" algn="ctr">
                      <a:solidFill>
                        <a:srgbClr val="C7C6C1"/>
                      </a:solid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rtl="0" fontAlgn="ctr"/>
                      <a:r>
                        <a:rPr lang="en-US" sz="900" b="0" i="0" u="none" strike="noStrike" cap="none" spc="0">
                          <a:solidFill>
                            <a:schemeClr val="tx1">
                              <a:lumMod val="75000"/>
                              <a:lumOff val="25000"/>
                            </a:schemeClr>
                          </a:solidFill>
                          <a:effectLst/>
                          <a:latin typeface="Aptos" panose="020B0004020202020204" pitchFamily="34" charset="0"/>
                        </a:rPr>
                        <a:t>0.627</a:t>
                      </a:r>
                    </a:p>
                  </a:txBody>
                  <a:tcPr marL="76779" marR="57585" marT="38390" marB="38390" anchor="ctr">
                    <a:lnL w="9525" cap="flat" cmpd="sng" algn="ctr">
                      <a:solidFill>
                        <a:srgbClr val="C7C6C1"/>
                      </a:solid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rtl="0" fontAlgn="ctr"/>
                      <a:r>
                        <a:rPr lang="en-US" sz="900" b="0" i="0" u="none" strike="noStrike" cap="none" spc="0">
                          <a:solidFill>
                            <a:schemeClr val="tx1">
                              <a:lumMod val="75000"/>
                              <a:lumOff val="25000"/>
                            </a:schemeClr>
                          </a:solidFill>
                          <a:effectLst/>
                          <a:latin typeface="Aptos" panose="020B0004020202020204" pitchFamily="34" charset="0"/>
                        </a:rPr>
                        <a:t>0.674</a:t>
                      </a:r>
                    </a:p>
                  </a:txBody>
                  <a:tcPr marL="76779" marR="57585" marT="38390" marB="38390"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rtl="0" fontAlgn="ctr"/>
                      <a:r>
                        <a:rPr lang="en-US" sz="900" b="0" i="0" u="none" strike="noStrike" cap="none" spc="0">
                          <a:solidFill>
                            <a:schemeClr val="tx1">
                              <a:lumMod val="75000"/>
                              <a:lumOff val="25000"/>
                            </a:schemeClr>
                          </a:solidFill>
                          <a:effectLst/>
                          <a:latin typeface="Aptos" panose="020B0004020202020204" pitchFamily="34" charset="0"/>
                        </a:rPr>
                        <a:t>0.707</a:t>
                      </a:r>
                    </a:p>
                  </a:txBody>
                  <a:tcPr marL="76779" marR="57585" marT="38390" marB="38390"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rtl="0" fontAlgn="ctr"/>
                      <a:r>
                        <a:rPr lang="en-US" sz="900" b="0" i="0" u="none" strike="noStrike" cap="none" spc="0">
                          <a:solidFill>
                            <a:schemeClr val="tx1">
                              <a:lumMod val="75000"/>
                              <a:lumOff val="25000"/>
                            </a:schemeClr>
                          </a:solidFill>
                          <a:effectLst/>
                          <a:latin typeface="Aptos" panose="020B0004020202020204" pitchFamily="34" charset="0"/>
                        </a:rPr>
                        <a:t>1</a:t>
                      </a:r>
                    </a:p>
                  </a:txBody>
                  <a:tcPr marL="76779" marR="57585" marT="38390" marB="38390"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1703260143"/>
                  </a:ext>
                </a:extLst>
              </a:tr>
              <a:tr h="250457">
                <a:tc>
                  <a:txBody>
                    <a:bodyPr/>
                    <a:lstStyle/>
                    <a:p>
                      <a:pPr algn="l" rtl="0" fontAlgn="ctr"/>
                      <a:r>
                        <a:rPr lang="en-US" sz="900" b="1" i="0" u="none" strike="noStrike" cap="none" spc="0">
                          <a:solidFill>
                            <a:schemeClr val="tx1">
                              <a:lumMod val="75000"/>
                              <a:lumOff val="25000"/>
                            </a:schemeClr>
                          </a:solidFill>
                          <a:effectLst/>
                          <a:latin typeface="Aptos" panose="020B0004020202020204" pitchFamily="34" charset="0"/>
                        </a:rPr>
                        <a:t>Graph Attention Network</a:t>
                      </a:r>
                    </a:p>
                  </a:txBody>
                  <a:tcPr marL="76779" marR="57585" marT="38390" marB="38390" anchor="ctr">
                    <a:lnL w="19050" cap="flat" cmpd="sng" algn="ctr">
                      <a:noFill/>
                      <a:prstDash val="solid"/>
                    </a:lnL>
                    <a:lnR w="9525" cap="flat" cmpd="sng" algn="ctr">
                      <a:solidFill>
                        <a:srgbClr val="C7C6C1"/>
                      </a:solid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rtl="0" fontAlgn="ctr"/>
                      <a:r>
                        <a:rPr lang="en-US" sz="900" b="0" i="0" u="none" strike="noStrike" cap="none" spc="0">
                          <a:solidFill>
                            <a:schemeClr val="tx1">
                              <a:lumMod val="75000"/>
                              <a:lumOff val="25000"/>
                            </a:schemeClr>
                          </a:solidFill>
                          <a:effectLst/>
                          <a:latin typeface="Aptos" panose="020B0004020202020204" pitchFamily="34" charset="0"/>
                        </a:rPr>
                        <a:t>0.63</a:t>
                      </a:r>
                    </a:p>
                  </a:txBody>
                  <a:tcPr marL="76779" marR="57585" marT="38390" marB="38390" anchor="ctr">
                    <a:lnL w="9525" cap="flat" cmpd="sng" algn="ctr">
                      <a:solidFill>
                        <a:srgbClr val="C7C6C1"/>
                      </a:solid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rtl="0" fontAlgn="ctr"/>
                      <a:r>
                        <a:rPr lang="en-US" sz="900" b="0" i="0" u="none" strike="noStrike" cap="none" spc="0">
                          <a:solidFill>
                            <a:schemeClr val="tx1">
                              <a:lumMod val="75000"/>
                              <a:lumOff val="25000"/>
                            </a:schemeClr>
                          </a:solidFill>
                          <a:effectLst/>
                          <a:latin typeface="Aptos" panose="020B0004020202020204" pitchFamily="34" charset="0"/>
                        </a:rPr>
                        <a:t>0.677</a:t>
                      </a:r>
                    </a:p>
                  </a:txBody>
                  <a:tcPr marL="76779" marR="57585" marT="38390" marB="38390"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rtl="0" fontAlgn="ctr"/>
                      <a:r>
                        <a:rPr lang="en-US" sz="900" b="0" i="0" u="none" strike="noStrike" cap="none" spc="0">
                          <a:solidFill>
                            <a:schemeClr val="tx1">
                              <a:lumMod val="75000"/>
                              <a:lumOff val="25000"/>
                            </a:schemeClr>
                          </a:solidFill>
                          <a:effectLst/>
                          <a:latin typeface="Aptos" panose="020B0004020202020204" pitchFamily="34" charset="0"/>
                        </a:rPr>
                        <a:t>0.709</a:t>
                      </a:r>
                    </a:p>
                  </a:txBody>
                  <a:tcPr marL="76779" marR="57585" marT="38390" marB="38390"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rtl="0" fontAlgn="ctr"/>
                      <a:r>
                        <a:rPr lang="en-US" sz="900" b="0" i="0" u="none" strike="noStrike" cap="none" spc="0">
                          <a:solidFill>
                            <a:schemeClr val="tx1">
                              <a:lumMod val="75000"/>
                              <a:lumOff val="25000"/>
                            </a:schemeClr>
                          </a:solidFill>
                          <a:effectLst/>
                          <a:latin typeface="Aptos" panose="020B0004020202020204" pitchFamily="34" charset="0"/>
                        </a:rPr>
                        <a:t>1</a:t>
                      </a:r>
                    </a:p>
                  </a:txBody>
                  <a:tcPr marL="76779" marR="57585" marT="38390" marB="38390"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528253653"/>
                  </a:ext>
                </a:extLst>
              </a:tr>
              <a:tr h="250457">
                <a:tc>
                  <a:txBody>
                    <a:bodyPr/>
                    <a:lstStyle/>
                    <a:p>
                      <a:pPr algn="l" rtl="0" fontAlgn="ctr"/>
                      <a:r>
                        <a:rPr lang="en-US" sz="900" b="1" i="0" u="none" strike="noStrike" cap="none" spc="0">
                          <a:solidFill>
                            <a:schemeClr val="tx1">
                              <a:lumMod val="75000"/>
                              <a:lumOff val="25000"/>
                            </a:schemeClr>
                          </a:solidFill>
                          <a:effectLst/>
                          <a:latin typeface="Aptos" panose="020B0004020202020204" pitchFamily="34" charset="0"/>
                        </a:rPr>
                        <a:t>GraphSAGE</a:t>
                      </a:r>
                    </a:p>
                  </a:txBody>
                  <a:tcPr marL="76779" marR="57585" marT="38390" marB="38390" anchor="ctr">
                    <a:lnL w="19050" cap="flat" cmpd="sng" algn="ctr">
                      <a:noFill/>
                      <a:prstDash val="solid"/>
                    </a:lnL>
                    <a:lnR w="9525" cap="flat" cmpd="sng" algn="ctr">
                      <a:solidFill>
                        <a:srgbClr val="C7C6C1"/>
                      </a:solidFill>
                      <a:prstDash val="solid"/>
                    </a:lnR>
                    <a:lnT w="9525" cap="flat" cmpd="sng" algn="ctr">
                      <a:solidFill>
                        <a:srgbClr val="C7C6C1"/>
                      </a:solidFill>
                      <a:prstDash val="solid"/>
                    </a:lnT>
                    <a:lnB w="12700" cmpd="sng">
                      <a:noFill/>
                      <a:prstDash val="solid"/>
                    </a:lnB>
                    <a:noFill/>
                  </a:tcPr>
                </a:tc>
                <a:tc>
                  <a:txBody>
                    <a:bodyPr/>
                    <a:lstStyle/>
                    <a:p>
                      <a:pPr algn="l" rtl="0" fontAlgn="ctr"/>
                      <a:r>
                        <a:rPr lang="en-US" sz="900" b="0" i="0" u="none" strike="noStrike" cap="none" spc="0">
                          <a:solidFill>
                            <a:schemeClr val="tx1">
                              <a:lumMod val="75000"/>
                              <a:lumOff val="25000"/>
                            </a:schemeClr>
                          </a:solidFill>
                          <a:effectLst/>
                          <a:latin typeface="Aptos" panose="020B0004020202020204" pitchFamily="34" charset="0"/>
                        </a:rPr>
                        <a:t>0.624</a:t>
                      </a:r>
                    </a:p>
                  </a:txBody>
                  <a:tcPr marL="76779" marR="57585" marT="38390" marB="38390" anchor="ctr">
                    <a:lnL w="9525" cap="flat" cmpd="sng" algn="ctr">
                      <a:solidFill>
                        <a:srgbClr val="C7C6C1"/>
                      </a:solidFill>
                      <a:prstDash val="solid"/>
                    </a:lnL>
                    <a:lnR w="12700" cmpd="sng">
                      <a:noFill/>
                      <a:prstDash val="solid"/>
                    </a:lnR>
                    <a:lnT w="9525" cap="flat" cmpd="sng" algn="ctr">
                      <a:solidFill>
                        <a:srgbClr val="C7C6C1"/>
                      </a:solidFill>
                      <a:prstDash val="solid"/>
                    </a:lnT>
                    <a:lnB w="12700" cmpd="sng">
                      <a:noFill/>
                      <a:prstDash val="solid"/>
                    </a:lnB>
                    <a:noFill/>
                  </a:tcPr>
                </a:tc>
                <a:tc>
                  <a:txBody>
                    <a:bodyPr/>
                    <a:lstStyle/>
                    <a:p>
                      <a:pPr algn="l" rtl="0" fontAlgn="ctr"/>
                      <a:r>
                        <a:rPr lang="en-US" sz="900" b="0" i="0" u="none" strike="noStrike" cap="none" spc="0">
                          <a:solidFill>
                            <a:schemeClr val="tx1">
                              <a:lumMod val="75000"/>
                              <a:lumOff val="25000"/>
                            </a:schemeClr>
                          </a:solidFill>
                          <a:effectLst/>
                          <a:latin typeface="Aptos" panose="020B0004020202020204" pitchFamily="34" charset="0"/>
                        </a:rPr>
                        <a:t>0.672</a:t>
                      </a:r>
                    </a:p>
                  </a:txBody>
                  <a:tcPr marL="76779" marR="57585" marT="38390" marB="38390" anchor="ctr">
                    <a:lnL w="12700" cmpd="sng">
                      <a:noFill/>
                      <a:prstDash val="solid"/>
                    </a:lnL>
                    <a:lnR w="12700" cmpd="sng">
                      <a:noFill/>
                      <a:prstDash val="solid"/>
                    </a:lnR>
                    <a:lnT w="9525" cap="flat" cmpd="sng" algn="ctr">
                      <a:solidFill>
                        <a:srgbClr val="C7C6C1"/>
                      </a:solidFill>
                      <a:prstDash val="solid"/>
                    </a:lnT>
                    <a:lnB w="12700" cmpd="sng">
                      <a:noFill/>
                      <a:prstDash val="solid"/>
                    </a:lnB>
                    <a:noFill/>
                  </a:tcPr>
                </a:tc>
                <a:tc>
                  <a:txBody>
                    <a:bodyPr/>
                    <a:lstStyle/>
                    <a:p>
                      <a:pPr algn="l" rtl="0" fontAlgn="ctr"/>
                      <a:r>
                        <a:rPr lang="en-US" sz="900" b="0" i="0" u="none" strike="noStrike" cap="none" spc="0">
                          <a:solidFill>
                            <a:schemeClr val="tx1">
                              <a:lumMod val="75000"/>
                              <a:lumOff val="25000"/>
                            </a:schemeClr>
                          </a:solidFill>
                          <a:effectLst/>
                          <a:latin typeface="Aptos" panose="020B0004020202020204" pitchFamily="34" charset="0"/>
                        </a:rPr>
                        <a:t>0.705</a:t>
                      </a:r>
                    </a:p>
                  </a:txBody>
                  <a:tcPr marL="76779" marR="57585" marT="38390" marB="38390" anchor="ctr">
                    <a:lnL w="12700" cmpd="sng">
                      <a:noFill/>
                      <a:prstDash val="solid"/>
                    </a:lnL>
                    <a:lnR w="12700" cmpd="sng">
                      <a:noFill/>
                      <a:prstDash val="solid"/>
                    </a:lnR>
                    <a:lnT w="9525" cap="flat" cmpd="sng" algn="ctr">
                      <a:solidFill>
                        <a:srgbClr val="C7C6C1"/>
                      </a:solidFill>
                      <a:prstDash val="solid"/>
                    </a:lnT>
                    <a:lnB w="12700" cmpd="sng">
                      <a:noFill/>
                      <a:prstDash val="solid"/>
                    </a:lnB>
                    <a:noFill/>
                  </a:tcPr>
                </a:tc>
                <a:tc>
                  <a:txBody>
                    <a:bodyPr/>
                    <a:lstStyle/>
                    <a:p>
                      <a:pPr algn="l" rtl="0" fontAlgn="ctr"/>
                      <a:r>
                        <a:rPr lang="en-US" sz="900" b="0" i="0" u="none" strike="noStrike" cap="none" spc="0">
                          <a:solidFill>
                            <a:schemeClr val="tx1">
                              <a:lumMod val="75000"/>
                              <a:lumOff val="25000"/>
                            </a:schemeClr>
                          </a:solidFill>
                          <a:effectLst/>
                          <a:latin typeface="Aptos" panose="020B0004020202020204" pitchFamily="34" charset="0"/>
                        </a:rPr>
                        <a:t>1</a:t>
                      </a:r>
                    </a:p>
                  </a:txBody>
                  <a:tcPr marL="76779" marR="57585" marT="38390" marB="38390" anchor="ctr">
                    <a:lnL w="12700" cmpd="sng">
                      <a:noFill/>
                      <a:prstDash val="solid"/>
                    </a:lnL>
                    <a:lnR w="12700" cmpd="sng">
                      <a:noFill/>
                      <a:prstDash val="solid"/>
                    </a:lnR>
                    <a:lnT w="9525" cap="flat" cmpd="sng" algn="ctr">
                      <a:solidFill>
                        <a:srgbClr val="C7C6C1"/>
                      </a:solidFill>
                      <a:prstDash val="solid"/>
                    </a:lnT>
                    <a:lnB w="12700" cmpd="sng">
                      <a:noFill/>
                      <a:prstDash val="solid"/>
                    </a:lnB>
                    <a:noFill/>
                  </a:tcPr>
                </a:tc>
                <a:extLst>
                  <a:ext uri="{0D108BD9-81ED-4DB2-BD59-A6C34878D82A}">
                    <a16:rowId xmlns:a16="http://schemas.microsoft.com/office/drawing/2014/main" val="1688294085"/>
                  </a:ext>
                </a:extLst>
              </a:tr>
            </a:tbl>
          </a:graphicData>
        </a:graphic>
      </p:graphicFrame>
    </p:spTree>
    <p:extLst>
      <p:ext uri="{BB962C8B-B14F-4D97-AF65-F5344CB8AC3E}">
        <p14:creationId xmlns:p14="http://schemas.microsoft.com/office/powerpoint/2010/main" val="1834175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435FC2-D6E4-69A8-4BCF-CEC982DAC115}"/>
              </a:ext>
            </a:extLst>
          </p:cNvPr>
          <p:cNvSpPr>
            <a:spLocks noGrp="1"/>
          </p:cNvSpPr>
          <p:nvPr>
            <p:ph type="title"/>
          </p:nvPr>
        </p:nvSpPr>
        <p:spPr>
          <a:xfrm>
            <a:off x="826396" y="586855"/>
            <a:ext cx="4230100" cy="3387497"/>
          </a:xfrm>
        </p:spPr>
        <p:txBody>
          <a:bodyPr anchor="b">
            <a:normAutofit/>
          </a:bodyPr>
          <a:lstStyle/>
          <a:p>
            <a:pPr algn="r"/>
            <a:r>
              <a:rPr lang="en-US" sz="4000">
                <a:solidFill>
                  <a:srgbClr val="FFFFFF"/>
                </a:solidFill>
              </a:rPr>
              <a:t>What Could I Have Done More?</a:t>
            </a:r>
          </a:p>
        </p:txBody>
      </p:sp>
      <p:sp>
        <p:nvSpPr>
          <p:cNvPr id="3" name="Content Placeholder 2">
            <a:extLst>
              <a:ext uri="{FF2B5EF4-FFF2-40B4-BE49-F238E27FC236}">
                <a16:creationId xmlns:a16="http://schemas.microsoft.com/office/drawing/2014/main" id="{1419055D-E2B2-0584-E431-9378E4E4A476}"/>
              </a:ext>
            </a:extLst>
          </p:cNvPr>
          <p:cNvSpPr>
            <a:spLocks noGrp="1"/>
          </p:cNvSpPr>
          <p:nvPr>
            <p:ph idx="1"/>
          </p:nvPr>
        </p:nvSpPr>
        <p:spPr>
          <a:xfrm>
            <a:off x="6503158" y="649480"/>
            <a:ext cx="4862447" cy="5546047"/>
          </a:xfrm>
        </p:spPr>
        <p:txBody>
          <a:bodyPr anchor="ctr">
            <a:normAutofit/>
          </a:bodyPr>
          <a:lstStyle/>
          <a:p>
            <a:pPr marL="0" indent="0">
              <a:buNone/>
            </a:pPr>
            <a:r>
              <a:rPr lang="en-US" sz="2000" b="1" dirty="0"/>
              <a:t>Improve the Model Parameters</a:t>
            </a:r>
          </a:p>
          <a:p>
            <a:pPr marL="0" indent="0">
              <a:buNone/>
            </a:pPr>
            <a:r>
              <a:rPr lang="en-US" sz="2000" dirty="0"/>
              <a:t> - Computation and Memory Restriction</a:t>
            </a:r>
          </a:p>
          <a:p>
            <a:pPr marL="457200" lvl="1" indent="0">
              <a:buNone/>
            </a:pPr>
            <a:endParaRPr lang="en-US" sz="2000" dirty="0"/>
          </a:p>
          <a:p>
            <a:pPr marL="0" indent="0">
              <a:buNone/>
            </a:pPr>
            <a:r>
              <a:rPr lang="en-US" sz="2000" b="1" dirty="0"/>
              <a:t>Trained on MIND Large Dataset</a:t>
            </a:r>
          </a:p>
          <a:p>
            <a:pPr marL="0" indent="0">
              <a:buNone/>
            </a:pPr>
            <a:r>
              <a:rPr lang="en-US" sz="2000" dirty="0"/>
              <a:t> - System Crashed Twice</a:t>
            </a:r>
          </a:p>
          <a:p>
            <a:pPr marL="457200" lvl="1" indent="0">
              <a:buNone/>
            </a:pPr>
            <a:endParaRPr lang="en-US" sz="2000" dirty="0"/>
          </a:p>
          <a:p>
            <a:pPr marL="0" indent="0">
              <a:buNone/>
            </a:pPr>
            <a:r>
              <a:rPr lang="en-US" sz="2000" b="1" dirty="0"/>
              <a:t>Added Pseudo-Edges between Users based on Similarity</a:t>
            </a:r>
          </a:p>
          <a:p>
            <a:pPr marL="0" indent="0">
              <a:buNone/>
            </a:pPr>
            <a:r>
              <a:rPr lang="en-US" sz="2000" dirty="0"/>
              <a:t> - Number of Edges Exploded</a:t>
            </a:r>
          </a:p>
          <a:p>
            <a:pPr marL="0" indent="0">
              <a:buNone/>
            </a:pPr>
            <a:r>
              <a:rPr lang="en-US" sz="2000" dirty="0"/>
              <a:t> - More System Crashes</a:t>
            </a:r>
          </a:p>
        </p:txBody>
      </p:sp>
    </p:spTree>
    <p:extLst>
      <p:ext uri="{BB962C8B-B14F-4D97-AF65-F5344CB8AC3E}">
        <p14:creationId xmlns:p14="http://schemas.microsoft.com/office/powerpoint/2010/main" val="37893988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242FDFB-5A17-363E-2EDD-4364DAB570F8}"/>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US" sz="4800" kern="1200">
                <a:solidFill>
                  <a:srgbClr val="FFFFFF"/>
                </a:solidFill>
                <a:latin typeface="+mj-lt"/>
                <a:ea typeface="+mj-ea"/>
                <a:cs typeface="+mj-cs"/>
              </a:rPr>
              <a:t>Thank You</a:t>
            </a:r>
          </a:p>
        </p:txBody>
      </p:sp>
      <p:sp>
        <p:nvSpPr>
          <p:cNvPr id="3" name="Content Placeholder 2">
            <a:extLst>
              <a:ext uri="{FF2B5EF4-FFF2-40B4-BE49-F238E27FC236}">
                <a16:creationId xmlns:a16="http://schemas.microsoft.com/office/drawing/2014/main" id="{5145E4D1-E040-C498-7A91-72C341F2487E}"/>
              </a:ext>
            </a:extLst>
          </p:cNvPr>
          <p:cNvSpPr>
            <a:spLocks noGrp="1"/>
          </p:cNvSpPr>
          <p:nvPr>
            <p:ph idx="1"/>
          </p:nvPr>
        </p:nvSpPr>
        <p:spPr>
          <a:xfrm>
            <a:off x="1350682" y="4870824"/>
            <a:ext cx="10005951" cy="1458258"/>
          </a:xfrm>
        </p:spPr>
        <p:txBody>
          <a:bodyPr vert="horz" lIns="91440" tIns="45720" rIns="91440" bIns="45720" rtlCol="0" anchor="ctr">
            <a:normAutofit/>
          </a:bodyPr>
          <a:lstStyle/>
          <a:p>
            <a:pPr marL="0" indent="0">
              <a:buNone/>
            </a:pPr>
            <a:r>
              <a:rPr lang="en-US" sz="2400" kern="1200">
                <a:solidFill>
                  <a:schemeClr val="tx1"/>
                </a:solidFill>
                <a:latin typeface="+mn-lt"/>
                <a:ea typeface="+mn-ea"/>
                <a:cs typeface="+mn-cs"/>
              </a:rPr>
              <a:t>Questions?</a:t>
            </a:r>
          </a:p>
        </p:txBody>
      </p:sp>
    </p:spTree>
    <p:extLst>
      <p:ext uri="{BB962C8B-B14F-4D97-AF65-F5344CB8AC3E}">
        <p14:creationId xmlns:p14="http://schemas.microsoft.com/office/powerpoint/2010/main" val="110370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3D3EC1D-31F3-C74D-BB40-250E10A161F8}"/>
              </a:ext>
            </a:extLst>
          </p:cNvPr>
          <p:cNvSpPr>
            <a:spLocks noGrp="1"/>
          </p:cNvSpPr>
          <p:nvPr>
            <p:ph type="title"/>
          </p:nvPr>
        </p:nvSpPr>
        <p:spPr>
          <a:xfrm>
            <a:off x="826396" y="586855"/>
            <a:ext cx="4230100" cy="3387497"/>
          </a:xfrm>
        </p:spPr>
        <p:txBody>
          <a:bodyPr anchor="b">
            <a:normAutofit/>
          </a:bodyPr>
          <a:lstStyle/>
          <a:p>
            <a:pPr algn="r"/>
            <a:r>
              <a:rPr lang="en-US" sz="4000">
                <a:solidFill>
                  <a:srgbClr val="FFFFFF"/>
                </a:solidFill>
              </a:rPr>
              <a:t>Introduction</a:t>
            </a:r>
          </a:p>
        </p:txBody>
      </p:sp>
      <p:sp>
        <p:nvSpPr>
          <p:cNvPr id="24" name="Content Placeholder 2">
            <a:extLst>
              <a:ext uri="{FF2B5EF4-FFF2-40B4-BE49-F238E27FC236}">
                <a16:creationId xmlns:a16="http://schemas.microsoft.com/office/drawing/2014/main" id="{4FDD70BA-3B7A-3CAA-55FF-9D6766601C7C}"/>
              </a:ext>
            </a:extLst>
          </p:cNvPr>
          <p:cNvSpPr>
            <a:spLocks noGrp="1"/>
          </p:cNvSpPr>
          <p:nvPr>
            <p:ph idx="1"/>
          </p:nvPr>
        </p:nvSpPr>
        <p:spPr>
          <a:xfrm>
            <a:off x="6503158" y="649480"/>
            <a:ext cx="4862447" cy="5546047"/>
          </a:xfrm>
        </p:spPr>
        <p:txBody>
          <a:bodyPr anchor="ctr">
            <a:normAutofit/>
          </a:bodyPr>
          <a:lstStyle/>
          <a:p>
            <a:pPr marL="0" indent="0">
              <a:buNone/>
            </a:pPr>
            <a:r>
              <a:rPr lang="en-US" sz="1400" b="1" dirty="0">
                <a:latin typeface="Calibri" panose="020F0502020204030204" pitchFamily="34" charset="0"/>
                <a:ea typeface="Calibri" panose="020F0502020204030204" pitchFamily="34" charset="0"/>
                <a:cs typeface="Calibri" panose="020F0502020204030204" pitchFamily="34" charset="0"/>
              </a:rPr>
              <a:t>Overview of Personalized News Recommendation</a:t>
            </a:r>
          </a:p>
          <a:p>
            <a:r>
              <a:rPr lang="en-US" sz="1400" i="1" dirty="0">
                <a:latin typeface="Calibri" panose="020F0502020204030204" pitchFamily="34" charset="0"/>
                <a:ea typeface="Calibri" panose="020F0502020204030204" pitchFamily="34" charset="0"/>
                <a:cs typeface="Calibri" panose="020F0502020204030204" pitchFamily="34" charset="0"/>
              </a:rPr>
              <a:t>Importance of Personalized Recommendations in News Platforms:</a:t>
            </a:r>
          </a:p>
          <a:p>
            <a:pPr lvl="1"/>
            <a:r>
              <a:rPr lang="en-US" sz="1400" dirty="0">
                <a:latin typeface="Calibri" panose="020F0502020204030204" pitchFamily="34" charset="0"/>
                <a:ea typeface="Calibri" panose="020F0502020204030204" pitchFamily="34" charset="0"/>
                <a:cs typeface="Calibri" panose="020F0502020204030204" pitchFamily="34" charset="0"/>
              </a:rPr>
              <a:t>User Engagement</a:t>
            </a:r>
          </a:p>
          <a:p>
            <a:pPr lvl="1"/>
            <a:r>
              <a:rPr lang="en-US" sz="1400" dirty="0">
                <a:latin typeface="Calibri" panose="020F0502020204030204" pitchFamily="34" charset="0"/>
                <a:ea typeface="Calibri" panose="020F0502020204030204" pitchFamily="34" charset="0"/>
                <a:cs typeface="Calibri" panose="020F0502020204030204" pitchFamily="34" charset="0"/>
              </a:rPr>
              <a:t>Information Overload</a:t>
            </a:r>
          </a:p>
          <a:p>
            <a:pPr lvl="1"/>
            <a:r>
              <a:rPr lang="en-US" sz="1400" dirty="0">
                <a:latin typeface="Calibri" panose="020F0502020204030204" pitchFamily="34" charset="0"/>
                <a:ea typeface="Calibri" panose="020F0502020204030204" pitchFamily="34" charset="0"/>
                <a:cs typeface="Calibri" panose="020F0502020204030204" pitchFamily="34" charset="0"/>
              </a:rPr>
              <a:t>User Satisfaction and Loyalty</a:t>
            </a:r>
          </a:p>
          <a:p>
            <a:pPr lvl="1"/>
            <a:r>
              <a:rPr lang="en-US" sz="1400" dirty="0">
                <a:latin typeface="Calibri" panose="020F0502020204030204" pitchFamily="34" charset="0"/>
                <a:ea typeface="Calibri" panose="020F0502020204030204" pitchFamily="34" charset="0"/>
                <a:cs typeface="Calibri" panose="020F0502020204030204" pitchFamily="34" charset="0"/>
              </a:rPr>
              <a:t>Revenue Optimization</a:t>
            </a:r>
          </a:p>
          <a:p>
            <a:pPr marL="0" indent="0">
              <a:buNone/>
            </a:pPr>
            <a:endParaRPr lang="en-US" sz="1400" dirty="0">
              <a:latin typeface="Calibri" panose="020F0502020204030204" pitchFamily="34" charset="0"/>
              <a:ea typeface="Calibri" panose="020F0502020204030204" pitchFamily="34" charset="0"/>
              <a:cs typeface="Calibri" panose="020F0502020204030204" pitchFamily="34" charset="0"/>
            </a:endParaRPr>
          </a:p>
          <a:p>
            <a:r>
              <a:rPr lang="en-US" sz="1400" i="1" dirty="0">
                <a:latin typeface="Calibri" panose="020F0502020204030204" pitchFamily="34" charset="0"/>
                <a:ea typeface="Calibri" panose="020F0502020204030204" pitchFamily="34" charset="0"/>
                <a:cs typeface="Calibri" panose="020F0502020204030204" pitchFamily="34" charset="0"/>
              </a:rPr>
              <a:t>Challenges of Traditional Recommendation Systems in Capturing Complex Relationships:</a:t>
            </a:r>
          </a:p>
          <a:p>
            <a:pPr lvl="1"/>
            <a:r>
              <a:rPr lang="en-US" sz="1400" dirty="0">
                <a:latin typeface="Calibri" panose="020F0502020204030204" pitchFamily="34" charset="0"/>
                <a:ea typeface="Calibri" panose="020F0502020204030204" pitchFamily="34" charset="0"/>
                <a:cs typeface="Calibri" panose="020F0502020204030204" pitchFamily="34" charset="0"/>
              </a:rPr>
              <a:t>Limited Understanding of User Interests</a:t>
            </a:r>
          </a:p>
          <a:p>
            <a:pPr lvl="1"/>
            <a:r>
              <a:rPr lang="en-US" sz="1400" dirty="0">
                <a:latin typeface="Calibri" panose="020F0502020204030204" pitchFamily="34" charset="0"/>
                <a:ea typeface="Calibri" panose="020F0502020204030204" pitchFamily="34" charset="0"/>
                <a:cs typeface="Calibri" panose="020F0502020204030204" pitchFamily="34" charset="0"/>
              </a:rPr>
              <a:t>Content Diversity</a:t>
            </a:r>
          </a:p>
          <a:p>
            <a:pPr lvl="1"/>
            <a:r>
              <a:rPr lang="en-US" sz="1400" dirty="0">
                <a:latin typeface="Calibri" panose="020F0502020204030204" pitchFamily="34" charset="0"/>
                <a:ea typeface="Calibri" panose="020F0502020204030204" pitchFamily="34" charset="0"/>
                <a:cs typeface="Calibri" panose="020F0502020204030204" pitchFamily="34" charset="0"/>
              </a:rPr>
              <a:t>Sparse User-Item Interactions</a:t>
            </a:r>
          </a:p>
          <a:p>
            <a:pPr lvl="1"/>
            <a:r>
              <a:rPr lang="en-US" sz="1400" dirty="0">
                <a:latin typeface="Calibri" panose="020F0502020204030204" pitchFamily="34" charset="0"/>
                <a:ea typeface="Calibri" panose="020F0502020204030204" pitchFamily="34" charset="0"/>
                <a:cs typeface="Calibri" panose="020F0502020204030204" pitchFamily="34" charset="0"/>
              </a:rPr>
              <a:t>Inability to Leverage Multi-Type Relationships</a:t>
            </a:r>
          </a:p>
          <a:p>
            <a:pPr marL="0" indent="0">
              <a:buNone/>
            </a:pPr>
            <a:endParaRPr lang="en-US" sz="14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400" b="1" dirty="0">
                <a:latin typeface="Calibri" panose="020F0502020204030204" pitchFamily="34" charset="0"/>
                <a:ea typeface="Calibri" panose="020F0502020204030204" pitchFamily="34" charset="0"/>
                <a:cs typeface="Calibri" panose="020F0502020204030204" pitchFamily="34" charset="0"/>
              </a:rPr>
              <a:t>Objective</a:t>
            </a:r>
          </a:p>
          <a:p>
            <a:pPr marL="0" indent="0">
              <a:buNone/>
            </a:pPr>
            <a:r>
              <a:rPr lang="en-US" sz="1400" dirty="0">
                <a:latin typeface="Calibri" panose="020F0502020204030204" pitchFamily="34" charset="0"/>
                <a:ea typeface="Calibri" panose="020F0502020204030204" pitchFamily="34" charset="0"/>
                <a:cs typeface="Calibri" panose="020F0502020204030204" pitchFamily="34" charset="0"/>
              </a:rPr>
              <a:t>This project aims to develop a personalized news recommendation system that can provide each user with relevant news articles based on their unique preferences, prior interactions, and relationships between various types of content.</a:t>
            </a:r>
          </a:p>
        </p:txBody>
      </p:sp>
    </p:spTree>
    <p:extLst>
      <p:ext uri="{BB962C8B-B14F-4D97-AF65-F5344CB8AC3E}">
        <p14:creationId xmlns:p14="http://schemas.microsoft.com/office/powerpoint/2010/main" val="2109876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0D3ADF4-32D6-C42C-5D92-3234BD4F00C0}"/>
              </a:ext>
            </a:extLst>
          </p:cNvPr>
          <p:cNvSpPr>
            <a:spLocks noGrp="1"/>
          </p:cNvSpPr>
          <p:nvPr>
            <p:ph type="title"/>
          </p:nvPr>
        </p:nvSpPr>
        <p:spPr>
          <a:xfrm>
            <a:off x="826396" y="586855"/>
            <a:ext cx="4230100" cy="3387497"/>
          </a:xfrm>
        </p:spPr>
        <p:txBody>
          <a:bodyPr anchor="b">
            <a:normAutofit/>
          </a:bodyPr>
          <a:lstStyle/>
          <a:p>
            <a:pPr algn="r"/>
            <a:r>
              <a:rPr lang="en-US" sz="4000" dirty="0">
                <a:solidFill>
                  <a:srgbClr val="FFFFFF"/>
                </a:solidFill>
              </a:rPr>
              <a:t>Proposed Solution –Graph Neural Networks (GNNs)</a:t>
            </a:r>
          </a:p>
        </p:txBody>
      </p:sp>
      <p:sp>
        <p:nvSpPr>
          <p:cNvPr id="3" name="Content Placeholder 2">
            <a:extLst>
              <a:ext uri="{FF2B5EF4-FFF2-40B4-BE49-F238E27FC236}">
                <a16:creationId xmlns:a16="http://schemas.microsoft.com/office/drawing/2014/main" id="{F4E68662-C8DA-EA05-C6AB-BC2B4069BA9A}"/>
              </a:ext>
            </a:extLst>
          </p:cNvPr>
          <p:cNvSpPr>
            <a:spLocks noGrp="1"/>
          </p:cNvSpPr>
          <p:nvPr>
            <p:ph idx="1"/>
          </p:nvPr>
        </p:nvSpPr>
        <p:spPr>
          <a:xfrm>
            <a:off x="6503158" y="649480"/>
            <a:ext cx="4862447" cy="5546047"/>
          </a:xfrm>
        </p:spPr>
        <p:txBody>
          <a:bodyPr anchor="ctr">
            <a:normAutofit/>
          </a:bodyPr>
          <a:lstStyle/>
          <a:p>
            <a:pPr marL="0" indent="0">
              <a:buNone/>
            </a:pPr>
            <a:r>
              <a:rPr lang="en-US" sz="1400" dirty="0">
                <a:latin typeface="Calibri" panose="020F0502020204030204" pitchFamily="34" charset="0"/>
                <a:ea typeface="Calibri" panose="020F0502020204030204" pitchFamily="34" charset="0"/>
                <a:cs typeface="Calibri" panose="020F0502020204030204" pitchFamily="34" charset="0"/>
              </a:rPr>
              <a:t>By representing the recommendation problem as a heterogeneous graph, this approach can incorporate multiple types of entities (e.g., users, articles, topics, publishers) and edges (e.g., interactions, content similarity, categorization).</a:t>
            </a:r>
          </a:p>
          <a:p>
            <a:pPr marL="0" indent="0">
              <a:buNone/>
            </a:pPr>
            <a:endParaRPr lang="en-US" sz="14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400" b="1" dirty="0">
                <a:latin typeface="Calibri" panose="020F0502020204030204" pitchFamily="34" charset="0"/>
                <a:ea typeface="Calibri" panose="020F0502020204030204" pitchFamily="34" charset="0"/>
                <a:cs typeface="Calibri" panose="020F0502020204030204" pitchFamily="34" charset="0"/>
              </a:rPr>
              <a:t>GNN Advantage</a:t>
            </a:r>
            <a:r>
              <a:rPr lang="en-US" sz="1400" dirty="0">
                <a:latin typeface="Calibri" panose="020F0502020204030204" pitchFamily="34" charset="0"/>
                <a:ea typeface="Calibri" panose="020F0502020204030204" pitchFamily="34" charset="0"/>
                <a:cs typeface="Calibri" panose="020F0502020204030204" pitchFamily="34" charset="0"/>
              </a:rPr>
              <a:t>: A Graph Neural Network can effectively capture information from neighboring nodes and edges, learning relationships among users, articles, and other content elements.</a:t>
            </a:r>
          </a:p>
          <a:p>
            <a:pPr marL="0" indent="0">
              <a:buNone/>
            </a:pPr>
            <a:r>
              <a:rPr lang="en-US" sz="1400" dirty="0">
                <a:latin typeface="Calibri" panose="020F0502020204030204" pitchFamily="34" charset="0"/>
                <a:ea typeface="Calibri" panose="020F0502020204030204" pitchFamily="34" charset="0"/>
                <a:cs typeface="Calibri" panose="020F0502020204030204" pitchFamily="34" charset="0"/>
              </a:rPr>
              <a:t>This enables the model to provide recommendations that reflect not only a user’s explicit interests but also indirect relationships (e.g., new articles from a user’s preferred publisher or trending topics within a user’s interest).</a:t>
            </a:r>
          </a:p>
          <a:p>
            <a:pPr marL="0" indent="0">
              <a:buNone/>
            </a:pPr>
            <a:endParaRPr lang="en-US" sz="14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400" b="1" dirty="0">
                <a:latin typeface="Calibri" panose="020F0502020204030204" pitchFamily="34" charset="0"/>
                <a:ea typeface="Calibri" panose="020F0502020204030204" pitchFamily="34" charset="0"/>
                <a:cs typeface="Calibri" panose="020F0502020204030204" pitchFamily="34" charset="0"/>
              </a:rPr>
              <a:t>Enhanced Relevance and Diversity</a:t>
            </a:r>
            <a:r>
              <a:rPr lang="en-US" sz="1400" dirty="0">
                <a:latin typeface="Calibri" panose="020F0502020204030204" pitchFamily="34" charset="0"/>
                <a:ea typeface="Calibri" panose="020F0502020204030204" pitchFamily="34" charset="0"/>
                <a:cs typeface="Calibri" panose="020F0502020204030204" pitchFamily="34" charset="0"/>
              </a:rPr>
              <a:t>: By using a heterogeneous GNN, the recommendation engine aims to achieve a balance between relevance and content diversity, presenting users with both familiar topics and new content they might find interesting.</a:t>
            </a:r>
          </a:p>
          <a:p>
            <a:pPr marL="0" indent="0">
              <a:buNone/>
            </a:pPr>
            <a:r>
              <a:rPr lang="en-US" sz="1400" dirty="0">
                <a:latin typeface="Calibri" panose="020F0502020204030204" pitchFamily="34" charset="0"/>
                <a:ea typeface="Calibri" panose="020F0502020204030204" pitchFamily="34" charset="0"/>
                <a:cs typeface="Calibri" panose="020F0502020204030204" pitchFamily="34" charset="0"/>
              </a:rPr>
              <a:t>This approach supports a dynamic recommendation process, which continuously adapts as new articles and interactions are added.</a:t>
            </a:r>
          </a:p>
        </p:txBody>
      </p:sp>
    </p:spTree>
    <p:extLst>
      <p:ext uri="{BB962C8B-B14F-4D97-AF65-F5344CB8AC3E}">
        <p14:creationId xmlns:p14="http://schemas.microsoft.com/office/powerpoint/2010/main" val="403732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F886B7E-0C28-00D9-CB46-3908C766E494}"/>
              </a:ext>
            </a:extLst>
          </p:cNvPr>
          <p:cNvSpPr>
            <a:spLocks noGrp="1"/>
          </p:cNvSpPr>
          <p:nvPr>
            <p:ph type="title"/>
          </p:nvPr>
        </p:nvSpPr>
        <p:spPr>
          <a:xfrm>
            <a:off x="826396" y="586855"/>
            <a:ext cx="4230100" cy="3387497"/>
          </a:xfrm>
        </p:spPr>
        <p:txBody>
          <a:bodyPr anchor="b">
            <a:normAutofit/>
          </a:bodyPr>
          <a:lstStyle/>
          <a:p>
            <a:pPr algn="r"/>
            <a:r>
              <a:rPr lang="en-US" sz="4000">
                <a:solidFill>
                  <a:srgbClr val="FFFFFF"/>
                </a:solidFill>
              </a:rPr>
              <a:t>Types of GNNs Used</a:t>
            </a:r>
          </a:p>
        </p:txBody>
      </p:sp>
      <p:sp>
        <p:nvSpPr>
          <p:cNvPr id="3" name="Content Placeholder 2">
            <a:extLst>
              <a:ext uri="{FF2B5EF4-FFF2-40B4-BE49-F238E27FC236}">
                <a16:creationId xmlns:a16="http://schemas.microsoft.com/office/drawing/2014/main" id="{2054F745-8703-3171-E930-7239E2A84C54}"/>
              </a:ext>
            </a:extLst>
          </p:cNvPr>
          <p:cNvSpPr>
            <a:spLocks noGrp="1"/>
          </p:cNvSpPr>
          <p:nvPr>
            <p:ph idx="1"/>
          </p:nvPr>
        </p:nvSpPr>
        <p:spPr>
          <a:xfrm>
            <a:off x="6503158" y="649480"/>
            <a:ext cx="4862447" cy="5546047"/>
          </a:xfrm>
        </p:spPr>
        <p:txBody>
          <a:bodyPr anchor="ctr">
            <a:normAutofit/>
          </a:bodyPr>
          <a:lstStyle/>
          <a:p>
            <a:pPr marL="0" indent="0">
              <a:buNone/>
            </a:pPr>
            <a:r>
              <a:rPr lang="en-US" sz="1400" b="1" dirty="0">
                <a:latin typeface="Calibri" panose="020F0502020204030204" pitchFamily="34" charset="0"/>
                <a:ea typeface="Calibri" panose="020F0502020204030204" pitchFamily="34" charset="0"/>
                <a:cs typeface="Calibri" panose="020F0502020204030204" pitchFamily="34" charset="0"/>
              </a:rPr>
              <a:t>GCNConv</a:t>
            </a:r>
            <a:r>
              <a:rPr lang="en-US" sz="1400" dirty="0">
                <a:latin typeface="Calibri" panose="020F0502020204030204" pitchFamily="34" charset="0"/>
                <a:ea typeface="Calibri" panose="020F0502020204030204" pitchFamily="34" charset="0"/>
                <a:cs typeface="Calibri" panose="020F0502020204030204" pitchFamily="34" charset="0"/>
              </a:rPr>
              <a:t> (Graph Convolutional Network) performs message passing by aggregating feature information from neighbors in a graph, leveraging adjacency matrices to learn embeddings. It is suitable for modeling user-news interactions in a recommendation system by capturing local graph structure and feature similarity.</a:t>
            </a:r>
          </a:p>
          <a:p>
            <a:pPr marL="0" indent="0">
              <a:buNone/>
            </a:pPr>
            <a:endParaRPr lang="en-US" sz="14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400" b="1" dirty="0">
                <a:latin typeface="Calibri" panose="020F0502020204030204" pitchFamily="34" charset="0"/>
                <a:ea typeface="Calibri" panose="020F0502020204030204" pitchFamily="34" charset="0"/>
                <a:cs typeface="Calibri" panose="020F0502020204030204" pitchFamily="34" charset="0"/>
              </a:rPr>
              <a:t>GATConv</a:t>
            </a:r>
            <a:r>
              <a:rPr lang="en-US" sz="1400" dirty="0">
                <a:latin typeface="Calibri" panose="020F0502020204030204" pitchFamily="34" charset="0"/>
                <a:ea typeface="Calibri" panose="020F0502020204030204" pitchFamily="34" charset="0"/>
                <a:cs typeface="Calibri" panose="020F0502020204030204" pitchFamily="34" charset="0"/>
              </a:rPr>
              <a:t> (Graph Attention Network) introduces attention mechanisms to weigh neighbor contributions dynamically during aggregation, enhancing the focus on relevant neighbors. This can effectively highlight user preferences for specific news articles in a recommendation system.</a:t>
            </a:r>
          </a:p>
          <a:p>
            <a:pPr marL="0" indent="0">
              <a:buNone/>
            </a:pPr>
            <a:endParaRPr lang="en-US" sz="14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400" b="1" dirty="0">
                <a:latin typeface="Calibri" panose="020F0502020204030204" pitchFamily="34" charset="0"/>
                <a:ea typeface="Calibri" panose="020F0502020204030204" pitchFamily="34" charset="0"/>
                <a:cs typeface="Calibri" panose="020F0502020204030204" pitchFamily="34" charset="0"/>
              </a:rPr>
              <a:t>SAGEConv</a:t>
            </a:r>
            <a:r>
              <a:rPr lang="en-US" sz="1400" dirty="0">
                <a:latin typeface="Calibri" panose="020F0502020204030204" pitchFamily="34" charset="0"/>
                <a:ea typeface="Calibri" panose="020F0502020204030204" pitchFamily="34" charset="0"/>
                <a:cs typeface="Calibri" panose="020F0502020204030204" pitchFamily="34" charset="0"/>
              </a:rPr>
              <a:t> (GraphSAGE) aggregates neighbor features using functions like mean, LSTM, or pooling, enabling inductive learning for unseen nodes. It is particularly beneficial for scaling news recommendation systems to new articles or users.</a:t>
            </a:r>
          </a:p>
        </p:txBody>
      </p:sp>
    </p:spTree>
    <p:extLst>
      <p:ext uri="{BB962C8B-B14F-4D97-AF65-F5344CB8AC3E}">
        <p14:creationId xmlns:p14="http://schemas.microsoft.com/office/powerpoint/2010/main" val="2875342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A02158D-53D4-320E-75AF-1867001A69B5}"/>
              </a:ext>
            </a:extLst>
          </p:cNvPr>
          <p:cNvSpPr>
            <a:spLocks noGrp="1"/>
          </p:cNvSpPr>
          <p:nvPr>
            <p:ph type="title"/>
          </p:nvPr>
        </p:nvSpPr>
        <p:spPr>
          <a:xfrm>
            <a:off x="826396" y="586855"/>
            <a:ext cx="4230100" cy="3387497"/>
          </a:xfrm>
        </p:spPr>
        <p:txBody>
          <a:bodyPr anchor="b">
            <a:normAutofit/>
          </a:bodyPr>
          <a:lstStyle/>
          <a:p>
            <a:pPr algn="r"/>
            <a:r>
              <a:rPr lang="en-US" sz="4000" dirty="0">
                <a:solidFill>
                  <a:srgbClr val="FFFFFF"/>
                </a:solidFill>
              </a:rPr>
              <a:t>Intuition Behind Using Graphs</a:t>
            </a:r>
          </a:p>
        </p:txBody>
      </p:sp>
      <p:graphicFrame>
        <p:nvGraphicFramePr>
          <p:cNvPr id="20" name="Content Placeholder 2">
            <a:extLst>
              <a:ext uri="{FF2B5EF4-FFF2-40B4-BE49-F238E27FC236}">
                <a16:creationId xmlns:a16="http://schemas.microsoft.com/office/drawing/2014/main" id="{994CB3EB-4BB1-4F2C-FAE0-064AD2F07BBA}"/>
              </a:ext>
            </a:extLst>
          </p:cNvPr>
          <p:cNvGraphicFramePr>
            <a:graphicFrameLocks noGrp="1"/>
          </p:cNvGraphicFramePr>
          <p:nvPr>
            <p:ph idx="1"/>
            <p:extLst>
              <p:ext uri="{D42A27DB-BD31-4B8C-83A1-F6EECF244321}">
                <p14:modId xmlns:p14="http://schemas.microsoft.com/office/powerpoint/2010/main" val="2777121769"/>
              </p:ext>
            </p:extLst>
          </p:nvPr>
        </p:nvGraphicFramePr>
        <p:xfrm>
          <a:off x="6503158" y="649480"/>
          <a:ext cx="4862447" cy="5546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25307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836A237-AC42-9D04-A2AC-959090D4C84A}"/>
              </a:ext>
            </a:extLst>
          </p:cNvPr>
          <p:cNvSpPr>
            <a:spLocks noGrp="1"/>
          </p:cNvSpPr>
          <p:nvPr>
            <p:ph type="title"/>
          </p:nvPr>
        </p:nvSpPr>
        <p:spPr>
          <a:xfrm>
            <a:off x="826396" y="586855"/>
            <a:ext cx="4230100" cy="3387497"/>
          </a:xfrm>
        </p:spPr>
        <p:txBody>
          <a:bodyPr anchor="b">
            <a:normAutofit/>
          </a:bodyPr>
          <a:lstStyle/>
          <a:p>
            <a:pPr algn="r"/>
            <a:r>
              <a:rPr lang="en-US" sz="4000" dirty="0">
                <a:solidFill>
                  <a:srgbClr val="FFFFFF"/>
                </a:solidFill>
              </a:rPr>
              <a:t>Data Summary</a:t>
            </a:r>
          </a:p>
        </p:txBody>
      </p:sp>
      <p:sp>
        <p:nvSpPr>
          <p:cNvPr id="3" name="Content Placeholder 2">
            <a:extLst>
              <a:ext uri="{FF2B5EF4-FFF2-40B4-BE49-F238E27FC236}">
                <a16:creationId xmlns:a16="http://schemas.microsoft.com/office/drawing/2014/main" id="{0C154A16-4EFF-802C-7293-B6672A88B775}"/>
              </a:ext>
            </a:extLst>
          </p:cNvPr>
          <p:cNvSpPr>
            <a:spLocks noGrp="1"/>
          </p:cNvSpPr>
          <p:nvPr>
            <p:ph idx="1"/>
          </p:nvPr>
        </p:nvSpPr>
        <p:spPr>
          <a:xfrm>
            <a:off x="6503158" y="649480"/>
            <a:ext cx="4862447" cy="5546047"/>
          </a:xfrm>
        </p:spPr>
        <p:txBody>
          <a:bodyPr anchor="ctr">
            <a:normAutofit/>
          </a:bodyPr>
          <a:lstStyle/>
          <a:p>
            <a:pPr marL="0" indent="0">
              <a:buNone/>
            </a:pPr>
            <a:r>
              <a:rPr lang="en-US" sz="1400" b="1" dirty="0">
                <a:latin typeface="Calibri" panose="020F0502020204030204" pitchFamily="34" charset="0"/>
                <a:ea typeface="Calibri" panose="020F0502020204030204" pitchFamily="34" charset="0"/>
                <a:cs typeface="Calibri" panose="020F0502020204030204" pitchFamily="34" charset="0"/>
              </a:rPr>
              <a:t>Dataset</a:t>
            </a:r>
            <a:r>
              <a:rPr lang="en-US" sz="1400" dirty="0">
                <a:latin typeface="Calibri" panose="020F0502020204030204" pitchFamily="34" charset="0"/>
                <a:ea typeface="Calibri" panose="020F0502020204030204" pitchFamily="34" charset="0"/>
                <a:cs typeface="Calibri" panose="020F0502020204030204" pitchFamily="34" charset="0"/>
              </a:rPr>
              <a:t>: Microsoft News Dataset (MIND) or a similar public dataset is used for building the personalized news recommendation engine. This dataset is particularly suitable for heterogeneous graph-based models as it contains multiple types of data (e.g., users, articles, topics) that can be represented as nodes with distinct relationships among them.</a:t>
            </a:r>
          </a:p>
          <a:p>
            <a:pPr marL="0" indent="0">
              <a:buNone/>
            </a:pPr>
            <a:endParaRPr lang="en-US" sz="14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400" b="1" dirty="0">
                <a:latin typeface="Calibri" panose="020F0502020204030204" pitchFamily="34" charset="0"/>
                <a:ea typeface="Calibri" panose="020F0502020204030204" pitchFamily="34" charset="0"/>
                <a:cs typeface="Calibri" panose="020F0502020204030204" pitchFamily="34" charset="0"/>
              </a:rPr>
              <a:t>Features</a:t>
            </a:r>
            <a:r>
              <a:rPr lang="en-US" sz="1400" dirty="0">
                <a:latin typeface="Calibri" panose="020F0502020204030204" pitchFamily="34" charset="0"/>
                <a:ea typeface="Calibri" panose="020F0502020204030204" pitchFamily="34" charset="0"/>
                <a:cs typeface="Calibri" panose="020F0502020204030204" pitchFamily="34" charset="0"/>
              </a:rPr>
              <a:t>:</a:t>
            </a:r>
          </a:p>
          <a:p>
            <a:pPr>
              <a:buFont typeface="Arial" panose="020B0604020202020204" pitchFamily="34" charset="0"/>
              <a:buChar char="•"/>
            </a:pPr>
            <a:r>
              <a:rPr lang="en-US" sz="1400" b="1" dirty="0">
                <a:latin typeface="Calibri" panose="020F0502020204030204" pitchFamily="34" charset="0"/>
                <a:ea typeface="Calibri" panose="020F0502020204030204" pitchFamily="34" charset="0"/>
                <a:cs typeface="Calibri" panose="020F0502020204030204" pitchFamily="34" charset="0"/>
              </a:rPr>
              <a:t>User Behavior History</a:t>
            </a:r>
            <a:r>
              <a:rPr lang="en-US" sz="1400" dirty="0">
                <a:latin typeface="Calibri" panose="020F0502020204030204" pitchFamily="34" charset="0"/>
                <a:ea typeface="Calibri" panose="020F0502020204030204" pitchFamily="34" charset="0"/>
                <a:cs typeface="Calibri" panose="020F0502020204030204" pitchFamily="34" charset="0"/>
              </a:rPr>
              <a:t>: Includes click history that indicate user preferences. This feature helps identify patterns in users' reading habits.</a:t>
            </a:r>
          </a:p>
          <a:p>
            <a:pPr>
              <a:buFont typeface="Arial" panose="020B0604020202020204" pitchFamily="34" charset="0"/>
              <a:buChar char="•"/>
            </a:pPr>
            <a:r>
              <a:rPr lang="en-US" sz="1400" b="1" dirty="0">
                <a:latin typeface="Calibri" panose="020F0502020204030204" pitchFamily="34" charset="0"/>
                <a:ea typeface="Calibri" panose="020F0502020204030204" pitchFamily="34" charset="0"/>
                <a:cs typeface="Calibri" panose="020F0502020204030204" pitchFamily="34" charset="0"/>
              </a:rPr>
              <a:t>Article Metadata</a:t>
            </a:r>
            <a:r>
              <a:rPr lang="en-US" sz="1400" dirty="0">
                <a:latin typeface="Calibri" panose="020F0502020204030204" pitchFamily="34" charset="0"/>
                <a:ea typeface="Calibri" panose="020F0502020204030204" pitchFamily="34" charset="0"/>
                <a:cs typeface="Calibri" panose="020F0502020204030204" pitchFamily="34" charset="0"/>
              </a:rPr>
              <a:t>: Contains valuable article-level features such as titles, abstracts, categories, and publication timestamps. Text-based features like titles and abstracts can be embedded to capture semantic information, while categorical data helps in understanding the types of articles users prefer. </a:t>
            </a:r>
          </a:p>
          <a:p>
            <a:pPr>
              <a:buFont typeface="Arial" panose="020B0604020202020204" pitchFamily="34" charset="0"/>
              <a:buChar char="•"/>
            </a:pPr>
            <a:r>
              <a:rPr lang="en-US" sz="1400" b="1" dirty="0">
                <a:latin typeface="Calibri" panose="020F0502020204030204" pitchFamily="34" charset="0"/>
                <a:ea typeface="Calibri" panose="020F0502020204030204" pitchFamily="34" charset="0"/>
                <a:cs typeface="Calibri" panose="020F0502020204030204" pitchFamily="34" charset="0"/>
              </a:rPr>
              <a:t>User-Item Interaction History</a:t>
            </a:r>
            <a:r>
              <a:rPr lang="en-US" sz="1400" dirty="0">
                <a:latin typeface="Calibri" panose="020F0502020204030204" pitchFamily="34" charset="0"/>
                <a:ea typeface="Calibri" panose="020F0502020204030204" pitchFamily="34" charset="0"/>
                <a:cs typeface="Calibri" panose="020F0502020204030204" pitchFamily="34" charset="0"/>
              </a:rPr>
              <a:t>: Records the interactions between users and articles, such as clicks or views, which serve as the basis for recommendation relevance.</a:t>
            </a:r>
          </a:p>
        </p:txBody>
      </p:sp>
    </p:spTree>
    <p:extLst>
      <p:ext uri="{BB962C8B-B14F-4D97-AF65-F5344CB8AC3E}">
        <p14:creationId xmlns:p14="http://schemas.microsoft.com/office/powerpoint/2010/main" val="2443237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0754B14-45F6-B774-C35C-F5868DCA02A2}"/>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Data Summary</a:t>
            </a:r>
          </a:p>
        </p:txBody>
      </p:sp>
      <p:graphicFrame>
        <p:nvGraphicFramePr>
          <p:cNvPr id="5" name="Content Placeholder 2">
            <a:extLst>
              <a:ext uri="{FF2B5EF4-FFF2-40B4-BE49-F238E27FC236}">
                <a16:creationId xmlns:a16="http://schemas.microsoft.com/office/drawing/2014/main" id="{C0A57CC4-7581-C552-CD00-79E6A8812BEE}"/>
              </a:ext>
            </a:extLst>
          </p:cNvPr>
          <p:cNvGraphicFramePr>
            <a:graphicFrameLocks noGrp="1"/>
          </p:cNvGraphicFramePr>
          <p:nvPr>
            <p:ph idx="1"/>
            <p:extLst>
              <p:ext uri="{D42A27DB-BD31-4B8C-83A1-F6EECF244321}">
                <p14:modId xmlns:p14="http://schemas.microsoft.com/office/powerpoint/2010/main" val="3165099763"/>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64092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3626FCF-2669-0CE5-2312-368B8B6A0EEB}"/>
              </a:ext>
            </a:extLst>
          </p:cNvPr>
          <p:cNvSpPr>
            <a:spLocks noGrp="1"/>
          </p:cNvSpPr>
          <p:nvPr>
            <p:ph type="title"/>
          </p:nvPr>
        </p:nvSpPr>
        <p:spPr>
          <a:xfrm>
            <a:off x="826396" y="586855"/>
            <a:ext cx="4230100" cy="3387497"/>
          </a:xfrm>
        </p:spPr>
        <p:txBody>
          <a:bodyPr anchor="b">
            <a:normAutofit/>
          </a:bodyPr>
          <a:lstStyle/>
          <a:p>
            <a:pPr algn="r"/>
            <a:r>
              <a:rPr lang="en-US" sz="4000">
                <a:solidFill>
                  <a:srgbClr val="FFFFFF"/>
                </a:solidFill>
              </a:rPr>
              <a:t>Methodology - Graph Construction</a:t>
            </a:r>
          </a:p>
        </p:txBody>
      </p:sp>
      <p:sp>
        <p:nvSpPr>
          <p:cNvPr id="3" name="Content Placeholder 2">
            <a:extLst>
              <a:ext uri="{FF2B5EF4-FFF2-40B4-BE49-F238E27FC236}">
                <a16:creationId xmlns:a16="http://schemas.microsoft.com/office/drawing/2014/main" id="{F0B0D5C2-641A-BB01-CF06-242186686939}"/>
              </a:ext>
            </a:extLst>
          </p:cNvPr>
          <p:cNvSpPr>
            <a:spLocks noGrp="1"/>
          </p:cNvSpPr>
          <p:nvPr>
            <p:ph idx="1"/>
          </p:nvPr>
        </p:nvSpPr>
        <p:spPr>
          <a:xfrm>
            <a:off x="6503158" y="649480"/>
            <a:ext cx="4862447" cy="5546047"/>
          </a:xfrm>
        </p:spPr>
        <p:txBody>
          <a:bodyPr anchor="ctr">
            <a:normAutofit/>
          </a:bodyPr>
          <a:lstStyle/>
          <a:p>
            <a:pPr marL="0" indent="0">
              <a:buNone/>
            </a:pPr>
            <a:r>
              <a:rPr lang="en-US" sz="1400" b="1" dirty="0">
                <a:latin typeface="Calibri" panose="020F0502020204030204" pitchFamily="34" charset="0"/>
                <a:ea typeface="Calibri" panose="020F0502020204030204" pitchFamily="34" charset="0"/>
                <a:cs typeface="Calibri" panose="020F0502020204030204" pitchFamily="34" charset="0"/>
              </a:rPr>
              <a:t>Building the Heterogeneous Graph:</a:t>
            </a:r>
          </a:p>
          <a:p>
            <a:r>
              <a:rPr lang="en-US" sz="1400" b="1" dirty="0">
                <a:latin typeface="Calibri" panose="020F0502020204030204" pitchFamily="34" charset="0"/>
                <a:ea typeface="Calibri" panose="020F0502020204030204" pitchFamily="34" charset="0"/>
                <a:cs typeface="Calibri" panose="020F0502020204030204" pitchFamily="34" charset="0"/>
              </a:rPr>
              <a:t>Nodes</a:t>
            </a:r>
            <a:r>
              <a:rPr lang="en-US" sz="1400" dirty="0">
                <a:latin typeface="Calibri" panose="020F0502020204030204" pitchFamily="34" charset="0"/>
                <a:ea typeface="Calibri" panose="020F0502020204030204" pitchFamily="34" charset="0"/>
                <a:cs typeface="Calibri" panose="020F0502020204030204" pitchFamily="34" charset="0"/>
              </a:rPr>
              <a:t> - Represent users, articles, topics, sub-topics</a:t>
            </a:r>
          </a:p>
          <a:p>
            <a:r>
              <a:rPr lang="en-US" sz="1400" b="1" dirty="0">
                <a:latin typeface="Calibri" panose="020F0502020204030204" pitchFamily="34" charset="0"/>
                <a:ea typeface="Calibri" panose="020F0502020204030204" pitchFamily="34" charset="0"/>
                <a:cs typeface="Calibri" panose="020F0502020204030204" pitchFamily="34" charset="0"/>
              </a:rPr>
              <a:t>Edges</a:t>
            </a:r>
            <a:r>
              <a:rPr lang="en-US" sz="1400" dirty="0">
                <a:latin typeface="Calibri" panose="020F0502020204030204" pitchFamily="34" charset="0"/>
                <a:ea typeface="Calibri" panose="020F0502020204030204" pitchFamily="34" charset="0"/>
                <a:cs typeface="Calibri" panose="020F0502020204030204" pitchFamily="34" charset="0"/>
              </a:rPr>
              <a:t> - Connect users to articles (click behavior), articles to sub-topics (categorization) and sub-topics to topics.</a:t>
            </a:r>
          </a:p>
          <a:p>
            <a:pPr marL="0" indent="0">
              <a:buNone/>
            </a:pPr>
            <a:endParaRPr lang="en-US" sz="14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400" b="1" dirty="0">
                <a:latin typeface="Calibri" panose="020F0502020204030204" pitchFamily="34" charset="0"/>
                <a:ea typeface="Calibri" panose="020F0502020204030204" pitchFamily="34" charset="0"/>
                <a:cs typeface="Calibri" panose="020F0502020204030204" pitchFamily="34" charset="0"/>
              </a:rPr>
              <a:t>Features:</a:t>
            </a:r>
          </a:p>
          <a:p>
            <a:r>
              <a:rPr lang="en-US" sz="1400" b="1" dirty="0">
                <a:latin typeface="Calibri" panose="020F0502020204030204" pitchFamily="34" charset="0"/>
                <a:ea typeface="Calibri" panose="020F0502020204030204" pitchFamily="34" charset="0"/>
                <a:cs typeface="Calibri" panose="020F0502020204030204" pitchFamily="34" charset="0"/>
              </a:rPr>
              <a:t>Node features</a:t>
            </a:r>
            <a:r>
              <a:rPr lang="en-US" sz="1400" dirty="0">
                <a:latin typeface="Calibri" panose="020F0502020204030204" pitchFamily="34" charset="0"/>
                <a:ea typeface="Calibri" panose="020F0502020204030204" pitchFamily="34" charset="0"/>
                <a:cs typeface="Calibri" panose="020F0502020204030204" pitchFamily="34" charset="0"/>
              </a:rPr>
              <a:t>: User profiles, article metadata (e.g., embeddings of titles, categories), publisher information.</a:t>
            </a:r>
          </a:p>
          <a:p>
            <a:pPr marL="285750" indent="-285750"/>
            <a:r>
              <a:rPr lang="en-US" sz="1400" b="1" dirty="0">
                <a:latin typeface="Calibri" panose="020F0502020204030204" pitchFamily="34" charset="0"/>
                <a:ea typeface="Calibri" panose="020F0502020204030204" pitchFamily="34" charset="0"/>
                <a:cs typeface="Calibri" panose="020F0502020204030204" pitchFamily="34" charset="0"/>
              </a:rPr>
              <a:t>Edge features</a:t>
            </a:r>
            <a:r>
              <a:rPr lang="en-US" sz="1400" dirty="0">
                <a:latin typeface="Calibri" panose="020F0502020204030204" pitchFamily="34" charset="0"/>
                <a:ea typeface="Calibri" panose="020F0502020204030204" pitchFamily="34" charset="0"/>
                <a:cs typeface="Calibri" panose="020F0502020204030204" pitchFamily="34" charset="0"/>
              </a:rPr>
              <a:t>: Interaction type, frequency, and timestamp.</a:t>
            </a:r>
          </a:p>
        </p:txBody>
      </p:sp>
    </p:spTree>
    <p:extLst>
      <p:ext uri="{BB962C8B-B14F-4D97-AF65-F5344CB8AC3E}">
        <p14:creationId xmlns:p14="http://schemas.microsoft.com/office/powerpoint/2010/main" val="2449176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66D70C0-9018-6BAF-77B0-D05C27A04C38}"/>
              </a:ext>
            </a:extLst>
          </p:cNvPr>
          <p:cNvSpPr>
            <a:spLocks noGrp="1"/>
          </p:cNvSpPr>
          <p:nvPr>
            <p:ph type="title"/>
          </p:nvPr>
        </p:nvSpPr>
        <p:spPr>
          <a:xfrm>
            <a:off x="826396" y="586855"/>
            <a:ext cx="4230100" cy="3387497"/>
          </a:xfrm>
        </p:spPr>
        <p:txBody>
          <a:bodyPr anchor="b">
            <a:normAutofit/>
          </a:bodyPr>
          <a:lstStyle/>
          <a:p>
            <a:pPr algn="r"/>
            <a:r>
              <a:rPr lang="en-US" sz="4000">
                <a:solidFill>
                  <a:srgbClr val="FFFFFF"/>
                </a:solidFill>
              </a:rPr>
              <a:t>Methodology - Graph Neural Network (GNN) Model</a:t>
            </a:r>
          </a:p>
        </p:txBody>
      </p:sp>
      <p:sp>
        <p:nvSpPr>
          <p:cNvPr id="3" name="Content Placeholder 2">
            <a:extLst>
              <a:ext uri="{FF2B5EF4-FFF2-40B4-BE49-F238E27FC236}">
                <a16:creationId xmlns:a16="http://schemas.microsoft.com/office/drawing/2014/main" id="{E28B81FC-1F02-8641-4E84-59CB8E1B8808}"/>
              </a:ext>
            </a:extLst>
          </p:cNvPr>
          <p:cNvSpPr>
            <a:spLocks noGrp="1"/>
          </p:cNvSpPr>
          <p:nvPr>
            <p:ph idx="1"/>
          </p:nvPr>
        </p:nvSpPr>
        <p:spPr>
          <a:xfrm>
            <a:off x="6503158" y="649480"/>
            <a:ext cx="4862447" cy="5546047"/>
          </a:xfrm>
        </p:spPr>
        <p:txBody>
          <a:bodyPr anchor="ctr">
            <a:normAutofit/>
          </a:bodyPr>
          <a:lstStyle/>
          <a:p>
            <a:pPr marL="0" indent="0">
              <a:buNone/>
            </a:pPr>
            <a:r>
              <a:rPr lang="en-US" sz="1400" b="1" dirty="0">
                <a:latin typeface="Calibri" panose="020F0502020204030204" pitchFamily="34" charset="0"/>
                <a:ea typeface="Calibri" panose="020F0502020204030204" pitchFamily="34" charset="0"/>
                <a:cs typeface="Calibri" panose="020F0502020204030204" pitchFamily="34" charset="0"/>
              </a:rPr>
              <a:t>Overview of GNN Architecture:</a:t>
            </a:r>
          </a:p>
          <a:p>
            <a:r>
              <a:rPr lang="en-US" sz="1400" dirty="0">
                <a:latin typeface="Calibri" panose="020F0502020204030204" pitchFamily="34" charset="0"/>
                <a:ea typeface="Calibri" panose="020F0502020204030204" pitchFamily="34" charset="0"/>
                <a:cs typeface="Calibri" panose="020F0502020204030204" pitchFamily="34" charset="0"/>
              </a:rPr>
              <a:t>Use of heterogeneous GNN to handle different node and edge types.</a:t>
            </a:r>
          </a:p>
          <a:p>
            <a:r>
              <a:rPr lang="en-US" sz="1400" dirty="0">
                <a:latin typeface="Calibri" panose="020F0502020204030204" pitchFamily="34" charset="0"/>
                <a:ea typeface="Calibri" panose="020F0502020204030204" pitchFamily="34" charset="0"/>
                <a:cs typeface="Calibri" panose="020F0502020204030204" pitchFamily="34" charset="0"/>
              </a:rPr>
              <a:t>Message passing mechanism to aggregate information across neighbors in the graph.</a:t>
            </a:r>
          </a:p>
          <a:p>
            <a:pPr marL="0" indent="0">
              <a:buNone/>
            </a:pPr>
            <a:endParaRPr lang="en-US" sz="14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400" b="1" dirty="0">
                <a:latin typeface="Calibri" panose="020F0502020204030204" pitchFamily="34" charset="0"/>
                <a:ea typeface="Calibri" panose="020F0502020204030204" pitchFamily="34" charset="0"/>
                <a:cs typeface="Calibri" panose="020F0502020204030204" pitchFamily="34" charset="0"/>
              </a:rPr>
              <a:t>Model Training:</a:t>
            </a:r>
          </a:p>
          <a:p>
            <a:r>
              <a:rPr lang="en-US" sz="1400" dirty="0">
                <a:latin typeface="Calibri" panose="020F0502020204030204" pitchFamily="34" charset="0"/>
                <a:ea typeface="Calibri" panose="020F0502020204030204" pitchFamily="34" charset="0"/>
                <a:cs typeface="Calibri" panose="020F0502020204030204" pitchFamily="34" charset="0"/>
              </a:rPr>
              <a:t>Supervised learning: User interactions with articles as the target labels.</a:t>
            </a:r>
          </a:p>
          <a:p>
            <a:r>
              <a:rPr lang="en-US" sz="1400" dirty="0">
                <a:latin typeface="Calibri" panose="020F0502020204030204" pitchFamily="34" charset="0"/>
                <a:ea typeface="Calibri" panose="020F0502020204030204" pitchFamily="34" charset="0"/>
                <a:cs typeface="Calibri" panose="020F0502020204030204" pitchFamily="34" charset="0"/>
              </a:rPr>
              <a:t>Loss function to optimize for predicting relevant articles.</a:t>
            </a:r>
          </a:p>
          <a:p>
            <a:r>
              <a:rPr lang="en-US" sz="1400" dirty="0">
                <a:latin typeface="Calibri" panose="020F0502020204030204" pitchFamily="34" charset="0"/>
                <a:ea typeface="Calibri" panose="020F0502020204030204" pitchFamily="34" charset="0"/>
                <a:cs typeface="Calibri" panose="020F0502020204030204" pitchFamily="34" charset="0"/>
              </a:rPr>
              <a:t>Fine-Tuning: Adjusting for real-time recommendations by updating the graph with new interactions periodically.</a:t>
            </a:r>
          </a:p>
        </p:txBody>
      </p:sp>
    </p:spTree>
    <p:extLst>
      <p:ext uri="{BB962C8B-B14F-4D97-AF65-F5344CB8AC3E}">
        <p14:creationId xmlns:p14="http://schemas.microsoft.com/office/powerpoint/2010/main" val="38766422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354</TotalTime>
  <Words>1426</Words>
  <Application>Microsoft Office PowerPoint</Application>
  <PresentationFormat>Widescreen</PresentationFormat>
  <Paragraphs>174</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Aptos</vt:lpstr>
      <vt:lpstr>Aptos Display</vt:lpstr>
      <vt:lpstr>Arial</vt:lpstr>
      <vt:lpstr>Calibri</vt:lpstr>
      <vt:lpstr>Office Theme</vt:lpstr>
      <vt:lpstr>Personalized News Recommendation System Using Graph Neural Networks</vt:lpstr>
      <vt:lpstr>Introduction</vt:lpstr>
      <vt:lpstr>Proposed Solution –Graph Neural Networks (GNNs)</vt:lpstr>
      <vt:lpstr>Types of GNNs Used</vt:lpstr>
      <vt:lpstr>Intuition Behind Using Graphs</vt:lpstr>
      <vt:lpstr>Data Summary</vt:lpstr>
      <vt:lpstr>Data Summary</vt:lpstr>
      <vt:lpstr>Methodology - Graph Construction</vt:lpstr>
      <vt:lpstr>Methodology - Graph Neural Network (GNN) Model</vt:lpstr>
      <vt:lpstr>Previous Work and Embedding-Based Content-Based Recommendations</vt:lpstr>
      <vt:lpstr>Methods Not Usable</vt:lpstr>
      <vt:lpstr>Previous Work as Baselines</vt:lpstr>
      <vt:lpstr>GNN Results</vt:lpstr>
      <vt:lpstr>Inference from Results</vt:lpstr>
      <vt:lpstr>Ranking System and Comparison</vt:lpstr>
      <vt:lpstr>What Could I Have Done More?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Ghadiali, Abde Manaaf Z</dc:creator>
  <cp:lastModifiedBy>Ghadiali, Abde Manaaf Z</cp:lastModifiedBy>
  <cp:revision>36</cp:revision>
  <dcterms:created xsi:type="dcterms:W3CDTF">2024-11-07T22:19:55Z</dcterms:created>
  <dcterms:modified xsi:type="dcterms:W3CDTF">2024-12-11T18:02:55Z</dcterms:modified>
</cp:coreProperties>
</file>