
<file path=[Content_Types].xml><?xml version="1.0" encoding="utf-8"?>
<Types xmlns="http://schemas.openxmlformats.org/package/2006/content-types">
  <Default Extension="flac" ContentType="audio/unknown"/>
  <Default Extension="fntdata" ContentType="application/x-fontdata"/>
  <Default Extension="jpeg" ContentType="image/jpeg"/>
  <Default Extension="mp3" ContentType="audio/m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4" r:id="rId10"/>
    <p:sldId id="265" r:id="rId11"/>
    <p:sldId id="266" r:id="rId12"/>
    <p:sldId id="263" r:id="rId13"/>
  </p:sldIdLst>
  <p:sldSz cx="9144000" cy="5143500" type="screen16x9"/>
  <p:notesSz cx="6858000" cy="9144000"/>
  <p:embeddedFontLst>
    <p:embeddedFont>
      <p:font typeface="Play"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4" d="100"/>
          <a:sy n="174" d="100"/>
        </p:scale>
        <p:origin x="130" y="24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svg"/><Relationship Id="rId5" Type="http://schemas.openxmlformats.org/officeDocument/2006/relationships/image" Target="../media/image6.png"/><Relationship Id="rId4" Type="http://schemas.microsoft.com/office/2007/relationships/hdphoto" Target="../media/hdphoto1.wdp"/></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svg"/><Relationship Id="rId5" Type="http://schemas.openxmlformats.org/officeDocument/2006/relationships/image" Target="../media/image6.png"/><Relationship Id="rId4" Type="http://schemas.microsoft.com/office/2007/relationships/hdphoto" Target="../media/hdphoto1.wdp"/></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76E3A9-AB01-4E7D-9F46-D9C2EB621D9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DD6BF0E-D3B4-4B13-AAF3-DC36B18F7C5C}">
      <dgm:prSet/>
      <dgm:spPr/>
      <dgm:t>
        <a:bodyPr/>
        <a:lstStyle/>
        <a:p>
          <a:pPr algn="just">
            <a:lnSpc>
              <a:spcPct val="100000"/>
            </a:lnSpc>
          </a:pPr>
          <a:r>
            <a:rPr lang="en-US" b="1" dirty="0">
              <a:latin typeface="Times New Roman" panose="02020603050405020304" pitchFamily="18" charset="0"/>
              <a:cs typeface="Times New Roman" panose="02020603050405020304" pitchFamily="18" charset="0"/>
            </a:rPr>
            <a:t>Feature Extraction: </a:t>
          </a:r>
          <a:r>
            <a:rPr lang="en-US" dirty="0">
              <a:latin typeface="Times New Roman" panose="02020603050405020304" pitchFamily="18" charset="0"/>
              <a:cs typeface="Times New Roman" panose="02020603050405020304" pitchFamily="18" charset="0"/>
            </a:rPr>
            <a:t>Initially, raw audio signals are preprocessed to extract meaningful features that capture relevant linguistic information. Commonly used features include Mel-Frequency Cepstral Coefficients (MFCCs), spectrograms, or other time-frequency representations. These features serve as input to the machine learning models.</a:t>
          </a:r>
        </a:p>
      </dgm:t>
    </dgm:pt>
    <dgm:pt modelId="{F110E8B3-FE29-4DE1-B795-97F378F7B749}" type="parTrans" cxnId="{700D94C0-A24E-4F74-8ADA-8BCF41C3568F}">
      <dgm:prSet/>
      <dgm:spPr/>
      <dgm:t>
        <a:bodyPr/>
        <a:lstStyle/>
        <a:p>
          <a:endParaRPr lang="en-US"/>
        </a:p>
      </dgm:t>
    </dgm:pt>
    <dgm:pt modelId="{9CCCD3EF-EC3C-4B4C-9A7D-322ACEA69DD8}" type="sibTrans" cxnId="{700D94C0-A24E-4F74-8ADA-8BCF41C3568F}">
      <dgm:prSet/>
      <dgm:spPr/>
      <dgm:t>
        <a:bodyPr/>
        <a:lstStyle/>
        <a:p>
          <a:pPr>
            <a:lnSpc>
              <a:spcPct val="100000"/>
            </a:lnSpc>
          </a:pPr>
          <a:endParaRPr lang="en-US"/>
        </a:p>
      </dgm:t>
    </dgm:pt>
    <dgm:pt modelId="{B2C846BC-1667-49C2-9384-931376394B66}">
      <dgm:prSet/>
      <dgm:spPr/>
      <dgm:t>
        <a:bodyPr/>
        <a:lstStyle/>
        <a:p>
          <a:pPr algn="just">
            <a:lnSpc>
              <a:spcPct val="100000"/>
            </a:lnSpc>
          </a:pPr>
          <a:r>
            <a:rPr lang="en-US" b="1" dirty="0">
              <a:latin typeface="Times New Roman" panose="02020603050405020304" pitchFamily="18" charset="0"/>
              <a:cs typeface="Times New Roman" panose="02020603050405020304" pitchFamily="18" charset="0"/>
            </a:rPr>
            <a:t>Model Architecture:</a:t>
          </a:r>
          <a:r>
            <a:rPr lang="en-US" dirty="0">
              <a:latin typeface="Times New Roman" panose="02020603050405020304" pitchFamily="18" charset="0"/>
              <a:cs typeface="Times New Roman" panose="02020603050405020304" pitchFamily="18" charset="0"/>
            </a:rPr>
            <a:t> Neural networks are employed to learn complex patterns and representations from the extracted audio features. Various architectures can be explored, such as convolutional neural networks (CNNs), recurrent neural networks (RNNs), long short-term memory networks (LSTMs), or their combinations (e.g., CNN-LSTM architectures). These architectures are designed to effectively capture temporal dependencies and hierarchical structures present in audio data.</a:t>
          </a:r>
        </a:p>
      </dgm:t>
    </dgm:pt>
    <dgm:pt modelId="{48E1A6D0-C2AD-494A-99DE-44DA8BAA0218}" type="parTrans" cxnId="{039F85CC-0223-4683-985C-002F6DEB4343}">
      <dgm:prSet/>
      <dgm:spPr/>
      <dgm:t>
        <a:bodyPr/>
        <a:lstStyle/>
        <a:p>
          <a:endParaRPr lang="en-US"/>
        </a:p>
      </dgm:t>
    </dgm:pt>
    <dgm:pt modelId="{251BE48A-1B37-44E1-AE88-7D5ADEA358A1}" type="sibTrans" cxnId="{039F85CC-0223-4683-985C-002F6DEB4343}">
      <dgm:prSet/>
      <dgm:spPr/>
      <dgm:t>
        <a:bodyPr/>
        <a:lstStyle/>
        <a:p>
          <a:pPr>
            <a:lnSpc>
              <a:spcPct val="100000"/>
            </a:lnSpc>
          </a:pPr>
          <a:endParaRPr lang="en-US"/>
        </a:p>
      </dgm:t>
    </dgm:pt>
    <dgm:pt modelId="{2C38AD9E-E179-41C3-82D1-D86EF5191EED}">
      <dgm:prSet/>
      <dgm:spPr/>
      <dgm:t>
        <a:bodyPr/>
        <a:lstStyle/>
        <a:p>
          <a:pPr algn="just">
            <a:lnSpc>
              <a:spcPct val="100000"/>
            </a:lnSpc>
          </a:pPr>
          <a:r>
            <a:rPr lang="en-US" b="1" dirty="0">
              <a:latin typeface="Times New Roman" panose="02020603050405020304" pitchFamily="18" charset="0"/>
              <a:cs typeface="Times New Roman" panose="02020603050405020304" pitchFamily="18" charset="0"/>
            </a:rPr>
            <a:t>Training:</a:t>
          </a:r>
          <a:r>
            <a:rPr lang="en-US" dirty="0">
              <a:latin typeface="Times New Roman" panose="02020603050405020304" pitchFamily="18" charset="0"/>
              <a:cs typeface="Times New Roman" panose="02020603050405020304" pitchFamily="18" charset="0"/>
            </a:rPr>
            <a:t> The neural network models are trained using supervised learning techniques, where labeled audio data containing information about the spoken language is used to optimize the model parameters. During training, the model learns to map input audio features to language labels, minimizing a predefined loss function such as categorical cross-entropy.</a:t>
          </a:r>
        </a:p>
      </dgm:t>
    </dgm:pt>
    <dgm:pt modelId="{02B96258-9DFB-43ED-A893-2287BB1E0A51}" type="parTrans" cxnId="{DBE6BA83-48F8-43C4-8785-082A549007F7}">
      <dgm:prSet/>
      <dgm:spPr/>
      <dgm:t>
        <a:bodyPr/>
        <a:lstStyle/>
        <a:p>
          <a:endParaRPr lang="en-US"/>
        </a:p>
      </dgm:t>
    </dgm:pt>
    <dgm:pt modelId="{24369ADE-44E5-4DF9-B32B-BF1EADBD04A3}" type="sibTrans" cxnId="{DBE6BA83-48F8-43C4-8785-082A549007F7}">
      <dgm:prSet/>
      <dgm:spPr/>
      <dgm:t>
        <a:bodyPr/>
        <a:lstStyle/>
        <a:p>
          <a:pPr>
            <a:lnSpc>
              <a:spcPct val="100000"/>
            </a:lnSpc>
          </a:pPr>
          <a:endParaRPr lang="en-US"/>
        </a:p>
      </dgm:t>
    </dgm:pt>
    <dgm:pt modelId="{C659CB6E-3030-4338-B165-49007386167C}">
      <dgm:prSet/>
      <dgm:spPr/>
      <dgm:t>
        <a:bodyPr/>
        <a:lstStyle/>
        <a:p>
          <a:pPr algn="just">
            <a:lnSpc>
              <a:spcPct val="100000"/>
            </a:lnSpc>
          </a:pPr>
          <a:r>
            <a:rPr lang="en-US" b="1" dirty="0">
              <a:latin typeface="Times New Roman" panose="02020603050405020304" pitchFamily="18" charset="0"/>
              <a:cs typeface="Times New Roman" panose="02020603050405020304" pitchFamily="18" charset="0"/>
            </a:rPr>
            <a:t>Optimization:</a:t>
          </a:r>
          <a:r>
            <a:rPr lang="en-US" dirty="0">
              <a:latin typeface="Times New Roman" panose="02020603050405020304" pitchFamily="18" charset="0"/>
              <a:cs typeface="Times New Roman" panose="02020603050405020304" pitchFamily="18" charset="0"/>
            </a:rPr>
            <a:t> Techniques such as gradient descent and its variants (e.g., stochastic gradient descent, Adam optimizer) are employed to iteratively update the model parameters, optimizing the neural network's performance with respect to the training data.</a:t>
          </a:r>
        </a:p>
      </dgm:t>
    </dgm:pt>
    <dgm:pt modelId="{E1AC6547-68DB-42BF-A0E0-E69AFDFBA2D3}" type="parTrans" cxnId="{75F0F27D-08D4-4AF5-B35B-237F6C222971}">
      <dgm:prSet/>
      <dgm:spPr/>
      <dgm:t>
        <a:bodyPr/>
        <a:lstStyle/>
        <a:p>
          <a:endParaRPr lang="en-US"/>
        </a:p>
      </dgm:t>
    </dgm:pt>
    <dgm:pt modelId="{086020FF-4804-43E5-9CB8-2456D7268ED1}" type="sibTrans" cxnId="{75F0F27D-08D4-4AF5-B35B-237F6C222971}">
      <dgm:prSet/>
      <dgm:spPr/>
      <dgm:t>
        <a:bodyPr/>
        <a:lstStyle/>
        <a:p>
          <a:endParaRPr lang="en-US"/>
        </a:p>
      </dgm:t>
    </dgm:pt>
    <dgm:pt modelId="{3BB41954-03A6-467E-8358-6EFF9C9BE6B3}" type="pres">
      <dgm:prSet presAssocID="{C876E3A9-AB01-4E7D-9F46-D9C2EB621D93}" presName="root" presStyleCnt="0">
        <dgm:presLayoutVars>
          <dgm:dir/>
          <dgm:resizeHandles val="exact"/>
        </dgm:presLayoutVars>
      </dgm:prSet>
      <dgm:spPr/>
    </dgm:pt>
    <dgm:pt modelId="{D6DF37BC-D06C-4FA0-9A65-60A7C1AD8F36}" type="pres">
      <dgm:prSet presAssocID="{C876E3A9-AB01-4E7D-9F46-D9C2EB621D93}" presName="container" presStyleCnt="0">
        <dgm:presLayoutVars>
          <dgm:dir/>
          <dgm:resizeHandles val="exact"/>
        </dgm:presLayoutVars>
      </dgm:prSet>
      <dgm:spPr/>
    </dgm:pt>
    <dgm:pt modelId="{987C3CB9-957C-4839-9902-089747656BEA}" type="pres">
      <dgm:prSet presAssocID="{9DD6BF0E-D3B4-4B13-AAF3-DC36B18F7C5C}" presName="compNode" presStyleCnt="0"/>
      <dgm:spPr/>
    </dgm:pt>
    <dgm:pt modelId="{15E93970-6D04-4B7E-8B7E-5B81BFFB5CFE}" type="pres">
      <dgm:prSet presAssocID="{9DD6BF0E-D3B4-4B13-AAF3-DC36B18F7C5C}" presName="iconBgRect" presStyleLbl="bgShp" presStyleIdx="0" presStyleCnt="4"/>
      <dgm:spPr/>
    </dgm:pt>
    <dgm:pt modelId="{46B5861D-89D7-45F1-AF9B-43761D40B465}" type="pres">
      <dgm:prSet presAssocID="{9DD6BF0E-D3B4-4B13-AAF3-DC36B18F7C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B7A4BE93-56EE-4749-B589-40541EDCCDB6}" type="pres">
      <dgm:prSet presAssocID="{9DD6BF0E-D3B4-4B13-AAF3-DC36B18F7C5C}" presName="spaceRect" presStyleCnt="0"/>
      <dgm:spPr/>
    </dgm:pt>
    <dgm:pt modelId="{F187950A-94D9-4B89-AD6F-00581E379151}" type="pres">
      <dgm:prSet presAssocID="{9DD6BF0E-D3B4-4B13-AAF3-DC36B18F7C5C}" presName="textRect" presStyleLbl="revTx" presStyleIdx="0" presStyleCnt="4">
        <dgm:presLayoutVars>
          <dgm:chMax val="1"/>
          <dgm:chPref val="1"/>
        </dgm:presLayoutVars>
      </dgm:prSet>
      <dgm:spPr/>
    </dgm:pt>
    <dgm:pt modelId="{EA675FB4-A016-46E1-8A10-3A7F2492C9C3}" type="pres">
      <dgm:prSet presAssocID="{9CCCD3EF-EC3C-4B4C-9A7D-322ACEA69DD8}" presName="sibTrans" presStyleLbl="sibTrans2D1" presStyleIdx="0" presStyleCnt="0"/>
      <dgm:spPr/>
    </dgm:pt>
    <dgm:pt modelId="{6352B5E2-5E41-451C-AB7F-B7BA8E00C135}" type="pres">
      <dgm:prSet presAssocID="{B2C846BC-1667-49C2-9384-931376394B66}" presName="compNode" presStyleCnt="0"/>
      <dgm:spPr/>
    </dgm:pt>
    <dgm:pt modelId="{E3D91557-EB48-4F53-BF3C-ECFD066792E0}" type="pres">
      <dgm:prSet presAssocID="{B2C846BC-1667-49C2-9384-931376394B66}" presName="iconBgRect" presStyleLbl="bgShp" presStyleIdx="1" presStyleCnt="4"/>
      <dgm:spPr/>
    </dgm:pt>
    <dgm:pt modelId="{B9FAA2AA-2D1D-4411-8830-342CFF2A0FB7}" type="pres">
      <dgm:prSet presAssocID="{B2C846BC-1667-49C2-9384-931376394B66}" presName="iconRect" presStyleLbl="node1" presStyleIdx="1" presStyleCnt="4"/>
      <dgm:spPr>
        <a:blipFill>
          <a:blip xmlns:r="http://schemas.openxmlformats.org/officeDocument/2006/relationships" r:embed="rId3">
            <a:duotone>
              <a:prstClr val="black"/>
              <a:schemeClr val="bg2">
                <a:lumMod val="50000"/>
                <a:lumOff val="50000"/>
                <a:tint val="45000"/>
                <a:satMod val="400000"/>
              </a:schemeClr>
            </a:duotone>
            <a:extLst>
              <a:ext uri="{BEBA8EAE-BF5A-486C-A8C5-ECC9F3942E4B}">
                <a14:imgProps xmlns:a14="http://schemas.microsoft.com/office/drawing/2010/main">
                  <a14:imgLayer r:embed="rId4">
                    <a14:imgEffect>
                      <a14:backgroundRemoval t="7543" b="93309" l="4535" r="93721">
                        <a14:foregroundMark x1="48953" y1="7664" x2="48953" y2="7664"/>
                        <a14:foregroundMark x1="8488" y1="30414" x2="8488" y2="30414"/>
                        <a14:foregroundMark x1="5930" y1="69221" x2="5930" y2="69221"/>
                        <a14:foregroundMark x1="51512" y1="89903" x2="51512" y2="89903"/>
                        <a14:foregroundMark x1="90116" y1="54501" x2="90116" y2="54501"/>
                        <a14:foregroundMark x1="93953" y1="49148" x2="93953" y2="49148"/>
                        <a14:foregroundMark x1="4535" y1="30414" x2="4535" y2="30414"/>
                        <a14:foregroundMark x1="50930" y1="93309" x2="50930" y2="93309"/>
                        <a14:foregroundMark x1="4535" y1="69830" x2="4535" y2="69830"/>
                      </a14:backgroundRemoval>
                    </a14:imgEffect>
                    <a14:imgEffect>
                      <a14:saturation sat="84000"/>
                    </a14:imgEffect>
                  </a14:imgLayer>
                </a14:imgProps>
              </a:ext>
            </a:extLst>
          </a:blip>
          <a:srcRect/>
          <a:stretch>
            <a:fillRect l="-2000" r="-2000"/>
          </a:stretch>
        </a:blipFill>
      </dgm:spPr>
    </dgm:pt>
    <dgm:pt modelId="{83AD9CBA-078A-4A2D-9D9A-B14782A0FF49}" type="pres">
      <dgm:prSet presAssocID="{B2C846BC-1667-49C2-9384-931376394B66}" presName="spaceRect" presStyleCnt="0"/>
      <dgm:spPr/>
    </dgm:pt>
    <dgm:pt modelId="{12D78410-1B78-41E3-BD39-081491D39966}" type="pres">
      <dgm:prSet presAssocID="{B2C846BC-1667-49C2-9384-931376394B66}" presName="textRect" presStyleLbl="revTx" presStyleIdx="1" presStyleCnt="4">
        <dgm:presLayoutVars>
          <dgm:chMax val="1"/>
          <dgm:chPref val="1"/>
        </dgm:presLayoutVars>
      </dgm:prSet>
      <dgm:spPr/>
    </dgm:pt>
    <dgm:pt modelId="{AC63DB45-58EA-4934-9054-99A366D4B062}" type="pres">
      <dgm:prSet presAssocID="{251BE48A-1B37-44E1-AE88-7D5ADEA358A1}" presName="sibTrans" presStyleLbl="sibTrans2D1" presStyleIdx="0" presStyleCnt="0"/>
      <dgm:spPr/>
    </dgm:pt>
    <dgm:pt modelId="{78B7DFB9-D122-4602-96AD-04619671648A}" type="pres">
      <dgm:prSet presAssocID="{2C38AD9E-E179-41C3-82D1-D86EF5191EED}" presName="compNode" presStyleCnt="0"/>
      <dgm:spPr/>
    </dgm:pt>
    <dgm:pt modelId="{ADFD03DF-C65F-4E95-ADEC-872F34BFFC8E}" type="pres">
      <dgm:prSet presAssocID="{2C38AD9E-E179-41C3-82D1-D86EF5191EED}" presName="iconBgRect" presStyleLbl="bgShp" presStyleIdx="2" presStyleCnt="4"/>
      <dgm:spPr/>
    </dgm:pt>
    <dgm:pt modelId="{98EDFC79-6FBF-4DFA-8B5D-791885427BBB}" type="pres">
      <dgm:prSet presAssocID="{2C38AD9E-E179-41C3-82D1-D86EF5191E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CCE754E9-119C-47B1-A1E1-8340D9424ABB}" type="pres">
      <dgm:prSet presAssocID="{2C38AD9E-E179-41C3-82D1-D86EF5191EED}" presName="spaceRect" presStyleCnt="0"/>
      <dgm:spPr/>
    </dgm:pt>
    <dgm:pt modelId="{50324656-AF49-411D-BC52-574C2A261F7E}" type="pres">
      <dgm:prSet presAssocID="{2C38AD9E-E179-41C3-82D1-D86EF5191EED}" presName="textRect" presStyleLbl="revTx" presStyleIdx="2" presStyleCnt="4">
        <dgm:presLayoutVars>
          <dgm:chMax val="1"/>
          <dgm:chPref val="1"/>
        </dgm:presLayoutVars>
      </dgm:prSet>
      <dgm:spPr/>
    </dgm:pt>
    <dgm:pt modelId="{48E81009-69BA-489D-81C2-B358B81A4E99}" type="pres">
      <dgm:prSet presAssocID="{24369ADE-44E5-4DF9-B32B-BF1EADBD04A3}" presName="sibTrans" presStyleLbl="sibTrans2D1" presStyleIdx="0" presStyleCnt="0"/>
      <dgm:spPr/>
    </dgm:pt>
    <dgm:pt modelId="{5C17CF50-7E21-45D4-A58B-C83622044157}" type="pres">
      <dgm:prSet presAssocID="{C659CB6E-3030-4338-B165-49007386167C}" presName="compNode" presStyleCnt="0"/>
      <dgm:spPr/>
    </dgm:pt>
    <dgm:pt modelId="{4C3E6B5B-EB05-4621-ABA7-7D13497FF533}" type="pres">
      <dgm:prSet presAssocID="{C659CB6E-3030-4338-B165-49007386167C}" presName="iconBgRect" presStyleLbl="bgShp" presStyleIdx="3" presStyleCnt="4"/>
      <dgm:spPr/>
    </dgm:pt>
    <dgm:pt modelId="{0CE907D6-2EAB-49DF-ADD7-E2289D5FA18C}" type="pres">
      <dgm:prSet presAssocID="{C659CB6E-3030-4338-B165-4900738616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C32CD400-F79D-4F54-A307-FB064EAB47A9}" type="pres">
      <dgm:prSet presAssocID="{C659CB6E-3030-4338-B165-49007386167C}" presName="spaceRect" presStyleCnt="0"/>
      <dgm:spPr/>
    </dgm:pt>
    <dgm:pt modelId="{EFCE7DD7-E773-443E-BB8F-20FF272B05E2}" type="pres">
      <dgm:prSet presAssocID="{C659CB6E-3030-4338-B165-49007386167C}" presName="textRect" presStyleLbl="revTx" presStyleIdx="3" presStyleCnt="4">
        <dgm:presLayoutVars>
          <dgm:chMax val="1"/>
          <dgm:chPref val="1"/>
        </dgm:presLayoutVars>
      </dgm:prSet>
      <dgm:spPr/>
    </dgm:pt>
  </dgm:ptLst>
  <dgm:cxnLst>
    <dgm:cxn modelId="{2D0E2813-6075-4136-BDCB-30F9BBBD95CB}" type="presOf" srcId="{2C38AD9E-E179-41C3-82D1-D86EF5191EED}" destId="{50324656-AF49-411D-BC52-574C2A261F7E}" srcOrd="0" destOrd="0" presId="urn:microsoft.com/office/officeart/2018/2/layout/IconCircleList"/>
    <dgm:cxn modelId="{33E4865C-F405-4AE4-BE34-4486C560730C}" type="presOf" srcId="{C659CB6E-3030-4338-B165-49007386167C}" destId="{EFCE7DD7-E773-443E-BB8F-20FF272B05E2}" srcOrd="0" destOrd="0" presId="urn:microsoft.com/office/officeart/2018/2/layout/IconCircleList"/>
    <dgm:cxn modelId="{2E114C52-5613-4EB4-B284-103356EC2DB8}" type="presOf" srcId="{9CCCD3EF-EC3C-4B4C-9A7D-322ACEA69DD8}" destId="{EA675FB4-A016-46E1-8A10-3A7F2492C9C3}" srcOrd="0" destOrd="0" presId="urn:microsoft.com/office/officeart/2018/2/layout/IconCircleList"/>
    <dgm:cxn modelId="{37457176-4A4D-4F10-93A5-48FB4679EB55}" type="presOf" srcId="{24369ADE-44E5-4DF9-B32B-BF1EADBD04A3}" destId="{48E81009-69BA-489D-81C2-B358B81A4E99}" srcOrd="0" destOrd="0" presId="urn:microsoft.com/office/officeart/2018/2/layout/IconCircleList"/>
    <dgm:cxn modelId="{75F0F27D-08D4-4AF5-B35B-237F6C222971}" srcId="{C876E3A9-AB01-4E7D-9F46-D9C2EB621D93}" destId="{C659CB6E-3030-4338-B165-49007386167C}" srcOrd="3" destOrd="0" parTransId="{E1AC6547-68DB-42BF-A0E0-E69AFDFBA2D3}" sibTransId="{086020FF-4804-43E5-9CB8-2456D7268ED1}"/>
    <dgm:cxn modelId="{DBE6BA83-48F8-43C4-8785-082A549007F7}" srcId="{C876E3A9-AB01-4E7D-9F46-D9C2EB621D93}" destId="{2C38AD9E-E179-41C3-82D1-D86EF5191EED}" srcOrd="2" destOrd="0" parTransId="{02B96258-9DFB-43ED-A893-2287BB1E0A51}" sibTransId="{24369ADE-44E5-4DF9-B32B-BF1EADBD04A3}"/>
    <dgm:cxn modelId="{952F8087-7351-4142-948B-2C4865D9D2F0}" type="presOf" srcId="{B2C846BC-1667-49C2-9384-931376394B66}" destId="{12D78410-1B78-41E3-BD39-081491D39966}" srcOrd="0" destOrd="0" presId="urn:microsoft.com/office/officeart/2018/2/layout/IconCircleList"/>
    <dgm:cxn modelId="{1CC7AB99-C744-488D-AD37-510B23EFA04A}" type="presOf" srcId="{251BE48A-1B37-44E1-AE88-7D5ADEA358A1}" destId="{AC63DB45-58EA-4934-9054-99A366D4B062}" srcOrd="0" destOrd="0" presId="urn:microsoft.com/office/officeart/2018/2/layout/IconCircleList"/>
    <dgm:cxn modelId="{700D94C0-A24E-4F74-8ADA-8BCF41C3568F}" srcId="{C876E3A9-AB01-4E7D-9F46-D9C2EB621D93}" destId="{9DD6BF0E-D3B4-4B13-AAF3-DC36B18F7C5C}" srcOrd="0" destOrd="0" parTransId="{F110E8B3-FE29-4DE1-B795-97F378F7B749}" sibTransId="{9CCCD3EF-EC3C-4B4C-9A7D-322ACEA69DD8}"/>
    <dgm:cxn modelId="{039F85CC-0223-4683-985C-002F6DEB4343}" srcId="{C876E3A9-AB01-4E7D-9F46-D9C2EB621D93}" destId="{B2C846BC-1667-49C2-9384-931376394B66}" srcOrd="1" destOrd="0" parTransId="{48E1A6D0-C2AD-494A-99DE-44DA8BAA0218}" sibTransId="{251BE48A-1B37-44E1-AE88-7D5ADEA358A1}"/>
    <dgm:cxn modelId="{CC4427DE-B4D7-4E5F-80E9-C02C2488773B}" type="presOf" srcId="{9DD6BF0E-D3B4-4B13-AAF3-DC36B18F7C5C}" destId="{F187950A-94D9-4B89-AD6F-00581E379151}" srcOrd="0" destOrd="0" presId="urn:microsoft.com/office/officeart/2018/2/layout/IconCircleList"/>
    <dgm:cxn modelId="{7F682CEE-E742-46BA-B1FB-47C3EE079944}" type="presOf" srcId="{C876E3A9-AB01-4E7D-9F46-D9C2EB621D93}" destId="{3BB41954-03A6-467E-8358-6EFF9C9BE6B3}" srcOrd="0" destOrd="0" presId="urn:microsoft.com/office/officeart/2018/2/layout/IconCircleList"/>
    <dgm:cxn modelId="{8F07484A-8C15-4273-9B59-D02422585D45}" type="presParOf" srcId="{3BB41954-03A6-467E-8358-6EFF9C9BE6B3}" destId="{D6DF37BC-D06C-4FA0-9A65-60A7C1AD8F36}" srcOrd="0" destOrd="0" presId="urn:microsoft.com/office/officeart/2018/2/layout/IconCircleList"/>
    <dgm:cxn modelId="{48F1B88C-E9E3-45E5-9F26-5BC7A8D788AF}" type="presParOf" srcId="{D6DF37BC-D06C-4FA0-9A65-60A7C1AD8F36}" destId="{987C3CB9-957C-4839-9902-089747656BEA}" srcOrd="0" destOrd="0" presId="urn:microsoft.com/office/officeart/2018/2/layout/IconCircleList"/>
    <dgm:cxn modelId="{26C784C5-A3EE-4059-A9C6-520FB3F70181}" type="presParOf" srcId="{987C3CB9-957C-4839-9902-089747656BEA}" destId="{15E93970-6D04-4B7E-8B7E-5B81BFFB5CFE}" srcOrd="0" destOrd="0" presId="urn:microsoft.com/office/officeart/2018/2/layout/IconCircleList"/>
    <dgm:cxn modelId="{2708858B-2A2D-44C3-A593-7EA2BAA332A2}" type="presParOf" srcId="{987C3CB9-957C-4839-9902-089747656BEA}" destId="{46B5861D-89D7-45F1-AF9B-43761D40B465}" srcOrd="1" destOrd="0" presId="urn:microsoft.com/office/officeart/2018/2/layout/IconCircleList"/>
    <dgm:cxn modelId="{EDC77E2F-727F-437D-8525-1E59D94CF58A}" type="presParOf" srcId="{987C3CB9-957C-4839-9902-089747656BEA}" destId="{B7A4BE93-56EE-4749-B589-40541EDCCDB6}" srcOrd="2" destOrd="0" presId="urn:microsoft.com/office/officeart/2018/2/layout/IconCircleList"/>
    <dgm:cxn modelId="{5C174AA3-FE8E-4119-AE32-E18D13C1210A}" type="presParOf" srcId="{987C3CB9-957C-4839-9902-089747656BEA}" destId="{F187950A-94D9-4B89-AD6F-00581E379151}" srcOrd="3" destOrd="0" presId="urn:microsoft.com/office/officeart/2018/2/layout/IconCircleList"/>
    <dgm:cxn modelId="{4EC9AC8A-8710-42AA-9DCA-5A3DD3A69A16}" type="presParOf" srcId="{D6DF37BC-D06C-4FA0-9A65-60A7C1AD8F36}" destId="{EA675FB4-A016-46E1-8A10-3A7F2492C9C3}" srcOrd="1" destOrd="0" presId="urn:microsoft.com/office/officeart/2018/2/layout/IconCircleList"/>
    <dgm:cxn modelId="{57250ECD-E703-4FA9-AE11-AB5B46DA0BCF}" type="presParOf" srcId="{D6DF37BC-D06C-4FA0-9A65-60A7C1AD8F36}" destId="{6352B5E2-5E41-451C-AB7F-B7BA8E00C135}" srcOrd="2" destOrd="0" presId="urn:microsoft.com/office/officeart/2018/2/layout/IconCircleList"/>
    <dgm:cxn modelId="{DA3BB36D-8CA4-4FB1-ADAF-08D4FEDA7792}" type="presParOf" srcId="{6352B5E2-5E41-451C-AB7F-B7BA8E00C135}" destId="{E3D91557-EB48-4F53-BF3C-ECFD066792E0}" srcOrd="0" destOrd="0" presId="urn:microsoft.com/office/officeart/2018/2/layout/IconCircleList"/>
    <dgm:cxn modelId="{B34E717F-D4A0-4EE3-93DA-7B633E5D07F9}" type="presParOf" srcId="{6352B5E2-5E41-451C-AB7F-B7BA8E00C135}" destId="{B9FAA2AA-2D1D-4411-8830-342CFF2A0FB7}" srcOrd="1" destOrd="0" presId="urn:microsoft.com/office/officeart/2018/2/layout/IconCircleList"/>
    <dgm:cxn modelId="{A6861DD2-0A11-4AB2-9984-82680E64C3A4}" type="presParOf" srcId="{6352B5E2-5E41-451C-AB7F-B7BA8E00C135}" destId="{83AD9CBA-078A-4A2D-9D9A-B14782A0FF49}" srcOrd="2" destOrd="0" presId="urn:microsoft.com/office/officeart/2018/2/layout/IconCircleList"/>
    <dgm:cxn modelId="{0FA7E1C7-E84E-4507-9474-A16AD339E31D}" type="presParOf" srcId="{6352B5E2-5E41-451C-AB7F-B7BA8E00C135}" destId="{12D78410-1B78-41E3-BD39-081491D39966}" srcOrd="3" destOrd="0" presId="urn:microsoft.com/office/officeart/2018/2/layout/IconCircleList"/>
    <dgm:cxn modelId="{221996E1-7CA7-47FA-B156-3D6874860FC0}" type="presParOf" srcId="{D6DF37BC-D06C-4FA0-9A65-60A7C1AD8F36}" destId="{AC63DB45-58EA-4934-9054-99A366D4B062}" srcOrd="3" destOrd="0" presId="urn:microsoft.com/office/officeart/2018/2/layout/IconCircleList"/>
    <dgm:cxn modelId="{A2202718-6522-46A5-9CE0-28F932088328}" type="presParOf" srcId="{D6DF37BC-D06C-4FA0-9A65-60A7C1AD8F36}" destId="{78B7DFB9-D122-4602-96AD-04619671648A}" srcOrd="4" destOrd="0" presId="urn:microsoft.com/office/officeart/2018/2/layout/IconCircleList"/>
    <dgm:cxn modelId="{9AC8A066-6DC4-4483-A6E6-F6D33CAC14E0}" type="presParOf" srcId="{78B7DFB9-D122-4602-96AD-04619671648A}" destId="{ADFD03DF-C65F-4E95-ADEC-872F34BFFC8E}" srcOrd="0" destOrd="0" presId="urn:microsoft.com/office/officeart/2018/2/layout/IconCircleList"/>
    <dgm:cxn modelId="{D9148004-F5DF-417B-B750-1376704723C0}" type="presParOf" srcId="{78B7DFB9-D122-4602-96AD-04619671648A}" destId="{98EDFC79-6FBF-4DFA-8B5D-791885427BBB}" srcOrd="1" destOrd="0" presId="urn:microsoft.com/office/officeart/2018/2/layout/IconCircleList"/>
    <dgm:cxn modelId="{3BC48567-ADD5-4A26-8D88-60E22D3160C3}" type="presParOf" srcId="{78B7DFB9-D122-4602-96AD-04619671648A}" destId="{CCE754E9-119C-47B1-A1E1-8340D9424ABB}" srcOrd="2" destOrd="0" presId="urn:microsoft.com/office/officeart/2018/2/layout/IconCircleList"/>
    <dgm:cxn modelId="{E6401259-B9D3-4AA8-B195-A0729064A685}" type="presParOf" srcId="{78B7DFB9-D122-4602-96AD-04619671648A}" destId="{50324656-AF49-411D-BC52-574C2A261F7E}" srcOrd="3" destOrd="0" presId="urn:microsoft.com/office/officeart/2018/2/layout/IconCircleList"/>
    <dgm:cxn modelId="{BF02C9F7-7742-4C3E-A79C-C3A4BD462A12}" type="presParOf" srcId="{D6DF37BC-D06C-4FA0-9A65-60A7C1AD8F36}" destId="{48E81009-69BA-489D-81C2-B358B81A4E99}" srcOrd="5" destOrd="0" presId="urn:microsoft.com/office/officeart/2018/2/layout/IconCircleList"/>
    <dgm:cxn modelId="{80BFF4C8-6D64-4207-B36E-DF252B011D54}" type="presParOf" srcId="{D6DF37BC-D06C-4FA0-9A65-60A7C1AD8F36}" destId="{5C17CF50-7E21-45D4-A58B-C83622044157}" srcOrd="6" destOrd="0" presId="urn:microsoft.com/office/officeart/2018/2/layout/IconCircleList"/>
    <dgm:cxn modelId="{BB8F886A-1D41-4B3A-8F63-F43C9D6ABA74}" type="presParOf" srcId="{5C17CF50-7E21-45D4-A58B-C83622044157}" destId="{4C3E6B5B-EB05-4621-ABA7-7D13497FF533}" srcOrd="0" destOrd="0" presId="urn:microsoft.com/office/officeart/2018/2/layout/IconCircleList"/>
    <dgm:cxn modelId="{8B968924-E141-4AC4-A075-E8B8352EAECD}" type="presParOf" srcId="{5C17CF50-7E21-45D4-A58B-C83622044157}" destId="{0CE907D6-2EAB-49DF-ADD7-E2289D5FA18C}" srcOrd="1" destOrd="0" presId="urn:microsoft.com/office/officeart/2018/2/layout/IconCircleList"/>
    <dgm:cxn modelId="{D42445E7-D5AE-4D11-918E-D1147F51C020}" type="presParOf" srcId="{5C17CF50-7E21-45D4-A58B-C83622044157}" destId="{C32CD400-F79D-4F54-A307-FB064EAB47A9}" srcOrd="2" destOrd="0" presId="urn:microsoft.com/office/officeart/2018/2/layout/IconCircleList"/>
    <dgm:cxn modelId="{9BADF285-E696-47B2-B9DC-F34928FCEFE6}" type="presParOf" srcId="{5C17CF50-7E21-45D4-A58B-C83622044157}" destId="{EFCE7DD7-E773-443E-BB8F-20FF272B05E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D87DD3-356D-46A2-AC97-F005C67B9B7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9BECE07-8A60-4DE6-AE34-D5AC6AEFB12B}">
      <dgm:prSet/>
      <dgm:spPr/>
      <dgm:t>
        <a:bodyPr/>
        <a:lstStyle/>
        <a:p>
          <a:pPr algn="just">
            <a:lnSpc>
              <a:spcPct val="100000"/>
            </a:lnSpc>
          </a:pPr>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The trained neural network model is evaluated on separate validation and test datasets to assess its performance in language detection tasks. Metrics such as accuracy, precision, recall, and F1-score are commonly used to quantify the model's effectiveness in correctly identifying the spoken language.</a:t>
          </a:r>
        </a:p>
      </dgm:t>
    </dgm:pt>
    <dgm:pt modelId="{48BB1FE9-B19C-48D9-B3E4-0A8899312417}" type="parTrans" cxnId="{F2281426-00C7-4545-9E90-1D97E58B5EB9}">
      <dgm:prSet/>
      <dgm:spPr/>
      <dgm:t>
        <a:bodyPr/>
        <a:lstStyle/>
        <a:p>
          <a:endParaRPr lang="en-US"/>
        </a:p>
      </dgm:t>
    </dgm:pt>
    <dgm:pt modelId="{DC57AF36-29B4-465E-98E7-DE8BFD8E358B}" type="sibTrans" cxnId="{F2281426-00C7-4545-9E90-1D97E58B5EB9}">
      <dgm:prSet/>
      <dgm:spPr/>
      <dgm:t>
        <a:bodyPr/>
        <a:lstStyle/>
        <a:p>
          <a:pPr>
            <a:lnSpc>
              <a:spcPct val="100000"/>
            </a:lnSpc>
          </a:pPr>
          <a:endParaRPr lang="en-US"/>
        </a:p>
      </dgm:t>
    </dgm:pt>
    <dgm:pt modelId="{BA05070F-679C-45E0-B0C8-68C008BFC460}">
      <dgm:prSet/>
      <dgm:spPr/>
      <dgm:t>
        <a:bodyPr/>
        <a:lstStyle/>
        <a:p>
          <a:pPr algn="just">
            <a:lnSpc>
              <a:spcPct val="100000"/>
            </a:lnSpc>
          </a:pPr>
          <a:r>
            <a:rPr lang="en-US" b="1" dirty="0">
              <a:latin typeface="Times New Roman" panose="02020603050405020304" pitchFamily="18" charset="0"/>
              <a:cs typeface="Times New Roman" panose="02020603050405020304" pitchFamily="18" charset="0"/>
            </a:rPr>
            <a:t>Fine-Tuning and Transfer Learning: </a:t>
          </a:r>
          <a:r>
            <a:rPr lang="en-US" dirty="0">
              <a:latin typeface="Times New Roman" panose="02020603050405020304" pitchFamily="18" charset="0"/>
              <a:cs typeface="Times New Roman" panose="02020603050405020304" pitchFamily="18" charset="0"/>
            </a:rPr>
            <a:t>To adapt the model to new languages or domains with limited labeled data, fine-tuning and transfer learning techniques can be applied. Pre-trained neural network models trained on large-scale datasets may be fine-tuned on smaller, domain-specific datasets to leverage learned representations and accelerate convergence.</a:t>
          </a:r>
        </a:p>
      </dgm:t>
    </dgm:pt>
    <dgm:pt modelId="{2A12CFD9-B091-48DB-8C05-C242BCB74D59}" type="parTrans" cxnId="{933BA40C-E154-4FA0-9F94-7C77E1E6338E}">
      <dgm:prSet/>
      <dgm:spPr/>
      <dgm:t>
        <a:bodyPr/>
        <a:lstStyle/>
        <a:p>
          <a:endParaRPr lang="en-US"/>
        </a:p>
      </dgm:t>
    </dgm:pt>
    <dgm:pt modelId="{3208CC5F-B4F4-4E2B-B8E3-E26E24E69D75}" type="sibTrans" cxnId="{933BA40C-E154-4FA0-9F94-7C77E1E6338E}">
      <dgm:prSet/>
      <dgm:spPr/>
      <dgm:t>
        <a:bodyPr/>
        <a:lstStyle/>
        <a:p>
          <a:pPr>
            <a:lnSpc>
              <a:spcPct val="100000"/>
            </a:lnSpc>
          </a:pPr>
          <a:endParaRPr lang="en-US"/>
        </a:p>
      </dgm:t>
    </dgm:pt>
    <dgm:pt modelId="{A91DD6B4-B5F4-457A-837C-062783BAA38F}">
      <dgm:prSet/>
      <dgm:spPr/>
      <dgm:t>
        <a:bodyPr/>
        <a:lstStyle/>
        <a:p>
          <a:pPr algn="just">
            <a:lnSpc>
              <a:spcPct val="100000"/>
            </a:lnSpc>
          </a:pPr>
          <a:r>
            <a:rPr lang="en-US" b="1" dirty="0">
              <a:latin typeface="Times New Roman" panose="02020603050405020304" pitchFamily="18" charset="0"/>
              <a:cs typeface="Times New Roman" panose="02020603050405020304" pitchFamily="18" charset="0"/>
            </a:rPr>
            <a:t>Deployment: </a:t>
          </a:r>
          <a:r>
            <a:rPr lang="en-US" dirty="0">
              <a:latin typeface="Times New Roman" panose="02020603050405020304" pitchFamily="18" charset="0"/>
              <a:cs typeface="Times New Roman" panose="02020603050405020304" pitchFamily="18" charset="0"/>
            </a:rPr>
            <a:t>Once trained and validated, the neural network model is deployed to perform real-time language detection tasks. This involves integrating the model into software applications or systems where it can process incoming audio streams and output the predicted language labels.</a:t>
          </a:r>
        </a:p>
      </dgm:t>
    </dgm:pt>
    <dgm:pt modelId="{4B3ABF81-0B51-4292-86A2-DE8993DA1698}" type="parTrans" cxnId="{7E835A9B-CB85-402B-8EA0-E52A2A1B1AFB}">
      <dgm:prSet/>
      <dgm:spPr/>
      <dgm:t>
        <a:bodyPr/>
        <a:lstStyle/>
        <a:p>
          <a:endParaRPr lang="en-US"/>
        </a:p>
      </dgm:t>
    </dgm:pt>
    <dgm:pt modelId="{4A80FD8B-E0E3-46C9-A0E0-4A55D33C9364}" type="sibTrans" cxnId="{7E835A9B-CB85-402B-8EA0-E52A2A1B1AFB}">
      <dgm:prSet/>
      <dgm:spPr/>
      <dgm:t>
        <a:bodyPr/>
        <a:lstStyle/>
        <a:p>
          <a:endParaRPr lang="en-US"/>
        </a:p>
      </dgm:t>
    </dgm:pt>
    <dgm:pt modelId="{3B1EDE99-5AC7-44B9-8929-EC16968000EE}" type="pres">
      <dgm:prSet presAssocID="{75D87DD3-356D-46A2-AC97-F005C67B9B7E}" presName="root" presStyleCnt="0">
        <dgm:presLayoutVars>
          <dgm:dir/>
          <dgm:resizeHandles val="exact"/>
        </dgm:presLayoutVars>
      </dgm:prSet>
      <dgm:spPr/>
    </dgm:pt>
    <dgm:pt modelId="{A00A0E1E-793C-40EA-B030-BDEA6B597122}" type="pres">
      <dgm:prSet presAssocID="{75D87DD3-356D-46A2-AC97-F005C67B9B7E}" presName="container" presStyleCnt="0">
        <dgm:presLayoutVars>
          <dgm:dir/>
          <dgm:resizeHandles val="exact"/>
        </dgm:presLayoutVars>
      </dgm:prSet>
      <dgm:spPr/>
    </dgm:pt>
    <dgm:pt modelId="{DFC36D32-9EB5-4715-BBDC-05CE762EBFEA}" type="pres">
      <dgm:prSet presAssocID="{C9BECE07-8A60-4DE6-AE34-D5AC6AEFB12B}" presName="compNode" presStyleCnt="0"/>
      <dgm:spPr/>
    </dgm:pt>
    <dgm:pt modelId="{08717BF1-4AA5-4302-A3DE-F23468C15B10}" type="pres">
      <dgm:prSet presAssocID="{C9BECE07-8A60-4DE6-AE34-D5AC6AEFB12B}" presName="iconBgRect" presStyleLbl="bgShp" presStyleIdx="0" presStyleCnt="3"/>
      <dgm:spPr/>
    </dgm:pt>
    <dgm:pt modelId="{DB0AF81B-F5A8-4439-97E4-E016116AA6DC}" type="pres">
      <dgm:prSet presAssocID="{C9BECE07-8A60-4DE6-AE34-D5AC6AEFB1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F510069-6D2B-4BDC-92B7-64D4654B0316}" type="pres">
      <dgm:prSet presAssocID="{C9BECE07-8A60-4DE6-AE34-D5AC6AEFB12B}" presName="spaceRect" presStyleCnt="0"/>
      <dgm:spPr/>
    </dgm:pt>
    <dgm:pt modelId="{1DC00408-3BFC-47AC-932C-0FFE73CABEFA}" type="pres">
      <dgm:prSet presAssocID="{C9BECE07-8A60-4DE6-AE34-D5AC6AEFB12B}" presName="textRect" presStyleLbl="revTx" presStyleIdx="0" presStyleCnt="3">
        <dgm:presLayoutVars>
          <dgm:chMax val="1"/>
          <dgm:chPref val="1"/>
        </dgm:presLayoutVars>
      </dgm:prSet>
      <dgm:spPr/>
    </dgm:pt>
    <dgm:pt modelId="{F582BFDF-BC9C-435D-86DF-867AC2F28263}" type="pres">
      <dgm:prSet presAssocID="{DC57AF36-29B4-465E-98E7-DE8BFD8E358B}" presName="sibTrans" presStyleLbl="sibTrans2D1" presStyleIdx="0" presStyleCnt="0"/>
      <dgm:spPr/>
    </dgm:pt>
    <dgm:pt modelId="{06940C0E-17E7-4560-AD68-BBE533552501}" type="pres">
      <dgm:prSet presAssocID="{BA05070F-679C-45E0-B0C8-68C008BFC460}" presName="compNode" presStyleCnt="0"/>
      <dgm:spPr/>
    </dgm:pt>
    <dgm:pt modelId="{9215D5D5-D44F-46D8-9801-29BD3F2807ED}" type="pres">
      <dgm:prSet presAssocID="{BA05070F-679C-45E0-B0C8-68C008BFC460}" presName="iconBgRect" presStyleLbl="bgShp" presStyleIdx="1" presStyleCnt="3"/>
      <dgm:spPr/>
    </dgm:pt>
    <dgm:pt modelId="{589CB46F-04EC-4A4E-B3C3-9E0FCB5FF977}" type="pres">
      <dgm:prSet presAssocID="{BA05070F-679C-45E0-B0C8-68C008BFC4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0A5C8E4A-D46A-45E0-8E0E-2A55EFD48902}" type="pres">
      <dgm:prSet presAssocID="{BA05070F-679C-45E0-B0C8-68C008BFC460}" presName="spaceRect" presStyleCnt="0"/>
      <dgm:spPr/>
    </dgm:pt>
    <dgm:pt modelId="{BBBCD748-6F95-43E7-9104-4B78501D6665}" type="pres">
      <dgm:prSet presAssocID="{BA05070F-679C-45E0-B0C8-68C008BFC460}" presName="textRect" presStyleLbl="revTx" presStyleIdx="1" presStyleCnt="3">
        <dgm:presLayoutVars>
          <dgm:chMax val="1"/>
          <dgm:chPref val="1"/>
        </dgm:presLayoutVars>
      </dgm:prSet>
      <dgm:spPr/>
    </dgm:pt>
    <dgm:pt modelId="{AFEAF9A9-8724-4422-820D-9893C970FFBC}" type="pres">
      <dgm:prSet presAssocID="{3208CC5F-B4F4-4E2B-B8E3-E26E24E69D75}" presName="sibTrans" presStyleLbl="sibTrans2D1" presStyleIdx="0" presStyleCnt="0"/>
      <dgm:spPr/>
    </dgm:pt>
    <dgm:pt modelId="{FCA808C1-1B69-45B3-8867-C91B24947D6B}" type="pres">
      <dgm:prSet presAssocID="{A91DD6B4-B5F4-457A-837C-062783BAA38F}" presName="compNode" presStyleCnt="0"/>
      <dgm:spPr/>
    </dgm:pt>
    <dgm:pt modelId="{90C2DE06-1CEA-43C5-BAA3-F27449A1521D}" type="pres">
      <dgm:prSet presAssocID="{A91DD6B4-B5F4-457A-837C-062783BAA38F}" presName="iconBgRect" presStyleLbl="bgShp" presStyleIdx="2" presStyleCnt="3"/>
      <dgm:spPr/>
    </dgm:pt>
    <dgm:pt modelId="{6ABFCE14-C56C-4035-854A-771745EB4192}" type="pres">
      <dgm:prSet presAssocID="{A91DD6B4-B5F4-457A-837C-062783BAA3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C8DE9C4-BBE8-4A8D-9663-96B009FEB127}" type="pres">
      <dgm:prSet presAssocID="{A91DD6B4-B5F4-457A-837C-062783BAA38F}" presName="spaceRect" presStyleCnt="0"/>
      <dgm:spPr/>
    </dgm:pt>
    <dgm:pt modelId="{2AA2CBDF-FC07-4AFB-885D-7DEAD5397951}" type="pres">
      <dgm:prSet presAssocID="{A91DD6B4-B5F4-457A-837C-062783BAA38F}" presName="textRect" presStyleLbl="revTx" presStyleIdx="2" presStyleCnt="3">
        <dgm:presLayoutVars>
          <dgm:chMax val="1"/>
          <dgm:chPref val="1"/>
        </dgm:presLayoutVars>
      </dgm:prSet>
      <dgm:spPr/>
    </dgm:pt>
  </dgm:ptLst>
  <dgm:cxnLst>
    <dgm:cxn modelId="{74C1E008-1919-4A93-9A56-683C79C711A1}" type="presOf" srcId="{3208CC5F-B4F4-4E2B-B8E3-E26E24E69D75}" destId="{AFEAF9A9-8724-4422-820D-9893C970FFBC}" srcOrd="0" destOrd="0" presId="urn:microsoft.com/office/officeart/2018/2/layout/IconCircleList"/>
    <dgm:cxn modelId="{933BA40C-E154-4FA0-9F94-7C77E1E6338E}" srcId="{75D87DD3-356D-46A2-AC97-F005C67B9B7E}" destId="{BA05070F-679C-45E0-B0C8-68C008BFC460}" srcOrd="1" destOrd="0" parTransId="{2A12CFD9-B091-48DB-8C05-C242BCB74D59}" sibTransId="{3208CC5F-B4F4-4E2B-B8E3-E26E24E69D75}"/>
    <dgm:cxn modelId="{9C0F0E1F-7A13-46A4-8668-715DD95C08FD}" type="presOf" srcId="{C9BECE07-8A60-4DE6-AE34-D5AC6AEFB12B}" destId="{1DC00408-3BFC-47AC-932C-0FFE73CABEFA}" srcOrd="0" destOrd="0" presId="urn:microsoft.com/office/officeart/2018/2/layout/IconCircleList"/>
    <dgm:cxn modelId="{F2281426-00C7-4545-9E90-1D97E58B5EB9}" srcId="{75D87DD3-356D-46A2-AC97-F005C67B9B7E}" destId="{C9BECE07-8A60-4DE6-AE34-D5AC6AEFB12B}" srcOrd="0" destOrd="0" parTransId="{48BB1FE9-B19C-48D9-B3E4-0A8899312417}" sibTransId="{DC57AF36-29B4-465E-98E7-DE8BFD8E358B}"/>
    <dgm:cxn modelId="{499D6E73-75B3-43E5-ADD5-94E1FA89AD62}" type="presOf" srcId="{DC57AF36-29B4-465E-98E7-DE8BFD8E358B}" destId="{F582BFDF-BC9C-435D-86DF-867AC2F28263}" srcOrd="0" destOrd="0" presId="urn:microsoft.com/office/officeart/2018/2/layout/IconCircleList"/>
    <dgm:cxn modelId="{AB71FA80-CBE9-45C0-A28D-960581809A28}" type="presOf" srcId="{75D87DD3-356D-46A2-AC97-F005C67B9B7E}" destId="{3B1EDE99-5AC7-44B9-8929-EC16968000EE}" srcOrd="0" destOrd="0" presId="urn:microsoft.com/office/officeart/2018/2/layout/IconCircleList"/>
    <dgm:cxn modelId="{7E835A9B-CB85-402B-8EA0-E52A2A1B1AFB}" srcId="{75D87DD3-356D-46A2-AC97-F005C67B9B7E}" destId="{A91DD6B4-B5F4-457A-837C-062783BAA38F}" srcOrd="2" destOrd="0" parTransId="{4B3ABF81-0B51-4292-86A2-DE8993DA1698}" sibTransId="{4A80FD8B-E0E3-46C9-A0E0-4A55D33C9364}"/>
    <dgm:cxn modelId="{5BA529BA-DD9E-495C-B0FE-DEA34DE466FF}" type="presOf" srcId="{A91DD6B4-B5F4-457A-837C-062783BAA38F}" destId="{2AA2CBDF-FC07-4AFB-885D-7DEAD5397951}" srcOrd="0" destOrd="0" presId="urn:microsoft.com/office/officeart/2018/2/layout/IconCircleList"/>
    <dgm:cxn modelId="{9C7A52EF-6FED-4729-8343-8D1B09A70B00}" type="presOf" srcId="{BA05070F-679C-45E0-B0C8-68C008BFC460}" destId="{BBBCD748-6F95-43E7-9104-4B78501D6665}" srcOrd="0" destOrd="0" presId="urn:microsoft.com/office/officeart/2018/2/layout/IconCircleList"/>
    <dgm:cxn modelId="{C4E8C7B6-01C1-442A-88FB-402D4B987A32}" type="presParOf" srcId="{3B1EDE99-5AC7-44B9-8929-EC16968000EE}" destId="{A00A0E1E-793C-40EA-B030-BDEA6B597122}" srcOrd="0" destOrd="0" presId="urn:microsoft.com/office/officeart/2018/2/layout/IconCircleList"/>
    <dgm:cxn modelId="{0B86D383-00AA-4F14-86BA-11783BB430B8}" type="presParOf" srcId="{A00A0E1E-793C-40EA-B030-BDEA6B597122}" destId="{DFC36D32-9EB5-4715-BBDC-05CE762EBFEA}" srcOrd="0" destOrd="0" presId="urn:microsoft.com/office/officeart/2018/2/layout/IconCircleList"/>
    <dgm:cxn modelId="{A2A9D48B-6C53-4BFB-A699-6BAC8958038B}" type="presParOf" srcId="{DFC36D32-9EB5-4715-BBDC-05CE762EBFEA}" destId="{08717BF1-4AA5-4302-A3DE-F23468C15B10}" srcOrd="0" destOrd="0" presId="urn:microsoft.com/office/officeart/2018/2/layout/IconCircleList"/>
    <dgm:cxn modelId="{FF7EC61C-EB0F-4286-BE7D-459855742085}" type="presParOf" srcId="{DFC36D32-9EB5-4715-BBDC-05CE762EBFEA}" destId="{DB0AF81B-F5A8-4439-97E4-E016116AA6DC}" srcOrd="1" destOrd="0" presId="urn:microsoft.com/office/officeart/2018/2/layout/IconCircleList"/>
    <dgm:cxn modelId="{B4C3D432-969F-4EF2-8D8A-F3956D72B86F}" type="presParOf" srcId="{DFC36D32-9EB5-4715-BBDC-05CE762EBFEA}" destId="{8F510069-6D2B-4BDC-92B7-64D4654B0316}" srcOrd="2" destOrd="0" presId="urn:microsoft.com/office/officeart/2018/2/layout/IconCircleList"/>
    <dgm:cxn modelId="{00393CFF-B31E-43B3-9E8B-6AD39CEFF302}" type="presParOf" srcId="{DFC36D32-9EB5-4715-BBDC-05CE762EBFEA}" destId="{1DC00408-3BFC-47AC-932C-0FFE73CABEFA}" srcOrd="3" destOrd="0" presId="urn:microsoft.com/office/officeart/2018/2/layout/IconCircleList"/>
    <dgm:cxn modelId="{97F709F1-B43B-41FE-8AE0-DB47612AB9FE}" type="presParOf" srcId="{A00A0E1E-793C-40EA-B030-BDEA6B597122}" destId="{F582BFDF-BC9C-435D-86DF-867AC2F28263}" srcOrd="1" destOrd="0" presId="urn:microsoft.com/office/officeart/2018/2/layout/IconCircleList"/>
    <dgm:cxn modelId="{AE57CE35-A959-4947-8BA5-81E0BD964E9B}" type="presParOf" srcId="{A00A0E1E-793C-40EA-B030-BDEA6B597122}" destId="{06940C0E-17E7-4560-AD68-BBE533552501}" srcOrd="2" destOrd="0" presId="urn:microsoft.com/office/officeart/2018/2/layout/IconCircleList"/>
    <dgm:cxn modelId="{E0EEE933-BE7A-48B3-9845-483A1F601DC6}" type="presParOf" srcId="{06940C0E-17E7-4560-AD68-BBE533552501}" destId="{9215D5D5-D44F-46D8-9801-29BD3F2807ED}" srcOrd="0" destOrd="0" presId="urn:microsoft.com/office/officeart/2018/2/layout/IconCircleList"/>
    <dgm:cxn modelId="{315CB313-72F7-4446-96EA-CFDCA09A91C2}" type="presParOf" srcId="{06940C0E-17E7-4560-AD68-BBE533552501}" destId="{589CB46F-04EC-4A4E-B3C3-9E0FCB5FF977}" srcOrd="1" destOrd="0" presId="urn:microsoft.com/office/officeart/2018/2/layout/IconCircleList"/>
    <dgm:cxn modelId="{F093F541-1F10-4E14-A244-9C81BF19FE2F}" type="presParOf" srcId="{06940C0E-17E7-4560-AD68-BBE533552501}" destId="{0A5C8E4A-D46A-45E0-8E0E-2A55EFD48902}" srcOrd="2" destOrd="0" presId="urn:microsoft.com/office/officeart/2018/2/layout/IconCircleList"/>
    <dgm:cxn modelId="{A1C8269F-14E0-4E84-B019-9A97E9650C3D}" type="presParOf" srcId="{06940C0E-17E7-4560-AD68-BBE533552501}" destId="{BBBCD748-6F95-43E7-9104-4B78501D6665}" srcOrd="3" destOrd="0" presId="urn:microsoft.com/office/officeart/2018/2/layout/IconCircleList"/>
    <dgm:cxn modelId="{BE4BBBDB-B6B9-4971-8909-5AB8224D8912}" type="presParOf" srcId="{A00A0E1E-793C-40EA-B030-BDEA6B597122}" destId="{AFEAF9A9-8724-4422-820D-9893C970FFBC}" srcOrd="3" destOrd="0" presId="urn:microsoft.com/office/officeart/2018/2/layout/IconCircleList"/>
    <dgm:cxn modelId="{F1E45E6D-E192-4F9F-8810-5699E71606D2}" type="presParOf" srcId="{A00A0E1E-793C-40EA-B030-BDEA6B597122}" destId="{FCA808C1-1B69-45B3-8867-C91B24947D6B}" srcOrd="4" destOrd="0" presId="urn:microsoft.com/office/officeart/2018/2/layout/IconCircleList"/>
    <dgm:cxn modelId="{531175E5-E2E4-4A6B-B9A5-799A71D98061}" type="presParOf" srcId="{FCA808C1-1B69-45B3-8867-C91B24947D6B}" destId="{90C2DE06-1CEA-43C5-BAA3-F27449A1521D}" srcOrd="0" destOrd="0" presId="urn:microsoft.com/office/officeart/2018/2/layout/IconCircleList"/>
    <dgm:cxn modelId="{2068B943-A70E-45E9-B76C-54CB6659380E}" type="presParOf" srcId="{FCA808C1-1B69-45B3-8867-C91B24947D6B}" destId="{6ABFCE14-C56C-4035-854A-771745EB4192}" srcOrd="1" destOrd="0" presId="urn:microsoft.com/office/officeart/2018/2/layout/IconCircleList"/>
    <dgm:cxn modelId="{E41350F0-A7EC-435D-A967-184499CB32C7}" type="presParOf" srcId="{FCA808C1-1B69-45B3-8867-C91B24947D6B}" destId="{2C8DE9C4-BBE8-4A8D-9663-96B009FEB127}" srcOrd="2" destOrd="0" presId="urn:microsoft.com/office/officeart/2018/2/layout/IconCircleList"/>
    <dgm:cxn modelId="{707DDEC1-87B3-4124-B777-8E715EAD06F3}" type="presParOf" srcId="{FCA808C1-1B69-45B3-8867-C91B24947D6B}" destId="{2AA2CBDF-FC07-4AFB-885D-7DEAD539795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93970-6D04-4B7E-8B7E-5B81BFFB5CFE}">
      <dsp:nvSpPr>
        <dsp:cNvPr id="0" name=""/>
        <dsp:cNvSpPr/>
      </dsp:nvSpPr>
      <dsp:spPr>
        <a:xfrm>
          <a:off x="155680" y="380052"/>
          <a:ext cx="1133438" cy="113343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5861D-89D7-45F1-AF9B-43761D40B465}">
      <dsp:nvSpPr>
        <dsp:cNvPr id="0" name=""/>
        <dsp:cNvSpPr/>
      </dsp:nvSpPr>
      <dsp:spPr>
        <a:xfrm>
          <a:off x="393702" y="618074"/>
          <a:ext cx="657394" cy="657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7950A-94D9-4B89-AD6F-00581E379151}">
      <dsp:nvSpPr>
        <dsp:cNvPr id="0" name=""/>
        <dsp:cNvSpPr/>
      </dsp:nvSpPr>
      <dsp:spPr>
        <a:xfrm>
          <a:off x="1531998" y="380052"/>
          <a:ext cx="2671676" cy="1133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Feature Extraction: </a:t>
          </a:r>
          <a:r>
            <a:rPr lang="en-US" sz="1100" kern="1200" dirty="0">
              <a:latin typeface="Times New Roman" panose="02020603050405020304" pitchFamily="18" charset="0"/>
              <a:cs typeface="Times New Roman" panose="02020603050405020304" pitchFamily="18" charset="0"/>
            </a:rPr>
            <a:t>Initially, raw audio signals are preprocessed to extract meaningful features that capture relevant linguistic information. Commonly used features include Mel-Frequency Cepstral Coefficients (MFCCs), spectrograms, or other time-frequency representations. These features serve as input to the machine learning models.</a:t>
          </a:r>
        </a:p>
      </dsp:txBody>
      <dsp:txXfrm>
        <a:off x="1531998" y="380052"/>
        <a:ext cx="2671676" cy="1133438"/>
      </dsp:txXfrm>
    </dsp:sp>
    <dsp:sp modelId="{E3D91557-EB48-4F53-BF3C-ECFD066792E0}">
      <dsp:nvSpPr>
        <dsp:cNvPr id="0" name=""/>
        <dsp:cNvSpPr/>
      </dsp:nvSpPr>
      <dsp:spPr>
        <a:xfrm>
          <a:off x="4669194" y="380052"/>
          <a:ext cx="1133438" cy="113343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FAA2AA-2D1D-4411-8830-342CFF2A0FB7}">
      <dsp:nvSpPr>
        <dsp:cNvPr id="0" name=""/>
        <dsp:cNvSpPr/>
      </dsp:nvSpPr>
      <dsp:spPr>
        <a:xfrm>
          <a:off x="4907216" y="618074"/>
          <a:ext cx="657394" cy="657394"/>
        </a:xfrm>
        <a:prstGeom prst="rect">
          <a:avLst/>
        </a:prstGeom>
        <a:blipFill>
          <a:blip xmlns:r="http://schemas.openxmlformats.org/officeDocument/2006/relationships" r:embed="rId3">
            <a:duotone>
              <a:prstClr val="black"/>
              <a:schemeClr val="bg2">
                <a:lumMod val="50000"/>
                <a:lumOff val="50000"/>
                <a:tint val="45000"/>
                <a:satMod val="400000"/>
              </a:schemeClr>
            </a:duotone>
            <a:extLst>
              <a:ext uri="{BEBA8EAE-BF5A-486C-A8C5-ECC9F3942E4B}">
                <a14:imgProps xmlns:a14="http://schemas.microsoft.com/office/drawing/2010/main">
                  <a14:imgLayer r:embed="rId4">
                    <a14:imgEffect>
                      <a14:backgroundRemoval t="7543" b="93309" l="4535" r="93721">
                        <a14:foregroundMark x1="48953" y1="7664" x2="48953" y2="7664"/>
                        <a14:foregroundMark x1="8488" y1="30414" x2="8488" y2="30414"/>
                        <a14:foregroundMark x1="5930" y1="69221" x2="5930" y2="69221"/>
                        <a14:foregroundMark x1="51512" y1="89903" x2="51512" y2="89903"/>
                        <a14:foregroundMark x1="90116" y1="54501" x2="90116" y2="54501"/>
                        <a14:foregroundMark x1="93953" y1="49148" x2="93953" y2="49148"/>
                        <a14:foregroundMark x1="4535" y1="30414" x2="4535" y2="30414"/>
                        <a14:foregroundMark x1="50930" y1="93309" x2="50930" y2="93309"/>
                        <a14:foregroundMark x1="4535" y1="69830" x2="4535" y2="69830"/>
                      </a14:backgroundRemoval>
                    </a14:imgEffect>
                    <a14:imgEffect>
                      <a14:saturation sat="84000"/>
                    </a14:imgEffect>
                  </a14:imgLayer>
                </a14:imgProps>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78410-1B78-41E3-BD39-081491D39966}">
      <dsp:nvSpPr>
        <dsp:cNvPr id="0" name=""/>
        <dsp:cNvSpPr/>
      </dsp:nvSpPr>
      <dsp:spPr>
        <a:xfrm>
          <a:off x="6045512" y="380052"/>
          <a:ext cx="2671676" cy="1133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Model Architecture:</a:t>
          </a:r>
          <a:r>
            <a:rPr lang="en-US" sz="1100" kern="1200" dirty="0">
              <a:latin typeface="Times New Roman" panose="02020603050405020304" pitchFamily="18" charset="0"/>
              <a:cs typeface="Times New Roman" panose="02020603050405020304" pitchFamily="18" charset="0"/>
            </a:rPr>
            <a:t> Neural networks are employed to learn complex patterns and representations from the extracted audio features. Various architectures can be explored, such as convolutional neural networks (CNNs), recurrent neural networks (RNNs), long short-term memory networks (LSTMs), or their combinations (e.g., CNN-LSTM architectures). These architectures are designed to effectively capture temporal dependencies and hierarchical structures present in audio data.</a:t>
          </a:r>
        </a:p>
      </dsp:txBody>
      <dsp:txXfrm>
        <a:off x="6045512" y="380052"/>
        <a:ext cx="2671676" cy="1133438"/>
      </dsp:txXfrm>
    </dsp:sp>
    <dsp:sp modelId="{ADFD03DF-C65F-4E95-ADEC-872F34BFFC8E}">
      <dsp:nvSpPr>
        <dsp:cNvPr id="0" name=""/>
        <dsp:cNvSpPr/>
      </dsp:nvSpPr>
      <dsp:spPr>
        <a:xfrm>
          <a:off x="155680" y="2133475"/>
          <a:ext cx="1133438" cy="113343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DFC79-6FBF-4DFA-8B5D-791885427BBB}">
      <dsp:nvSpPr>
        <dsp:cNvPr id="0" name=""/>
        <dsp:cNvSpPr/>
      </dsp:nvSpPr>
      <dsp:spPr>
        <a:xfrm>
          <a:off x="393702" y="2371497"/>
          <a:ext cx="657394" cy="657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24656-AF49-411D-BC52-574C2A261F7E}">
      <dsp:nvSpPr>
        <dsp:cNvPr id="0" name=""/>
        <dsp:cNvSpPr/>
      </dsp:nvSpPr>
      <dsp:spPr>
        <a:xfrm>
          <a:off x="1531998" y="2133475"/>
          <a:ext cx="2671676" cy="1133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Training:</a:t>
          </a:r>
          <a:r>
            <a:rPr lang="en-US" sz="1100" kern="1200" dirty="0">
              <a:latin typeface="Times New Roman" panose="02020603050405020304" pitchFamily="18" charset="0"/>
              <a:cs typeface="Times New Roman" panose="02020603050405020304" pitchFamily="18" charset="0"/>
            </a:rPr>
            <a:t> The neural network models are trained using supervised learning techniques, where labeled audio data containing information about the spoken language is used to optimize the model parameters. During training, the model learns to map input audio features to language labels, minimizing a predefined loss function such as categorical cross-entropy.</a:t>
          </a:r>
        </a:p>
      </dsp:txBody>
      <dsp:txXfrm>
        <a:off x="1531998" y="2133475"/>
        <a:ext cx="2671676" cy="1133438"/>
      </dsp:txXfrm>
    </dsp:sp>
    <dsp:sp modelId="{4C3E6B5B-EB05-4621-ABA7-7D13497FF533}">
      <dsp:nvSpPr>
        <dsp:cNvPr id="0" name=""/>
        <dsp:cNvSpPr/>
      </dsp:nvSpPr>
      <dsp:spPr>
        <a:xfrm>
          <a:off x="4669194" y="2133475"/>
          <a:ext cx="1133438" cy="113343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907D6-2EAB-49DF-ADD7-E2289D5FA18C}">
      <dsp:nvSpPr>
        <dsp:cNvPr id="0" name=""/>
        <dsp:cNvSpPr/>
      </dsp:nvSpPr>
      <dsp:spPr>
        <a:xfrm>
          <a:off x="4907216" y="2371497"/>
          <a:ext cx="657394" cy="657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E7DD7-E773-443E-BB8F-20FF272B05E2}">
      <dsp:nvSpPr>
        <dsp:cNvPr id="0" name=""/>
        <dsp:cNvSpPr/>
      </dsp:nvSpPr>
      <dsp:spPr>
        <a:xfrm>
          <a:off x="6045512" y="2133475"/>
          <a:ext cx="2671676" cy="1133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Optimization:</a:t>
          </a:r>
          <a:r>
            <a:rPr lang="en-US" sz="1100" kern="1200" dirty="0">
              <a:latin typeface="Times New Roman" panose="02020603050405020304" pitchFamily="18" charset="0"/>
              <a:cs typeface="Times New Roman" panose="02020603050405020304" pitchFamily="18" charset="0"/>
            </a:rPr>
            <a:t> Techniques such as gradient descent and its variants (e.g., stochastic gradient descent, Adam optimizer) are employed to iteratively update the model parameters, optimizing the neural network's performance with respect to the training data.</a:t>
          </a:r>
        </a:p>
      </dsp:txBody>
      <dsp:txXfrm>
        <a:off x="6045512" y="2133475"/>
        <a:ext cx="2671676" cy="1133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17BF1-4AA5-4302-A3DE-F23468C15B10}">
      <dsp:nvSpPr>
        <dsp:cNvPr id="0" name=""/>
        <dsp:cNvSpPr/>
      </dsp:nvSpPr>
      <dsp:spPr>
        <a:xfrm>
          <a:off x="241169" y="1420543"/>
          <a:ext cx="720990" cy="720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AF81B-F5A8-4439-97E4-E016116AA6DC}">
      <dsp:nvSpPr>
        <dsp:cNvPr id="0" name=""/>
        <dsp:cNvSpPr/>
      </dsp:nvSpPr>
      <dsp:spPr>
        <a:xfrm>
          <a:off x="392577" y="1571951"/>
          <a:ext cx="418174" cy="4181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00408-3BFC-47AC-932C-0FFE73CABEFA}">
      <dsp:nvSpPr>
        <dsp:cNvPr id="0" name=""/>
        <dsp:cNvSpPr/>
      </dsp:nvSpPr>
      <dsp:spPr>
        <a:xfrm>
          <a:off x="1116658" y="1420543"/>
          <a:ext cx="1699478" cy="720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Evaluation</a:t>
          </a:r>
          <a:r>
            <a:rPr lang="en-US" sz="1100" kern="1200" dirty="0">
              <a:latin typeface="Times New Roman" panose="02020603050405020304" pitchFamily="18" charset="0"/>
              <a:cs typeface="Times New Roman" panose="02020603050405020304" pitchFamily="18" charset="0"/>
            </a:rPr>
            <a:t>: The trained neural network model is evaluated on separate validation and test datasets to assess its performance in language detection tasks. Metrics such as accuracy, precision, recall, and F1-score are commonly used to quantify the model's effectiveness in correctly identifying the spoken language.</a:t>
          </a:r>
        </a:p>
      </dsp:txBody>
      <dsp:txXfrm>
        <a:off x="1116658" y="1420543"/>
        <a:ext cx="1699478" cy="720990"/>
      </dsp:txXfrm>
    </dsp:sp>
    <dsp:sp modelId="{9215D5D5-D44F-46D8-9801-29BD3F2807ED}">
      <dsp:nvSpPr>
        <dsp:cNvPr id="0" name=""/>
        <dsp:cNvSpPr/>
      </dsp:nvSpPr>
      <dsp:spPr>
        <a:xfrm>
          <a:off x="3112258" y="1420543"/>
          <a:ext cx="720990" cy="720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CB46F-04EC-4A4E-B3C3-9E0FCB5FF977}">
      <dsp:nvSpPr>
        <dsp:cNvPr id="0" name=""/>
        <dsp:cNvSpPr/>
      </dsp:nvSpPr>
      <dsp:spPr>
        <a:xfrm>
          <a:off x="3263666" y="1571951"/>
          <a:ext cx="418174" cy="4181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BCD748-6F95-43E7-9104-4B78501D6665}">
      <dsp:nvSpPr>
        <dsp:cNvPr id="0" name=""/>
        <dsp:cNvSpPr/>
      </dsp:nvSpPr>
      <dsp:spPr>
        <a:xfrm>
          <a:off x="3987747" y="1420543"/>
          <a:ext cx="1699478" cy="720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Fine-Tuning and Transfer Learning: </a:t>
          </a:r>
          <a:r>
            <a:rPr lang="en-US" sz="1100" kern="1200" dirty="0">
              <a:latin typeface="Times New Roman" panose="02020603050405020304" pitchFamily="18" charset="0"/>
              <a:cs typeface="Times New Roman" panose="02020603050405020304" pitchFamily="18" charset="0"/>
            </a:rPr>
            <a:t>To adapt the model to new languages or domains with limited labeled data, fine-tuning and transfer learning techniques can be applied. Pre-trained neural network models trained on large-scale datasets may be fine-tuned on smaller, domain-specific datasets to leverage learned representations and accelerate convergence.</a:t>
          </a:r>
        </a:p>
      </dsp:txBody>
      <dsp:txXfrm>
        <a:off x="3987747" y="1420543"/>
        <a:ext cx="1699478" cy="720990"/>
      </dsp:txXfrm>
    </dsp:sp>
    <dsp:sp modelId="{90C2DE06-1CEA-43C5-BAA3-F27449A1521D}">
      <dsp:nvSpPr>
        <dsp:cNvPr id="0" name=""/>
        <dsp:cNvSpPr/>
      </dsp:nvSpPr>
      <dsp:spPr>
        <a:xfrm>
          <a:off x="5983347" y="1420543"/>
          <a:ext cx="720990" cy="720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FCE14-C56C-4035-854A-771745EB4192}">
      <dsp:nvSpPr>
        <dsp:cNvPr id="0" name=""/>
        <dsp:cNvSpPr/>
      </dsp:nvSpPr>
      <dsp:spPr>
        <a:xfrm>
          <a:off x="6134755" y="1571951"/>
          <a:ext cx="418174" cy="4181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2CBDF-FC07-4AFB-885D-7DEAD5397951}">
      <dsp:nvSpPr>
        <dsp:cNvPr id="0" name=""/>
        <dsp:cNvSpPr/>
      </dsp:nvSpPr>
      <dsp:spPr>
        <a:xfrm>
          <a:off x="6858836" y="1420543"/>
          <a:ext cx="1699478" cy="720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Deployment: </a:t>
          </a:r>
          <a:r>
            <a:rPr lang="en-US" sz="1100" kern="1200" dirty="0">
              <a:latin typeface="Times New Roman" panose="02020603050405020304" pitchFamily="18" charset="0"/>
              <a:cs typeface="Times New Roman" panose="02020603050405020304" pitchFamily="18" charset="0"/>
            </a:rPr>
            <a:t>Once trained and validated, the neural network model is deployed to perform real-time language detection tasks. This involves integrating the model into software applications or systems where it can process incoming audio streams and output the predicted language labels.</a:t>
          </a:r>
        </a:p>
      </dsp:txBody>
      <dsp:txXfrm>
        <a:off x="6858836" y="1420543"/>
        <a:ext cx="1699478" cy="72099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548c1e89f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548c1e89f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548c1e89f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2c548c1e89f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548c1e89f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2c548c1e89f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c548c1e89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c548c1e89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548c1e89f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c548c1e89f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548c1e89f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2c548c1e89f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48c1e89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2c548c1e89f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548c1e89f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c548c1e89f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548c1e89f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2c548c1e89f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548c1e89f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2c548c1e89f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548c1e89f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c548c1e89f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757575"/>
                </a:solidFill>
                <a:latin typeface="Arial"/>
                <a:ea typeface="Arial"/>
                <a:cs typeface="Arial"/>
                <a:sym typeface="Arial"/>
              </a:defRPr>
            </a:lvl1pPr>
            <a:lvl2pPr marL="0" marR="0" lvl="1" indent="0" algn="r" rtl="0">
              <a:spcBef>
                <a:spcPts val="0"/>
              </a:spcBef>
              <a:buNone/>
              <a:defRPr sz="900" b="0" i="0" u="none" strike="noStrike" cap="none">
                <a:solidFill>
                  <a:srgbClr val="757575"/>
                </a:solidFill>
                <a:latin typeface="Arial"/>
                <a:ea typeface="Arial"/>
                <a:cs typeface="Arial"/>
                <a:sym typeface="Arial"/>
              </a:defRPr>
            </a:lvl2pPr>
            <a:lvl3pPr marL="0" marR="0" lvl="2" indent="0" algn="r" rtl="0">
              <a:spcBef>
                <a:spcPts val="0"/>
              </a:spcBef>
              <a:buNone/>
              <a:defRPr sz="900" b="0" i="0" u="none" strike="noStrike" cap="none">
                <a:solidFill>
                  <a:srgbClr val="757575"/>
                </a:solidFill>
                <a:latin typeface="Arial"/>
                <a:ea typeface="Arial"/>
                <a:cs typeface="Arial"/>
                <a:sym typeface="Arial"/>
              </a:defRPr>
            </a:lvl3pPr>
            <a:lvl4pPr marL="0" marR="0" lvl="3" indent="0" algn="r" rtl="0">
              <a:spcBef>
                <a:spcPts val="0"/>
              </a:spcBef>
              <a:buNone/>
              <a:defRPr sz="900" b="0" i="0" u="none" strike="noStrike" cap="none">
                <a:solidFill>
                  <a:srgbClr val="757575"/>
                </a:solidFill>
                <a:latin typeface="Arial"/>
                <a:ea typeface="Arial"/>
                <a:cs typeface="Arial"/>
                <a:sym typeface="Arial"/>
              </a:defRPr>
            </a:lvl4pPr>
            <a:lvl5pPr marL="0" marR="0" lvl="4" indent="0" algn="r" rtl="0">
              <a:spcBef>
                <a:spcPts val="0"/>
              </a:spcBef>
              <a:buNone/>
              <a:defRPr sz="900" b="0" i="0" u="none" strike="noStrike" cap="none">
                <a:solidFill>
                  <a:srgbClr val="757575"/>
                </a:solidFill>
                <a:latin typeface="Arial"/>
                <a:ea typeface="Arial"/>
                <a:cs typeface="Arial"/>
                <a:sym typeface="Arial"/>
              </a:defRPr>
            </a:lvl5pPr>
            <a:lvl6pPr marL="0" marR="0" lvl="5" indent="0" algn="r" rtl="0">
              <a:spcBef>
                <a:spcPts val="0"/>
              </a:spcBef>
              <a:buNone/>
              <a:defRPr sz="900" b="0" i="0" u="none" strike="noStrike" cap="none">
                <a:solidFill>
                  <a:srgbClr val="757575"/>
                </a:solidFill>
                <a:latin typeface="Arial"/>
                <a:ea typeface="Arial"/>
                <a:cs typeface="Arial"/>
                <a:sym typeface="Arial"/>
              </a:defRPr>
            </a:lvl6pPr>
            <a:lvl7pPr marL="0" marR="0" lvl="6" indent="0" algn="r" rtl="0">
              <a:spcBef>
                <a:spcPts val="0"/>
              </a:spcBef>
              <a:buNone/>
              <a:defRPr sz="900" b="0" i="0" u="none" strike="noStrike" cap="none">
                <a:solidFill>
                  <a:srgbClr val="757575"/>
                </a:solidFill>
                <a:latin typeface="Arial"/>
                <a:ea typeface="Arial"/>
                <a:cs typeface="Arial"/>
                <a:sym typeface="Arial"/>
              </a:defRPr>
            </a:lvl7pPr>
            <a:lvl8pPr marL="0" marR="0" lvl="7" indent="0" algn="r" rtl="0">
              <a:spcBef>
                <a:spcPts val="0"/>
              </a:spcBef>
              <a:buNone/>
              <a:defRPr sz="900" b="0" i="0" u="none" strike="noStrike" cap="none">
                <a:solidFill>
                  <a:srgbClr val="757575"/>
                </a:solidFill>
                <a:latin typeface="Arial"/>
                <a:ea typeface="Arial"/>
                <a:cs typeface="Arial"/>
                <a:sym typeface="Arial"/>
              </a:defRPr>
            </a:lvl8pPr>
            <a:lvl9pPr marL="0" marR="0" lvl="8" indent="0" algn="r" rtl="0">
              <a:spcBef>
                <a:spcPts val="0"/>
              </a:spcBef>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hyperlink" Target="https://www.kaggle.com/datasets/toponowicz/spoken-language-identification" TargetMode="External"/><Relationship Id="rId3" Type="http://schemas.microsoft.com/office/2007/relationships/media" Target="../media/media2.flac"/><Relationship Id="rId7" Type="http://schemas.openxmlformats.org/officeDocument/2006/relationships/hyperlink" Target="https://www.kaggle.com/datasets/hbchaitanyabharadwaj/audio-dataset-with-10-indian-languages" TargetMode="Externa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audio" Target="../media/media2.flac"/><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useBgFill="1">
        <p:nvSpPr>
          <p:cNvPr id="181" name="Rectangle 18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51" descr="Microphone against a white background">
            <a:extLst>
              <a:ext uri="{FF2B5EF4-FFF2-40B4-BE49-F238E27FC236}">
                <a16:creationId xmlns:a16="http://schemas.microsoft.com/office/drawing/2014/main" id="{E88D0115-2A14-1BF1-5A11-C7DCC1290D41}"/>
              </a:ext>
            </a:extLst>
          </p:cNvPr>
          <p:cNvPicPr>
            <a:picLocks noChangeAspect="1"/>
          </p:cNvPicPr>
          <p:nvPr/>
        </p:nvPicPr>
        <p:blipFill rotWithShape="1">
          <a:blip r:embed="rId3"/>
          <a:srcRect l="11283" t="8080" r="11161" b="-2"/>
          <a:stretch/>
        </p:blipFill>
        <p:spPr>
          <a:xfrm>
            <a:off x="2642616" y="10"/>
            <a:ext cx="6501384" cy="5143490"/>
          </a:xfrm>
          <a:prstGeom prst="rect">
            <a:avLst/>
          </a:prstGeom>
        </p:spPr>
      </p:pic>
      <p:sp>
        <p:nvSpPr>
          <p:cNvPr id="183" name="Rectangle 18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51435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Google Shape;129;p25"/>
          <p:cNvSpPr txBox="1">
            <a:spLocks noGrp="1"/>
          </p:cNvSpPr>
          <p:nvPr>
            <p:ph type="ctrTitle"/>
          </p:nvPr>
        </p:nvSpPr>
        <p:spPr>
          <a:xfrm>
            <a:off x="278320" y="870966"/>
            <a:ext cx="2688164" cy="843534"/>
          </a:xfrm>
          <a:prstGeom prst="rect">
            <a:avLst/>
          </a:prstGeom>
        </p:spPr>
        <p:txBody>
          <a:bodyPr spcFirstLastPara="1" vert="horz" lIns="91440" tIns="45720" rIns="91440" bIns="45720" rtlCol="0" anchor="b" anchorCtr="0">
            <a:normAutofit/>
          </a:bodyPr>
          <a:lstStyle/>
          <a:p>
            <a:pPr marL="0" lvl="0" indent="0" algn="l">
              <a:spcBef>
                <a:spcPct val="0"/>
              </a:spcBef>
              <a:spcAft>
                <a:spcPts val="0"/>
              </a:spcAft>
              <a:buClr>
                <a:schemeClr val="dk1"/>
              </a:buClr>
              <a:buSzPts val="4500"/>
            </a:pPr>
            <a:r>
              <a:rPr lang="en-US" sz="2400" kern="1200" dirty="0">
                <a:solidFill>
                  <a:schemeClr val="tx1"/>
                </a:solidFill>
                <a:latin typeface="Play" panose="020B0604020202020204" charset="0"/>
                <a:ea typeface="+mj-ea"/>
                <a:cs typeface="+mj-cs"/>
              </a:rPr>
              <a:t>SpeakSense</a:t>
            </a:r>
            <a:br>
              <a:rPr lang="en-US" sz="1800" kern="1200" dirty="0">
                <a:solidFill>
                  <a:schemeClr val="tx1"/>
                </a:solidFill>
                <a:latin typeface="Play" panose="020B0604020202020204" charset="0"/>
                <a:ea typeface="+mj-ea"/>
                <a:cs typeface="+mj-cs"/>
              </a:rPr>
            </a:br>
            <a:r>
              <a:rPr lang="en-US" sz="1200" kern="1200" dirty="0">
                <a:solidFill>
                  <a:schemeClr val="tx1"/>
                </a:solidFill>
                <a:latin typeface="Play" panose="020B0604020202020204" charset="0"/>
                <a:ea typeface="+mj-ea"/>
                <a:cs typeface="+mj-cs"/>
              </a:rPr>
              <a:t>Detecting Language from Audio</a:t>
            </a:r>
            <a:endParaRPr lang="en-US" sz="1800" kern="1200" dirty="0">
              <a:solidFill>
                <a:schemeClr val="tx1"/>
              </a:solidFill>
              <a:latin typeface="Play" panose="020B0604020202020204" charset="0"/>
              <a:ea typeface="+mj-ea"/>
              <a:cs typeface="+mj-cs"/>
            </a:endParaRPr>
          </a:p>
        </p:txBody>
      </p:sp>
      <p:sp>
        <p:nvSpPr>
          <p:cNvPr id="185" name="Rectangle 18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6919" y="454343"/>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7" name="Rectangle 1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1832610"/>
            <a:ext cx="2475738" cy="6858"/>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Google Shape;130;p25"/>
          <p:cNvSpPr txBox="1">
            <a:spLocks noGrp="1"/>
          </p:cNvSpPr>
          <p:nvPr>
            <p:ph type="subTitle" idx="1"/>
          </p:nvPr>
        </p:nvSpPr>
        <p:spPr>
          <a:xfrm>
            <a:off x="278320" y="2038540"/>
            <a:ext cx="3219792" cy="2405444"/>
          </a:xfrm>
          <a:prstGeom prst="rect">
            <a:avLst/>
          </a:prstGeom>
        </p:spPr>
        <p:txBody>
          <a:bodyPr spcFirstLastPara="1" vert="horz" lIns="91440" tIns="45720" rIns="91440" bIns="45720" rtlCol="0" anchor="t" anchorCtr="0">
            <a:normAutofit/>
          </a:bodyPr>
          <a:lstStyle/>
          <a:p>
            <a:pPr marL="0" lvl="0" indent="0" algn="l">
              <a:spcBef>
                <a:spcPts val="0"/>
              </a:spcBef>
              <a:spcAft>
                <a:spcPts val="0"/>
              </a:spcAft>
              <a:buClr>
                <a:schemeClr val="dk1"/>
              </a:buClr>
              <a:buSzPts val="1800"/>
            </a:pPr>
            <a:r>
              <a:rPr lang="en-US" sz="1600" kern="1200" dirty="0">
                <a:solidFill>
                  <a:schemeClr val="tx1"/>
                </a:solidFill>
                <a:latin typeface="Times New Roman" panose="02020603050405020304" pitchFamily="18" charset="0"/>
                <a:ea typeface="+mn-ea"/>
                <a:cs typeface="Times New Roman" panose="02020603050405020304" pitchFamily="18" charset="0"/>
              </a:rPr>
              <a:t>CSCI 6364 – Machine Learning</a:t>
            </a:r>
          </a:p>
          <a:p>
            <a:pPr marL="0" lvl="0" indent="-228600" algn="l">
              <a:spcBef>
                <a:spcPts val="800"/>
              </a:spcBef>
              <a:spcAft>
                <a:spcPts val="0"/>
              </a:spcAft>
              <a:buClr>
                <a:schemeClr val="dk1"/>
              </a:buClr>
              <a:buSzPts val="1800"/>
              <a:buFont typeface="Arial" panose="020B0604020202020204" pitchFamily="34" charset="0"/>
              <a:buChar char="•"/>
            </a:pPr>
            <a:r>
              <a:rPr lang="en-US" sz="1200" kern="1200" dirty="0">
                <a:solidFill>
                  <a:schemeClr val="tx1"/>
                </a:solidFill>
                <a:latin typeface="Times New Roman" panose="02020603050405020304" pitchFamily="18" charset="0"/>
                <a:ea typeface="+mn-ea"/>
                <a:cs typeface="Times New Roman" panose="02020603050405020304" pitchFamily="18" charset="0"/>
              </a:rPr>
              <a:t>Abde Manaaf Ghadiali – G29583342</a:t>
            </a:r>
          </a:p>
          <a:p>
            <a:pPr marL="0" lvl="0" indent="-228600" algn="l">
              <a:spcBef>
                <a:spcPts val="800"/>
              </a:spcBef>
              <a:spcAft>
                <a:spcPts val="0"/>
              </a:spcAft>
              <a:buClr>
                <a:schemeClr val="dk1"/>
              </a:buClr>
              <a:buSzPts val="1800"/>
              <a:buFont typeface="Arial" panose="020B0604020202020204" pitchFamily="34" charset="0"/>
              <a:buChar char="•"/>
            </a:pPr>
            <a:r>
              <a:rPr lang="en-US" sz="1200" kern="1200" dirty="0">
                <a:solidFill>
                  <a:schemeClr val="tx1"/>
                </a:solidFill>
                <a:latin typeface="Times New Roman" panose="02020603050405020304" pitchFamily="18" charset="0"/>
                <a:ea typeface="+mn-ea"/>
                <a:cs typeface="Times New Roman" panose="02020603050405020304" pitchFamily="18" charset="0"/>
              </a:rPr>
              <a:t>Gehna Ahuja – G35741419</a:t>
            </a:r>
          </a:p>
          <a:p>
            <a:pPr marL="0" lvl="0" indent="-228600" algn="l">
              <a:spcBef>
                <a:spcPts val="800"/>
              </a:spcBef>
              <a:spcAft>
                <a:spcPts val="0"/>
              </a:spcAft>
              <a:buClr>
                <a:schemeClr val="dk1"/>
              </a:buClr>
              <a:buSzPts val="1800"/>
              <a:buFont typeface="Arial" panose="020B0604020202020204" pitchFamily="34" charset="0"/>
              <a:buChar char="•"/>
            </a:pPr>
            <a:r>
              <a:rPr lang="en-US" sz="1200" kern="1200" dirty="0">
                <a:solidFill>
                  <a:schemeClr val="tx1"/>
                </a:solidFill>
                <a:latin typeface="Times New Roman" panose="02020603050405020304" pitchFamily="18" charset="0"/>
                <a:ea typeface="+mn-ea"/>
                <a:cs typeface="Times New Roman" panose="02020603050405020304" pitchFamily="18" charset="0"/>
              </a:rPr>
              <a:t>Venkatesh Shanmugam – G27887303</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88"/>
        <p:cNvGrpSpPr/>
        <p:nvPr/>
      </p:nvGrpSpPr>
      <p:grpSpPr>
        <a:xfrm>
          <a:off x="0" y="0"/>
          <a:ext cx="0" cy="0"/>
          <a:chOff x="0" y="0"/>
          <a:chExt cx="0" cy="0"/>
        </a:xfrm>
      </p:grpSpPr>
      <p:sp>
        <p:nvSpPr>
          <p:cNvPr id="196" name="Rectangle 19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2" name="Picture 191" descr="Wood human figure">
            <a:extLst>
              <a:ext uri="{FF2B5EF4-FFF2-40B4-BE49-F238E27FC236}">
                <a16:creationId xmlns:a16="http://schemas.microsoft.com/office/drawing/2014/main" id="{EE567BA2-C651-5DEF-8479-B13B3CEE7F50}"/>
              </a:ext>
            </a:extLst>
          </p:cNvPr>
          <p:cNvPicPr>
            <a:picLocks noChangeAspect="1"/>
          </p:cNvPicPr>
          <p:nvPr/>
        </p:nvPicPr>
        <p:blipFill rotWithShape="1">
          <a:blip r:embed="rId3">
            <a:alphaModFix amt="50000"/>
          </a:blip>
          <a:srcRect b="15731"/>
          <a:stretch/>
        </p:blipFill>
        <p:spPr>
          <a:xfrm>
            <a:off x="20" y="10"/>
            <a:ext cx="9143980" cy="5143490"/>
          </a:xfrm>
          <a:prstGeom prst="rect">
            <a:avLst/>
          </a:prstGeom>
        </p:spPr>
      </p:pic>
      <p:sp>
        <p:nvSpPr>
          <p:cNvPr id="189" name="Google Shape;189;p35"/>
          <p:cNvSpPr txBox="1">
            <a:spLocks noGrp="1"/>
          </p:cNvSpPr>
          <p:nvPr>
            <p:ph type="title"/>
          </p:nvPr>
        </p:nvSpPr>
        <p:spPr>
          <a:xfrm>
            <a:off x="1143000" y="841771"/>
            <a:ext cx="6858000" cy="2175389"/>
          </a:xfrm>
          <a:prstGeom prst="rect">
            <a:avLst/>
          </a:prstGeom>
        </p:spPr>
        <p:txBody>
          <a:bodyPr spcFirstLastPara="1" vert="horz" lIns="91440" tIns="45720" rIns="91440" bIns="45720" rtlCol="0" anchor="b" anchorCtr="0">
            <a:normAutofit/>
          </a:bodyPr>
          <a:lstStyle/>
          <a:p>
            <a:pPr marL="0" lvl="0" indent="0" algn="ctr">
              <a:spcBef>
                <a:spcPct val="0"/>
              </a:spcBef>
              <a:spcAft>
                <a:spcPts val="0"/>
              </a:spcAft>
              <a:buClr>
                <a:schemeClr val="dk1"/>
              </a:buClr>
              <a:buSzPts val="3300"/>
            </a:pPr>
            <a:r>
              <a:rPr lang="en-US" sz="6000" kern="1200">
                <a:solidFill>
                  <a:srgbClr val="FFFFFF"/>
                </a:solidFill>
                <a:latin typeface="+mj-lt"/>
                <a:ea typeface="+mj-ea"/>
                <a:cs typeface="+mj-cs"/>
              </a:rPr>
              <a:t>Thank You</a:t>
            </a:r>
          </a:p>
        </p:txBody>
      </p:sp>
      <p:sp>
        <p:nvSpPr>
          <p:cNvPr id="190" name="Google Shape;190;p35"/>
          <p:cNvSpPr txBox="1">
            <a:spLocks noGrp="1"/>
          </p:cNvSpPr>
          <p:nvPr>
            <p:ph type="body" idx="1"/>
          </p:nvPr>
        </p:nvSpPr>
        <p:spPr>
          <a:xfrm>
            <a:off x="1143000" y="3119553"/>
            <a:ext cx="6858000" cy="823796"/>
          </a:xfrm>
          <a:prstGeom prst="rect">
            <a:avLst/>
          </a:prstGeom>
        </p:spPr>
        <p:txBody>
          <a:bodyPr spcFirstLastPara="1" vert="horz" lIns="91440" tIns="45720" rIns="91440" bIns="45720" rtlCol="0" anchorCtr="0">
            <a:normAutofit/>
          </a:bodyPr>
          <a:lstStyle/>
          <a:p>
            <a:pPr marL="0" lvl="0" indent="0" algn="ctr">
              <a:spcBef>
                <a:spcPts val="1000"/>
              </a:spcBef>
              <a:spcAft>
                <a:spcPts val="0"/>
              </a:spcAft>
              <a:buClr>
                <a:schemeClr val="dk1"/>
              </a:buClr>
              <a:buSzPts val="2100"/>
              <a:buNone/>
            </a:pPr>
            <a:r>
              <a:rPr lang="en-US" sz="2400" kern="1200">
                <a:solidFill>
                  <a:srgbClr val="FFFFFF"/>
                </a:solidFill>
                <a:latin typeface="+mn-lt"/>
                <a:ea typeface="+mn-ea"/>
                <a:cs typeface="+mn-cs"/>
              </a:rPr>
              <a:t>Questions?</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Different Approach from Previous Work</a:t>
            </a:r>
            <a:endParaRPr/>
          </a:p>
        </p:txBody>
      </p:sp>
      <p:sp>
        <p:nvSpPr>
          <p:cNvPr id="172" name="Google Shape;172;p3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None/>
            </a:pPr>
            <a:r>
              <a:rPr lang="en" dirty="0"/>
              <a:t>Previous related work in language detection from audio has primarily focused on employing techniques such as acoustic modeling, feature extraction, and machine learning algorithms to classify audio signals based on linguistic characteristics. Some existing approaches leverage deep learning architectures like convolutional neural networks (CNNs) and recurrent neural networks (RNNs) to extract intricate patterns from audio spectrograms or feature representations.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 name="Rectangle 14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3" name="Rectangle 15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26"/>
          <p:cNvSpPr txBox="1">
            <a:spLocks noGrp="1"/>
          </p:cNvSpPr>
          <p:nvPr>
            <p:ph type="title"/>
          </p:nvPr>
        </p:nvSpPr>
        <p:spPr>
          <a:xfrm>
            <a:off x="350041" y="440141"/>
            <a:ext cx="2401025" cy="2540623"/>
          </a:xfrm>
          <a:prstGeom prst="rect">
            <a:avLst/>
          </a:prstGeom>
        </p:spPr>
        <p:txBody>
          <a:bodyPr spcFirstLastPara="1" lIns="68575" tIns="34275" rIns="68575" bIns="34275" anchor="b" anchorCtr="0">
            <a:normAutofit/>
          </a:bodyPr>
          <a:lstStyle/>
          <a:p>
            <a:pPr marL="0" lvl="0" indent="0" algn="r" rtl="0">
              <a:spcBef>
                <a:spcPts val="0"/>
              </a:spcBef>
              <a:spcAft>
                <a:spcPts val="0"/>
              </a:spcAft>
              <a:buClr>
                <a:schemeClr val="dk1"/>
              </a:buClr>
              <a:buSzPts val="3300"/>
              <a:buFont typeface="Play"/>
              <a:buNone/>
            </a:pPr>
            <a:r>
              <a:rPr lang="en-US" sz="3000" dirty="0">
                <a:solidFill>
                  <a:srgbClr val="FFFFFF"/>
                </a:solidFill>
              </a:rPr>
              <a:t>Project Objective</a:t>
            </a:r>
          </a:p>
        </p:txBody>
      </p:sp>
      <p:sp>
        <p:nvSpPr>
          <p:cNvPr id="136" name="Google Shape;136;p26"/>
          <p:cNvSpPr txBox="1">
            <a:spLocks noGrp="1"/>
          </p:cNvSpPr>
          <p:nvPr>
            <p:ph type="body" idx="1"/>
          </p:nvPr>
        </p:nvSpPr>
        <p:spPr>
          <a:xfrm>
            <a:off x="3607694" y="487110"/>
            <a:ext cx="4916510" cy="4159535"/>
          </a:xfrm>
          <a:prstGeom prst="rect">
            <a:avLst/>
          </a:prstGeom>
        </p:spPr>
        <p:txBody>
          <a:bodyPr spcFirstLastPara="1" lIns="68575" tIns="34275" rIns="68575" bIns="34275" anchor="ctr" anchorCtr="0">
            <a:normAutofit/>
          </a:bodyPr>
          <a:lstStyle/>
          <a:p>
            <a:pPr marL="0" lvl="0" indent="0" algn="just" rtl="0">
              <a:spcBef>
                <a:spcPts val="800"/>
              </a:spcBef>
              <a:spcAft>
                <a:spcPts val="0"/>
              </a:spcAft>
              <a:buClr>
                <a:schemeClr val="dk1"/>
              </a:buClr>
              <a:buSzPts val="2100"/>
              <a:buNone/>
            </a:pPr>
            <a:r>
              <a:rPr lang="en-US" sz="1500" dirty="0">
                <a:latin typeface="Times New Roman" panose="02020603050405020304" pitchFamily="18" charset="0"/>
                <a:cs typeface="Times New Roman" panose="02020603050405020304" pitchFamily="18" charset="0"/>
              </a:rPr>
              <a:t>The objective of this project is to develop a robust and accurate system capable of detecting the language spoken in audio recordings. By leveraging advanced machine learning algorithms and signal processing techniques, the system aims to accurately identify the language spoken in various audio inputs, spanning diverse accents, dialects, and environmental conditions. This language detection solution seeks to provide practical applications in speech recognition, transcription, translation, and other fields requiring language-specific processing, thereby enhancing accessibility and usability across linguistic boundaries.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2" name="Rectangle 15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Freeform: Shape 15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9" name="Rectangle 15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27"/>
          <p:cNvSpPr txBox="1">
            <a:spLocks noGrp="1"/>
          </p:cNvSpPr>
          <p:nvPr>
            <p:ph type="title"/>
          </p:nvPr>
        </p:nvSpPr>
        <p:spPr>
          <a:xfrm>
            <a:off x="350041" y="440141"/>
            <a:ext cx="2401025" cy="2540623"/>
          </a:xfrm>
          <a:prstGeom prst="rect">
            <a:avLst/>
          </a:prstGeom>
        </p:spPr>
        <p:txBody>
          <a:bodyPr spcFirstLastPara="1" lIns="68575" tIns="34275" rIns="68575" bIns="34275" anchor="b" anchorCtr="0">
            <a:normAutofit/>
          </a:bodyPr>
          <a:lstStyle/>
          <a:p>
            <a:pPr marL="0" lvl="0" indent="0" algn="r" rtl="0">
              <a:spcBef>
                <a:spcPts val="0"/>
              </a:spcBef>
              <a:spcAft>
                <a:spcPts val="0"/>
              </a:spcAft>
              <a:buClr>
                <a:schemeClr val="dk1"/>
              </a:buClr>
              <a:buSzPts val="3300"/>
              <a:buFont typeface="Play"/>
              <a:buNone/>
            </a:pPr>
            <a:r>
              <a:rPr lang="en-US" sz="3000">
                <a:solidFill>
                  <a:srgbClr val="FFFFFF"/>
                </a:solidFill>
              </a:rPr>
              <a:t>Data Sources</a:t>
            </a:r>
          </a:p>
        </p:txBody>
      </p:sp>
      <p:sp>
        <p:nvSpPr>
          <p:cNvPr id="142" name="Google Shape;142;p27"/>
          <p:cNvSpPr txBox="1">
            <a:spLocks noGrp="1"/>
          </p:cNvSpPr>
          <p:nvPr>
            <p:ph type="body" idx="1"/>
          </p:nvPr>
        </p:nvSpPr>
        <p:spPr>
          <a:xfrm>
            <a:off x="3524144" y="383539"/>
            <a:ext cx="4916510" cy="3365251"/>
          </a:xfrm>
          <a:prstGeom prst="rect">
            <a:avLst/>
          </a:prstGeom>
        </p:spPr>
        <p:txBody>
          <a:bodyPr spcFirstLastPara="1" lIns="68575" tIns="34275" rIns="68575" bIns="34275" anchor="ctr" anchorCtr="0">
            <a:normAutofit/>
          </a:bodyPr>
          <a:lstStyle/>
          <a:p>
            <a:pPr marL="285750" indent="-285750" algn="just">
              <a:buSzPct val="100000"/>
            </a:pPr>
            <a:r>
              <a:rPr lang="en-US" sz="1500" dirty="0">
                <a:latin typeface="Times New Roman" panose="02020603050405020304" pitchFamily="18" charset="0"/>
                <a:cs typeface="Times New Roman" panose="02020603050405020304" pitchFamily="18" charset="0"/>
              </a:rPr>
              <a:t>In sourcing data, we aim to gather diverse and representative datasets that encompass a wide range of languages, accents, dialects, and speaking styles. We shall be using data sets taken from Kaggle.</a:t>
            </a:r>
          </a:p>
          <a:p>
            <a:pPr marL="742950" lvl="1" indent="-285750" algn="just"/>
            <a:r>
              <a:rPr lang="en-US" sz="1200" u="sng" dirty="0">
                <a:latin typeface="Times New Roman" panose="02020603050405020304" pitchFamily="18" charset="0"/>
                <a:cs typeface="Times New Roman" panose="02020603050405020304" pitchFamily="18" charset="0"/>
                <a:hlinkClick r:id="rId7"/>
              </a:rPr>
              <a:t>Audio Dataset with 10 Indian Languages (kaggle.com)</a:t>
            </a:r>
            <a:r>
              <a:rPr lang="en-US" sz="1200" dirty="0">
                <a:latin typeface="Times New Roman" panose="02020603050405020304" pitchFamily="18" charset="0"/>
                <a:cs typeface="Times New Roman" panose="02020603050405020304" pitchFamily="18" charset="0"/>
              </a:rPr>
              <a:t> - Bengali, Gujarati, Hindi, Kannada, Malayalam, Marathi, Punjabi, Tamil, Telugu, Urdu</a:t>
            </a:r>
          </a:p>
          <a:p>
            <a:pPr marL="742950" lvl="1" indent="-285750" algn="just"/>
            <a:r>
              <a:rPr lang="en-US" sz="1200" u="sng" dirty="0">
                <a:latin typeface="Times New Roman" panose="02020603050405020304" pitchFamily="18" charset="0"/>
                <a:cs typeface="Times New Roman" panose="02020603050405020304" pitchFamily="18" charset="0"/>
                <a:hlinkClick r:id="rId8"/>
              </a:rPr>
              <a:t>Spoken Language Identification (kaggle.com)</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English, Spanish and German.</a:t>
            </a:r>
          </a:p>
          <a:p>
            <a:pPr marL="285750" indent="-285750" algn="just"/>
            <a:r>
              <a:rPr lang="en-US" sz="1500" dirty="0">
                <a:latin typeface="Times New Roman" panose="02020603050405020304" pitchFamily="18" charset="0"/>
                <a:cs typeface="Times New Roman" panose="02020603050405020304" pitchFamily="18" charset="0"/>
              </a:rPr>
              <a:t>In addition to collecting raw audio data, we may employ data augmentation techniques such as pitch shifting, time stretching, noise injection, and simulated reverberation to augment the training dataset, enhancing model robustness and generalization.</a:t>
            </a:r>
          </a:p>
        </p:txBody>
      </p:sp>
      <p:pic>
        <p:nvPicPr>
          <p:cNvPr id="2" name="0">
            <a:hlinkClick r:id="" action="ppaction://media"/>
            <a:extLst>
              <a:ext uri="{FF2B5EF4-FFF2-40B4-BE49-F238E27FC236}">
                <a16:creationId xmlns:a16="http://schemas.microsoft.com/office/drawing/2014/main" id="{FC9AF953-EE27-43E8-EECD-70C6F06110F1}"/>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4427279" y="3768828"/>
            <a:ext cx="406400" cy="406400"/>
          </a:xfrm>
          <a:prstGeom prst="rect">
            <a:avLst/>
          </a:prstGeom>
        </p:spPr>
      </p:pic>
      <p:sp>
        <p:nvSpPr>
          <p:cNvPr id="3" name="TextBox 2">
            <a:extLst>
              <a:ext uri="{FF2B5EF4-FFF2-40B4-BE49-F238E27FC236}">
                <a16:creationId xmlns:a16="http://schemas.microsoft.com/office/drawing/2014/main" id="{5B9DDDE5-818C-FDA9-B2D9-B7A3A1CCBCE3}"/>
              </a:ext>
            </a:extLst>
          </p:cNvPr>
          <p:cNvSpPr txBox="1"/>
          <p:nvPr/>
        </p:nvSpPr>
        <p:spPr>
          <a:xfrm>
            <a:off x="4333763" y="4558508"/>
            <a:ext cx="593432"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Hindi</a:t>
            </a:r>
          </a:p>
        </p:txBody>
      </p:sp>
      <p:pic>
        <p:nvPicPr>
          <p:cNvPr id="4" name="de_f_0809fd0642232f8c85b0b3d545dc2b5a.fragment1">
            <a:hlinkClick r:id="" action="ppaction://media"/>
            <a:extLst>
              <a:ext uri="{FF2B5EF4-FFF2-40B4-BE49-F238E27FC236}">
                <a16:creationId xmlns:a16="http://schemas.microsoft.com/office/drawing/2014/main" id="{7B146DF5-7B5C-49E4-AAF2-6FF23E441E03}"/>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7165163" y="3756394"/>
            <a:ext cx="406400" cy="406400"/>
          </a:xfrm>
          <a:prstGeom prst="rect">
            <a:avLst/>
          </a:prstGeom>
        </p:spPr>
      </p:pic>
      <p:sp>
        <p:nvSpPr>
          <p:cNvPr id="5" name="TextBox 4">
            <a:extLst>
              <a:ext uri="{FF2B5EF4-FFF2-40B4-BE49-F238E27FC236}">
                <a16:creationId xmlns:a16="http://schemas.microsoft.com/office/drawing/2014/main" id="{550A32B4-0C98-A86F-5957-42ABFBADFA04}"/>
              </a:ext>
            </a:extLst>
          </p:cNvPr>
          <p:cNvSpPr txBox="1"/>
          <p:nvPr/>
        </p:nvSpPr>
        <p:spPr>
          <a:xfrm>
            <a:off x="6986687" y="4558507"/>
            <a:ext cx="76335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German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89"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6"/>
        <p:cNvGrpSpPr/>
        <p:nvPr/>
      </p:nvGrpSpPr>
      <p:grpSpPr>
        <a:xfrm>
          <a:off x="0" y="0"/>
          <a:ext cx="0" cy="0"/>
          <a:chOff x="0" y="0"/>
          <a:chExt cx="0" cy="0"/>
        </a:xfrm>
      </p:grpSpPr>
      <p:sp useBgFill="1">
        <p:nvSpPr>
          <p:cNvPr id="157" name="Rectangle 15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Google Shape;147;p28"/>
          <p:cNvSpPr txBox="1">
            <a:spLocks noGrp="1"/>
          </p:cNvSpPr>
          <p:nvPr>
            <p:ph type="title"/>
          </p:nvPr>
        </p:nvSpPr>
        <p:spPr>
          <a:xfrm>
            <a:off x="1028697" y="261648"/>
            <a:ext cx="7533018" cy="658297"/>
          </a:xfrm>
          <a:prstGeom prst="rect">
            <a:avLst/>
          </a:prstGeom>
        </p:spPr>
        <p:txBody>
          <a:bodyPr spcFirstLastPara="1" lIns="68575" tIns="34275" rIns="68575" bIns="34275" anchor="ctr" anchorCtr="0">
            <a:normAutofit/>
          </a:bodyPr>
          <a:lstStyle/>
          <a:p>
            <a:pPr marL="0" lvl="0" indent="0" rtl="0">
              <a:spcBef>
                <a:spcPts val="0"/>
              </a:spcBef>
              <a:spcAft>
                <a:spcPts val="0"/>
              </a:spcAft>
              <a:buClr>
                <a:schemeClr val="dk1"/>
              </a:buClr>
              <a:buSzPts val="3300"/>
              <a:buFont typeface="Play"/>
              <a:buNone/>
            </a:pPr>
            <a:r>
              <a:rPr lang="en-US" sz="3000">
                <a:solidFill>
                  <a:srgbClr val="FFFFFF"/>
                </a:solidFill>
              </a:rPr>
              <a:t>Methodology</a:t>
            </a:r>
          </a:p>
        </p:txBody>
      </p:sp>
      <p:graphicFrame>
        <p:nvGraphicFramePr>
          <p:cNvPr id="152" name="Google Shape;148;p28">
            <a:extLst>
              <a:ext uri="{FF2B5EF4-FFF2-40B4-BE49-F238E27FC236}">
                <a16:creationId xmlns:a16="http://schemas.microsoft.com/office/drawing/2014/main" id="{01B209CE-ED7E-33D7-365E-AAA5CF17C222}"/>
              </a:ext>
            </a:extLst>
          </p:cNvPr>
          <p:cNvGraphicFramePr/>
          <p:nvPr>
            <p:extLst>
              <p:ext uri="{D42A27DB-BD31-4B8C-83A1-F6EECF244321}">
                <p14:modId xmlns:p14="http://schemas.microsoft.com/office/powerpoint/2010/main" val="2222929280"/>
              </p:ext>
            </p:extLst>
          </p:nvPr>
        </p:nvGraphicFramePr>
        <p:xfrm>
          <a:off x="116958" y="1318437"/>
          <a:ext cx="8872870" cy="3646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29"/>
          <p:cNvSpPr txBox="1">
            <a:spLocks noGrp="1"/>
          </p:cNvSpPr>
          <p:nvPr>
            <p:ph type="title"/>
          </p:nvPr>
        </p:nvSpPr>
        <p:spPr>
          <a:xfrm>
            <a:off x="1028699" y="220903"/>
            <a:ext cx="7421963" cy="775252"/>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3300"/>
              <a:buFont typeface="Play"/>
              <a:buNone/>
            </a:pPr>
            <a:r>
              <a:rPr lang="en-US" sz="3000">
                <a:solidFill>
                  <a:srgbClr val="FFFFFF"/>
                </a:solidFill>
              </a:rPr>
              <a:t>Methodology</a:t>
            </a:r>
          </a:p>
        </p:txBody>
      </p:sp>
      <p:graphicFrame>
        <p:nvGraphicFramePr>
          <p:cNvPr id="169" name="Google Shape;154;p29">
            <a:extLst>
              <a:ext uri="{FF2B5EF4-FFF2-40B4-BE49-F238E27FC236}">
                <a16:creationId xmlns:a16="http://schemas.microsoft.com/office/drawing/2014/main" id="{9185D6DE-C8B6-5CE5-1547-45CD81B489B6}"/>
              </a:ext>
            </a:extLst>
          </p:cNvPr>
          <p:cNvGraphicFramePr/>
          <p:nvPr>
            <p:extLst>
              <p:ext uri="{D42A27DB-BD31-4B8C-83A1-F6EECF244321}">
                <p14:modId xmlns:p14="http://schemas.microsoft.com/office/powerpoint/2010/main" val="643576637"/>
              </p:ext>
            </p:extLst>
          </p:nvPr>
        </p:nvGraphicFramePr>
        <p:xfrm>
          <a:off x="143540" y="1413959"/>
          <a:ext cx="8799485" cy="3562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7" name="Rectangle 16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reeform: Shape 17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Rectangle 17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30"/>
          <p:cNvSpPr txBox="1">
            <a:spLocks noGrp="1"/>
          </p:cNvSpPr>
          <p:nvPr>
            <p:ph type="title"/>
          </p:nvPr>
        </p:nvSpPr>
        <p:spPr>
          <a:xfrm>
            <a:off x="350041" y="440141"/>
            <a:ext cx="2401025" cy="2540623"/>
          </a:xfrm>
          <a:prstGeom prst="rect">
            <a:avLst/>
          </a:prstGeom>
        </p:spPr>
        <p:txBody>
          <a:bodyPr spcFirstLastPara="1" lIns="68575" tIns="34275" rIns="68575" bIns="34275" anchor="b" anchorCtr="0">
            <a:normAutofit/>
          </a:bodyPr>
          <a:lstStyle/>
          <a:p>
            <a:pPr marL="0" lvl="0" indent="0" algn="r" rtl="0">
              <a:spcBef>
                <a:spcPts val="0"/>
              </a:spcBef>
              <a:spcAft>
                <a:spcPts val="0"/>
              </a:spcAft>
              <a:buClr>
                <a:schemeClr val="dk1"/>
              </a:buClr>
              <a:buSzPts val="3300"/>
              <a:buFont typeface="Play"/>
              <a:buNone/>
            </a:pPr>
            <a:r>
              <a:rPr lang="en-US" sz="3000" dirty="0">
                <a:solidFill>
                  <a:srgbClr val="FFFFFF"/>
                </a:solidFill>
              </a:rPr>
              <a:t>Success Metrics and Risk Factors</a:t>
            </a:r>
          </a:p>
        </p:txBody>
      </p:sp>
      <p:sp>
        <p:nvSpPr>
          <p:cNvPr id="160" name="Google Shape;160;p30"/>
          <p:cNvSpPr txBox="1">
            <a:spLocks noGrp="1"/>
          </p:cNvSpPr>
          <p:nvPr>
            <p:ph type="body" idx="1"/>
          </p:nvPr>
        </p:nvSpPr>
        <p:spPr>
          <a:xfrm>
            <a:off x="3607694" y="487110"/>
            <a:ext cx="4916510" cy="4159535"/>
          </a:xfrm>
          <a:prstGeom prst="rect">
            <a:avLst/>
          </a:prstGeom>
        </p:spPr>
        <p:txBody>
          <a:bodyPr spcFirstLastPara="1" lIns="68575" tIns="34275" rIns="68575" bIns="34275" anchor="ctr" anchorCtr="0">
            <a:normAutofit/>
          </a:bodyPr>
          <a:lstStyle/>
          <a:p>
            <a:pPr marL="457200" lvl="0" indent="-310832" algn="just" rtl="0">
              <a:spcBef>
                <a:spcPts val="800"/>
              </a:spcBef>
              <a:spcAft>
                <a:spcPts val="0"/>
              </a:spcAft>
              <a:buSzPct val="66666"/>
              <a:buChar char="•"/>
            </a:pPr>
            <a:r>
              <a:rPr lang="en-US" sz="1400" b="1" dirty="0">
                <a:latin typeface="Times New Roman" panose="02020603050405020304" pitchFamily="18" charset="0"/>
                <a:cs typeface="Times New Roman" panose="02020603050405020304" pitchFamily="18" charset="0"/>
              </a:rPr>
              <a:t>Accuracy</a:t>
            </a:r>
            <a:r>
              <a:rPr lang="en-US" sz="1400" dirty="0">
                <a:latin typeface="Times New Roman" panose="02020603050405020304" pitchFamily="18" charset="0"/>
                <a:cs typeface="Times New Roman" panose="02020603050405020304" pitchFamily="18" charset="0"/>
              </a:rPr>
              <a:t>: The primary success metric for our language detection project is accuracy, measured as the percentage of correctly identified languages in the test dataset. We will evaluate our model's performance using precision, recall, and F1-score metrics across different languages and datasets.</a:t>
            </a:r>
          </a:p>
          <a:p>
            <a:pPr marL="146368" lvl="0" indent="0" algn="just" rtl="0">
              <a:spcBef>
                <a:spcPts val="0"/>
              </a:spcBef>
              <a:spcAft>
                <a:spcPts val="0"/>
              </a:spcAft>
              <a:buSzPct val="66666"/>
              <a:buNone/>
            </a:pPr>
            <a:endParaRPr lang="en-US" sz="1400" dirty="0">
              <a:latin typeface="Times New Roman" panose="02020603050405020304" pitchFamily="18" charset="0"/>
              <a:cs typeface="Times New Roman" panose="02020603050405020304" pitchFamily="18" charset="0"/>
            </a:endParaRPr>
          </a:p>
          <a:p>
            <a:pPr marL="457200" lvl="0" indent="-310832" algn="just" rtl="0">
              <a:spcBef>
                <a:spcPts val="0"/>
              </a:spcBef>
              <a:spcAft>
                <a:spcPts val="0"/>
              </a:spcAft>
              <a:buSzPct val="66666"/>
              <a:buChar char="•"/>
            </a:pPr>
            <a:r>
              <a:rPr lang="en-US" sz="1400" b="1" dirty="0">
                <a:latin typeface="Times New Roman" panose="02020603050405020304" pitchFamily="18" charset="0"/>
                <a:cs typeface="Times New Roman" panose="02020603050405020304" pitchFamily="18" charset="0"/>
              </a:rPr>
              <a:t>Robustness to Noise and Variability</a:t>
            </a:r>
            <a:r>
              <a:rPr lang="en-US" sz="1400" dirty="0">
                <a:latin typeface="Times New Roman" panose="02020603050405020304" pitchFamily="18" charset="0"/>
                <a:cs typeface="Times New Roman" panose="02020603050405020304" pitchFamily="18" charset="0"/>
              </a:rPr>
              <a:t>: The model's robustness to noise, accents, dialects, and speaking styles is critical. We will evaluate its performance on noisy audio recordings, accented speech, and code-switching scenarios to assess its generalization capabilities.</a:t>
            </a:r>
          </a:p>
          <a:p>
            <a:pPr marL="146368" lvl="0" indent="0" algn="just" rtl="0">
              <a:spcBef>
                <a:spcPts val="0"/>
              </a:spcBef>
              <a:spcAft>
                <a:spcPts val="0"/>
              </a:spcAft>
              <a:buSzPct val="66666"/>
              <a:buNone/>
            </a:pPr>
            <a:endParaRPr lang="en-US" sz="1400" dirty="0">
              <a:latin typeface="Times New Roman" panose="02020603050405020304" pitchFamily="18" charset="0"/>
              <a:cs typeface="Times New Roman" panose="02020603050405020304" pitchFamily="18" charset="0"/>
            </a:endParaRPr>
          </a:p>
          <a:p>
            <a:pPr indent="-310832" algn="just">
              <a:spcBef>
                <a:spcPts val="0"/>
              </a:spcBef>
              <a:buSzPct val="66666"/>
            </a:pPr>
            <a:r>
              <a:rPr lang="en-US" sz="1400" b="1" dirty="0">
                <a:latin typeface="Times New Roman" panose="02020603050405020304" pitchFamily="18" charset="0"/>
                <a:cs typeface="Times New Roman" panose="02020603050405020304" pitchFamily="18" charset="0"/>
              </a:rPr>
              <a:t>Near Real-time Inference Speed</a:t>
            </a:r>
            <a:r>
              <a:rPr lang="en-US" sz="1400" dirty="0">
                <a:latin typeface="Times New Roman" panose="02020603050405020304" pitchFamily="18" charset="0"/>
                <a:cs typeface="Times New Roman" panose="02020603050405020304" pitchFamily="18" charset="0"/>
              </a:rPr>
              <a:t>: For practical deployment, the inference speed of the model is essential. We will measure the time taken for language detection on audio samples of various lengths to ensure real-time or near-real-time performance, depending on the application requirements.</a:t>
            </a:r>
          </a:p>
          <a:p>
            <a:pPr marL="457200" lvl="0" indent="-310832" algn="just" rtl="0">
              <a:spcBef>
                <a:spcPts val="0"/>
              </a:spcBef>
              <a:spcAft>
                <a:spcPts val="0"/>
              </a:spcAft>
              <a:buSzPct val="66666"/>
              <a:buChar char="•"/>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4"/>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3" name="Rectangle 17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reeform: Shape 18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Rectangle 18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Google Shape;165;p31"/>
          <p:cNvSpPr txBox="1">
            <a:spLocks noGrp="1"/>
          </p:cNvSpPr>
          <p:nvPr>
            <p:ph type="title"/>
          </p:nvPr>
        </p:nvSpPr>
        <p:spPr>
          <a:xfrm>
            <a:off x="350041" y="440141"/>
            <a:ext cx="2401025" cy="2540623"/>
          </a:xfrm>
          <a:prstGeom prst="rect">
            <a:avLst/>
          </a:prstGeom>
        </p:spPr>
        <p:txBody>
          <a:bodyPr spcFirstLastPara="1" lIns="68575" tIns="34275" rIns="68575" bIns="34275" anchor="b" anchorCtr="0">
            <a:normAutofit/>
          </a:bodyPr>
          <a:lstStyle/>
          <a:p>
            <a:pPr marL="0" lvl="0" indent="0" algn="r" rtl="0">
              <a:spcBef>
                <a:spcPts val="0"/>
              </a:spcBef>
              <a:spcAft>
                <a:spcPts val="0"/>
              </a:spcAft>
              <a:buClr>
                <a:schemeClr val="dk1"/>
              </a:buClr>
              <a:buSzPts val="3300"/>
              <a:buFont typeface="Play"/>
              <a:buNone/>
            </a:pPr>
            <a:r>
              <a:rPr lang="en-US" sz="3000">
                <a:solidFill>
                  <a:srgbClr val="FFFFFF"/>
                </a:solidFill>
              </a:rPr>
              <a:t>Success Metrics and Risk Factors</a:t>
            </a:r>
          </a:p>
        </p:txBody>
      </p:sp>
      <p:sp>
        <p:nvSpPr>
          <p:cNvPr id="166" name="Google Shape;166;p31"/>
          <p:cNvSpPr txBox="1">
            <a:spLocks noGrp="1"/>
          </p:cNvSpPr>
          <p:nvPr>
            <p:ph type="body" idx="1"/>
          </p:nvPr>
        </p:nvSpPr>
        <p:spPr>
          <a:xfrm>
            <a:off x="3607694" y="487110"/>
            <a:ext cx="4916510" cy="4159535"/>
          </a:xfrm>
          <a:prstGeom prst="rect">
            <a:avLst/>
          </a:prstGeom>
        </p:spPr>
        <p:txBody>
          <a:bodyPr spcFirstLastPara="1" lIns="68575" tIns="34275" rIns="68575" bIns="34275" anchor="ctr" anchorCtr="0">
            <a:normAutofit/>
          </a:bodyPr>
          <a:lstStyle/>
          <a:p>
            <a:pPr marL="457200" lvl="0" indent="-304165" algn="just" rtl="0">
              <a:spcBef>
                <a:spcPts val="800"/>
              </a:spcBef>
              <a:spcAft>
                <a:spcPts val="0"/>
              </a:spcAft>
              <a:buSzPct val="66666"/>
              <a:buChar char="•"/>
            </a:pPr>
            <a:r>
              <a:rPr lang="en-US" sz="1300" b="1" dirty="0">
                <a:latin typeface="Times New Roman" panose="02020603050405020304" pitchFamily="18" charset="0"/>
                <a:cs typeface="Times New Roman" panose="02020603050405020304" pitchFamily="18" charset="0"/>
              </a:rPr>
              <a:t>Data Bias and Representativeness</a:t>
            </a:r>
            <a:r>
              <a:rPr lang="en-US" sz="1300" dirty="0">
                <a:latin typeface="Times New Roman" panose="02020603050405020304" pitchFamily="18" charset="0"/>
                <a:cs typeface="Times New Roman" panose="02020603050405020304" pitchFamily="18" charset="0"/>
              </a:rPr>
              <a:t>: One of the primary risks is the presence of data bias, where certain languages, accents, or dialects are underrepresented in the training data, leading to biased model predictions. We will mitigate this risk by ensuring diverse and representative datasets and employing techniques like data augmentation and balanced sampling.</a:t>
            </a:r>
          </a:p>
          <a:p>
            <a:pPr marL="457200" lvl="0" indent="-304165" algn="just" rtl="0">
              <a:spcBef>
                <a:spcPts val="800"/>
              </a:spcBef>
              <a:spcAft>
                <a:spcPts val="0"/>
              </a:spcAft>
              <a:buSzPct val="66666"/>
              <a:buChar char="•"/>
            </a:pPr>
            <a:endParaRPr lang="en-US" sz="1300" dirty="0">
              <a:latin typeface="Times New Roman" panose="02020603050405020304" pitchFamily="18" charset="0"/>
              <a:cs typeface="Times New Roman" panose="02020603050405020304" pitchFamily="18" charset="0"/>
            </a:endParaRPr>
          </a:p>
          <a:p>
            <a:pPr marL="457200" lvl="0" indent="-304165" algn="just" rtl="0">
              <a:spcBef>
                <a:spcPts val="0"/>
              </a:spcBef>
              <a:spcAft>
                <a:spcPts val="0"/>
              </a:spcAft>
              <a:buSzPct val="66666"/>
              <a:buChar char="•"/>
            </a:pPr>
            <a:r>
              <a:rPr lang="en-US" sz="1300" b="1" dirty="0">
                <a:latin typeface="Times New Roman" panose="02020603050405020304" pitchFamily="18" charset="0"/>
                <a:cs typeface="Times New Roman" panose="02020603050405020304" pitchFamily="18" charset="0"/>
              </a:rPr>
              <a:t>Overfitting and Generalization</a:t>
            </a:r>
            <a:r>
              <a:rPr lang="en-US" sz="1300" dirty="0">
                <a:latin typeface="Times New Roman" panose="02020603050405020304" pitchFamily="18" charset="0"/>
                <a:cs typeface="Times New Roman" panose="02020603050405020304" pitchFamily="18" charset="0"/>
              </a:rPr>
              <a:t>: Overfitting to specific acoustic characteristics or languages in the training data can hinder the model's ability to generalize to unseen data. We will address this risk by employing regularization techniques, cross-validation, and transfer learning to promote better generalization.</a:t>
            </a:r>
          </a:p>
          <a:p>
            <a:pPr marL="457200" lvl="0" indent="-304165" algn="just" rtl="0">
              <a:spcBef>
                <a:spcPts val="0"/>
              </a:spcBef>
              <a:spcAft>
                <a:spcPts val="0"/>
              </a:spcAft>
              <a:buSzPct val="66666"/>
              <a:buChar char="•"/>
            </a:pPr>
            <a:endParaRPr lang="en-US" sz="1300" dirty="0">
              <a:latin typeface="Times New Roman" panose="02020603050405020304" pitchFamily="18" charset="0"/>
              <a:cs typeface="Times New Roman" panose="02020603050405020304" pitchFamily="18" charset="0"/>
            </a:endParaRPr>
          </a:p>
          <a:p>
            <a:pPr marL="457200" lvl="0" indent="-304165" algn="just" rtl="0">
              <a:spcBef>
                <a:spcPts val="0"/>
              </a:spcBef>
              <a:spcAft>
                <a:spcPts val="0"/>
              </a:spcAft>
              <a:buSzPct val="66666"/>
              <a:buChar char="•"/>
            </a:pPr>
            <a:r>
              <a:rPr lang="en-US" sz="1300" b="1" dirty="0">
                <a:latin typeface="Times New Roman" panose="02020603050405020304" pitchFamily="18" charset="0"/>
                <a:cs typeface="Times New Roman" panose="02020603050405020304" pitchFamily="18" charset="0"/>
              </a:rPr>
              <a:t>Model Interpretability and Bias</a:t>
            </a:r>
            <a:r>
              <a:rPr lang="en-US" sz="1300" dirty="0">
                <a:latin typeface="Times New Roman" panose="02020603050405020304" pitchFamily="18" charset="0"/>
                <a:cs typeface="Times New Roman" panose="02020603050405020304" pitchFamily="18" charset="0"/>
              </a:rPr>
              <a:t>: The opacity of deep learning models may lead to difficulties in interpreting model predictions and identifying potential biases. We will address this risk by promoting model interpretability through techniques such as attention mechanisms, model explanations, and bias detection algorithms.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useBgFill="1">
        <p:nvSpPr>
          <p:cNvPr id="183" name="Rectangle 18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Google Shape;177;p33"/>
          <p:cNvSpPr txBox="1">
            <a:spLocks noGrp="1"/>
          </p:cNvSpPr>
          <p:nvPr>
            <p:ph type="title"/>
          </p:nvPr>
        </p:nvSpPr>
        <p:spPr>
          <a:xfrm>
            <a:off x="1028699" y="220903"/>
            <a:ext cx="7421963" cy="775252"/>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3300"/>
              <a:buFont typeface="Play"/>
              <a:buNone/>
            </a:pPr>
            <a:r>
              <a:rPr lang="en-US" sz="3000">
                <a:solidFill>
                  <a:srgbClr val="FFFFFF"/>
                </a:solidFill>
              </a:rPr>
              <a:t>Different Approach from Previous Work</a:t>
            </a:r>
          </a:p>
        </p:txBody>
      </p:sp>
      <p:sp>
        <p:nvSpPr>
          <p:cNvPr id="178" name="Google Shape;178;p33"/>
          <p:cNvSpPr txBox="1">
            <a:spLocks noGrp="1"/>
          </p:cNvSpPr>
          <p:nvPr>
            <p:ph type="body" idx="1"/>
          </p:nvPr>
        </p:nvSpPr>
        <p:spPr>
          <a:xfrm>
            <a:off x="244549" y="1302488"/>
            <a:ext cx="8633637" cy="3620109"/>
          </a:xfrm>
          <a:prstGeom prst="rect">
            <a:avLst/>
          </a:prstGeom>
        </p:spPr>
        <p:txBody>
          <a:bodyPr spcFirstLastPara="1" lIns="68575" tIns="34275" rIns="68575" bIns="34275" anchor="ctr" anchorCtr="0">
            <a:normAutofit/>
          </a:bodyPr>
          <a:lstStyle/>
          <a:p>
            <a:pPr marL="0" lvl="0" indent="0" algn="just" rtl="0">
              <a:spcBef>
                <a:spcPts val="800"/>
              </a:spcBef>
              <a:spcAft>
                <a:spcPts val="0"/>
              </a:spcAft>
              <a:buNone/>
            </a:pPr>
            <a:r>
              <a:rPr lang="en-US" sz="1400" dirty="0">
                <a:latin typeface="Times New Roman" panose="02020603050405020304" pitchFamily="18" charset="0"/>
                <a:cs typeface="Times New Roman" panose="02020603050405020304" pitchFamily="18" charset="0"/>
              </a:rPr>
              <a:t>Previous related work in language detection from audio has primarily focused on employing techniques such as acoustic modeling, feature extraction, and machine learning algorithms to classify audio signals based on linguistic characteristics. Some existing approaches leverage deep learning architectures like convolutional neural networks (CNNs) and recurrent neural networks (RNNs) to extract intricate patterns from audio spectrograms or feature representations.</a:t>
            </a:r>
          </a:p>
          <a:p>
            <a:pPr marL="0" lvl="0" indent="0" algn="just" rtl="0">
              <a:spcBef>
                <a:spcPts val="800"/>
              </a:spcBef>
              <a:spcAft>
                <a:spcPts val="0"/>
              </a:spcAft>
              <a:buNone/>
            </a:pPr>
            <a:r>
              <a:rPr lang="en-US" sz="1400" dirty="0">
                <a:latin typeface="Times New Roman" panose="02020603050405020304" pitchFamily="18" charset="0"/>
                <a:cs typeface="Times New Roman" panose="02020603050405020304" pitchFamily="18" charset="0"/>
              </a:rPr>
              <a:t>Our approach differs in several key aspects:</a:t>
            </a:r>
          </a:p>
          <a:p>
            <a:pPr marL="457200" lvl="0" indent="-304165" algn="just" rtl="0">
              <a:spcBef>
                <a:spcPts val="800"/>
              </a:spcBef>
              <a:spcAft>
                <a:spcPts val="0"/>
              </a:spcAft>
              <a:buSzPct val="66666"/>
              <a:buChar char="•"/>
            </a:pPr>
            <a:r>
              <a:rPr lang="en-US" sz="1400" b="1" dirty="0">
                <a:latin typeface="Times New Roman" panose="02020603050405020304" pitchFamily="18" charset="0"/>
                <a:cs typeface="Times New Roman" panose="02020603050405020304" pitchFamily="18" charset="0"/>
              </a:rPr>
              <a:t>Applying Ensembling Techniques</a:t>
            </a:r>
            <a:r>
              <a:rPr lang="en-US" sz="1400" dirty="0">
                <a:latin typeface="Times New Roman" panose="02020603050405020304" pitchFamily="18" charset="0"/>
                <a:cs typeface="Times New Roman" panose="02020603050405020304" pitchFamily="18" charset="0"/>
              </a:rPr>
              <a:t>: Our ensembling approach involves aggregating individual model predictions using techniques such as averaging, stacking, or weighted voting. By combining the strengths of different models, we aim to achieve superior performance compared to any single model, resulting in more accurate and reliable language detection outcomes.</a:t>
            </a:r>
          </a:p>
          <a:p>
            <a:pPr marL="457200" lvl="0" indent="-304165" algn="just" rtl="0">
              <a:spcBef>
                <a:spcPts val="800"/>
              </a:spcBef>
              <a:spcAft>
                <a:spcPts val="0"/>
              </a:spcAft>
              <a:buSzPct val="66666"/>
              <a:buChar char="•"/>
            </a:pPr>
            <a:endParaRPr lang="en-US" sz="1400" dirty="0">
              <a:latin typeface="Times New Roman" panose="02020603050405020304" pitchFamily="18" charset="0"/>
              <a:cs typeface="Times New Roman" panose="02020603050405020304" pitchFamily="18" charset="0"/>
            </a:endParaRPr>
          </a:p>
          <a:p>
            <a:pPr marL="457200" lvl="0" indent="-304165" algn="just" rtl="0">
              <a:spcBef>
                <a:spcPts val="0"/>
              </a:spcBef>
              <a:spcAft>
                <a:spcPts val="0"/>
              </a:spcAft>
              <a:buSzPct val="66666"/>
              <a:buChar char="•"/>
            </a:pPr>
            <a:r>
              <a:rPr lang="en-US" sz="1400" b="1" dirty="0">
                <a:latin typeface="Times New Roman" panose="02020603050405020304" pitchFamily="18" charset="0"/>
                <a:cs typeface="Times New Roman" panose="02020603050405020304" pitchFamily="18" charset="0"/>
              </a:rPr>
              <a:t>Transfer Learning and Fine-tuning</a:t>
            </a:r>
            <a:r>
              <a:rPr lang="en-US" sz="1400" dirty="0">
                <a:latin typeface="Times New Roman" panose="02020603050405020304" pitchFamily="18" charset="0"/>
                <a:cs typeface="Times New Roman" panose="02020603050405020304" pitchFamily="18" charset="0"/>
              </a:rPr>
              <a:t>: We leverage transfer learning techniques, pre-trained models, and fine-tuning strategies to efficiently adapt models to new languages or domains, reducing the need for extensive labeled data and accelerating the deployment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Google Shape;183;p34"/>
          <p:cNvSpPr txBox="1">
            <a:spLocks noGrp="1"/>
          </p:cNvSpPr>
          <p:nvPr>
            <p:ph type="title"/>
          </p:nvPr>
        </p:nvSpPr>
        <p:spPr>
          <a:xfrm>
            <a:off x="1028699" y="220903"/>
            <a:ext cx="7421963" cy="775252"/>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3300"/>
              <a:buFont typeface="Play"/>
              <a:buNone/>
            </a:pPr>
            <a:r>
              <a:rPr lang="en-US" sz="3000">
                <a:solidFill>
                  <a:srgbClr val="FFFFFF"/>
                </a:solidFill>
              </a:rPr>
              <a:t>Initial References</a:t>
            </a:r>
          </a:p>
        </p:txBody>
      </p:sp>
      <p:sp>
        <p:nvSpPr>
          <p:cNvPr id="184" name="Google Shape;184;p34"/>
          <p:cNvSpPr txBox="1">
            <a:spLocks noGrp="1"/>
          </p:cNvSpPr>
          <p:nvPr>
            <p:ph type="body" idx="1"/>
          </p:nvPr>
        </p:nvSpPr>
        <p:spPr>
          <a:xfrm>
            <a:off x="164805" y="1313121"/>
            <a:ext cx="8840972" cy="3726712"/>
          </a:xfrm>
          <a:prstGeom prst="rect">
            <a:avLst/>
          </a:prstGeom>
        </p:spPr>
        <p:txBody>
          <a:bodyPr spcFirstLastPara="1" lIns="68575" tIns="34275" rIns="68575" bIns="34275" anchor="ctr" anchorCtr="0">
            <a:normAutofit/>
          </a:bodyPr>
          <a:lstStyle/>
          <a:p>
            <a:pPr marL="457200" lvl="0" indent="-297497" algn="just" rtl="0">
              <a:spcBef>
                <a:spcPts val="800"/>
              </a:spcBef>
              <a:spcAft>
                <a:spcPts val="0"/>
              </a:spcAft>
              <a:buSzPct val="66666"/>
              <a:buChar char="•"/>
            </a:pPr>
            <a:r>
              <a:rPr lang="en-US" sz="1400" dirty="0">
                <a:latin typeface="Times New Roman" panose="02020603050405020304" pitchFamily="18" charset="0"/>
                <a:cs typeface="Times New Roman" panose="02020603050405020304" pitchFamily="18" charset="0"/>
              </a:rPr>
              <a:t>"Language Identification from Speech" by Douglas Reynolds, Thomas </a:t>
            </a:r>
            <a:r>
              <a:rPr lang="en-US" sz="1400" dirty="0" err="1">
                <a:latin typeface="Times New Roman" panose="02020603050405020304" pitchFamily="18" charset="0"/>
                <a:cs typeface="Times New Roman" panose="02020603050405020304" pitchFamily="18" charset="0"/>
              </a:rPr>
              <a:t>Quatieri</a:t>
            </a:r>
            <a:r>
              <a:rPr lang="en-US" sz="1400" dirty="0">
                <a:latin typeface="Times New Roman" panose="02020603050405020304" pitchFamily="18" charset="0"/>
                <a:cs typeface="Times New Roman" panose="02020603050405020304" pitchFamily="18" charset="0"/>
              </a:rPr>
              <a:t>, and Robert Dunn. This paper provides an overview of techniques and challenges in language identification using speech signals.</a:t>
            </a:r>
          </a:p>
          <a:p>
            <a:pPr marL="457200" lvl="0" indent="-297497" algn="just" rtl="0">
              <a:spcBef>
                <a:spcPts val="800"/>
              </a:spcBef>
              <a:spcAft>
                <a:spcPts val="0"/>
              </a:spcAft>
              <a:buSzPct val="66666"/>
              <a:buChar char="•"/>
            </a:pPr>
            <a:endParaRPr lang="en-US" sz="1400" dirty="0">
              <a:latin typeface="Times New Roman" panose="02020603050405020304" pitchFamily="18" charset="0"/>
              <a:cs typeface="Times New Roman" panose="02020603050405020304" pitchFamily="18" charset="0"/>
            </a:endParaRPr>
          </a:p>
          <a:p>
            <a:pPr marL="457200" lvl="0" indent="-297497" algn="just" rtl="0">
              <a:spcBef>
                <a:spcPts val="0"/>
              </a:spcBef>
              <a:spcAft>
                <a:spcPts val="0"/>
              </a:spcAft>
              <a:buSzPct val="66666"/>
              <a:buChar char="•"/>
            </a:pPr>
            <a:r>
              <a:rPr lang="en-US" sz="1400" dirty="0">
                <a:latin typeface="Times New Roman" panose="02020603050405020304" pitchFamily="18" charset="0"/>
                <a:cs typeface="Times New Roman" panose="02020603050405020304" pitchFamily="18" charset="0"/>
              </a:rPr>
              <a:t>"Deep Learning Approaches for Language Identification in Short Utterances" by Alan McCree and Andreas </a:t>
            </a:r>
            <a:r>
              <a:rPr lang="en-US" sz="1400" dirty="0" err="1">
                <a:latin typeface="Times New Roman" panose="02020603050405020304" pitchFamily="18" charset="0"/>
                <a:cs typeface="Times New Roman" panose="02020603050405020304" pitchFamily="18" charset="0"/>
              </a:rPr>
              <a:t>Stolcke</a:t>
            </a:r>
            <a:r>
              <a:rPr lang="en-US" sz="1400" dirty="0">
                <a:latin typeface="Times New Roman" panose="02020603050405020304" pitchFamily="18" charset="0"/>
                <a:cs typeface="Times New Roman" panose="02020603050405020304" pitchFamily="18" charset="0"/>
              </a:rPr>
              <a:t>. This study explores the application of deep learning methods, specifically convolutional and recurrent neural networks, for language identification tasks.</a:t>
            </a:r>
          </a:p>
          <a:p>
            <a:pPr marL="457200" lvl="0" indent="-297497" algn="just" rtl="0">
              <a:spcBef>
                <a:spcPts val="0"/>
              </a:spcBef>
              <a:spcAft>
                <a:spcPts val="0"/>
              </a:spcAft>
              <a:buSzPct val="66666"/>
              <a:buChar char="•"/>
            </a:pPr>
            <a:endParaRPr lang="en-US" sz="1400" dirty="0">
              <a:latin typeface="Times New Roman" panose="02020603050405020304" pitchFamily="18" charset="0"/>
              <a:cs typeface="Times New Roman" panose="02020603050405020304" pitchFamily="18" charset="0"/>
            </a:endParaRPr>
          </a:p>
          <a:p>
            <a:pPr marL="457200" lvl="0" indent="-297497" algn="just" rtl="0">
              <a:spcBef>
                <a:spcPts val="0"/>
              </a:spcBef>
              <a:spcAft>
                <a:spcPts val="0"/>
              </a:spcAft>
              <a:buSzPct val="66666"/>
              <a:buChar char="•"/>
            </a:pPr>
            <a:r>
              <a:rPr lang="en-US" sz="1400" dirty="0">
                <a:latin typeface="Times New Roman" panose="02020603050405020304" pitchFamily="18" charset="0"/>
                <a:cs typeface="Times New Roman" panose="02020603050405020304" pitchFamily="18" charset="0"/>
              </a:rPr>
              <a:t>"Multilingual Speech Recognition with a Single End-to-End Model" by Tara N. Sainath et al. This paper discusses approaches to multilingual speech recognition, which may provide insights applicable to language detection from audio.</a:t>
            </a:r>
          </a:p>
          <a:p>
            <a:pPr marL="457200" lvl="0" indent="-297497" algn="just" rtl="0">
              <a:spcBef>
                <a:spcPts val="0"/>
              </a:spcBef>
              <a:spcAft>
                <a:spcPts val="0"/>
              </a:spcAft>
              <a:buSzPct val="66666"/>
              <a:buChar char="•"/>
            </a:pPr>
            <a:endParaRPr lang="en-US" sz="1400" dirty="0">
              <a:latin typeface="Times New Roman" panose="02020603050405020304" pitchFamily="18" charset="0"/>
              <a:cs typeface="Times New Roman" panose="02020603050405020304" pitchFamily="18" charset="0"/>
            </a:endParaRPr>
          </a:p>
          <a:p>
            <a:pPr marL="457200" lvl="0" indent="-297497" algn="just" rtl="0">
              <a:spcBef>
                <a:spcPts val="0"/>
              </a:spcBef>
              <a:spcAft>
                <a:spcPts val="0"/>
              </a:spcAft>
              <a:buSzPct val="66666"/>
              <a:buChar char="•"/>
            </a:pPr>
            <a:r>
              <a:rPr lang="en-US" sz="1400" dirty="0">
                <a:latin typeface="Times New Roman" panose="02020603050405020304" pitchFamily="18" charset="0"/>
                <a:cs typeface="Times New Roman" panose="02020603050405020304" pitchFamily="18" charset="0"/>
              </a:rPr>
              <a:t>"Language Identification and Speech Recognition" by John Dines et al. This book chapter covers various methods and algorithms for language identification and speech recognition, offering a comprehensive overview of the field.</a:t>
            </a:r>
          </a:p>
          <a:p>
            <a:pPr marL="457200" lvl="0" indent="-297497" algn="just" rtl="0">
              <a:spcBef>
                <a:spcPts val="0"/>
              </a:spcBef>
              <a:spcAft>
                <a:spcPts val="0"/>
              </a:spcAft>
              <a:buSzPct val="66666"/>
              <a:buChar char="•"/>
            </a:pPr>
            <a:endParaRPr lang="en-US" sz="1400" dirty="0">
              <a:latin typeface="Times New Roman" panose="02020603050405020304" pitchFamily="18" charset="0"/>
              <a:cs typeface="Times New Roman" panose="02020603050405020304" pitchFamily="18" charset="0"/>
            </a:endParaRPr>
          </a:p>
          <a:p>
            <a:pPr marL="457200" lvl="0" indent="-297497" algn="just" rtl="0">
              <a:spcBef>
                <a:spcPts val="0"/>
              </a:spcBef>
              <a:spcAft>
                <a:spcPts val="0"/>
              </a:spcAft>
              <a:buSzPct val="66666"/>
              <a:buChar char="•"/>
            </a:pPr>
            <a:r>
              <a:rPr lang="en-US" sz="1400" dirty="0">
                <a:latin typeface="Times New Roman" panose="02020603050405020304" pitchFamily="18" charset="0"/>
                <a:cs typeface="Times New Roman" panose="02020603050405020304" pitchFamily="18" charset="0"/>
              </a:rPr>
              <a:t>"Automatic Language Identification: A Survey of the State of the Art" by Osman U. </a:t>
            </a:r>
            <a:r>
              <a:rPr lang="en-US" sz="1400" dirty="0" err="1">
                <a:latin typeface="Times New Roman" panose="02020603050405020304" pitchFamily="18" charset="0"/>
                <a:cs typeface="Times New Roman" panose="02020603050405020304" pitchFamily="18" charset="0"/>
              </a:rPr>
              <a:t>Uzuner</a:t>
            </a:r>
            <a:r>
              <a:rPr lang="en-US" sz="1400" dirty="0">
                <a:latin typeface="Times New Roman" panose="02020603050405020304" pitchFamily="18" charset="0"/>
                <a:cs typeface="Times New Roman" panose="02020603050405020304" pitchFamily="18" charset="0"/>
              </a:rPr>
              <a:t> and V. Zeynep F. </a:t>
            </a:r>
            <a:r>
              <a:rPr lang="en-US" sz="1400" dirty="0" err="1">
                <a:latin typeface="Times New Roman" panose="02020603050405020304" pitchFamily="18" charset="0"/>
                <a:cs typeface="Times New Roman" panose="02020603050405020304" pitchFamily="18" charset="0"/>
              </a:rPr>
              <a:t>Ozbay</a:t>
            </a:r>
            <a:r>
              <a:rPr lang="en-US" sz="1400" dirty="0">
                <a:latin typeface="Times New Roman" panose="02020603050405020304" pitchFamily="18" charset="0"/>
                <a:cs typeface="Times New Roman" panose="02020603050405020304" pitchFamily="18" charset="0"/>
              </a:rPr>
              <a:t>. This survey paper discusses different approaches to automatic language identification, including acoustic, phonetic, and linguistic methods.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1360</Words>
  <Application>Microsoft Office PowerPoint</Application>
  <PresentationFormat>On-screen Show (16:9)</PresentationFormat>
  <Paragraphs>55</Paragraphs>
  <Slides>11</Slides>
  <Notes>11</Notes>
  <HiddenSlides>1</HiddenSlides>
  <MMClips>2</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Calibri</vt:lpstr>
      <vt:lpstr>Times New Roman</vt:lpstr>
      <vt:lpstr>Play</vt:lpstr>
      <vt:lpstr>Arial</vt:lpstr>
      <vt:lpstr>Simple Light</vt:lpstr>
      <vt:lpstr>Office Theme</vt:lpstr>
      <vt:lpstr>SpeakSense Detecting Language from Audio</vt:lpstr>
      <vt:lpstr>Project Objective</vt:lpstr>
      <vt:lpstr>Data Sources</vt:lpstr>
      <vt:lpstr>Methodology</vt:lpstr>
      <vt:lpstr>Methodology</vt:lpstr>
      <vt:lpstr>Success Metrics and Risk Factors</vt:lpstr>
      <vt:lpstr>Success Metrics and Risk Factors</vt:lpstr>
      <vt:lpstr>Different Approach from Previous Work</vt:lpstr>
      <vt:lpstr>Initial References</vt:lpstr>
      <vt:lpstr>Thank You</vt:lpstr>
      <vt:lpstr>Different Approach from Previous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SpeakSense - Detecting Language from Audio</dc:title>
  <cp:lastModifiedBy>Ghadiali, Abde Manaaf Z</cp:lastModifiedBy>
  <cp:revision>5</cp:revision>
  <dcterms:modified xsi:type="dcterms:W3CDTF">2024-03-28T23:36:35Z</dcterms:modified>
</cp:coreProperties>
</file>