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127" d="100"/>
          <a:sy n="127" d="100"/>
        </p:scale>
        <p:origin x="110"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0799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1068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73625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74550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7811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599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08682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9145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784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2924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4/26/2024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61974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4/26/2024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14344956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toponowicz/spoken-language-identification" TargetMode="External"/><Relationship Id="rId2" Type="http://schemas.openxmlformats.org/officeDocument/2006/relationships/hyperlink" Target="https://www.kaggle.com/datasets/hbchaitanyabharadwaj/audio-dataset-with-10-indian-languages"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1723E-44F9-7D19-C4A8-A72539BD5AD6}"/>
              </a:ext>
            </a:extLst>
          </p:cNvPr>
          <p:cNvSpPr>
            <a:spLocks noGrp="1"/>
          </p:cNvSpPr>
          <p:nvPr>
            <p:ph type="ctrTitle"/>
          </p:nvPr>
        </p:nvSpPr>
        <p:spPr>
          <a:xfrm>
            <a:off x="7585911" y="1264023"/>
            <a:ext cx="4319336" cy="2811737"/>
          </a:xfrm>
        </p:spPr>
        <p:txBody>
          <a:bodyPr>
            <a:normAutofit/>
          </a:bodyPr>
          <a:lstStyle/>
          <a:p>
            <a:pPr algn="l"/>
            <a:r>
              <a:rPr lang="en-US" sz="4400" dirty="0">
                <a:latin typeface="Times New Roman" panose="02020603050405020304" pitchFamily="18" charset="0"/>
                <a:cs typeface="Times New Roman" panose="02020603050405020304" pitchFamily="18" charset="0"/>
              </a:rPr>
              <a:t>SpeakSense – Final Project Presentation</a:t>
            </a:r>
          </a:p>
        </p:txBody>
      </p:sp>
      <p:sp>
        <p:nvSpPr>
          <p:cNvPr id="3" name="Subtitle 2">
            <a:extLst>
              <a:ext uri="{FF2B5EF4-FFF2-40B4-BE49-F238E27FC236}">
                <a16:creationId xmlns:a16="http://schemas.microsoft.com/office/drawing/2014/main" id="{73EDE765-2F0F-5AB9-9E0F-6140062FAB69}"/>
              </a:ext>
            </a:extLst>
          </p:cNvPr>
          <p:cNvSpPr>
            <a:spLocks noGrp="1"/>
          </p:cNvSpPr>
          <p:nvPr>
            <p:ph type="subTitle" idx="1"/>
          </p:nvPr>
        </p:nvSpPr>
        <p:spPr>
          <a:xfrm>
            <a:off x="7843395" y="4202307"/>
            <a:ext cx="3614857" cy="1319951"/>
          </a:xfrm>
        </p:spPr>
        <p:txBody>
          <a:bodyPr>
            <a:normAutofit/>
          </a:bodyPr>
          <a:lstStyle/>
          <a:p>
            <a:pPr algn="l">
              <a:lnSpc>
                <a:spcPct val="110000"/>
              </a:lnSpc>
            </a:pPr>
            <a:r>
              <a:rPr lang="en-US" sz="1100" b="1" dirty="0">
                <a:latin typeface="Times New Roman" panose="02020603050405020304" pitchFamily="18" charset="0"/>
                <a:cs typeface="Times New Roman" panose="02020603050405020304" pitchFamily="18" charset="0"/>
              </a:rPr>
              <a:t>CSCI 6364 – Machine Learning</a:t>
            </a:r>
          </a:p>
          <a:p>
            <a:pPr marL="171450" indent="-171450" algn="l">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Abde Manaaf Ghadiali – G29583342</a:t>
            </a:r>
          </a:p>
          <a:p>
            <a:pPr marL="171450" indent="-171450" algn="l">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Gehna Ahuja – G35741419</a:t>
            </a:r>
          </a:p>
          <a:p>
            <a:pPr marL="171450" indent="-171450" algn="l">
              <a:lnSpc>
                <a:spcPct val="110000"/>
              </a:lnSpc>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Venkatesh Shanmugam – G27887303</a:t>
            </a:r>
          </a:p>
          <a:p>
            <a:pPr algn="l">
              <a:lnSpc>
                <a:spcPct val="110000"/>
              </a:lnSpc>
            </a:pPr>
            <a:endParaRPr lang="en-US" sz="1100" dirty="0">
              <a:latin typeface="Times New Roman" panose="02020603050405020304" pitchFamily="18" charset="0"/>
              <a:cs typeface="Times New Roman" panose="02020603050405020304" pitchFamily="18" charset="0"/>
            </a:endParaRPr>
          </a:p>
        </p:txBody>
      </p:sp>
      <p:pic>
        <p:nvPicPr>
          <p:cNvPr id="4" name="Picture 3" descr="A colorful wave of paint&#10;&#10;Description automatically generated">
            <a:extLst>
              <a:ext uri="{FF2B5EF4-FFF2-40B4-BE49-F238E27FC236}">
                <a16:creationId xmlns:a16="http://schemas.microsoft.com/office/drawing/2014/main" id="{7673DEC5-086C-9037-6286-352186CEBD3F}"/>
              </a:ext>
            </a:extLst>
          </p:cNvPr>
          <p:cNvPicPr>
            <a:picLocks noChangeAspect="1"/>
          </p:cNvPicPr>
          <p:nvPr/>
        </p:nvPicPr>
        <p:blipFill rotWithShape="1">
          <a:blip r:embed="rId2"/>
          <a:srcRect l="18446" r="2054"/>
          <a:stretch/>
        </p:blipFill>
        <p:spPr>
          <a:xfrm>
            <a:off x="2" y="10"/>
            <a:ext cx="7367752" cy="6857990"/>
          </a:xfrm>
          <a:prstGeom prst="rect">
            <a:avLst/>
          </a:prstGeom>
        </p:spPr>
      </p:pic>
    </p:spTree>
    <p:extLst>
      <p:ext uri="{BB962C8B-B14F-4D97-AF65-F5344CB8AC3E}">
        <p14:creationId xmlns:p14="http://schemas.microsoft.com/office/powerpoint/2010/main" val="2124435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0FF2F-9981-BEF1-95DE-68EC6B63C75B}"/>
              </a:ext>
            </a:extLst>
          </p:cNvPr>
          <p:cNvSpPr>
            <a:spLocks noGrp="1"/>
          </p:cNvSpPr>
          <p:nvPr>
            <p:ph type="title"/>
          </p:nvPr>
        </p:nvSpPr>
        <p:spPr>
          <a:xfrm>
            <a:off x="612647" y="2276823"/>
            <a:ext cx="4621553" cy="1152177"/>
          </a:xfrm>
        </p:spPr>
        <p:txBody>
          <a:bodyPr anchor="b">
            <a:normAutofit/>
          </a:bodyPr>
          <a:lstStyle/>
          <a:p>
            <a:r>
              <a:rPr lang="en-US" sz="3300" dirty="0"/>
              <a:t>Model Evaluation on Recorded Samples</a:t>
            </a:r>
          </a:p>
        </p:txBody>
      </p:sp>
      <p:sp>
        <p:nvSpPr>
          <p:cNvPr id="5" name="Content Placeholder 2">
            <a:extLst>
              <a:ext uri="{FF2B5EF4-FFF2-40B4-BE49-F238E27FC236}">
                <a16:creationId xmlns:a16="http://schemas.microsoft.com/office/drawing/2014/main" id="{03C188A7-374D-4455-168E-E7176E807431}"/>
              </a:ext>
            </a:extLst>
          </p:cNvPr>
          <p:cNvSpPr>
            <a:spLocks noGrp="1"/>
          </p:cNvSpPr>
          <p:nvPr>
            <p:ph idx="1"/>
          </p:nvPr>
        </p:nvSpPr>
        <p:spPr>
          <a:xfrm>
            <a:off x="612648" y="3429000"/>
            <a:ext cx="4621553" cy="1560821"/>
          </a:xfrm>
        </p:spPr>
        <p:txBody>
          <a:bodyPr vert="horz" lIns="91440" tIns="45720" rIns="91440" bIns="45720" rtlCol="0">
            <a:normAutofit/>
          </a:bodyPr>
          <a:lstStyle/>
          <a:p>
            <a:pPr marL="0" indent="0">
              <a:buNone/>
            </a:pPr>
            <a:r>
              <a:rPr lang="en-US" sz="1800" dirty="0"/>
              <a:t>Below is the Evaluation metric table on the best of our models. We asked our family and friends to record some audios for testing our models.</a:t>
            </a:r>
          </a:p>
        </p:txBody>
      </p:sp>
      <p:graphicFrame>
        <p:nvGraphicFramePr>
          <p:cNvPr id="4" name="Google Shape;143;p27">
            <a:extLst>
              <a:ext uri="{FF2B5EF4-FFF2-40B4-BE49-F238E27FC236}">
                <a16:creationId xmlns:a16="http://schemas.microsoft.com/office/drawing/2014/main" id="{E2425764-9E06-BC85-9E9F-B9CF2106DA67}"/>
              </a:ext>
            </a:extLst>
          </p:cNvPr>
          <p:cNvGraphicFramePr/>
          <p:nvPr>
            <p:extLst>
              <p:ext uri="{D42A27DB-BD31-4B8C-83A1-F6EECF244321}">
                <p14:modId xmlns:p14="http://schemas.microsoft.com/office/powerpoint/2010/main" val="152886967"/>
              </p:ext>
            </p:extLst>
          </p:nvPr>
        </p:nvGraphicFramePr>
        <p:xfrm>
          <a:off x="5986291" y="1114923"/>
          <a:ext cx="5247720" cy="4628155"/>
        </p:xfrm>
        <a:graphic>
          <a:graphicData uri="http://schemas.openxmlformats.org/drawingml/2006/table">
            <a:tbl>
              <a:tblPr firstRow="1" firstCol="1">
                <a:tableStyleId>{3C2FFA5D-87B4-456A-9821-1D502468CF0F}</a:tableStyleId>
              </a:tblPr>
              <a:tblGrid>
                <a:gridCol w="2765491">
                  <a:extLst>
                    <a:ext uri="{9D8B030D-6E8A-4147-A177-3AD203B41FA5}">
                      <a16:colId xmlns:a16="http://schemas.microsoft.com/office/drawing/2014/main" val="20000"/>
                    </a:ext>
                  </a:extLst>
                </a:gridCol>
                <a:gridCol w="1130962">
                  <a:extLst>
                    <a:ext uri="{9D8B030D-6E8A-4147-A177-3AD203B41FA5}">
                      <a16:colId xmlns:a16="http://schemas.microsoft.com/office/drawing/2014/main" val="20001"/>
                    </a:ext>
                  </a:extLst>
                </a:gridCol>
                <a:gridCol w="1351267">
                  <a:extLst>
                    <a:ext uri="{9D8B030D-6E8A-4147-A177-3AD203B41FA5}">
                      <a16:colId xmlns:a16="http://schemas.microsoft.com/office/drawing/2014/main" val="20003"/>
                    </a:ext>
                  </a:extLst>
                </a:gridCol>
              </a:tblGrid>
              <a:tr h="882405">
                <a:tc>
                  <a:txBody>
                    <a:bodyPr/>
                    <a:lstStyle/>
                    <a:p>
                      <a:pPr marL="0" lvl="0" indent="0" algn="l" rtl="0">
                        <a:spcBef>
                          <a:spcPts val="0"/>
                        </a:spcBef>
                        <a:spcAft>
                          <a:spcPts val="0"/>
                        </a:spcAft>
                        <a:buNone/>
                      </a:pPr>
                      <a:r>
                        <a:rPr lang="en-US" sz="1800" b="1">
                          <a:latin typeface="Times New Roman" panose="02020603050405020304" pitchFamily="18" charset="0"/>
                          <a:cs typeface="Times New Roman" panose="02020603050405020304" pitchFamily="18" charset="0"/>
                        </a:rPr>
                        <a:t>Model Name</a:t>
                      </a:r>
                    </a:p>
                  </a:txBody>
                  <a:tcPr marL="154117" marR="154117" marT="154117" marB="154117"/>
                </a:tc>
                <a:tc>
                  <a:txBody>
                    <a:bodyPr/>
                    <a:lstStyle/>
                    <a:p>
                      <a:pPr marL="0" lvl="0" indent="0" algn="l" rtl="0">
                        <a:spcBef>
                          <a:spcPts val="0"/>
                        </a:spcBef>
                        <a:spcAft>
                          <a:spcPts val="0"/>
                        </a:spcAft>
                        <a:buNone/>
                      </a:pPr>
                      <a:r>
                        <a:rPr lang="en-US" sz="1800" b="1">
                          <a:latin typeface="Times New Roman" panose="02020603050405020304" pitchFamily="18" charset="0"/>
                          <a:cs typeface="Times New Roman" panose="02020603050405020304" pitchFamily="18" charset="0"/>
                        </a:rPr>
                        <a:t>Data Type</a:t>
                      </a:r>
                    </a:p>
                  </a:txBody>
                  <a:tcPr marL="154117" marR="154117" marT="154117" marB="154117"/>
                </a:tc>
                <a:tc>
                  <a:txBody>
                    <a:bodyPr/>
                    <a:lstStyle/>
                    <a:p>
                      <a:pPr marL="0" lvl="0" indent="0" algn="l" rtl="0">
                        <a:spcBef>
                          <a:spcPts val="0"/>
                        </a:spcBef>
                        <a:spcAft>
                          <a:spcPts val="0"/>
                        </a:spcAft>
                        <a:buNone/>
                      </a:pPr>
                      <a:r>
                        <a:rPr lang="en-US" sz="1800" b="1">
                          <a:latin typeface="Times New Roman" panose="02020603050405020304" pitchFamily="18" charset="0"/>
                          <a:cs typeface="Times New Roman" panose="02020603050405020304" pitchFamily="18" charset="0"/>
                        </a:rPr>
                        <a:t>Test Accuracy</a:t>
                      </a:r>
                    </a:p>
                  </a:txBody>
                  <a:tcPr marL="154117" marR="154117" marT="154117" marB="154117"/>
                </a:tc>
                <a:extLst>
                  <a:ext uri="{0D108BD9-81ED-4DB2-BD59-A6C34878D82A}">
                    <a16:rowId xmlns:a16="http://schemas.microsoft.com/office/drawing/2014/main" val="10000"/>
                  </a:ext>
                </a:extLst>
              </a:tr>
              <a:tr h="662145">
                <a:tc>
                  <a:txBody>
                    <a:bodyPr/>
                    <a:lstStyle/>
                    <a:p>
                      <a:pPr marL="0" lvl="0" indent="0" algn="l" rtl="0">
                        <a:spcBef>
                          <a:spcPts val="0"/>
                        </a:spcBef>
                        <a:spcAft>
                          <a:spcPts val="0"/>
                        </a:spcAft>
                        <a:buNone/>
                      </a:pPr>
                      <a:r>
                        <a:rPr lang="en-US" sz="1300"/>
                        <a:t>Dense Neural Network (Feature Vector)</a:t>
                      </a:r>
                    </a:p>
                  </a:txBody>
                  <a:tcPr marL="110751" marR="110751" marT="110751" marB="110751"/>
                </a:tc>
                <a:tc>
                  <a:txBody>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Un-Scaled</a:t>
                      </a:r>
                    </a:p>
                  </a:txBody>
                  <a:tcPr marL="154117" marR="154117" marT="154117" marB="154117"/>
                </a:tc>
                <a:tc>
                  <a:txBody>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0.619</a:t>
                      </a:r>
                    </a:p>
                  </a:txBody>
                  <a:tcPr marL="154117" marR="154117" marT="154117" marB="154117"/>
                </a:tc>
                <a:extLst>
                  <a:ext uri="{0D108BD9-81ED-4DB2-BD59-A6C34878D82A}">
                    <a16:rowId xmlns:a16="http://schemas.microsoft.com/office/drawing/2014/main" val="10001"/>
                  </a:ext>
                </a:extLst>
              </a:tr>
              <a:tr h="662145">
                <a:tc>
                  <a:txBody>
                    <a:bodyPr/>
                    <a:lstStyle/>
                    <a:p>
                      <a:pPr marL="0" lvl="0" indent="0" algn="l" rtl="0">
                        <a:spcBef>
                          <a:spcPts val="0"/>
                        </a:spcBef>
                        <a:spcAft>
                          <a:spcPts val="0"/>
                        </a:spcAft>
                        <a:buNone/>
                      </a:pPr>
                      <a:r>
                        <a:rPr lang="en-US" sz="1300"/>
                        <a:t>Convolutional Neural Network (Feature matrix)</a:t>
                      </a:r>
                    </a:p>
                  </a:txBody>
                  <a:tcPr marL="110751" marR="110751" marT="110751" marB="110751"/>
                </a:tc>
                <a:tc>
                  <a:txBody>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Un-Scaled</a:t>
                      </a:r>
                    </a:p>
                  </a:txBody>
                  <a:tcPr marL="154117" marR="154117" marT="154117" marB="154117"/>
                </a:tc>
                <a:tc>
                  <a:txBody>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0.619</a:t>
                      </a:r>
                    </a:p>
                  </a:txBody>
                  <a:tcPr marL="154117" marR="154117" marT="154117" marB="154117"/>
                </a:tc>
                <a:extLst>
                  <a:ext uri="{0D108BD9-81ED-4DB2-BD59-A6C34878D82A}">
                    <a16:rowId xmlns:a16="http://schemas.microsoft.com/office/drawing/2014/main" val="10002"/>
                  </a:ext>
                </a:extLst>
              </a:tr>
              <a:tr h="662145">
                <a:tc>
                  <a:txBody>
                    <a:bodyPr/>
                    <a:lstStyle/>
                    <a:p>
                      <a:pPr marL="0" lvl="0" indent="0" algn="l" rtl="0">
                        <a:spcBef>
                          <a:spcPts val="0"/>
                        </a:spcBef>
                        <a:spcAft>
                          <a:spcPts val="0"/>
                        </a:spcAft>
                        <a:buNone/>
                      </a:pPr>
                      <a:r>
                        <a:rPr lang="en-US" sz="1300"/>
                        <a:t>Dense Neural Network (Feature Vector)</a:t>
                      </a:r>
                    </a:p>
                  </a:txBody>
                  <a:tcPr marL="110751" marR="110751" marT="110751" marB="110751"/>
                </a:tc>
                <a:tc>
                  <a:txBody>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Scaled</a:t>
                      </a:r>
                    </a:p>
                  </a:txBody>
                  <a:tcPr marL="154117" marR="154117" marT="154117" marB="154117"/>
                </a:tc>
                <a:tc>
                  <a:txBody>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0.381</a:t>
                      </a:r>
                    </a:p>
                  </a:txBody>
                  <a:tcPr marL="154117" marR="154117" marT="154117" marB="154117"/>
                </a:tc>
                <a:extLst>
                  <a:ext uri="{0D108BD9-81ED-4DB2-BD59-A6C34878D82A}">
                    <a16:rowId xmlns:a16="http://schemas.microsoft.com/office/drawing/2014/main" val="10004"/>
                  </a:ext>
                </a:extLst>
              </a:tr>
              <a:tr h="662145">
                <a:tc>
                  <a:txBody>
                    <a:bodyPr/>
                    <a:lstStyle/>
                    <a:p>
                      <a:pPr marL="0" lvl="0" indent="0" algn="l" rtl="0">
                        <a:spcBef>
                          <a:spcPts val="0"/>
                        </a:spcBef>
                        <a:spcAft>
                          <a:spcPts val="0"/>
                        </a:spcAft>
                        <a:buNone/>
                      </a:pPr>
                      <a:r>
                        <a:rPr lang="en-US" sz="1300"/>
                        <a:t>Convolutional Neural Network (Feature matrix)</a:t>
                      </a:r>
                    </a:p>
                  </a:txBody>
                  <a:tcPr marL="110751" marR="110751" marT="110751" marB="110751"/>
                </a:tc>
                <a:tc>
                  <a:txBody>
                    <a:bodyPr/>
                    <a:lstStyle/>
                    <a:p>
                      <a:pPr marL="0" lvl="0" indent="0" algn="l" rtl="0">
                        <a:spcBef>
                          <a:spcPts val="0"/>
                        </a:spcBef>
                        <a:spcAft>
                          <a:spcPts val="0"/>
                        </a:spcAft>
                        <a:buClr>
                          <a:schemeClr val="dk1"/>
                        </a:buClr>
                        <a:buSzPts val="1100"/>
                        <a:buFont typeface="Arial"/>
                        <a:buNone/>
                      </a:pPr>
                      <a:r>
                        <a:rPr lang="en-US" sz="1300">
                          <a:solidFill>
                            <a:schemeClr val="dk1"/>
                          </a:solidFill>
                          <a:latin typeface="Times New Roman" panose="02020603050405020304" pitchFamily="18" charset="0"/>
                          <a:cs typeface="Times New Roman" panose="02020603050405020304" pitchFamily="18" charset="0"/>
                        </a:rPr>
                        <a:t>Scaled</a:t>
                      </a:r>
                      <a:endParaRPr lang="en-US" sz="1300">
                        <a:latin typeface="Times New Roman" panose="02020603050405020304" pitchFamily="18" charset="0"/>
                        <a:cs typeface="Times New Roman" panose="02020603050405020304" pitchFamily="18" charset="0"/>
                      </a:endParaRPr>
                    </a:p>
                  </a:txBody>
                  <a:tcPr marL="154117" marR="154117" marT="154117" marB="154117"/>
                </a:tc>
                <a:tc>
                  <a:txBody>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0.476</a:t>
                      </a:r>
                    </a:p>
                  </a:txBody>
                  <a:tcPr marL="154117" marR="154117" marT="154117" marB="154117"/>
                </a:tc>
                <a:extLst>
                  <a:ext uri="{0D108BD9-81ED-4DB2-BD59-A6C34878D82A}">
                    <a16:rowId xmlns:a16="http://schemas.microsoft.com/office/drawing/2014/main" val="10005"/>
                  </a:ext>
                </a:extLst>
              </a:tr>
              <a:tr h="548585">
                <a:tc>
                  <a:txBody>
                    <a:bodyPr/>
                    <a:lstStyle/>
                    <a:p>
                      <a:pPr marL="0" lvl="0" indent="0" algn="l" rtl="0">
                        <a:spcBef>
                          <a:spcPts val="0"/>
                        </a:spcBef>
                        <a:spcAft>
                          <a:spcPts val="0"/>
                        </a:spcAft>
                        <a:buNone/>
                      </a:pPr>
                      <a:r>
                        <a:rPr lang="en-US" sz="1300"/>
                        <a:t>Ensembling Approach #1</a:t>
                      </a:r>
                    </a:p>
                  </a:txBody>
                  <a:tcPr marL="110751" marR="110751" marT="110751" marB="110751"/>
                </a:tc>
                <a:tc>
                  <a:txBody>
                    <a:bodyPr/>
                    <a:lstStyle/>
                    <a:p>
                      <a:pPr marL="0" lvl="0" indent="0" algn="l" rtl="0">
                        <a:spcBef>
                          <a:spcPts val="0"/>
                        </a:spcBef>
                        <a:spcAft>
                          <a:spcPts val="0"/>
                        </a:spcAft>
                        <a:buClr>
                          <a:schemeClr val="dk1"/>
                        </a:buClr>
                        <a:buSzPts val="1100"/>
                        <a:buFont typeface="Arial"/>
                        <a:buNone/>
                      </a:pPr>
                      <a:r>
                        <a:rPr lang="en-US" sz="1300">
                          <a:latin typeface="Times New Roman" panose="02020603050405020304" pitchFamily="18" charset="0"/>
                          <a:cs typeface="Times New Roman" panose="02020603050405020304" pitchFamily="18" charset="0"/>
                        </a:rPr>
                        <a:t>Combined</a:t>
                      </a:r>
                    </a:p>
                  </a:txBody>
                  <a:tcPr marL="154117" marR="154117" marT="154117" marB="154117"/>
                </a:tc>
                <a:tc>
                  <a:txBody>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0.619</a:t>
                      </a:r>
                    </a:p>
                  </a:txBody>
                  <a:tcPr marL="154117" marR="154117" marT="154117" marB="154117"/>
                </a:tc>
                <a:extLst>
                  <a:ext uri="{0D108BD9-81ED-4DB2-BD59-A6C34878D82A}">
                    <a16:rowId xmlns:a16="http://schemas.microsoft.com/office/drawing/2014/main" val="129948033"/>
                  </a:ext>
                </a:extLst>
              </a:tr>
              <a:tr h="548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Ensembling Approach #2</a:t>
                      </a:r>
                    </a:p>
                  </a:txBody>
                  <a:tcPr marL="110751" marR="110751" marT="110751" marB="110751"/>
                </a:tc>
                <a:tc>
                  <a:txBody>
                    <a:bodyPr/>
                    <a:lstStyle/>
                    <a:p>
                      <a:pPr marL="0" lvl="0" indent="0" algn="l" rtl="0">
                        <a:spcBef>
                          <a:spcPts val="0"/>
                        </a:spcBef>
                        <a:spcAft>
                          <a:spcPts val="0"/>
                        </a:spcAft>
                        <a:buClr>
                          <a:schemeClr val="dk1"/>
                        </a:buClr>
                        <a:buSzPts val="1100"/>
                        <a:buFont typeface="Arial"/>
                        <a:buNone/>
                      </a:pPr>
                      <a:r>
                        <a:rPr lang="en-US" sz="1300">
                          <a:latin typeface="Times New Roman" panose="02020603050405020304" pitchFamily="18" charset="0"/>
                          <a:cs typeface="Times New Roman" panose="02020603050405020304" pitchFamily="18" charset="0"/>
                        </a:rPr>
                        <a:t>Combined</a:t>
                      </a:r>
                    </a:p>
                  </a:txBody>
                  <a:tcPr marL="154117" marR="154117" marT="154117" marB="154117"/>
                </a:tc>
                <a:tc>
                  <a:txBody>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0.619</a:t>
                      </a:r>
                    </a:p>
                  </a:txBody>
                  <a:tcPr marL="154117" marR="154117" marT="154117" marB="154117"/>
                </a:tc>
                <a:extLst>
                  <a:ext uri="{0D108BD9-81ED-4DB2-BD59-A6C34878D82A}">
                    <a16:rowId xmlns:a16="http://schemas.microsoft.com/office/drawing/2014/main" val="2680283279"/>
                  </a:ext>
                </a:extLst>
              </a:tr>
            </a:tbl>
          </a:graphicData>
        </a:graphic>
      </p:graphicFrame>
    </p:spTree>
    <p:extLst>
      <p:ext uri="{BB962C8B-B14F-4D97-AF65-F5344CB8AC3E}">
        <p14:creationId xmlns:p14="http://schemas.microsoft.com/office/powerpoint/2010/main" val="150625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A3A30-110A-BD5F-60F6-65981E3E44F8}"/>
              </a:ext>
            </a:extLst>
          </p:cNvPr>
          <p:cNvSpPr>
            <a:spLocks noGrp="1"/>
          </p:cNvSpPr>
          <p:nvPr>
            <p:ph type="title"/>
          </p:nvPr>
        </p:nvSpPr>
        <p:spPr>
          <a:xfrm>
            <a:off x="612648" y="603504"/>
            <a:ext cx="5862396" cy="1527048"/>
          </a:xfrm>
        </p:spPr>
        <p:txBody>
          <a:bodyPr anchor="b">
            <a:normAutofit/>
          </a:bodyPr>
          <a:lstStyle/>
          <a:p>
            <a:r>
              <a:rPr lang="en-US" dirty="0">
                <a:latin typeface="Times New Roman" panose="02020603050405020304" pitchFamily="18" charset="0"/>
                <a:cs typeface="Times New Roman" panose="02020603050405020304" pitchFamily="18" charset="0"/>
              </a:rPr>
              <a:t>Thank You! Meme Time</a:t>
            </a:r>
          </a:p>
        </p:txBody>
      </p:sp>
      <p:sp>
        <p:nvSpPr>
          <p:cNvPr id="3" name="Content Placeholder 2">
            <a:extLst>
              <a:ext uri="{FF2B5EF4-FFF2-40B4-BE49-F238E27FC236}">
                <a16:creationId xmlns:a16="http://schemas.microsoft.com/office/drawing/2014/main" id="{FDFA54A6-6B05-2644-A5AC-9F2397BFC1EB}"/>
              </a:ext>
            </a:extLst>
          </p:cNvPr>
          <p:cNvSpPr>
            <a:spLocks noGrp="1"/>
          </p:cNvSpPr>
          <p:nvPr>
            <p:ph idx="1"/>
          </p:nvPr>
        </p:nvSpPr>
        <p:spPr>
          <a:xfrm>
            <a:off x="612648" y="2212848"/>
            <a:ext cx="5862396" cy="4096512"/>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Number of times we had to re-install the environment – 6 (2 per group member)</a:t>
            </a:r>
          </a:p>
          <a:p>
            <a:pPr marL="0" indent="0">
              <a:buNone/>
            </a:pPr>
            <a:r>
              <a:rPr lang="en-US" sz="1200" dirty="0">
                <a:latin typeface="Times New Roman" panose="02020603050405020304" pitchFamily="18" charset="0"/>
                <a:cs typeface="Times New Roman" panose="02020603050405020304" pitchFamily="18" charset="0"/>
              </a:rPr>
              <a:t>Number of times our System or Editor crashed – 10s</a:t>
            </a:r>
          </a:p>
          <a:p>
            <a:pPr marL="0" indent="0">
              <a:buNone/>
            </a:pPr>
            <a:r>
              <a:rPr lang="en-US" sz="1200" dirty="0">
                <a:latin typeface="Times New Roman" panose="02020603050405020304" pitchFamily="18" charset="0"/>
                <a:cs typeface="Times New Roman" panose="02020603050405020304" pitchFamily="18" charset="0"/>
              </a:rPr>
              <a:t>Number of times our code stopped working unnecessarily (</a:t>
            </a:r>
            <a:r>
              <a:rPr lang="en-US" sz="1200" b="1" dirty="0">
                <a:latin typeface="Times New Roman" panose="02020603050405020304" pitchFamily="18" charset="0"/>
                <a:cs typeface="Times New Roman" panose="02020603050405020304" pitchFamily="18" charset="0"/>
              </a:rPr>
              <a:t>It was working a minute ago</a:t>
            </a:r>
            <a:r>
              <a:rPr lang="en-US" sz="1200" dirty="0">
                <a:latin typeface="Times New Roman" panose="02020603050405020304" pitchFamily="18" charset="0"/>
                <a:cs typeface="Times New Roman" panose="02020603050405020304" pitchFamily="18" charset="0"/>
              </a:rPr>
              <a:t>) – Somewhere in 100s</a:t>
            </a:r>
          </a:p>
          <a:p>
            <a:pPr marL="0" indent="0">
              <a:buNone/>
            </a:pPr>
            <a:r>
              <a:rPr lang="en-US" sz="1200" dirty="0">
                <a:latin typeface="Times New Roman" panose="02020603050405020304" pitchFamily="18" charset="0"/>
                <a:cs typeface="Times New Roman" panose="02020603050405020304" pitchFamily="18" charset="0"/>
              </a:rPr>
              <a:t>Number of WTFs per code cell execution - ∞</a:t>
            </a:r>
          </a:p>
        </p:txBody>
      </p:sp>
      <p:pic>
        <p:nvPicPr>
          <p:cNvPr id="5" name="Picture 4" descr="A cartoon of a person using a computer&#10;&#10;Description automatically generated">
            <a:extLst>
              <a:ext uri="{FF2B5EF4-FFF2-40B4-BE49-F238E27FC236}">
                <a16:creationId xmlns:a16="http://schemas.microsoft.com/office/drawing/2014/main" id="{A46DD997-C40B-C327-4794-0B62586ED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478" y="433384"/>
            <a:ext cx="4093340" cy="6019618"/>
          </a:xfrm>
          <a:prstGeom prst="rect">
            <a:avLst/>
          </a:prstGeom>
        </p:spPr>
      </p:pic>
    </p:spTree>
    <p:extLst>
      <p:ext uri="{BB962C8B-B14F-4D97-AF65-F5344CB8AC3E}">
        <p14:creationId xmlns:p14="http://schemas.microsoft.com/office/powerpoint/2010/main" val="165032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004D3-7118-4E5D-294D-E4E0CE00D24D}"/>
              </a:ext>
            </a:extLst>
          </p:cNvPr>
          <p:cNvSpPr>
            <a:spLocks noGrp="1"/>
          </p:cNvSpPr>
          <p:nvPr>
            <p:ph type="title"/>
          </p:nvPr>
        </p:nvSpPr>
        <p:spPr>
          <a:xfrm>
            <a:off x="612648" y="603504"/>
            <a:ext cx="5862396" cy="1527048"/>
          </a:xfrm>
        </p:spPr>
        <p:txBody>
          <a:bodyPr anchor="b">
            <a:normAutofit/>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E61937A-E9DA-1A0F-13CA-84E7F73DFAD5}"/>
              </a:ext>
            </a:extLst>
          </p:cNvPr>
          <p:cNvSpPr>
            <a:spLocks noGrp="1"/>
          </p:cNvSpPr>
          <p:nvPr>
            <p:ph idx="1"/>
          </p:nvPr>
        </p:nvSpPr>
        <p:spPr>
          <a:xfrm>
            <a:off x="612648" y="2212848"/>
            <a:ext cx="5862396" cy="4096512"/>
          </a:xfrm>
        </p:spPr>
        <p:txBody>
          <a:bodyPr>
            <a:normAutofit/>
          </a:bodyPr>
          <a:lstStyle/>
          <a:p>
            <a:pPr algn="just">
              <a:lnSpc>
                <a:spcPct val="110000"/>
              </a:lnSpc>
            </a:pPr>
            <a:r>
              <a:rPr lang="en-US" sz="1100" dirty="0">
                <a:latin typeface="Times New Roman" panose="02020603050405020304" pitchFamily="18" charset="0"/>
                <a:cs typeface="Times New Roman" panose="02020603050405020304" pitchFamily="18" charset="0"/>
              </a:rPr>
              <a:t>"Language Identification from Speech" by Douglas Reynolds, Thomas Quatieri, and Robert Dunn. This paper provides an overview of techniques and challenges in language identification using speech signals.</a:t>
            </a:r>
          </a:p>
          <a:p>
            <a:pPr algn="just">
              <a:lnSpc>
                <a:spcPct val="110000"/>
              </a:lnSpc>
            </a:pPr>
            <a:r>
              <a:rPr lang="en-US" sz="1100" dirty="0">
                <a:latin typeface="Times New Roman" panose="02020603050405020304" pitchFamily="18" charset="0"/>
                <a:cs typeface="Times New Roman" panose="02020603050405020304" pitchFamily="18" charset="0"/>
              </a:rPr>
              <a:t>"Deep Learning Approaches for Language Identification in Short Utterances" by Alan McCree and Andreas Stolcke. This study explores the application of deep learning methods, specifically convolutional and recurrent neural networks, for language identification tasks.</a:t>
            </a:r>
          </a:p>
          <a:p>
            <a:pPr algn="just">
              <a:lnSpc>
                <a:spcPct val="110000"/>
              </a:lnSpc>
            </a:pPr>
            <a:r>
              <a:rPr lang="en-US" sz="1100" dirty="0">
                <a:latin typeface="Times New Roman" panose="02020603050405020304" pitchFamily="18" charset="0"/>
                <a:cs typeface="Times New Roman" panose="02020603050405020304" pitchFamily="18" charset="0"/>
              </a:rPr>
              <a:t>"Multilingual Speech Recognition with a Single End-to-End Model" by Tara N. Sainath et al. This paper discusses approaches to multilingual speech recognition, which may provide insights applicable to language detection from audio.</a:t>
            </a:r>
          </a:p>
          <a:p>
            <a:pPr algn="just">
              <a:lnSpc>
                <a:spcPct val="110000"/>
              </a:lnSpc>
            </a:pPr>
            <a:r>
              <a:rPr lang="en-US" sz="1100" dirty="0">
                <a:latin typeface="Times New Roman" panose="02020603050405020304" pitchFamily="18" charset="0"/>
                <a:cs typeface="Times New Roman" panose="02020603050405020304" pitchFamily="18" charset="0"/>
              </a:rPr>
              <a:t>"Language Identification and Speech Recognition" by John Dines et al. This book chapter covers various methods and algorithms for language identification and speech recognition, offering a comprehensive overview of the field.</a:t>
            </a:r>
          </a:p>
          <a:p>
            <a:pPr algn="just">
              <a:lnSpc>
                <a:spcPct val="110000"/>
              </a:lnSpc>
            </a:pPr>
            <a:r>
              <a:rPr lang="en-US" sz="1100" dirty="0">
                <a:latin typeface="Times New Roman" panose="02020603050405020304" pitchFamily="18" charset="0"/>
                <a:cs typeface="Times New Roman" panose="02020603050405020304" pitchFamily="18" charset="0"/>
              </a:rPr>
              <a:t>"Automatic Language Identification: A Survey of the State of the Art" by Osman U. Uzuner and V. Zeynep F. Ozbay. This survey paper discusses different approaches to automatic language identification, including acoustic, phonetic, and linguistic methods.</a:t>
            </a:r>
          </a:p>
        </p:txBody>
      </p:sp>
      <p:pic>
        <p:nvPicPr>
          <p:cNvPr id="7" name="Graphic 6" descr="Subtitles">
            <a:extLst>
              <a:ext uri="{FF2B5EF4-FFF2-40B4-BE49-F238E27FC236}">
                <a16:creationId xmlns:a16="http://schemas.microsoft.com/office/drawing/2014/main" id="{7144786E-9737-33FC-900D-AFB9BF6F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395" y="1102440"/>
            <a:ext cx="4681506" cy="4681506"/>
          </a:xfrm>
          <a:prstGeom prst="rect">
            <a:avLst/>
          </a:prstGeom>
        </p:spPr>
      </p:pic>
    </p:spTree>
    <p:extLst>
      <p:ext uri="{BB962C8B-B14F-4D97-AF65-F5344CB8AC3E}">
        <p14:creationId xmlns:p14="http://schemas.microsoft.com/office/powerpoint/2010/main" val="94266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6DB3F-6824-866F-12BC-8EE3F69F12F3}"/>
              </a:ext>
            </a:extLst>
          </p:cNvPr>
          <p:cNvSpPr>
            <a:spLocks noGrp="1"/>
          </p:cNvSpPr>
          <p:nvPr>
            <p:ph type="title"/>
          </p:nvPr>
        </p:nvSpPr>
        <p:spPr>
          <a:xfrm>
            <a:off x="612648" y="603504"/>
            <a:ext cx="5862396" cy="1527048"/>
          </a:xfrm>
        </p:spPr>
        <p:txBody>
          <a:bodyPr anchor="b">
            <a:normAutofit/>
          </a:bodyPr>
          <a:lstStyle/>
          <a:p>
            <a:r>
              <a:rPr lang="en-US" dirty="0">
                <a:latin typeface="Times New Roman" panose="02020603050405020304" pitchFamily="18" charset="0"/>
                <a:cs typeface="Times New Roman" panose="02020603050405020304" pitchFamily="18" charset="0"/>
              </a:rPr>
              <a:t>Project Objective and Data Sources</a:t>
            </a:r>
          </a:p>
        </p:txBody>
      </p:sp>
      <p:sp>
        <p:nvSpPr>
          <p:cNvPr id="3" name="Content Placeholder 2">
            <a:extLst>
              <a:ext uri="{FF2B5EF4-FFF2-40B4-BE49-F238E27FC236}">
                <a16:creationId xmlns:a16="http://schemas.microsoft.com/office/drawing/2014/main" id="{548B1C49-3D01-03A8-148A-BB4E662B5902}"/>
              </a:ext>
            </a:extLst>
          </p:cNvPr>
          <p:cNvSpPr>
            <a:spLocks noGrp="1"/>
          </p:cNvSpPr>
          <p:nvPr>
            <p:ph idx="1"/>
          </p:nvPr>
        </p:nvSpPr>
        <p:spPr>
          <a:xfrm>
            <a:off x="612648" y="2212848"/>
            <a:ext cx="5862396" cy="4096512"/>
          </a:xfrm>
        </p:spPr>
        <p:txBody>
          <a:bodyPr>
            <a:normAutofit lnSpcReduction="10000"/>
          </a:bodyPr>
          <a:lstStyle/>
          <a:p>
            <a:pPr marL="0" indent="0" algn="just">
              <a:lnSpc>
                <a:spcPct val="110000"/>
              </a:lnSpc>
              <a:buNone/>
            </a:pPr>
            <a:r>
              <a:rPr lang="en-US" sz="1100" b="1" dirty="0">
                <a:latin typeface="Times New Roman" panose="02020603050405020304" pitchFamily="18" charset="0"/>
                <a:cs typeface="Times New Roman" panose="02020603050405020304" pitchFamily="18" charset="0"/>
              </a:rPr>
              <a:t>The objective of this project was to develop a robust and accurate system capable of detecting the language spoken in audio recordings.</a:t>
            </a:r>
          </a:p>
          <a:p>
            <a:pPr marL="0" indent="0" algn="just">
              <a:lnSpc>
                <a:spcPct val="110000"/>
              </a:lnSpc>
              <a:buNone/>
            </a:pPr>
            <a:r>
              <a:rPr lang="en-US" sz="1100" dirty="0">
                <a:latin typeface="Times New Roman" panose="02020603050405020304" pitchFamily="18" charset="0"/>
                <a:cs typeface="Times New Roman" panose="02020603050405020304" pitchFamily="18" charset="0"/>
              </a:rPr>
              <a:t>By leveraging advanced machine learning and deep learning algorithms and signal processing techniques, the system aims to accurately identify the language spoken in various audio inputs, spanning diverse accents, dialects, and environmental conditions. </a:t>
            </a:r>
          </a:p>
          <a:p>
            <a:pPr marL="0" indent="0" algn="just">
              <a:lnSpc>
                <a:spcPct val="110000"/>
              </a:lnSpc>
              <a:buNone/>
            </a:pPr>
            <a:r>
              <a:rPr lang="en-US" sz="1100" i="1" dirty="0">
                <a:latin typeface="Times New Roman" panose="02020603050405020304" pitchFamily="18" charset="0"/>
                <a:cs typeface="Times New Roman" panose="02020603050405020304" pitchFamily="18" charset="0"/>
              </a:rPr>
              <a:t>This language detection solution seeks to provide practical applications in speech recognition, transcription, translation, and other fields requiring language-specific processing, thereby enhancing accessibility and usability across linguistic boundaries.</a:t>
            </a:r>
          </a:p>
          <a:p>
            <a:pPr marL="0" indent="0" algn="just">
              <a:lnSpc>
                <a:spcPct val="110000"/>
              </a:lnSpc>
              <a:buNone/>
            </a:pPr>
            <a:r>
              <a:rPr lang="en-US" sz="1100" dirty="0">
                <a:latin typeface="Times New Roman" panose="02020603050405020304" pitchFamily="18" charset="0"/>
                <a:cs typeface="Times New Roman" panose="02020603050405020304" pitchFamily="18" charset="0"/>
              </a:rPr>
              <a:t>In sourcing data, we aim to gather diverse and representative datasets that encompass a wide range of languages, accents, dialects, and speaking styles. We shall be using data sets taken from Kaggle.</a:t>
            </a:r>
          </a:p>
          <a:p>
            <a:pPr algn="just">
              <a:lnSpc>
                <a:spcPct val="110000"/>
              </a:lnSpc>
            </a:pPr>
            <a:r>
              <a:rPr lang="en-US" sz="1100" dirty="0">
                <a:latin typeface="Times New Roman" panose="02020603050405020304" pitchFamily="18" charset="0"/>
                <a:cs typeface="Times New Roman" panose="02020603050405020304" pitchFamily="18" charset="0"/>
                <a:hlinkClick r:id="rId2"/>
              </a:rPr>
              <a:t>Audio Dataset with 10 Indian Languages (kaggle.com)</a:t>
            </a:r>
            <a:r>
              <a:rPr lang="en-US" sz="1100" dirty="0">
                <a:latin typeface="Times New Roman" panose="02020603050405020304" pitchFamily="18" charset="0"/>
                <a:cs typeface="Times New Roman" panose="02020603050405020304" pitchFamily="18" charset="0"/>
              </a:rPr>
              <a:t> - Bengali, Gujarati, Hindi, Kannada, Malayalam, Marathi, Punjabi, Tamil, Telugu, Urdu</a:t>
            </a:r>
          </a:p>
          <a:p>
            <a:pPr algn="just">
              <a:lnSpc>
                <a:spcPct val="110000"/>
              </a:lnSpc>
            </a:pPr>
            <a:r>
              <a:rPr lang="en-US" sz="1100" dirty="0">
                <a:latin typeface="Times New Roman" panose="02020603050405020304" pitchFamily="18" charset="0"/>
                <a:cs typeface="Times New Roman" panose="02020603050405020304" pitchFamily="18" charset="0"/>
                <a:hlinkClick r:id="rId3"/>
              </a:rPr>
              <a:t>Spoken Language Identification (kaggle.com)</a:t>
            </a:r>
            <a:r>
              <a:rPr lang="en-US" sz="1100" dirty="0">
                <a:latin typeface="Times New Roman" panose="02020603050405020304" pitchFamily="18" charset="0"/>
                <a:cs typeface="Times New Roman" panose="02020603050405020304" pitchFamily="18" charset="0"/>
              </a:rPr>
              <a:t> - English, Spanish and German.</a:t>
            </a:r>
          </a:p>
          <a:p>
            <a:pPr algn="just">
              <a:lnSpc>
                <a:spcPct val="110000"/>
              </a:lnSpc>
            </a:pPr>
            <a:r>
              <a:rPr lang="en-US" sz="1100" dirty="0">
                <a:latin typeface="Times New Roman" panose="02020603050405020304" pitchFamily="18" charset="0"/>
                <a:cs typeface="Times New Roman" panose="02020603050405020304" pitchFamily="18" charset="0"/>
              </a:rPr>
              <a:t>As a Test (Holdout) Set we have collected Audio from our Friends, Family and Faculty to Demonstrate Live Prediction.</a:t>
            </a:r>
          </a:p>
          <a:p>
            <a:pPr algn="just">
              <a:lnSpc>
                <a:spcPct val="110000"/>
              </a:lnSpc>
            </a:pPr>
            <a:r>
              <a:rPr lang="en-US" sz="1100" dirty="0">
                <a:latin typeface="Times New Roman" panose="02020603050405020304" pitchFamily="18" charset="0"/>
                <a:cs typeface="Times New Roman" panose="02020603050405020304" pitchFamily="18" charset="0"/>
              </a:rPr>
              <a:t>Due to compute restrictions, we shall be using 120,000 audio file for DNN and classical ML, 12,000 audio files for CNN models.</a:t>
            </a:r>
          </a:p>
        </p:txBody>
      </p:sp>
      <p:pic>
        <p:nvPicPr>
          <p:cNvPr id="7" name="Graphic 6" descr="Radio microphone">
            <a:extLst>
              <a:ext uri="{FF2B5EF4-FFF2-40B4-BE49-F238E27FC236}">
                <a16:creationId xmlns:a16="http://schemas.microsoft.com/office/drawing/2014/main" id="{A9353CEB-0545-893B-4442-B661382D0F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91395" y="1102440"/>
            <a:ext cx="4681506" cy="4681506"/>
          </a:xfrm>
          <a:prstGeom prst="rect">
            <a:avLst/>
          </a:prstGeom>
        </p:spPr>
      </p:pic>
    </p:spTree>
    <p:extLst>
      <p:ext uri="{BB962C8B-B14F-4D97-AF65-F5344CB8AC3E}">
        <p14:creationId xmlns:p14="http://schemas.microsoft.com/office/powerpoint/2010/main" val="149744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C557F-3B80-502D-DE69-1755F5EE0F87}"/>
              </a:ext>
            </a:extLst>
          </p:cNvPr>
          <p:cNvSpPr>
            <a:spLocks noGrp="1"/>
          </p:cNvSpPr>
          <p:nvPr>
            <p:ph type="title"/>
          </p:nvPr>
        </p:nvSpPr>
        <p:spPr>
          <a:xfrm>
            <a:off x="612648" y="603504"/>
            <a:ext cx="5862396" cy="1527048"/>
          </a:xfrm>
        </p:spPr>
        <p:txBody>
          <a:bodyPr anchor="b">
            <a:normAutofit/>
          </a:bodyPr>
          <a:lstStyle/>
          <a:p>
            <a:r>
              <a:rPr lang="en-US" dirty="0">
                <a:latin typeface="Times New Roman" panose="02020603050405020304" pitchFamily="18" charset="0"/>
                <a:cs typeface="Times New Roman" panose="02020603050405020304" pitchFamily="18" charset="0"/>
              </a:rPr>
              <a:t>Exploratory Data Analysis (EDA)</a:t>
            </a:r>
          </a:p>
        </p:txBody>
      </p:sp>
      <p:sp>
        <p:nvSpPr>
          <p:cNvPr id="3" name="Content Placeholder 2">
            <a:extLst>
              <a:ext uri="{FF2B5EF4-FFF2-40B4-BE49-F238E27FC236}">
                <a16:creationId xmlns:a16="http://schemas.microsoft.com/office/drawing/2014/main" id="{682A95E0-6EB7-FD92-10CB-B68587B1D47F}"/>
              </a:ext>
            </a:extLst>
          </p:cNvPr>
          <p:cNvSpPr>
            <a:spLocks noGrp="1"/>
          </p:cNvSpPr>
          <p:nvPr>
            <p:ph idx="1"/>
          </p:nvPr>
        </p:nvSpPr>
        <p:spPr>
          <a:xfrm>
            <a:off x="612648" y="2212848"/>
            <a:ext cx="5862396" cy="4096512"/>
          </a:xfrm>
        </p:spPr>
        <p:txBody>
          <a:bodyPr>
            <a:normAutofit/>
          </a:bodyPr>
          <a:lstStyle/>
          <a:p>
            <a:pPr marL="0" indent="0">
              <a:lnSpc>
                <a:spcPct val="110000"/>
              </a:lnSpc>
              <a:buNone/>
            </a:pPr>
            <a:r>
              <a:rPr lang="en-US" sz="1100" dirty="0">
                <a:latin typeface="Times New Roman" panose="02020603050405020304" pitchFamily="18" charset="0"/>
                <a:cs typeface="Times New Roman" panose="02020603050405020304" pitchFamily="18" charset="0"/>
              </a:rPr>
              <a:t>Exploratory Data Analysis (EDA) is a statistical approach used to analyze and visualize data sets to understand their main characteristics, uncover patterns, and identify potential relationships between variables.</a:t>
            </a:r>
            <a:endParaRPr lang="en-US" sz="1100">
              <a:latin typeface="Times New Roman" panose="02020603050405020304" pitchFamily="18" charset="0"/>
              <a:cs typeface="Times New Roman" panose="02020603050405020304" pitchFamily="18" charset="0"/>
            </a:endParaRPr>
          </a:p>
          <a:p>
            <a:pPr>
              <a:lnSpc>
                <a:spcPct val="110000"/>
              </a:lnSpc>
            </a:pPr>
            <a:r>
              <a:rPr lang="en-US" sz="1100" b="1" dirty="0">
                <a:latin typeface="Times New Roman" panose="02020603050405020304" pitchFamily="18" charset="0"/>
                <a:cs typeface="Times New Roman" panose="02020603050405020304" pitchFamily="18" charset="0"/>
              </a:rPr>
              <a:t>While going through a few samples of audio files we noticed that the samples from Punjabi language were not correct. </a:t>
            </a:r>
            <a:r>
              <a:rPr lang="en-US" sz="1100" dirty="0">
                <a:latin typeface="Times New Roman" panose="02020603050405020304" pitchFamily="18" charset="0"/>
                <a:cs typeface="Times New Roman" panose="02020603050405020304" pitchFamily="18" charset="0"/>
              </a:rPr>
              <a:t>They were Gujrati Audio Files. This led us to go through more audio files from the Punjabi folder and conclude that the audio files in the Punjabi folder were wrongly labeled, as all were Gujarati audio files. This was also confirmed when we trained a simple DNN on the Indian Languages data and found that half of the Punjabi audio were predicted as Gujarati.</a:t>
            </a:r>
            <a:endParaRPr lang="en-US" sz="1100">
              <a:latin typeface="Times New Roman" panose="02020603050405020304" pitchFamily="18" charset="0"/>
              <a:cs typeface="Times New Roman" panose="02020603050405020304" pitchFamily="18" charset="0"/>
            </a:endParaRPr>
          </a:p>
          <a:p>
            <a:pPr>
              <a:lnSpc>
                <a:spcPct val="110000"/>
              </a:lnSpc>
            </a:pPr>
            <a:r>
              <a:rPr lang="en-US" sz="1100" b="1" dirty="0">
                <a:latin typeface="Times New Roman" panose="02020603050405020304" pitchFamily="18" charset="0"/>
                <a:cs typeface="Times New Roman" panose="02020603050405020304" pitchFamily="18" charset="0"/>
              </a:rPr>
              <a:t>Now while looking at the Indian Languages Audio Files, we notices that the audio files were of different durations.</a:t>
            </a:r>
            <a:r>
              <a:rPr lang="en-US" sz="1100" dirty="0">
                <a:latin typeface="Times New Roman" panose="02020603050405020304" pitchFamily="18" charset="0"/>
                <a:cs typeface="Times New Roman" panose="02020603050405020304" pitchFamily="18" charset="0"/>
              </a:rPr>
              <a:t> So, to not create any bias on time duration of audio files, we combined each language audio files into one file and chunked that file to 10 seconds duration audio files. </a:t>
            </a:r>
            <a:r>
              <a:rPr lang="en-US" sz="1100" i="1" dirty="0">
                <a:latin typeface="Times New Roman" panose="02020603050405020304" pitchFamily="18" charset="0"/>
                <a:cs typeface="Times New Roman" panose="02020603050405020304" pitchFamily="18" charset="0"/>
              </a:rPr>
              <a:t>(Note: Due to resource restrictions, we were not able to combine all audio files, hence we only combined audios which were 5 seconds or longer).</a:t>
            </a:r>
            <a:endParaRPr lang="en-US" sz="1100" i="1">
              <a:latin typeface="Times New Roman" panose="02020603050405020304" pitchFamily="18" charset="0"/>
              <a:cs typeface="Times New Roman" panose="02020603050405020304" pitchFamily="18" charset="0"/>
            </a:endParaRPr>
          </a:p>
          <a:p>
            <a:pPr marL="0" indent="0">
              <a:lnSpc>
                <a:spcPct val="110000"/>
              </a:lnSpc>
              <a:buNone/>
            </a:pPr>
            <a:r>
              <a:rPr lang="en-US" sz="1100" b="1" dirty="0">
                <a:latin typeface="Times New Roman" panose="02020603050405020304" pitchFamily="18" charset="0"/>
                <a:cs typeface="Times New Roman" panose="02020603050405020304" pitchFamily="18" charset="0"/>
              </a:rPr>
              <a:t>Finally, we used 4000 audio files per language (for Feature Vector Approach), 1000 audio files per language (for Feature Matrix Approach) and 200 Spectrogram Images per language (for Image Classification approach) for our model training which were all 10 seconds duration and with a sample rate of 22050 hertz.</a:t>
            </a:r>
            <a:endParaRPr lang="en-US" sz="1100"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B02497-4196-6B36-2A2E-3916E093874E}"/>
              </a:ext>
            </a:extLst>
          </p:cNvPr>
          <p:cNvPicPr>
            <a:picLocks noChangeAspect="1"/>
          </p:cNvPicPr>
          <p:nvPr/>
        </p:nvPicPr>
        <p:blipFill>
          <a:blip r:embed="rId2"/>
          <a:stretch>
            <a:fillRect/>
          </a:stretch>
        </p:blipFill>
        <p:spPr>
          <a:xfrm>
            <a:off x="7091395" y="1441849"/>
            <a:ext cx="4681506" cy="4002688"/>
          </a:xfrm>
          <a:prstGeom prst="rect">
            <a:avLst/>
          </a:prstGeom>
        </p:spPr>
      </p:pic>
    </p:spTree>
    <p:extLst>
      <p:ext uri="{BB962C8B-B14F-4D97-AF65-F5344CB8AC3E}">
        <p14:creationId xmlns:p14="http://schemas.microsoft.com/office/powerpoint/2010/main" val="149970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DFDAC-7AAE-B4F8-05C4-595192C826F4}"/>
              </a:ext>
            </a:extLst>
          </p:cNvPr>
          <p:cNvSpPr>
            <a:spLocks noGrp="1"/>
          </p:cNvSpPr>
          <p:nvPr>
            <p:ph type="title"/>
          </p:nvPr>
        </p:nvSpPr>
        <p:spPr>
          <a:xfrm>
            <a:off x="619759" y="603504"/>
            <a:ext cx="5237576" cy="1527048"/>
          </a:xfrm>
        </p:spPr>
        <p:txBody>
          <a:bodyPr anchor="b">
            <a:normAutofit/>
          </a:bodyPr>
          <a:lstStyle/>
          <a:p>
            <a:r>
              <a:rPr lang="en-US" dirty="0">
                <a:latin typeface="Times New Roman" panose="02020603050405020304" pitchFamily="18" charset="0"/>
                <a:cs typeface="Times New Roman" panose="02020603050405020304" pitchFamily="18" charset="0"/>
              </a:rPr>
              <a:t>Exploratory Data Analysis (EDA)</a:t>
            </a:r>
          </a:p>
        </p:txBody>
      </p:sp>
      <p:sp>
        <p:nvSpPr>
          <p:cNvPr id="3" name="Content Placeholder 2">
            <a:extLst>
              <a:ext uri="{FF2B5EF4-FFF2-40B4-BE49-F238E27FC236}">
                <a16:creationId xmlns:a16="http://schemas.microsoft.com/office/drawing/2014/main" id="{BFB1026D-5115-457A-317B-2213FD6FC457}"/>
              </a:ext>
            </a:extLst>
          </p:cNvPr>
          <p:cNvSpPr>
            <a:spLocks noGrp="1"/>
          </p:cNvSpPr>
          <p:nvPr>
            <p:ph idx="1"/>
          </p:nvPr>
        </p:nvSpPr>
        <p:spPr>
          <a:xfrm>
            <a:off x="619758" y="2212848"/>
            <a:ext cx="5237577" cy="4096512"/>
          </a:xfrm>
        </p:spPr>
        <p:txBody>
          <a:bodyPr>
            <a:normAutofit/>
          </a:bodyPr>
          <a:lstStyle/>
          <a:p>
            <a:pPr marL="0" indent="0">
              <a:lnSpc>
                <a:spcPct val="110000"/>
              </a:lnSpc>
              <a:buNone/>
            </a:pPr>
            <a:r>
              <a:rPr lang="en-US" sz="1200" dirty="0">
                <a:latin typeface="Times New Roman" panose="02020603050405020304" pitchFamily="18" charset="0"/>
                <a:cs typeface="Times New Roman" panose="02020603050405020304" pitchFamily="18" charset="0"/>
              </a:rPr>
              <a:t>Other EDA techniques employed (all present in our Notebooks present on our GitHub):</a:t>
            </a:r>
          </a:p>
          <a:p>
            <a:pPr>
              <a:lnSpc>
                <a:spcPct val="110000"/>
              </a:lnSpc>
            </a:pPr>
            <a:r>
              <a:rPr lang="en-US" sz="1200" dirty="0">
                <a:latin typeface="Times New Roman" panose="02020603050405020304" pitchFamily="18" charset="0"/>
                <a:cs typeface="Times New Roman" panose="02020603050405020304" pitchFamily="18" charset="0"/>
              </a:rPr>
              <a:t>Going in the folders and listening to audio files (in Jupyter of course).</a:t>
            </a:r>
          </a:p>
          <a:p>
            <a:pPr>
              <a:lnSpc>
                <a:spcPct val="110000"/>
              </a:lnSpc>
            </a:pPr>
            <a:r>
              <a:rPr lang="en-US" sz="1200" dirty="0">
                <a:latin typeface="Times New Roman" panose="02020603050405020304" pitchFamily="18" charset="0"/>
                <a:cs typeface="Times New Roman" panose="02020603050405020304" pitchFamily="18" charset="0"/>
              </a:rPr>
              <a:t>Visualizing Amplitude (Waveform) plots.</a:t>
            </a:r>
          </a:p>
          <a:p>
            <a:pPr>
              <a:lnSpc>
                <a:spcPct val="110000"/>
              </a:lnSpc>
            </a:pPr>
            <a:r>
              <a:rPr lang="en-US" sz="1200" dirty="0">
                <a:latin typeface="Times New Roman" panose="02020603050405020304" pitchFamily="18" charset="0"/>
                <a:cs typeface="Times New Roman" panose="02020603050405020304" pitchFamily="18" charset="0"/>
              </a:rPr>
              <a:t>Looking at Spectrogram Plots.</a:t>
            </a:r>
          </a:p>
          <a:p>
            <a:pPr>
              <a:lnSpc>
                <a:spcPct val="110000"/>
              </a:lnSpc>
            </a:pPr>
            <a:r>
              <a:rPr lang="en-US" sz="1200" dirty="0">
                <a:latin typeface="Times New Roman" panose="02020603050405020304" pitchFamily="18" charset="0"/>
                <a:cs typeface="Times New Roman" panose="02020603050405020304" pitchFamily="18" charset="0"/>
              </a:rPr>
              <a:t>Descriptive Statistics of Audio Duration, Sample Rates and File Sizes.</a:t>
            </a:r>
          </a:p>
          <a:p>
            <a:pPr>
              <a:lnSpc>
                <a:spcPct val="110000"/>
              </a:lnSpc>
            </a:pPr>
            <a:r>
              <a:rPr lang="en-US" sz="1200" dirty="0">
                <a:latin typeface="Times New Roman" panose="02020603050405020304" pitchFamily="18" charset="0"/>
                <a:cs typeface="Times New Roman" panose="02020603050405020304" pitchFamily="18" charset="0"/>
              </a:rPr>
              <a:t>Mel-frequency Cepstral Coefficients (MFCCs), Energy Distribution, Pitch Analysis, Temporal Features and Frequency Domain Analysis along with their graphs.</a:t>
            </a:r>
          </a:p>
          <a:p>
            <a:pPr>
              <a:lnSpc>
                <a:spcPct val="110000"/>
              </a:lnSpc>
            </a:pPr>
            <a:r>
              <a:rPr lang="en-US" sz="1200" dirty="0">
                <a:latin typeface="Times New Roman" panose="02020603050405020304" pitchFamily="18" charset="0"/>
                <a:cs typeface="Times New Roman" panose="02020603050405020304" pitchFamily="18" charset="0"/>
              </a:rPr>
              <a:t>Audio Segmentation for silence detection, change in energy or spectral characteristics.</a:t>
            </a:r>
          </a:p>
          <a:p>
            <a:pPr>
              <a:lnSpc>
                <a:spcPct val="110000"/>
              </a:lnSpc>
            </a:pPr>
            <a:r>
              <a:rPr lang="en-US" sz="1200" dirty="0">
                <a:latin typeface="Times New Roman" panose="02020603050405020304" pitchFamily="18" charset="0"/>
                <a:cs typeface="Times New Roman" panose="02020603050405020304" pitchFamily="18" charset="0"/>
              </a:rPr>
              <a:t>Clustering and Dimensionality Reduction.</a:t>
            </a:r>
          </a:p>
          <a:p>
            <a:pPr>
              <a:lnSpc>
                <a:spcPct val="110000"/>
              </a:lnSpc>
            </a:pPr>
            <a:r>
              <a:rPr lang="en-US" sz="1200" dirty="0">
                <a:latin typeface="Times New Roman" panose="02020603050405020304" pitchFamily="18" charset="0"/>
                <a:cs typeface="Times New Roman" panose="02020603050405020304" pitchFamily="18" charset="0"/>
              </a:rPr>
              <a:t>Time-Frequency Decomposition.</a:t>
            </a:r>
          </a:p>
        </p:txBody>
      </p:sp>
      <p:pic>
        <p:nvPicPr>
          <p:cNvPr id="8" name="Picture 7">
            <a:extLst>
              <a:ext uri="{FF2B5EF4-FFF2-40B4-BE49-F238E27FC236}">
                <a16:creationId xmlns:a16="http://schemas.microsoft.com/office/drawing/2014/main" id="{568BD025-CC77-96D9-C282-03805C56F008}"/>
              </a:ext>
            </a:extLst>
          </p:cNvPr>
          <p:cNvPicPr>
            <a:picLocks noChangeAspect="1"/>
          </p:cNvPicPr>
          <p:nvPr/>
        </p:nvPicPr>
        <p:blipFill>
          <a:blip r:embed="rId2"/>
          <a:stretch>
            <a:fillRect/>
          </a:stretch>
        </p:blipFill>
        <p:spPr>
          <a:xfrm>
            <a:off x="6834858" y="940672"/>
            <a:ext cx="4919650" cy="2373730"/>
          </a:xfrm>
          <a:prstGeom prst="rect">
            <a:avLst/>
          </a:prstGeom>
        </p:spPr>
      </p:pic>
      <p:pic>
        <p:nvPicPr>
          <p:cNvPr id="5" name="Picture 4">
            <a:extLst>
              <a:ext uri="{FF2B5EF4-FFF2-40B4-BE49-F238E27FC236}">
                <a16:creationId xmlns:a16="http://schemas.microsoft.com/office/drawing/2014/main" id="{B5151131-C381-4198-822D-95341C3AC852}"/>
              </a:ext>
            </a:extLst>
          </p:cNvPr>
          <p:cNvPicPr>
            <a:picLocks noChangeAspect="1"/>
          </p:cNvPicPr>
          <p:nvPr/>
        </p:nvPicPr>
        <p:blipFill>
          <a:blip r:embed="rId3"/>
          <a:stretch>
            <a:fillRect/>
          </a:stretch>
        </p:blipFill>
        <p:spPr>
          <a:xfrm>
            <a:off x="6834858" y="3542235"/>
            <a:ext cx="4919650" cy="2896404"/>
          </a:xfrm>
          <a:prstGeom prst="rect">
            <a:avLst/>
          </a:prstGeom>
        </p:spPr>
      </p:pic>
    </p:spTree>
    <p:extLst>
      <p:ext uri="{BB962C8B-B14F-4D97-AF65-F5344CB8AC3E}">
        <p14:creationId xmlns:p14="http://schemas.microsoft.com/office/powerpoint/2010/main" val="73663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8DC62-69CD-D541-BB41-2F188130A3AC}"/>
              </a:ext>
            </a:extLst>
          </p:cNvPr>
          <p:cNvSpPr>
            <a:spLocks noGrp="1"/>
          </p:cNvSpPr>
          <p:nvPr>
            <p:ph type="title"/>
          </p:nvPr>
        </p:nvSpPr>
        <p:spPr>
          <a:xfrm>
            <a:off x="619759" y="603504"/>
            <a:ext cx="5237576" cy="1527048"/>
          </a:xfrm>
        </p:spPr>
        <p:txBody>
          <a:bodyPr anchor="b">
            <a:normAutofit/>
          </a:bodyPr>
          <a:lstStyle/>
          <a:p>
            <a:r>
              <a:rPr lang="en-US" dirty="0">
                <a:latin typeface="Times New Roman" panose="02020603050405020304" pitchFamily="18" charset="0"/>
                <a:cs typeface="Times New Roman" panose="02020603050405020304" pitchFamily="18" charset="0"/>
              </a:rPr>
              <a:t>Feature Engineering and Data Transformation</a:t>
            </a:r>
          </a:p>
        </p:txBody>
      </p:sp>
      <p:sp>
        <p:nvSpPr>
          <p:cNvPr id="3" name="Content Placeholder 2">
            <a:extLst>
              <a:ext uri="{FF2B5EF4-FFF2-40B4-BE49-F238E27FC236}">
                <a16:creationId xmlns:a16="http://schemas.microsoft.com/office/drawing/2014/main" id="{307F3232-B49D-6B1D-5A98-880A20BD66A4}"/>
              </a:ext>
            </a:extLst>
          </p:cNvPr>
          <p:cNvSpPr>
            <a:spLocks noGrp="1"/>
          </p:cNvSpPr>
          <p:nvPr>
            <p:ph idx="1"/>
          </p:nvPr>
        </p:nvSpPr>
        <p:spPr>
          <a:xfrm>
            <a:off x="619758" y="2212848"/>
            <a:ext cx="5237577" cy="4096512"/>
          </a:xfrm>
        </p:spPr>
        <p:txBody>
          <a:bodyPr>
            <a:normAutofit/>
          </a:bodyPr>
          <a:lstStyle/>
          <a:p>
            <a:pPr marL="0" indent="0">
              <a:lnSpc>
                <a:spcPct val="110000"/>
              </a:lnSpc>
              <a:buNone/>
            </a:pPr>
            <a:r>
              <a:rPr lang="en-US" sz="1000" b="1">
                <a:latin typeface="Times New Roman" panose="02020603050405020304" pitchFamily="18" charset="0"/>
                <a:cs typeface="Times New Roman" panose="02020603050405020304" pitchFamily="18" charset="0"/>
              </a:rPr>
              <a:t>MFCC (Mel-Frequency Cepstral Coefficients) </a:t>
            </a:r>
            <a:r>
              <a:rPr lang="en-US" sz="1000">
                <a:latin typeface="Times New Roman" panose="02020603050405020304" pitchFamily="18" charset="0"/>
                <a:cs typeface="Times New Roman" panose="02020603050405020304" pitchFamily="18" charset="0"/>
              </a:rPr>
              <a:t>are spectral features extracted from audio signals. They capture frequency characteristics aligned with human perception and vocal tract properties. Along with MFCC features we are also calculating other audio related features such as: </a:t>
            </a:r>
            <a:r>
              <a:rPr lang="en-US" sz="1000" b="1">
                <a:latin typeface="Times New Roman" panose="02020603050405020304" pitchFamily="18" charset="0"/>
                <a:cs typeface="Times New Roman" panose="02020603050405020304" pitchFamily="18" charset="0"/>
              </a:rPr>
              <a:t>Zero Crossing Rate, Spectral Roll-Off, Onset Strength, RMS, Spectral Entropy, Chroma STFT, Pitch.</a:t>
            </a:r>
          </a:p>
          <a:p>
            <a:pPr marL="0" indent="0">
              <a:lnSpc>
                <a:spcPct val="110000"/>
              </a:lnSpc>
              <a:buNone/>
            </a:pPr>
            <a:r>
              <a:rPr lang="en-US" sz="1000" i="1">
                <a:latin typeface="Times New Roman" panose="02020603050405020304" pitchFamily="18" charset="0"/>
                <a:cs typeface="Times New Roman" panose="02020603050405020304" pitchFamily="18" charset="0"/>
              </a:rPr>
              <a:t>(Note: The code and Description for all are present in the Jupyter notebook provided).</a:t>
            </a:r>
          </a:p>
          <a:p>
            <a:pPr marL="0" indent="0">
              <a:lnSpc>
                <a:spcPct val="110000"/>
              </a:lnSpc>
              <a:buNone/>
            </a:pPr>
            <a:r>
              <a:rPr lang="en-US" sz="1000">
                <a:latin typeface="Times New Roman" panose="02020603050405020304" pitchFamily="18" charset="0"/>
                <a:cs typeface="Times New Roman" panose="02020603050405020304" pitchFamily="18" charset="0"/>
              </a:rPr>
              <a:t>We are using two forms of the extracted Features:</a:t>
            </a:r>
          </a:p>
          <a:p>
            <a:pPr>
              <a:lnSpc>
                <a:spcPct val="110000"/>
              </a:lnSpc>
            </a:pPr>
            <a:r>
              <a:rPr lang="en-US" sz="1000" b="1">
                <a:latin typeface="Times New Roman" panose="02020603050405020304" pitchFamily="18" charset="0"/>
                <a:cs typeface="Times New Roman" panose="02020603050405020304" pitchFamily="18" charset="0"/>
              </a:rPr>
              <a:t>The Feature Matrix </a:t>
            </a:r>
            <a:r>
              <a:rPr lang="en-US" sz="1000">
                <a:latin typeface="Times New Roman" panose="02020603050405020304" pitchFamily="18" charset="0"/>
                <a:cs typeface="Times New Roman" panose="02020603050405020304" pitchFamily="18" charset="0"/>
              </a:rPr>
              <a:t>represents a set of features computed from audio frames. Each row in the matrix corresponds to a different frame of the audio signal, and each column represents a different features (final shape of each audio file </a:t>
            </a:r>
            <a:r>
              <a:rPr lang="en-US" sz="1000" b="1">
                <a:latin typeface="Times New Roman" panose="02020603050405020304" pitchFamily="18" charset="0"/>
                <a:cs typeface="Times New Roman" panose="02020603050405020304" pitchFamily="18" charset="0"/>
              </a:rPr>
              <a:t>(431 frames, 58 features)</a:t>
            </a:r>
            <a:r>
              <a:rPr lang="en-US" sz="1000">
                <a:latin typeface="Times New Roman" panose="02020603050405020304" pitchFamily="18" charset="0"/>
                <a:cs typeface="Times New Roman" panose="02020603050405020304" pitchFamily="18" charset="0"/>
              </a:rPr>
              <a:t>).</a:t>
            </a:r>
          </a:p>
          <a:p>
            <a:pPr>
              <a:lnSpc>
                <a:spcPct val="110000"/>
              </a:lnSpc>
            </a:pPr>
            <a:r>
              <a:rPr lang="en-US" sz="1000" b="1">
                <a:latin typeface="Times New Roman" panose="02020603050405020304" pitchFamily="18" charset="0"/>
                <a:cs typeface="Times New Roman" panose="02020603050405020304" pitchFamily="18" charset="0"/>
              </a:rPr>
              <a:t>The Feature Vector</a:t>
            </a:r>
            <a:r>
              <a:rPr lang="en-US" sz="1000">
                <a:latin typeface="Times New Roman" panose="02020603050405020304" pitchFamily="18" charset="0"/>
                <a:cs typeface="Times New Roman" panose="02020603050405020304" pitchFamily="18" charset="0"/>
              </a:rPr>
              <a:t>, averages the coefficients across each feature, effectively summarizing the spectral characteristics of the audio signal over time. It's commonly used to obtain a single set of features that represents the entire audio file or segment </a:t>
            </a:r>
            <a:r>
              <a:rPr lang="en-US" sz="1000" b="1">
                <a:latin typeface="Times New Roman" panose="02020603050405020304" pitchFamily="18" charset="0"/>
                <a:cs typeface="Times New Roman" panose="02020603050405020304" pitchFamily="18" charset="0"/>
              </a:rPr>
              <a:t>(gives us 58 feature for each audio file)</a:t>
            </a:r>
            <a:r>
              <a:rPr lang="en-US" sz="1000">
                <a:latin typeface="Times New Roman" panose="02020603050405020304" pitchFamily="18" charset="0"/>
                <a:cs typeface="Times New Roman" panose="02020603050405020304" pitchFamily="18" charset="0"/>
              </a:rPr>
              <a:t>.</a:t>
            </a:r>
          </a:p>
          <a:p>
            <a:pPr marL="0" indent="0">
              <a:lnSpc>
                <a:spcPct val="110000"/>
              </a:lnSpc>
              <a:buNone/>
            </a:pPr>
            <a:r>
              <a:rPr lang="en-US" sz="1000">
                <a:latin typeface="Times New Roman" panose="02020603050405020304" pitchFamily="18" charset="0"/>
                <a:cs typeface="Times New Roman" panose="02020603050405020304" pitchFamily="18" charset="0"/>
              </a:rPr>
              <a:t>We have used two sets of datasets. One is </a:t>
            </a:r>
            <a:r>
              <a:rPr lang="en-US" sz="1000" b="1">
                <a:latin typeface="Times New Roman" panose="02020603050405020304" pitchFamily="18" charset="0"/>
                <a:cs typeface="Times New Roman" panose="02020603050405020304" pitchFamily="18" charset="0"/>
              </a:rPr>
              <a:t>Un-Scaled Raw data</a:t>
            </a:r>
            <a:r>
              <a:rPr lang="en-US" sz="1000">
                <a:latin typeface="Times New Roman" panose="02020603050405020304" pitchFamily="18" charset="0"/>
                <a:cs typeface="Times New Roman" panose="02020603050405020304" pitchFamily="18" charset="0"/>
              </a:rPr>
              <a:t> (MFCC Features and its Mean) and the other is </a:t>
            </a:r>
            <a:r>
              <a:rPr lang="en-US" sz="1000" b="1">
                <a:latin typeface="Times New Roman" panose="02020603050405020304" pitchFamily="18" charset="0"/>
                <a:cs typeface="Times New Roman" panose="02020603050405020304" pitchFamily="18" charset="0"/>
              </a:rPr>
              <a:t>Scaled</a:t>
            </a:r>
            <a:r>
              <a:rPr lang="en-US" sz="1000">
                <a:latin typeface="Times New Roman" panose="02020603050405020304" pitchFamily="18" charset="0"/>
                <a:cs typeface="Times New Roman" panose="02020603050405020304" pitchFamily="18" charset="0"/>
              </a:rPr>
              <a:t> version of the same using </a:t>
            </a:r>
            <a:r>
              <a:rPr lang="en-US" sz="1000" b="1">
                <a:latin typeface="Times New Roman" panose="02020603050405020304" pitchFamily="18" charset="0"/>
                <a:cs typeface="Times New Roman" panose="02020603050405020304" pitchFamily="18" charset="0"/>
              </a:rPr>
              <a:t>StandardScaler</a:t>
            </a:r>
            <a:r>
              <a:rPr lang="en-US" sz="1000">
                <a:latin typeface="Times New Roman" panose="02020603050405020304" pitchFamily="18" charset="0"/>
                <a:cs typeface="Times New Roman" panose="02020603050405020304" pitchFamily="18" charset="0"/>
              </a:rPr>
              <a:t> from Scikit-Learn Library.</a:t>
            </a:r>
          </a:p>
          <a:p>
            <a:pPr marL="0" indent="0">
              <a:lnSpc>
                <a:spcPct val="110000"/>
              </a:lnSpc>
              <a:buNone/>
            </a:pPr>
            <a:r>
              <a:rPr lang="en-US" sz="1000">
                <a:latin typeface="Times New Roman" panose="02020603050405020304" pitchFamily="18" charset="0"/>
                <a:cs typeface="Times New Roman" panose="02020603050405020304" pitchFamily="18" charset="0"/>
              </a:rPr>
              <a:t>We also tried using </a:t>
            </a:r>
            <a:r>
              <a:rPr lang="en-US" sz="1000" b="1">
                <a:latin typeface="Times New Roman" panose="02020603050405020304" pitchFamily="18" charset="0"/>
                <a:cs typeface="Times New Roman" panose="02020603050405020304" pitchFamily="18" charset="0"/>
              </a:rPr>
              <a:t>Noise Removal techniques </a:t>
            </a:r>
            <a:r>
              <a:rPr lang="en-US" sz="1000">
                <a:latin typeface="Times New Roman" panose="02020603050405020304" pitchFamily="18" charset="0"/>
                <a:cs typeface="Times New Roman" panose="02020603050405020304" pitchFamily="18" charset="0"/>
              </a:rPr>
              <a:t>on our dataset and ran a simple Neural Network, but it resulted in lower accuracy on validation data.</a:t>
            </a:r>
          </a:p>
        </p:txBody>
      </p:sp>
      <p:pic>
        <p:nvPicPr>
          <p:cNvPr id="5" name="Picture 4">
            <a:extLst>
              <a:ext uri="{FF2B5EF4-FFF2-40B4-BE49-F238E27FC236}">
                <a16:creationId xmlns:a16="http://schemas.microsoft.com/office/drawing/2014/main" id="{61D853AD-93FE-5DC6-1542-39E1CF431C7A}"/>
              </a:ext>
            </a:extLst>
          </p:cNvPr>
          <p:cNvPicPr>
            <a:picLocks noChangeAspect="1"/>
          </p:cNvPicPr>
          <p:nvPr/>
        </p:nvPicPr>
        <p:blipFill>
          <a:blip r:embed="rId2"/>
          <a:stretch>
            <a:fillRect/>
          </a:stretch>
        </p:blipFill>
        <p:spPr>
          <a:xfrm>
            <a:off x="6834858" y="780782"/>
            <a:ext cx="4919650" cy="2533619"/>
          </a:xfrm>
          <a:prstGeom prst="rect">
            <a:avLst/>
          </a:prstGeom>
        </p:spPr>
      </p:pic>
      <p:pic>
        <p:nvPicPr>
          <p:cNvPr id="8" name="Picture 7">
            <a:extLst>
              <a:ext uri="{FF2B5EF4-FFF2-40B4-BE49-F238E27FC236}">
                <a16:creationId xmlns:a16="http://schemas.microsoft.com/office/drawing/2014/main" id="{D369E4C5-6394-78F5-1486-B6FCD81D4C64}"/>
              </a:ext>
            </a:extLst>
          </p:cNvPr>
          <p:cNvPicPr>
            <a:picLocks noChangeAspect="1"/>
          </p:cNvPicPr>
          <p:nvPr/>
        </p:nvPicPr>
        <p:blipFill>
          <a:blip r:embed="rId3"/>
          <a:stretch>
            <a:fillRect/>
          </a:stretch>
        </p:blipFill>
        <p:spPr>
          <a:xfrm>
            <a:off x="6834858" y="3542235"/>
            <a:ext cx="4919650" cy="2896404"/>
          </a:xfrm>
          <a:prstGeom prst="rect">
            <a:avLst/>
          </a:prstGeom>
        </p:spPr>
      </p:pic>
    </p:spTree>
    <p:extLst>
      <p:ext uri="{BB962C8B-B14F-4D97-AF65-F5344CB8AC3E}">
        <p14:creationId xmlns:p14="http://schemas.microsoft.com/office/powerpoint/2010/main" val="400523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BBB26-6F36-9051-00EE-41DFF0A1A311}"/>
              </a:ext>
            </a:extLst>
          </p:cNvPr>
          <p:cNvSpPr>
            <a:spLocks noGrp="1"/>
          </p:cNvSpPr>
          <p:nvPr>
            <p:ph type="title"/>
          </p:nvPr>
        </p:nvSpPr>
        <p:spPr>
          <a:xfrm>
            <a:off x="619759" y="603504"/>
            <a:ext cx="5237576" cy="1527048"/>
          </a:xfrm>
        </p:spPr>
        <p:txBody>
          <a:bodyPr anchor="b">
            <a:normAutofit/>
          </a:bodyPr>
          <a:lstStyle/>
          <a:p>
            <a:r>
              <a:rPr lang="en-US" dirty="0">
                <a:latin typeface="Times New Roman" panose="02020603050405020304" pitchFamily="18" charset="0"/>
                <a:cs typeface="Times New Roman" panose="02020603050405020304" pitchFamily="18" charset="0"/>
              </a:rPr>
              <a:t>Model Architecture and Training</a:t>
            </a:r>
          </a:p>
        </p:txBody>
      </p:sp>
      <p:sp>
        <p:nvSpPr>
          <p:cNvPr id="3" name="Content Placeholder 2">
            <a:extLst>
              <a:ext uri="{FF2B5EF4-FFF2-40B4-BE49-F238E27FC236}">
                <a16:creationId xmlns:a16="http://schemas.microsoft.com/office/drawing/2014/main" id="{AB4D02F8-93AA-39C1-F23F-F0439FA8DD7B}"/>
              </a:ext>
            </a:extLst>
          </p:cNvPr>
          <p:cNvSpPr>
            <a:spLocks noGrp="1"/>
          </p:cNvSpPr>
          <p:nvPr>
            <p:ph idx="1"/>
          </p:nvPr>
        </p:nvSpPr>
        <p:spPr>
          <a:xfrm>
            <a:off x="619758" y="2212847"/>
            <a:ext cx="5476242" cy="4212015"/>
          </a:xfrm>
        </p:spPr>
        <p:txBody>
          <a:bodyPr>
            <a:noAutofit/>
          </a:bodyPr>
          <a:lstStyle/>
          <a:p>
            <a:pPr marL="0" indent="0" algn="just">
              <a:lnSpc>
                <a:spcPct val="110000"/>
              </a:lnSpc>
              <a:buNone/>
            </a:pPr>
            <a:r>
              <a:rPr lang="en-US" sz="1100" dirty="0">
                <a:latin typeface="Times New Roman" panose="02020603050405020304" pitchFamily="18" charset="0"/>
                <a:cs typeface="Times New Roman" panose="02020603050405020304" pitchFamily="18" charset="0"/>
              </a:rPr>
              <a:t>We have used </a:t>
            </a:r>
            <a:r>
              <a:rPr lang="en-US" sz="1100" b="1" dirty="0">
                <a:latin typeface="Times New Roman" panose="02020603050405020304" pitchFamily="18" charset="0"/>
                <a:cs typeface="Times New Roman" panose="02020603050405020304" pitchFamily="18" charset="0"/>
              </a:rPr>
              <a:t>five methodologies </a:t>
            </a:r>
            <a:r>
              <a:rPr lang="en-US" sz="1100" dirty="0">
                <a:latin typeface="Times New Roman" panose="02020603050405020304" pitchFamily="18" charset="0"/>
                <a:cs typeface="Times New Roman" panose="02020603050405020304" pitchFamily="18" charset="0"/>
              </a:rPr>
              <a:t>for model training:</a:t>
            </a:r>
          </a:p>
          <a:p>
            <a:pPr algn="just">
              <a:lnSpc>
                <a:spcPct val="110000"/>
              </a:lnSpc>
            </a:pPr>
            <a:r>
              <a:rPr lang="en-US" sz="1100" b="1" dirty="0">
                <a:latin typeface="Times New Roman" panose="02020603050405020304" pitchFamily="18" charset="0"/>
                <a:cs typeface="Times New Roman" panose="02020603050405020304" pitchFamily="18" charset="0"/>
              </a:rPr>
              <a:t>Classical ML on Feature Vector</a:t>
            </a:r>
            <a:r>
              <a:rPr lang="en-US" sz="1100" dirty="0">
                <a:latin typeface="Times New Roman" panose="02020603050405020304" pitchFamily="18" charset="0"/>
                <a:cs typeface="Times New Roman" panose="02020603050405020304" pitchFamily="18" charset="0"/>
              </a:rPr>
              <a:t>: This approach utilizes classical machine learning algorithms, such as </a:t>
            </a:r>
            <a:r>
              <a:rPr lang="en-US" sz="1100" i="1" dirty="0">
                <a:latin typeface="Times New Roman" panose="02020603050405020304" pitchFamily="18" charset="0"/>
                <a:cs typeface="Times New Roman" panose="02020603050405020304" pitchFamily="18" charset="0"/>
              </a:rPr>
              <a:t>Support Vector Machines (SVM), Random Forests, or Gradient Boosting Machines</a:t>
            </a:r>
            <a:r>
              <a:rPr lang="en-US" sz="1100" dirty="0">
                <a:latin typeface="Times New Roman" panose="02020603050405020304" pitchFamily="18" charset="0"/>
                <a:cs typeface="Times New Roman" panose="02020603050405020304" pitchFamily="18" charset="0"/>
              </a:rPr>
              <a:t>, trained on the mean values of features extracted from audio signals.</a:t>
            </a:r>
          </a:p>
          <a:p>
            <a:pPr algn="just">
              <a:lnSpc>
                <a:spcPct val="110000"/>
              </a:lnSpc>
            </a:pPr>
            <a:r>
              <a:rPr lang="en-US" sz="1100" b="1" dirty="0">
                <a:latin typeface="Times New Roman" panose="02020603050405020304" pitchFamily="18" charset="0"/>
                <a:cs typeface="Times New Roman" panose="02020603050405020304" pitchFamily="18" charset="0"/>
              </a:rPr>
              <a:t>DNN model on Feature Vector</a:t>
            </a:r>
            <a:r>
              <a:rPr lang="en-US" sz="1100" dirty="0">
                <a:latin typeface="Times New Roman" panose="02020603050405020304" pitchFamily="18" charset="0"/>
                <a:cs typeface="Times New Roman" panose="02020603050405020304" pitchFamily="18" charset="0"/>
              </a:rPr>
              <a:t>: This involves training a </a:t>
            </a:r>
            <a:r>
              <a:rPr lang="en-US" sz="1100" i="1" dirty="0">
                <a:latin typeface="Times New Roman" panose="02020603050405020304" pitchFamily="18" charset="0"/>
                <a:cs typeface="Times New Roman" panose="02020603050405020304" pitchFamily="18" charset="0"/>
              </a:rPr>
              <a:t>Deep Neural Network (DNN)</a:t>
            </a:r>
            <a:r>
              <a:rPr lang="en-US" sz="1100" dirty="0">
                <a:latin typeface="Times New Roman" panose="02020603050405020304" pitchFamily="18" charset="0"/>
                <a:cs typeface="Times New Roman" panose="02020603050405020304" pitchFamily="18" charset="0"/>
              </a:rPr>
              <a:t> on the mean values of audio features extracted from audio signals.</a:t>
            </a:r>
          </a:p>
          <a:p>
            <a:pPr algn="just">
              <a:lnSpc>
                <a:spcPct val="110000"/>
              </a:lnSpc>
            </a:pPr>
            <a:r>
              <a:rPr lang="en-US" sz="1100" b="1" dirty="0">
                <a:latin typeface="Times New Roman" panose="02020603050405020304" pitchFamily="18" charset="0"/>
                <a:cs typeface="Times New Roman" panose="02020603050405020304" pitchFamily="18" charset="0"/>
              </a:rPr>
              <a:t>CNN model on Feature Matrix</a:t>
            </a:r>
            <a:r>
              <a:rPr lang="en-US" sz="1100" dirty="0">
                <a:latin typeface="Times New Roman" panose="02020603050405020304" pitchFamily="18" charset="0"/>
                <a:cs typeface="Times New Roman" panose="02020603050405020304" pitchFamily="18" charset="0"/>
              </a:rPr>
              <a:t>: This involves training a </a:t>
            </a:r>
            <a:r>
              <a:rPr lang="en-US" sz="1100" i="1" dirty="0">
                <a:latin typeface="Times New Roman" panose="02020603050405020304" pitchFamily="18" charset="0"/>
                <a:cs typeface="Times New Roman" panose="02020603050405020304" pitchFamily="18" charset="0"/>
              </a:rPr>
              <a:t>Convolutional Neural Network (CNN)</a:t>
            </a:r>
            <a:r>
              <a:rPr lang="en-US" sz="1100" dirty="0">
                <a:latin typeface="Times New Roman" panose="02020603050405020304" pitchFamily="18" charset="0"/>
                <a:cs typeface="Times New Roman" panose="02020603050405020304" pitchFamily="18" charset="0"/>
              </a:rPr>
              <a:t> on the feature matrix extracted from audio signals.</a:t>
            </a:r>
          </a:p>
          <a:p>
            <a:pPr algn="just">
              <a:lnSpc>
                <a:spcPct val="110000"/>
              </a:lnSpc>
            </a:pPr>
            <a:r>
              <a:rPr lang="en-US" sz="1100" b="1" dirty="0">
                <a:latin typeface="Times New Roman" panose="02020603050405020304" pitchFamily="18" charset="0"/>
                <a:cs typeface="Times New Roman" panose="02020603050405020304" pitchFamily="18" charset="0"/>
              </a:rPr>
              <a:t>CNN model on Spectrogram Images</a:t>
            </a:r>
            <a:r>
              <a:rPr lang="en-US" sz="1100" dirty="0">
                <a:latin typeface="Times New Roman" panose="02020603050405020304" pitchFamily="18" charset="0"/>
                <a:cs typeface="Times New Roman" panose="02020603050405020304" pitchFamily="18" charset="0"/>
              </a:rPr>
              <a:t>: In this approach, a CNN is trained on spectrogram images generated from audio signals.</a:t>
            </a:r>
          </a:p>
          <a:p>
            <a:pPr algn="just">
              <a:lnSpc>
                <a:spcPct val="110000"/>
              </a:lnSpc>
            </a:pPr>
            <a:r>
              <a:rPr lang="en-US" sz="1100" b="1" dirty="0">
                <a:latin typeface="Times New Roman" panose="02020603050405020304" pitchFamily="18" charset="0"/>
                <a:cs typeface="Times New Roman" panose="02020603050405020304" pitchFamily="18" charset="0"/>
              </a:rPr>
              <a:t>Ensembling Techniques</a:t>
            </a:r>
            <a:r>
              <a:rPr lang="en-US" sz="1100" dirty="0">
                <a:latin typeface="Times New Roman" panose="02020603050405020304" pitchFamily="18" charset="0"/>
                <a:cs typeface="Times New Roman" panose="02020603050405020304" pitchFamily="18" charset="0"/>
              </a:rPr>
              <a:t>: Ensembling techniques involve combining predictions from multiple individual models to improve overall performance. For this project we have taken a different approach to combine the predictions from different models to get the final predictions.</a:t>
            </a:r>
          </a:p>
          <a:p>
            <a:pPr lvl="1" algn="just">
              <a:lnSpc>
                <a:spcPct val="110000"/>
              </a:lnSpc>
              <a:buFont typeface="Courier New" panose="02070309020205020404" pitchFamily="49" charset="0"/>
              <a:buChar char="o"/>
            </a:pPr>
            <a:r>
              <a:rPr lang="en-US" sz="1100" b="1" i="1" dirty="0">
                <a:latin typeface="Times New Roman" panose="02020603050405020304" pitchFamily="18" charset="0"/>
                <a:cs typeface="Times New Roman" panose="02020603050405020304" pitchFamily="18" charset="0"/>
              </a:rPr>
              <a:t>Approach 1</a:t>
            </a:r>
            <a:r>
              <a:rPr lang="en-US" sz="1100" dirty="0">
                <a:latin typeface="Times New Roman" panose="02020603050405020304" pitchFamily="18" charset="0"/>
                <a:cs typeface="Times New Roman" panose="02020603050405020304" pitchFamily="18" charset="0"/>
              </a:rPr>
              <a:t>: Taking top three predictions from the models and getting the combined probabilities for each label.</a:t>
            </a:r>
          </a:p>
          <a:p>
            <a:pPr lvl="1" algn="just">
              <a:lnSpc>
                <a:spcPct val="110000"/>
              </a:lnSpc>
              <a:buFont typeface="Courier New" panose="02070309020205020404" pitchFamily="49" charset="0"/>
              <a:buChar char="o"/>
            </a:pPr>
            <a:r>
              <a:rPr lang="en-US" sz="1100" b="1" i="1" dirty="0">
                <a:latin typeface="Times New Roman" panose="02020603050405020304" pitchFamily="18" charset="0"/>
                <a:cs typeface="Times New Roman" panose="02020603050405020304" pitchFamily="18" charset="0"/>
              </a:rPr>
              <a:t>Approach 2</a:t>
            </a:r>
            <a:r>
              <a:rPr lang="en-US" sz="1100" dirty="0">
                <a:latin typeface="Times New Roman" panose="02020603050405020304" pitchFamily="18" charset="0"/>
                <a:cs typeface="Times New Roman" panose="02020603050405020304" pitchFamily="18" charset="0"/>
              </a:rPr>
              <a:t>: Taking the Hadamard Product of all the probabilities across models and then getting the argmax for the label prediction.</a:t>
            </a:r>
          </a:p>
        </p:txBody>
      </p:sp>
      <p:pic>
        <p:nvPicPr>
          <p:cNvPr id="4" name="Google Shape;131;p25" descr="A close-up of a computer screen&#10;&#10;Description automatically generated">
            <a:extLst>
              <a:ext uri="{FF2B5EF4-FFF2-40B4-BE49-F238E27FC236}">
                <a16:creationId xmlns:a16="http://schemas.microsoft.com/office/drawing/2014/main" id="{D4213CA8-E40B-398C-8318-4ECD6ADBBD83}"/>
              </a:ext>
            </a:extLst>
          </p:cNvPr>
          <p:cNvPicPr preferRelativeResize="0"/>
          <p:nvPr/>
        </p:nvPicPr>
        <p:blipFill rotWithShape="1">
          <a:blip r:embed="rId2"/>
          <a:srcRect r="50999"/>
          <a:stretch/>
        </p:blipFill>
        <p:spPr>
          <a:xfrm>
            <a:off x="6834858" y="2034314"/>
            <a:ext cx="4919650" cy="1280088"/>
          </a:xfrm>
          <a:prstGeom prst="rect">
            <a:avLst/>
          </a:prstGeom>
          <a:noFill/>
        </p:spPr>
      </p:pic>
      <p:pic>
        <p:nvPicPr>
          <p:cNvPr id="5" name="Google Shape;131;p25" descr="A close-up of a computer screen&#10;&#10;Description automatically generated">
            <a:extLst>
              <a:ext uri="{FF2B5EF4-FFF2-40B4-BE49-F238E27FC236}">
                <a16:creationId xmlns:a16="http://schemas.microsoft.com/office/drawing/2014/main" id="{B7C1B5B9-5A72-CCDA-D147-CE0C47960A59}"/>
              </a:ext>
            </a:extLst>
          </p:cNvPr>
          <p:cNvPicPr preferRelativeResize="0"/>
          <p:nvPr/>
        </p:nvPicPr>
        <p:blipFill rotWithShape="1">
          <a:blip r:embed="rId2"/>
          <a:srcRect l="50999"/>
          <a:stretch/>
        </p:blipFill>
        <p:spPr>
          <a:xfrm>
            <a:off x="6834858" y="3542235"/>
            <a:ext cx="4919652" cy="1280088"/>
          </a:xfrm>
          <a:prstGeom prst="rect">
            <a:avLst/>
          </a:prstGeom>
          <a:noFill/>
        </p:spPr>
      </p:pic>
    </p:spTree>
    <p:extLst>
      <p:ext uri="{BB962C8B-B14F-4D97-AF65-F5344CB8AC3E}">
        <p14:creationId xmlns:p14="http://schemas.microsoft.com/office/powerpoint/2010/main" val="147211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336D5-9BC7-95FC-1115-2BF379DC7DD0}"/>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dirty="0">
                <a:latin typeface="Times New Roman" panose="02020603050405020304" pitchFamily="18" charset="0"/>
                <a:cs typeface="Times New Roman" panose="02020603050405020304" pitchFamily="18" charset="0"/>
              </a:rPr>
              <a:t>Model Evaluation (Classical ML)</a:t>
            </a:r>
          </a:p>
        </p:txBody>
      </p:sp>
      <p:sp>
        <p:nvSpPr>
          <p:cNvPr id="5" name="TextBox 4">
            <a:extLst>
              <a:ext uri="{FF2B5EF4-FFF2-40B4-BE49-F238E27FC236}">
                <a16:creationId xmlns:a16="http://schemas.microsoft.com/office/drawing/2014/main" id="{C56F4303-2387-B0CD-79DE-347ECD17C057}"/>
              </a:ext>
            </a:extLst>
          </p:cNvPr>
          <p:cNvSpPr txBox="1"/>
          <p:nvPr/>
        </p:nvSpPr>
        <p:spPr>
          <a:xfrm>
            <a:off x="1731821" y="1212692"/>
            <a:ext cx="8728363" cy="418780"/>
          </a:xfrm>
          <a:prstGeom prst="rect">
            <a:avLst/>
          </a:prstGeom>
        </p:spPr>
        <p:txBody>
          <a:bodyPr vert="horz" lIns="91440" tIns="45720" rIns="91440" bIns="45720" rtlCol="0">
            <a:normAutofit/>
          </a:bodyPr>
          <a:lstStyle/>
          <a:p>
            <a:pPr algn="ctr">
              <a:lnSpc>
                <a:spcPct val="120000"/>
              </a:lnSpc>
              <a:spcBef>
                <a:spcPts val="1000"/>
              </a:spcBef>
            </a:pPr>
            <a:r>
              <a:rPr lang="en-US" dirty="0">
                <a:latin typeface="Times New Roman" panose="02020603050405020304" pitchFamily="18" charset="0"/>
                <a:cs typeface="Times New Roman" panose="02020603050405020304" pitchFamily="18" charset="0"/>
              </a:rPr>
              <a:t>Below is the Evaluation metric table for Classical ML Algorithms.</a:t>
            </a:r>
          </a:p>
        </p:txBody>
      </p:sp>
      <p:graphicFrame>
        <p:nvGraphicFramePr>
          <p:cNvPr id="4" name="Google Shape;143;p27">
            <a:extLst>
              <a:ext uri="{FF2B5EF4-FFF2-40B4-BE49-F238E27FC236}">
                <a16:creationId xmlns:a16="http://schemas.microsoft.com/office/drawing/2014/main" id="{7E580123-5002-327C-5116-4F21D01563E6}"/>
              </a:ext>
            </a:extLst>
          </p:cNvPr>
          <p:cNvGraphicFramePr/>
          <p:nvPr>
            <p:extLst>
              <p:ext uri="{D42A27DB-BD31-4B8C-83A1-F6EECF244321}">
                <p14:modId xmlns:p14="http://schemas.microsoft.com/office/powerpoint/2010/main" val="4120011641"/>
              </p:ext>
            </p:extLst>
          </p:nvPr>
        </p:nvGraphicFramePr>
        <p:xfrm>
          <a:off x="1994916" y="2182930"/>
          <a:ext cx="8202170" cy="3770375"/>
        </p:xfrm>
        <a:graphic>
          <a:graphicData uri="http://schemas.openxmlformats.org/drawingml/2006/table">
            <a:tbl>
              <a:tblPr firstRow="1" firstCol="1">
                <a:tableStyleId>{3C2FFA5D-87B4-456A-9821-1D502468CF0F}</a:tableStyleId>
              </a:tblPr>
              <a:tblGrid>
                <a:gridCol w="1825556">
                  <a:extLst>
                    <a:ext uri="{9D8B030D-6E8A-4147-A177-3AD203B41FA5}">
                      <a16:colId xmlns:a16="http://schemas.microsoft.com/office/drawing/2014/main" val="20000"/>
                    </a:ext>
                  </a:extLst>
                </a:gridCol>
                <a:gridCol w="1268864">
                  <a:extLst>
                    <a:ext uri="{9D8B030D-6E8A-4147-A177-3AD203B41FA5}">
                      <a16:colId xmlns:a16="http://schemas.microsoft.com/office/drawing/2014/main" val="20001"/>
                    </a:ext>
                  </a:extLst>
                </a:gridCol>
                <a:gridCol w="1710683">
                  <a:extLst>
                    <a:ext uri="{9D8B030D-6E8A-4147-A177-3AD203B41FA5}">
                      <a16:colId xmlns:a16="http://schemas.microsoft.com/office/drawing/2014/main" val="20002"/>
                    </a:ext>
                  </a:extLst>
                </a:gridCol>
                <a:gridCol w="1591392">
                  <a:extLst>
                    <a:ext uri="{9D8B030D-6E8A-4147-A177-3AD203B41FA5}">
                      <a16:colId xmlns:a16="http://schemas.microsoft.com/office/drawing/2014/main" val="20003"/>
                    </a:ext>
                  </a:extLst>
                </a:gridCol>
                <a:gridCol w="1805675">
                  <a:extLst>
                    <a:ext uri="{9D8B030D-6E8A-4147-A177-3AD203B41FA5}">
                      <a16:colId xmlns:a16="http://schemas.microsoft.com/office/drawing/2014/main" val="20004"/>
                    </a:ext>
                  </a:extLst>
                </a:gridCol>
              </a:tblGrid>
              <a:tr h="538625">
                <a:tc>
                  <a:txBody>
                    <a:bodyPr/>
                    <a:lstStyle/>
                    <a:p>
                      <a:pPr marL="0" lvl="0" indent="0" algn="l" rtl="0">
                        <a:spcBef>
                          <a:spcPts val="0"/>
                        </a:spcBef>
                        <a:spcAft>
                          <a:spcPts val="0"/>
                        </a:spcAft>
                        <a:buNone/>
                      </a:pPr>
                      <a:r>
                        <a:rPr lang="en-US" sz="1500" b="1">
                          <a:latin typeface="Times New Roman" panose="02020603050405020304" pitchFamily="18" charset="0"/>
                          <a:cs typeface="Times New Roman" panose="02020603050405020304" pitchFamily="18" charset="0"/>
                        </a:rPr>
                        <a:t>Model Name</a:t>
                      </a:r>
                    </a:p>
                  </a:txBody>
                  <a:tcPr marL="127223" marR="127223" marT="127223" marB="127223"/>
                </a:tc>
                <a:tc>
                  <a:txBody>
                    <a:bodyPr/>
                    <a:lstStyle/>
                    <a:p>
                      <a:pPr marL="0" lvl="0" indent="0" algn="l" rtl="0">
                        <a:spcBef>
                          <a:spcPts val="0"/>
                        </a:spcBef>
                        <a:spcAft>
                          <a:spcPts val="0"/>
                        </a:spcAft>
                        <a:buNone/>
                      </a:pPr>
                      <a:r>
                        <a:rPr lang="en-US" sz="1500" b="1">
                          <a:latin typeface="Times New Roman" panose="02020603050405020304" pitchFamily="18" charset="0"/>
                          <a:cs typeface="Times New Roman" panose="02020603050405020304" pitchFamily="18" charset="0"/>
                        </a:rPr>
                        <a:t>Data Type</a:t>
                      </a:r>
                    </a:p>
                  </a:txBody>
                  <a:tcPr marL="127223" marR="127223" marT="127223" marB="127223"/>
                </a:tc>
                <a:tc>
                  <a:txBody>
                    <a:bodyPr/>
                    <a:lstStyle/>
                    <a:p>
                      <a:pPr marL="0" lvl="0" indent="0" algn="l" rtl="0">
                        <a:spcBef>
                          <a:spcPts val="0"/>
                        </a:spcBef>
                        <a:spcAft>
                          <a:spcPts val="0"/>
                        </a:spcAft>
                        <a:buNone/>
                      </a:pPr>
                      <a:r>
                        <a:rPr lang="en-US" sz="1500" b="1">
                          <a:latin typeface="Times New Roman" panose="02020603050405020304" pitchFamily="18" charset="0"/>
                          <a:cs typeface="Times New Roman" panose="02020603050405020304" pitchFamily="18" charset="0"/>
                        </a:rPr>
                        <a:t>Train Accuracy</a:t>
                      </a:r>
                    </a:p>
                  </a:txBody>
                  <a:tcPr marL="127223" marR="127223" marT="127223" marB="127223"/>
                </a:tc>
                <a:tc>
                  <a:txBody>
                    <a:bodyPr/>
                    <a:lstStyle/>
                    <a:p>
                      <a:pPr marL="0" lvl="0" indent="0" algn="l" rtl="0">
                        <a:spcBef>
                          <a:spcPts val="0"/>
                        </a:spcBef>
                        <a:spcAft>
                          <a:spcPts val="0"/>
                        </a:spcAft>
                        <a:buNone/>
                      </a:pPr>
                      <a:r>
                        <a:rPr lang="en-US" sz="1500" b="1">
                          <a:latin typeface="Times New Roman" panose="02020603050405020304" pitchFamily="18" charset="0"/>
                          <a:cs typeface="Times New Roman" panose="02020603050405020304" pitchFamily="18" charset="0"/>
                        </a:rPr>
                        <a:t>Test Accuracy</a:t>
                      </a:r>
                    </a:p>
                  </a:txBody>
                  <a:tcPr marL="127223" marR="127223" marT="127223" marB="127223"/>
                </a:tc>
                <a:tc>
                  <a:txBody>
                    <a:bodyPr/>
                    <a:lstStyle/>
                    <a:p>
                      <a:pPr marL="0" lvl="0" indent="0" algn="l" rtl="0">
                        <a:spcBef>
                          <a:spcPts val="0"/>
                        </a:spcBef>
                        <a:spcAft>
                          <a:spcPts val="0"/>
                        </a:spcAft>
                        <a:buNone/>
                      </a:pPr>
                      <a:r>
                        <a:rPr lang="en-US" sz="1500" b="1">
                          <a:latin typeface="Times New Roman" panose="02020603050405020304" pitchFamily="18" charset="0"/>
                          <a:cs typeface="Times New Roman" panose="02020603050405020304" pitchFamily="18" charset="0"/>
                        </a:rPr>
                        <a:t>Test ROC_AUC </a:t>
                      </a:r>
                    </a:p>
                  </a:txBody>
                  <a:tcPr marL="127223" marR="127223" marT="127223" marB="127223"/>
                </a:tc>
                <a:extLst>
                  <a:ext uri="{0D108BD9-81ED-4DB2-BD59-A6C34878D82A}">
                    <a16:rowId xmlns:a16="http://schemas.microsoft.com/office/drawing/2014/main" val="10000"/>
                  </a:ext>
                </a:extLst>
              </a:tr>
              <a:tr h="538625">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Random Forest</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Unscaled</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1.0</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0.079</a:t>
                      </a:r>
                    </a:p>
                  </a:txBody>
                  <a:tcPr marL="127223" marR="127223" marT="127223" marB="127223"/>
                </a:tc>
                <a:tc>
                  <a:txBody>
                    <a:bodyPr/>
                    <a:lstStyle/>
                    <a:p>
                      <a:pPr marL="0" lvl="0" indent="0" algn="l" rtl="0">
                        <a:spcBef>
                          <a:spcPts val="0"/>
                        </a:spcBef>
                        <a:spcAft>
                          <a:spcPts val="0"/>
                        </a:spcAft>
                        <a:buNone/>
                      </a:pPr>
                      <a:r>
                        <a:rPr lang="en" sz="1500">
                          <a:latin typeface="Times New Roman" panose="02020603050405020304" pitchFamily="18" charset="0"/>
                          <a:cs typeface="Times New Roman" panose="02020603050405020304" pitchFamily="18" charset="0"/>
                        </a:rPr>
                        <a:t>0.4689</a:t>
                      </a:r>
                    </a:p>
                  </a:txBody>
                  <a:tcPr marL="127223" marR="127223" marT="127223" marB="127223"/>
                </a:tc>
                <a:extLst>
                  <a:ext uri="{0D108BD9-81ED-4DB2-BD59-A6C34878D82A}">
                    <a16:rowId xmlns:a16="http://schemas.microsoft.com/office/drawing/2014/main" val="10001"/>
                  </a:ext>
                </a:extLst>
              </a:tr>
              <a:tr h="538625">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Gradient Boosting</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Unscaled</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0.84</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0.044</a:t>
                      </a:r>
                    </a:p>
                  </a:txBody>
                  <a:tcPr marL="127223" marR="127223" marT="127223" marB="127223"/>
                </a:tc>
                <a:tc>
                  <a:txBody>
                    <a:bodyPr/>
                    <a:lstStyle/>
                    <a:p>
                      <a:pPr marL="0" lvl="0" indent="0" algn="l" rtl="0">
                        <a:spcBef>
                          <a:spcPts val="0"/>
                        </a:spcBef>
                        <a:spcAft>
                          <a:spcPts val="0"/>
                        </a:spcAft>
                        <a:buNone/>
                      </a:pPr>
                      <a:r>
                        <a:rPr lang="en" sz="1500">
                          <a:latin typeface="Times New Roman" panose="02020603050405020304" pitchFamily="18" charset="0"/>
                          <a:cs typeface="Times New Roman" panose="02020603050405020304" pitchFamily="18" charset="0"/>
                        </a:rPr>
                        <a:t>0.4666</a:t>
                      </a:r>
                    </a:p>
                  </a:txBody>
                  <a:tcPr marL="127223" marR="127223" marT="127223" marB="127223"/>
                </a:tc>
                <a:extLst>
                  <a:ext uri="{0D108BD9-81ED-4DB2-BD59-A6C34878D82A}">
                    <a16:rowId xmlns:a16="http://schemas.microsoft.com/office/drawing/2014/main" val="10002"/>
                  </a:ext>
                </a:extLst>
              </a:tr>
              <a:tr h="538625">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SVC</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Unscaled</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0.48</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0.028</a:t>
                      </a:r>
                    </a:p>
                  </a:txBody>
                  <a:tcPr marL="127223" marR="127223" marT="127223" marB="127223"/>
                </a:tc>
                <a:tc>
                  <a:txBody>
                    <a:bodyPr/>
                    <a:lstStyle/>
                    <a:p>
                      <a:pPr marL="0" lvl="0" indent="0" algn="l" rtl="0">
                        <a:spcBef>
                          <a:spcPts val="0"/>
                        </a:spcBef>
                        <a:spcAft>
                          <a:spcPts val="0"/>
                        </a:spcAft>
                        <a:buNone/>
                      </a:pPr>
                      <a:r>
                        <a:rPr lang="en" sz="1500">
                          <a:latin typeface="Times New Roman" panose="02020603050405020304" pitchFamily="18" charset="0"/>
                          <a:cs typeface="Times New Roman" panose="02020603050405020304" pitchFamily="18" charset="0"/>
                        </a:rPr>
                        <a:t>0.4467</a:t>
                      </a:r>
                    </a:p>
                  </a:txBody>
                  <a:tcPr marL="127223" marR="127223" marT="127223" marB="127223"/>
                </a:tc>
                <a:extLst>
                  <a:ext uri="{0D108BD9-81ED-4DB2-BD59-A6C34878D82A}">
                    <a16:rowId xmlns:a16="http://schemas.microsoft.com/office/drawing/2014/main" val="10003"/>
                  </a:ext>
                </a:extLst>
              </a:tr>
              <a:tr h="538625">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Random Forest</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Scaled</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0.99</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0.079</a:t>
                      </a:r>
                    </a:p>
                  </a:txBody>
                  <a:tcPr marL="127223" marR="127223" marT="127223" marB="127223"/>
                </a:tc>
                <a:tc>
                  <a:txBody>
                    <a:bodyPr/>
                    <a:lstStyle/>
                    <a:p>
                      <a:pPr marL="0" lvl="0" indent="0" algn="l" rtl="0">
                        <a:spcBef>
                          <a:spcPts val="0"/>
                        </a:spcBef>
                        <a:spcAft>
                          <a:spcPts val="0"/>
                        </a:spcAft>
                        <a:buNone/>
                      </a:pPr>
                      <a:r>
                        <a:rPr lang="en" sz="1500">
                          <a:latin typeface="Times New Roman" panose="02020603050405020304" pitchFamily="18" charset="0"/>
                          <a:cs typeface="Times New Roman" panose="02020603050405020304" pitchFamily="18" charset="0"/>
                        </a:rPr>
                        <a:t>0.4760</a:t>
                      </a:r>
                    </a:p>
                  </a:txBody>
                  <a:tcPr marL="127223" marR="127223" marT="127223" marB="127223"/>
                </a:tc>
                <a:extLst>
                  <a:ext uri="{0D108BD9-81ED-4DB2-BD59-A6C34878D82A}">
                    <a16:rowId xmlns:a16="http://schemas.microsoft.com/office/drawing/2014/main" val="10004"/>
                  </a:ext>
                </a:extLst>
              </a:tr>
              <a:tr h="538625">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Gradient Boosting</a:t>
                      </a:r>
                    </a:p>
                  </a:txBody>
                  <a:tcPr marL="127223" marR="127223" marT="127223" marB="127223"/>
                </a:tc>
                <a:tc>
                  <a:txBody>
                    <a:bodyPr/>
                    <a:lstStyle/>
                    <a:p>
                      <a:pPr marL="0" lvl="0" indent="0" algn="l" rtl="0">
                        <a:spcBef>
                          <a:spcPts val="0"/>
                        </a:spcBef>
                        <a:spcAft>
                          <a:spcPts val="0"/>
                        </a:spcAft>
                        <a:buClr>
                          <a:schemeClr val="dk1"/>
                        </a:buClr>
                        <a:buSzPts val="1100"/>
                        <a:buFont typeface="Arial"/>
                        <a:buNone/>
                      </a:pPr>
                      <a:r>
                        <a:rPr lang="en-US" sz="1500">
                          <a:solidFill>
                            <a:schemeClr val="dk1"/>
                          </a:solidFill>
                          <a:latin typeface="Times New Roman" panose="02020603050405020304" pitchFamily="18" charset="0"/>
                          <a:cs typeface="Times New Roman" panose="02020603050405020304" pitchFamily="18" charset="0"/>
                        </a:rPr>
                        <a:t>Scaled</a:t>
                      </a:r>
                      <a:endParaRPr lang="en-US" sz="1500">
                        <a:latin typeface="Times New Roman" panose="02020603050405020304" pitchFamily="18" charset="0"/>
                        <a:cs typeface="Times New Roman" panose="02020603050405020304" pitchFamily="18" charset="0"/>
                      </a:endParaRP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0.84</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0.045</a:t>
                      </a:r>
                    </a:p>
                  </a:txBody>
                  <a:tcPr marL="127223" marR="127223" marT="127223" marB="127223"/>
                </a:tc>
                <a:tc>
                  <a:txBody>
                    <a:bodyPr/>
                    <a:lstStyle/>
                    <a:p>
                      <a:pPr marL="0" lvl="0" indent="0" algn="l" rtl="0">
                        <a:spcBef>
                          <a:spcPts val="0"/>
                        </a:spcBef>
                        <a:spcAft>
                          <a:spcPts val="0"/>
                        </a:spcAft>
                        <a:buNone/>
                      </a:pPr>
                      <a:r>
                        <a:rPr lang="en" sz="1500">
                          <a:latin typeface="Times New Roman" panose="02020603050405020304" pitchFamily="18" charset="0"/>
                          <a:cs typeface="Times New Roman" panose="02020603050405020304" pitchFamily="18" charset="0"/>
                        </a:rPr>
                        <a:t>0.4663</a:t>
                      </a:r>
                    </a:p>
                  </a:txBody>
                  <a:tcPr marL="127223" marR="127223" marT="127223" marB="127223"/>
                </a:tc>
                <a:extLst>
                  <a:ext uri="{0D108BD9-81ED-4DB2-BD59-A6C34878D82A}">
                    <a16:rowId xmlns:a16="http://schemas.microsoft.com/office/drawing/2014/main" val="10005"/>
                  </a:ext>
                </a:extLst>
              </a:tr>
              <a:tr h="538625">
                <a:tc>
                  <a:txBody>
                    <a:bodyPr/>
                    <a:lstStyle/>
                    <a:p>
                      <a:pPr marL="0" lvl="0" indent="0" algn="l" rtl="0">
                        <a:spcBef>
                          <a:spcPts val="0"/>
                        </a:spcBef>
                        <a:spcAft>
                          <a:spcPts val="0"/>
                        </a:spcAft>
                        <a:buNone/>
                      </a:pPr>
                      <a:r>
                        <a:rPr lang="en-US" sz="1500" dirty="0">
                          <a:latin typeface="Times New Roman" panose="02020603050405020304" pitchFamily="18" charset="0"/>
                          <a:cs typeface="Times New Roman" panose="02020603050405020304" pitchFamily="18" charset="0"/>
                        </a:rPr>
                        <a:t>SVC</a:t>
                      </a:r>
                    </a:p>
                  </a:txBody>
                  <a:tcPr marL="127223" marR="127223" marT="127223" marB="127223"/>
                </a:tc>
                <a:tc>
                  <a:txBody>
                    <a:bodyPr/>
                    <a:lstStyle/>
                    <a:p>
                      <a:pPr marL="0" lvl="0" indent="0" algn="l" rtl="0">
                        <a:spcBef>
                          <a:spcPts val="0"/>
                        </a:spcBef>
                        <a:spcAft>
                          <a:spcPts val="0"/>
                        </a:spcAft>
                        <a:buClr>
                          <a:schemeClr val="dk1"/>
                        </a:buClr>
                        <a:buSzPts val="1100"/>
                        <a:buFont typeface="Arial"/>
                        <a:buNone/>
                      </a:pPr>
                      <a:r>
                        <a:rPr lang="en-US" sz="1500">
                          <a:solidFill>
                            <a:schemeClr val="dk1"/>
                          </a:solidFill>
                          <a:latin typeface="Times New Roman" panose="02020603050405020304" pitchFamily="18" charset="0"/>
                          <a:cs typeface="Times New Roman" panose="02020603050405020304" pitchFamily="18" charset="0"/>
                        </a:rPr>
                        <a:t>Scaled</a:t>
                      </a:r>
                      <a:endParaRPr lang="en-US" sz="1500">
                        <a:latin typeface="Times New Roman" panose="02020603050405020304" pitchFamily="18" charset="0"/>
                        <a:cs typeface="Times New Roman" panose="02020603050405020304" pitchFamily="18" charset="0"/>
                      </a:endParaRP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0.99</a:t>
                      </a:r>
                    </a:p>
                  </a:txBody>
                  <a:tcPr marL="127223" marR="127223" marT="127223" marB="127223"/>
                </a:tc>
                <a:tc>
                  <a:txBody>
                    <a:bodyPr/>
                    <a:lstStyle/>
                    <a:p>
                      <a:pPr marL="0" lvl="0" indent="0" algn="l" rtl="0">
                        <a:spcBef>
                          <a:spcPts val="0"/>
                        </a:spcBef>
                        <a:spcAft>
                          <a:spcPts val="0"/>
                        </a:spcAft>
                        <a:buNone/>
                      </a:pPr>
                      <a:r>
                        <a:rPr lang="en-US" sz="1500">
                          <a:latin typeface="Times New Roman" panose="02020603050405020304" pitchFamily="18" charset="0"/>
                          <a:cs typeface="Times New Roman" panose="02020603050405020304" pitchFamily="18" charset="0"/>
                        </a:rPr>
                        <a:t>0.080</a:t>
                      </a:r>
                    </a:p>
                  </a:txBody>
                  <a:tcPr marL="127223" marR="127223" marT="127223" marB="127223"/>
                </a:tc>
                <a:tc>
                  <a:txBody>
                    <a:bodyPr/>
                    <a:lstStyle/>
                    <a:p>
                      <a:pPr marL="0" lvl="0" indent="0" algn="l" rtl="0">
                        <a:spcBef>
                          <a:spcPts val="0"/>
                        </a:spcBef>
                        <a:spcAft>
                          <a:spcPts val="0"/>
                        </a:spcAft>
                        <a:buNone/>
                      </a:pPr>
                      <a:r>
                        <a:rPr lang="en" sz="1500" dirty="0">
                          <a:latin typeface="Times New Roman" panose="02020603050405020304" pitchFamily="18" charset="0"/>
                          <a:cs typeface="Times New Roman" panose="02020603050405020304" pitchFamily="18" charset="0"/>
                        </a:rPr>
                        <a:t>0.4639</a:t>
                      </a:r>
                    </a:p>
                  </a:txBody>
                  <a:tcPr marL="127223" marR="127223" marT="127223" marB="127223"/>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7729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8687C-1387-5454-595C-8635961A57B2}"/>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dirty="0"/>
              <a:t>Model Evaluation (Deep Learning)</a:t>
            </a:r>
            <a:endParaRPr lang="en-US"/>
          </a:p>
        </p:txBody>
      </p:sp>
      <p:sp>
        <p:nvSpPr>
          <p:cNvPr id="3" name="Content Placeholder 2">
            <a:extLst>
              <a:ext uri="{FF2B5EF4-FFF2-40B4-BE49-F238E27FC236}">
                <a16:creationId xmlns:a16="http://schemas.microsoft.com/office/drawing/2014/main" id="{FFD9EF99-4756-0408-C8FB-303E6AA6CA3B}"/>
              </a:ext>
            </a:extLst>
          </p:cNvPr>
          <p:cNvSpPr>
            <a:spLocks noGrp="1"/>
          </p:cNvSpPr>
          <p:nvPr>
            <p:ph idx="1"/>
          </p:nvPr>
        </p:nvSpPr>
        <p:spPr>
          <a:xfrm>
            <a:off x="1731821" y="1212692"/>
            <a:ext cx="8728363" cy="418780"/>
          </a:xfrm>
        </p:spPr>
        <p:txBody>
          <a:bodyPr vert="horz" lIns="91440" tIns="45720" rIns="91440" bIns="45720" rtlCol="0">
            <a:normAutofit/>
          </a:bodyPr>
          <a:lstStyle/>
          <a:p>
            <a:pPr marL="0" indent="0" algn="ctr">
              <a:buNone/>
            </a:pPr>
            <a:r>
              <a:rPr lang="en-US" sz="1800" dirty="0"/>
              <a:t>Below is the Evaluation metric table for Deep learning Algorithms.</a:t>
            </a:r>
          </a:p>
        </p:txBody>
      </p:sp>
      <p:graphicFrame>
        <p:nvGraphicFramePr>
          <p:cNvPr id="4" name="Google Shape;143;p27">
            <a:extLst>
              <a:ext uri="{FF2B5EF4-FFF2-40B4-BE49-F238E27FC236}">
                <a16:creationId xmlns:a16="http://schemas.microsoft.com/office/drawing/2014/main" id="{2F1EF208-D680-B974-E446-C81F08BCBE61}"/>
              </a:ext>
            </a:extLst>
          </p:cNvPr>
          <p:cNvGraphicFramePr/>
          <p:nvPr>
            <p:extLst>
              <p:ext uri="{D42A27DB-BD31-4B8C-83A1-F6EECF244321}">
                <p14:modId xmlns:p14="http://schemas.microsoft.com/office/powerpoint/2010/main" val="3564811398"/>
              </p:ext>
            </p:extLst>
          </p:nvPr>
        </p:nvGraphicFramePr>
        <p:xfrm>
          <a:off x="318836" y="1938360"/>
          <a:ext cx="11622505" cy="2640840"/>
        </p:xfrm>
        <a:graphic>
          <a:graphicData uri="http://schemas.openxmlformats.org/drawingml/2006/table">
            <a:tbl>
              <a:tblPr firstRow="1" firstCol="1">
                <a:tableStyleId>{3C2FFA5D-87B4-456A-9821-1D502468CF0F}</a:tableStyleId>
              </a:tblPr>
              <a:tblGrid>
                <a:gridCol w="3639553">
                  <a:extLst>
                    <a:ext uri="{9D8B030D-6E8A-4147-A177-3AD203B41FA5}">
                      <a16:colId xmlns:a16="http://schemas.microsoft.com/office/drawing/2014/main" val="20000"/>
                    </a:ext>
                  </a:extLst>
                </a:gridCol>
                <a:gridCol w="1197143">
                  <a:extLst>
                    <a:ext uri="{9D8B030D-6E8A-4147-A177-3AD203B41FA5}">
                      <a16:colId xmlns:a16="http://schemas.microsoft.com/office/drawing/2014/main" val="20001"/>
                    </a:ext>
                  </a:extLst>
                </a:gridCol>
                <a:gridCol w="1558089">
                  <a:extLst>
                    <a:ext uri="{9D8B030D-6E8A-4147-A177-3AD203B41FA5}">
                      <a16:colId xmlns:a16="http://schemas.microsoft.com/office/drawing/2014/main" val="20002"/>
                    </a:ext>
                  </a:extLst>
                </a:gridCol>
                <a:gridCol w="1136984">
                  <a:extLst>
                    <a:ext uri="{9D8B030D-6E8A-4147-A177-3AD203B41FA5}">
                      <a16:colId xmlns:a16="http://schemas.microsoft.com/office/drawing/2014/main" val="2974693141"/>
                    </a:ext>
                  </a:extLst>
                </a:gridCol>
                <a:gridCol w="1437774">
                  <a:extLst>
                    <a:ext uri="{9D8B030D-6E8A-4147-A177-3AD203B41FA5}">
                      <a16:colId xmlns:a16="http://schemas.microsoft.com/office/drawing/2014/main" val="20003"/>
                    </a:ext>
                  </a:extLst>
                </a:gridCol>
                <a:gridCol w="1034716">
                  <a:extLst>
                    <a:ext uri="{9D8B030D-6E8A-4147-A177-3AD203B41FA5}">
                      <a16:colId xmlns:a16="http://schemas.microsoft.com/office/drawing/2014/main" val="1283901549"/>
                    </a:ext>
                  </a:extLst>
                </a:gridCol>
                <a:gridCol w="1618246">
                  <a:extLst>
                    <a:ext uri="{9D8B030D-6E8A-4147-A177-3AD203B41FA5}">
                      <a16:colId xmlns:a16="http://schemas.microsoft.com/office/drawing/2014/main" val="20004"/>
                    </a:ext>
                  </a:extLst>
                </a:gridCol>
              </a:tblGrid>
              <a:tr h="477328">
                <a:tc>
                  <a:txBody>
                    <a:bodyPr/>
                    <a:lstStyle/>
                    <a:p>
                      <a:pPr marL="0" lvl="0" indent="0" algn="l" rtl="0">
                        <a:spcBef>
                          <a:spcPts val="0"/>
                        </a:spcBef>
                        <a:spcAft>
                          <a:spcPts val="0"/>
                        </a:spcAft>
                        <a:buNone/>
                      </a:pPr>
                      <a:r>
                        <a:rPr lang="en-US" sz="1500" b="1">
                          <a:latin typeface="Times New Roman" panose="02020603050405020304" pitchFamily="18" charset="0"/>
                          <a:cs typeface="Times New Roman" panose="02020603050405020304" pitchFamily="18" charset="0"/>
                        </a:rPr>
                        <a:t>Model Name</a:t>
                      </a:r>
                    </a:p>
                  </a:txBody>
                  <a:tcPr marL="131170" marR="131170" marT="131170" marB="131170"/>
                </a:tc>
                <a:tc>
                  <a:txBody>
                    <a:bodyPr/>
                    <a:lstStyle/>
                    <a:p>
                      <a:pPr marL="0" lvl="0" indent="0" algn="l" rtl="0">
                        <a:spcBef>
                          <a:spcPts val="0"/>
                        </a:spcBef>
                        <a:spcAft>
                          <a:spcPts val="0"/>
                        </a:spcAft>
                        <a:buNone/>
                      </a:pPr>
                      <a:r>
                        <a:rPr lang="en-US" sz="1500" b="1">
                          <a:latin typeface="Times New Roman" panose="02020603050405020304" pitchFamily="18" charset="0"/>
                          <a:cs typeface="Times New Roman" panose="02020603050405020304" pitchFamily="18" charset="0"/>
                        </a:rPr>
                        <a:t>Data Type</a:t>
                      </a:r>
                    </a:p>
                  </a:txBody>
                  <a:tcPr marL="131170" marR="131170" marT="131170" marB="131170"/>
                </a:tc>
                <a:tc>
                  <a:txBody>
                    <a:bodyPr/>
                    <a:lstStyle/>
                    <a:p>
                      <a:pPr marL="0" lvl="0" indent="0" algn="l" rtl="0">
                        <a:spcBef>
                          <a:spcPts val="0"/>
                        </a:spcBef>
                        <a:spcAft>
                          <a:spcPts val="0"/>
                        </a:spcAft>
                        <a:buNone/>
                      </a:pPr>
                      <a:r>
                        <a:rPr lang="en-US" sz="1500" b="1" dirty="0">
                          <a:latin typeface="Times New Roman" panose="02020603050405020304" pitchFamily="18" charset="0"/>
                          <a:cs typeface="Times New Roman" panose="02020603050405020304" pitchFamily="18" charset="0"/>
                        </a:rPr>
                        <a:t>Train Accuracy</a:t>
                      </a:r>
                    </a:p>
                  </a:txBody>
                  <a:tcPr marL="131170" marR="131170" marT="131170" marB="131170"/>
                </a:tc>
                <a:tc>
                  <a:txBody>
                    <a:bodyPr/>
                    <a:lstStyle/>
                    <a:p>
                      <a:pPr marL="0" lvl="0" indent="0" algn="l" rtl="0">
                        <a:spcBef>
                          <a:spcPts val="0"/>
                        </a:spcBef>
                        <a:spcAft>
                          <a:spcPts val="0"/>
                        </a:spcAft>
                        <a:buNone/>
                      </a:pPr>
                      <a:r>
                        <a:rPr lang="en-US" sz="1500" b="1" dirty="0">
                          <a:latin typeface="Times New Roman" panose="02020603050405020304" pitchFamily="18" charset="0"/>
                          <a:cs typeface="Times New Roman" panose="02020603050405020304" pitchFamily="18" charset="0"/>
                        </a:rPr>
                        <a:t>Train Loss</a:t>
                      </a:r>
                    </a:p>
                  </a:txBody>
                  <a:tcPr marL="131170" marR="131170" marT="131170" marB="131170"/>
                </a:tc>
                <a:tc>
                  <a:txBody>
                    <a:bodyPr/>
                    <a:lstStyle/>
                    <a:p>
                      <a:pPr marL="0" lvl="0" indent="0" algn="l" rtl="0">
                        <a:spcBef>
                          <a:spcPts val="0"/>
                        </a:spcBef>
                        <a:spcAft>
                          <a:spcPts val="0"/>
                        </a:spcAft>
                        <a:buNone/>
                      </a:pPr>
                      <a:r>
                        <a:rPr lang="en-US" sz="1500" b="1" dirty="0">
                          <a:latin typeface="Times New Roman" panose="02020603050405020304" pitchFamily="18" charset="0"/>
                          <a:cs typeface="Times New Roman" panose="02020603050405020304" pitchFamily="18" charset="0"/>
                        </a:rPr>
                        <a:t>Test Accuracy</a:t>
                      </a:r>
                    </a:p>
                  </a:txBody>
                  <a:tcPr marL="131170" marR="131170" marT="131170" marB="131170"/>
                </a:tc>
                <a:tc>
                  <a:txBody>
                    <a:bodyPr/>
                    <a:lstStyle/>
                    <a:p>
                      <a:pPr marL="0" lvl="0" indent="0" algn="l" rtl="0">
                        <a:spcBef>
                          <a:spcPts val="0"/>
                        </a:spcBef>
                        <a:spcAft>
                          <a:spcPts val="0"/>
                        </a:spcAft>
                        <a:buNone/>
                      </a:pPr>
                      <a:r>
                        <a:rPr lang="en-US" sz="1500" b="1" dirty="0">
                          <a:latin typeface="Times New Roman" panose="02020603050405020304" pitchFamily="18" charset="0"/>
                          <a:cs typeface="Times New Roman" panose="02020603050405020304" pitchFamily="18" charset="0"/>
                        </a:rPr>
                        <a:t>Test Loss</a:t>
                      </a:r>
                    </a:p>
                  </a:txBody>
                  <a:tcPr marL="131170" marR="131170" marT="131170" marB="131170"/>
                </a:tc>
                <a:tc>
                  <a:txBody>
                    <a:bodyPr/>
                    <a:lstStyle/>
                    <a:p>
                      <a:pPr marL="0" lvl="0" indent="0" algn="l" rtl="0">
                        <a:spcBef>
                          <a:spcPts val="0"/>
                        </a:spcBef>
                        <a:spcAft>
                          <a:spcPts val="0"/>
                        </a:spcAft>
                        <a:buNone/>
                      </a:pPr>
                      <a:r>
                        <a:rPr lang="en-US" sz="1500" b="1" dirty="0">
                          <a:latin typeface="Times New Roman" panose="02020603050405020304" pitchFamily="18" charset="0"/>
                          <a:cs typeface="Times New Roman" panose="02020603050405020304" pitchFamily="18" charset="0"/>
                        </a:rPr>
                        <a:t>Test ROC_AUC </a:t>
                      </a:r>
                    </a:p>
                  </a:txBody>
                  <a:tcPr marL="131170" marR="131170" marT="131170" marB="131170"/>
                </a:tc>
                <a:extLst>
                  <a:ext uri="{0D108BD9-81ED-4DB2-BD59-A6C34878D82A}">
                    <a16:rowId xmlns:a16="http://schemas.microsoft.com/office/drawing/2014/main" val="10000"/>
                  </a:ext>
                </a:extLst>
              </a:tr>
              <a:tr h="418059">
                <a:tc>
                  <a:txBody>
                    <a:bodyPr/>
                    <a:lstStyle/>
                    <a:p>
                      <a:pPr marL="0" lvl="0" indent="0" algn="l" rtl="0">
                        <a:spcBef>
                          <a:spcPts val="0"/>
                        </a:spcBef>
                        <a:spcAft>
                          <a:spcPts val="0"/>
                        </a:spcAft>
                        <a:buNone/>
                      </a:pPr>
                      <a:r>
                        <a:rPr lang="en" sz="1100" dirty="0"/>
                        <a:t>Dense Neural Network (Feature Vector)</a:t>
                      </a:r>
                      <a:endParaRPr sz="1100" dirty="0"/>
                    </a:p>
                  </a:txBody>
                  <a:tcPr marL="94261" marR="94261" marT="94261" marB="94261"/>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Un-Scaled</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0.968</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0.105</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0.964</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0.121</a:t>
                      </a:r>
                    </a:p>
                  </a:txBody>
                  <a:tcPr marL="131170" marR="131170" marT="131170" marB="131170"/>
                </a:tc>
                <a:tc>
                  <a:txBody>
                    <a:bodyPr/>
                    <a:lstStyle/>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0.980</a:t>
                      </a:r>
                    </a:p>
                  </a:txBody>
                  <a:tcPr marL="131170" marR="131170" marT="131170" marB="131170"/>
                </a:tc>
                <a:extLst>
                  <a:ext uri="{0D108BD9-81ED-4DB2-BD59-A6C34878D82A}">
                    <a16:rowId xmlns:a16="http://schemas.microsoft.com/office/drawing/2014/main" val="10001"/>
                  </a:ext>
                </a:extLst>
              </a:tr>
              <a:tr h="418059">
                <a:tc>
                  <a:txBody>
                    <a:bodyPr/>
                    <a:lstStyle/>
                    <a:p>
                      <a:pPr marL="0" lvl="0" indent="0" algn="l" rtl="0">
                        <a:spcBef>
                          <a:spcPts val="0"/>
                        </a:spcBef>
                        <a:spcAft>
                          <a:spcPts val="0"/>
                        </a:spcAft>
                        <a:buNone/>
                      </a:pPr>
                      <a:r>
                        <a:rPr lang="en-US" sz="1100" dirty="0"/>
                        <a:t>Convolutional Neural Network (Feature matrix)</a:t>
                      </a:r>
                      <a:endParaRPr sz="1100" dirty="0"/>
                    </a:p>
                  </a:txBody>
                  <a:tcPr marL="94261" marR="94261" marT="94261" marB="94261"/>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Un-Scaled</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0.774</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0.630</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0.743</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0.874</a:t>
                      </a:r>
                    </a:p>
                  </a:txBody>
                  <a:tcPr marL="131170" marR="131170" marT="131170" marB="131170"/>
                </a:tc>
                <a:tc>
                  <a:txBody>
                    <a:bodyPr/>
                    <a:lstStyle/>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0.860</a:t>
                      </a:r>
                    </a:p>
                  </a:txBody>
                  <a:tcPr marL="131170" marR="131170" marT="131170" marB="131170"/>
                </a:tc>
                <a:extLst>
                  <a:ext uri="{0D108BD9-81ED-4DB2-BD59-A6C34878D82A}">
                    <a16:rowId xmlns:a16="http://schemas.microsoft.com/office/drawing/2014/main" val="10002"/>
                  </a:ext>
                </a:extLst>
              </a:tr>
              <a:tr h="418059">
                <a:tc>
                  <a:txBody>
                    <a:bodyPr/>
                    <a:lstStyle/>
                    <a:p>
                      <a:pPr marL="0" lvl="0" indent="0" algn="l" rtl="0">
                        <a:spcBef>
                          <a:spcPts val="0"/>
                        </a:spcBef>
                        <a:spcAft>
                          <a:spcPts val="0"/>
                        </a:spcAft>
                        <a:buNone/>
                      </a:pPr>
                      <a:r>
                        <a:rPr lang="en-US" sz="1100" dirty="0"/>
                        <a:t>Convolutional Neural Network (Spectrogram)</a:t>
                      </a:r>
                      <a:endParaRPr sz="1100" dirty="0"/>
                    </a:p>
                  </a:txBody>
                  <a:tcPr marL="94261" marR="94261" marT="94261" marB="94261"/>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Raw</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0.086</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544.4</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0.060</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580.5</a:t>
                      </a:r>
                    </a:p>
                  </a:txBody>
                  <a:tcPr marL="131170" marR="131170" marT="131170" marB="131170"/>
                </a:tc>
                <a:tc>
                  <a:txBody>
                    <a:bodyPr/>
                    <a:lstStyle/>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0.498</a:t>
                      </a:r>
                    </a:p>
                  </a:txBody>
                  <a:tcPr marL="131170" marR="131170" marT="131170" marB="131170"/>
                </a:tc>
                <a:extLst>
                  <a:ext uri="{0D108BD9-81ED-4DB2-BD59-A6C34878D82A}">
                    <a16:rowId xmlns:a16="http://schemas.microsoft.com/office/drawing/2014/main" val="10003"/>
                  </a:ext>
                </a:extLst>
              </a:tr>
              <a:tr h="418059">
                <a:tc>
                  <a:txBody>
                    <a:bodyPr/>
                    <a:lstStyle/>
                    <a:p>
                      <a:pPr marL="0" lvl="0" indent="0" algn="l" rtl="0">
                        <a:spcBef>
                          <a:spcPts val="0"/>
                        </a:spcBef>
                        <a:spcAft>
                          <a:spcPts val="0"/>
                        </a:spcAft>
                        <a:buNone/>
                      </a:pPr>
                      <a:r>
                        <a:rPr lang="en-US" sz="1100" dirty="0"/>
                        <a:t>Dense Neural Network (Feature Vector)</a:t>
                      </a:r>
                    </a:p>
                  </a:txBody>
                  <a:tcPr marL="94261" marR="94261" marT="94261" marB="94261"/>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Scaled</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0.999</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0.002</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0.993</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0.018</a:t>
                      </a:r>
                    </a:p>
                  </a:txBody>
                  <a:tcPr marL="131170" marR="131170" marT="131170" marB="131170"/>
                </a:tc>
                <a:tc>
                  <a:txBody>
                    <a:bodyPr/>
                    <a:lstStyle/>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0.996</a:t>
                      </a:r>
                    </a:p>
                  </a:txBody>
                  <a:tcPr marL="131170" marR="131170" marT="131170" marB="131170"/>
                </a:tc>
                <a:extLst>
                  <a:ext uri="{0D108BD9-81ED-4DB2-BD59-A6C34878D82A}">
                    <a16:rowId xmlns:a16="http://schemas.microsoft.com/office/drawing/2014/main" val="10004"/>
                  </a:ext>
                </a:extLst>
              </a:tr>
              <a:tr h="418059">
                <a:tc>
                  <a:txBody>
                    <a:bodyPr/>
                    <a:lstStyle/>
                    <a:p>
                      <a:pPr marL="0" lvl="0" indent="0" algn="l" rtl="0">
                        <a:spcBef>
                          <a:spcPts val="0"/>
                        </a:spcBef>
                        <a:spcAft>
                          <a:spcPts val="0"/>
                        </a:spcAft>
                        <a:buNone/>
                      </a:pPr>
                      <a:r>
                        <a:rPr lang="en-US" sz="1100" dirty="0"/>
                        <a:t>Convolutional Neural Network (Feature matrix)</a:t>
                      </a:r>
                    </a:p>
                  </a:txBody>
                  <a:tcPr marL="94261" marR="94261" marT="94261" marB="94261"/>
                </a:tc>
                <a:tc>
                  <a:txBody>
                    <a:bodyPr/>
                    <a:lstStyle/>
                    <a:p>
                      <a:pPr marL="0" lvl="0" indent="0" algn="l" rtl="0">
                        <a:spcBef>
                          <a:spcPts val="0"/>
                        </a:spcBef>
                        <a:spcAft>
                          <a:spcPts val="0"/>
                        </a:spcAft>
                        <a:buClr>
                          <a:schemeClr val="dk1"/>
                        </a:buClr>
                        <a:buSzPts val="1100"/>
                        <a:buFont typeface="Arial"/>
                        <a:buNone/>
                      </a:pPr>
                      <a:r>
                        <a:rPr lang="en-US" sz="1100" dirty="0">
                          <a:solidFill>
                            <a:schemeClr val="dk1"/>
                          </a:solidFill>
                          <a:latin typeface="Times New Roman" panose="02020603050405020304" pitchFamily="18" charset="0"/>
                          <a:cs typeface="Times New Roman" panose="02020603050405020304" pitchFamily="18" charset="0"/>
                        </a:rPr>
                        <a:t>Scaled</a:t>
                      </a:r>
                      <a:endParaRPr lang="en-US" sz="1100" dirty="0">
                        <a:latin typeface="Times New Roman" panose="02020603050405020304" pitchFamily="18" charset="0"/>
                        <a:cs typeface="Times New Roman" panose="02020603050405020304" pitchFamily="18" charset="0"/>
                      </a:endParaRP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0.990</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0.038</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0.890</a:t>
                      </a:r>
                    </a:p>
                  </a:txBody>
                  <a:tcPr marL="131170" marR="131170" marT="131170" marB="131170"/>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0.763</a:t>
                      </a:r>
                    </a:p>
                  </a:txBody>
                  <a:tcPr marL="131170" marR="131170" marT="131170" marB="131170"/>
                </a:tc>
                <a:tc>
                  <a:txBody>
                    <a:bodyPr/>
                    <a:lstStyle/>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0.940</a:t>
                      </a:r>
                    </a:p>
                  </a:txBody>
                  <a:tcPr marL="131170" marR="131170" marT="131170" marB="13117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6388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8ECB335-5FC8-6420-CF56-EDEFA115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E92A4-9D55-6651-EA3D-56A8854997E5}"/>
              </a:ext>
            </a:extLst>
          </p:cNvPr>
          <p:cNvSpPr>
            <a:spLocks noGrp="1"/>
          </p:cNvSpPr>
          <p:nvPr>
            <p:ph type="title"/>
          </p:nvPr>
        </p:nvSpPr>
        <p:spPr>
          <a:xfrm>
            <a:off x="444361" y="643467"/>
            <a:ext cx="11402404" cy="1363133"/>
          </a:xfrm>
        </p:spPr>
        <p:txBody>
          <a:bodyPr vert="horz" lIns="91440" tIns="45720" rIns="91440" bIns="45720" rtlCol="0" anchor="b">
            <a:normAutofit/>
          </a:bodyPr>
          <a:lstStyle/>
          <a:p>
            <a:pPr algn="ctr"/>
            <a:r>
              <a:rPr lang="en-US" sz="4300" dirty="0"/>
              <a:t>Training vs Validation Confusion Matrix and Graph</a:t>
            </a:r>
          </a:p>
        </p:txBody>
      </p:sp>
      <p:pic>
        <p:nvPicPr>
          <p:cNvPr id="7" name="Picture 6" descr="A chart with numbers and a number of different languages&#10;&#10;Description automatically generated with medium confidence">
            <a:extLst>
              <a:ext uri="{FF2B5EF4-FFF2-40B4-BE49-F238E27FC236}">
                <a16:creationId xmlns:a16="http://schemas.microsoft.com/office/drawing/2014/main" id="{29CB0697-6637-096A-1CDF-A0336677BF70}"/>
              </a:ext>
            </a:extLst>
          </p:cNvPr>
          <p:cNvPicPr>
            <a:picLocks noChangeAspect="1"/>
          </p:cNvPicPr>
          <p:nvPr/>
        </p:nvPicPr>
        <p:blipFill>
          <a:blip r:embed="rId2"/>
          <a:stretch>
            <a:fillRect/>
          </a:stretch>
        </p:blipFill>
        <p:spPr>
          <a:xfrm>
            <a:off x="936589" y="2283278"/>
            <a:ext cx="3156228" cy="2769591"/>
          </a:xfrm>
          <a:prstGeom prst="rect">
            <a:avLst/>
          </a:prstGeom>
        </p:spPr>
      </p:pic>
      <p:pic>
        <p:nvPicPr>
          <p:cNvPr id="11" name="Picture 10" descr="A graph of training and validation model loss&#10;&#10;Description automatically generated">
            <a:extLst>
              <a:ext uri="{FF2B5EF4-FFF2-40B4-BE49-F238E27FC236}">
                <a16:creationId xmlns:a16="http://schemas.microsoft.com/office/drawing/2014/main" id="{585837FE-0D86-DEBE-0EE4-5F2808087718}"/>
              </a:ext>
            </a:extLst>
          </p:cNvPr>
          <p:cNvPicPr>
            <a:picLocks noChangeAspect="1"/>
          </p:cNvPicPr>
          <p:nvPr/>
        </p:nvPicPr>
        <p:blipFill rotWithShape="1">
          <a:blip r:embed="rId3"/>
          <a:srcRect t="1836"/>
          <a:stretch/>
        </p:blipFill>
        <p:spPr>
          <a:xfrm>
            <a:off x="4387687" y="2283278"/>
            <a:ext cx="3515751" cy="2769591"/>
          </a:xfrm>
          <a:prstGeom prst="rect">
            <a:avLst/>
          </a:prstGeom>
        </p:spPr>
      </p:pic>
      <p:pic>
        <p:nvPicPr>
          <p:cNvPr id="9" name="Picture 8" descr="A graph of training and validation model&#10;&#10;Description automatically generated">
            <a:extLst>
              <a:ext uri="{FF2B5EF4-FFF2-40B4-BE49-F238E27FC236}">
                <a16:creationId xmlns:a16="http://schemas.microsoft.com/office/drawing/2014/main" id="{CF4F338C-DF7B-6E66-2F56-9FFEB382707F}"/>
              </a:ext>
            </a:extLst>
          </p:cNvPr>
          <p:cNvPicPr>
            <a:picLocks noChangeAspect="1"/>
          </p:cNvPicPr>
          <p:nvPr/>
        </p:nvPicPr>
        <p:blipFill rotWithShape="1">
          <a:blip r:embed="rId4"/>
          <a:srcRect t="1836"/>
          <a:stretch/>
        </p:blipFill>
        <p:spPr>
          <a:xfrm>
            <a:off x="8198309" y="2283278"/>
            <a:ext cx="3582719" cy="2769591"/>
          </a:xfrm>
          <a:prstGeom prst="rect">
            <a:avLst/>
          </a:prstGeom>
        </p:spPr>
      </p:pic>
    </p:spTree>
    <p:extLst>
      <p:ext uri="{BB962C8B-B14F-4D97-AF65-F5344CB8AC3E}">
        <p14:creationId xmlns:p14="http://schemas.microsoft.com/office/powerpoint/2010/main" val="779000172"/>
      </p:ext>
    </p:extLst>
  </p:cSld>
  <p:clrMapOvr>
    <a:masterClrMapping/>
  </p:clrMapOvr>
</p:sld>
</file>

<file path=ppt/theme/theme1.xml><?xml version="1.0" encoding="utf-8"?>
<a:theme xmlns:a="http://schemas.openxmlformats.org/drawingml/2006/main" name="VanillaVTI">
  <a:themeElements>
    <a:clrScheme name="AnalogousFromDarkSeedLeftStep">
      <a:dk1>
        <a:srgbClr val="000000"/>
      </a:dk1>
      <a:lt1>
        <a:srgbClr val="FFFFFF"/>
      </a:lt1>
      <a:dk2>
        <a:srgbClr val="223C2C"/>
      </a:dk2>
      <a:lt2>
        <a:srgbClr val="E8E2E2"/>
      </a:lt2>
      <a:accent1>
        <a:srgbClr val="21B2B9"/>
      </a:accent1>
      <a:accent2>
        <a:srgbClr val="14B87C"/>
      </a:accent2>
      <a:accent3>
        <a:srgbClr val="21BA42"/>
      </a:accent3>
      <a:accent4>
        <a:srgbClr val="35B914"/>
      </a:accent4>
      <a:accent5>
        <a:srgbClr val="7AB11F"/>
      </a:accent5>
      <a:accent6>
        <a:srgbClr val="AAA512"/>
      </a:accent6>
      <a:hlink>
        <a:srgbClr val="5A8E2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422</TotalTime>
  <Words>1605</Words>
  <Application>Microsoft Office PowerPoint</Application>
  <PresentationFormat>Widescreen</PresentationFormat>
  <Paragraphs>162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Courier New</vt:lpstr>
      <vt:lpstr>Neue Haas Grotesk Text Pro</vt:lpstr>
      <vt:lpstr>Times New Roman</vt:lpstr>
      <vt:lpstr>VanillaVTI</vt:lpstr>
      <vt:lpstr>SpeakSense – Final Project Presentation</vt:lpstr>
      <vt:lpstr>Project Objective and Data Sources</vt:lpstr>
      <vt:lpstr>Exploratory Data Analysis (EDA)</vt:lpstr>
      <vt:lpstr>Exploratory Data Analysis (EDA)</vt:lpstr>
      <vt:lpstr>Feature Engineering and Data Transformation</vt:lpstr>
      <vt:lpstr>Model Architecture and Training</vt:lpstr>
      <vt:lpstr>Model Evaluation (Classical ML)</vt:lpstr>
      <vt:lpstr>Model Evaluation (Deep Learning)</vt:lpstr>
      <vt:lpstr>Training vs Validation Confusion Matrix and Graph</vt:lpstr>
      <vt:lpstr>Model Evaluation on Recorded Samples</vt:lpstr>
      <vt:lpstr>Thank You! Meme Time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SpeakSense – Final Project Presentation</dc:title>
  <dc:creator>Ghadiali, Abde Manaaf Z</dc:creator>
  <cp:lastModifiedBy>Ghadiali, Abde Manaaf Z</cp:lastModifiedBy>
  <cp:revision>19</cp:revision>
  <dcterms:created xsi:type="dcterms:W3CDTF">2024-04-25T23:11:55Z</dcterms:created>
  <dcterms:modified xsi:type="dcterms:W3CDTF">2024-04-26T14:12:23Z</dcterms:modified>
</cp:coreProperties>
</file>