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60" r:id="rId3"/>
    <p:sldId id="295" r:id="rId4"/>
    <p:sldId id="293" r:id="rId5"/>
    <p:sldId id="337" r:id="rId6"/>
    <p:sldId id="297" r:id="rId7"/>
    <p:sldId id="294" r:id="rId8"/>
    <p:sldId id="298" r:id="rId9"/>
    <p:sldId id="288" r:id="rId10"/>
    <p:sldId id="299" r:id="rId11"/>
    <p:sldId id="300" r:id="rId12"/>
    <p:sldId id="301" r:id="rId13"/>
    <p:sldId id="302" r:id="rId14"/>
    <p:sldId id="303" r:id="rId15"/>
    <p:sldId id="371" r:id="rId16"/>
    <p:sldId id="312" r:id="rId17"/>
    <p:sldId id="364" r:id="rId18"/>
    <p:sldId id="365" r:id="rId19"/>
    <p:sldId id="305" r:id="rId20"/>
    <p:sldId id="327" r:id="rId21"/>
    <p:sldId id="307" r:id="rId22"/>
    <p:sldId id="304" r:id="rId23"/>
    <p:sldId id="318" r:id="rId24"/>
    <p:sldId id="313" r:id="rId25"/>
    <p:sldId id="347" r:id="rId26"/>
    <p:sldId id="340" r:id="rId27"/>
    <p:sldId id="323" r:id="rId28"/>
    <p:sldId id="324" r:id="rId29"/>
    <p:sldId id="332" r:id="rId30"/>
    <p:sldId id="325" r:id="rId31"/>
    <p:sldId id="346" r:id="rId32"/>
    <p:sldId id="354" r:id="rId33"/>
    <p:sldId id="357" r:id="rId34"/>
    <p:sldId id="356" r:id="rId35"/>
    <p:sldId id="341" r:id="rId36"/>
    <p:sldId id="342" r:id="rId37"/>
    <p:sldId id="343" r:id="rId38"/>
    <p:sldId id="344" r:id="rId39"/>
    <p:sldId id="345" r:id="rId40"/>
    <p:sldId id="358" r:id="rId41"/>
    <p:sldId id="351" r:id="rId42"/>
    <p:sldId id="349" r:id="rId43"/>
    <p:sldId id="350" r:id="rId44"/>
    <p:sldId id="259" r:id="rId45"/>
    <p:sldId id="329" r:id="rId46"/>
    <p:sldId id="330" r:id="rId47"/>
    <p:sldId id="339" r:id="rId48"/>
    <p:sldId id="336" r:id="rId49"/>
    <p:sldId id="359" r:id="rId50"/>
    <p:sldId id="360" r:id="rId51"/>
    <p:sldId id="361" r:id="rId52"/>
    <p:sldId id="362" r:id="rId53"/>
    <p:sldId id="363" r:id="rId54"/>
    <p:sldId id="366" r:id="rId55"/>
    <p:sldId id="367" r:id="rId56"/>
    <p:sldId id="368" r:id="rId57"/>
    <p:sldId id="369" r:id="rId58"/>
    <p:sldId id="370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656" autoAdjust="0"/>
  </p:normalViewPr>
  <p:slideViewPr>
    <p:cSldViewPr>
      <p:cViewPr varScale="1">
        <p:scale>
          <a:sx n="95" d="100"/>
          <a:sy n="95" d="100"/>
        </p:scale>
        <p:origin x="15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CUSTOMERINFO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"CUSTOMER_ID"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"CUSTOMER_PASSWORD"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"CUSTOMER_NAME"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"CUSTOMER_BIRTH"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"CUSTOMER_HEIGHT"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"CUSTOMER_WEIGHT"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"CUSTOMER_SEX"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"CUSTOMER_EMAIL"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"CUSTOMER_PHONENUM"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"REGDATE"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"CUSTOMERINFO_PK"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"CUSTOMER_ID"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4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HEALTH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"HEALTH_BP"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"HEALTH_BOS"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"HEALTH_BFP"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"HEALTH_SMM"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"HEALTH_MBW"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"HEALTH_BM"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"HEALTH_INFO"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"CUSTOMER_ID"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"CREATED_DATE"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"HEALTH_PK"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"HEALTH_INFO"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5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INS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INSID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NOT NULL, </a:t>
            </a:r>
          </a:p>
          <a:p>
            <a:pPr algn="l"/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“NAME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INS_PK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INSID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07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PRODUCT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PRODUCTID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NOT NULL,</a:t>
            </a:r>
          </a:p>
          <a:p>
            <a:pPr algn="l"/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PRODUCTNAME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“PRICE"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NUMBER(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“KIND"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“INSID"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“COMP"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_PK"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PRODUCTID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 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“INS_FK"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“INS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18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REFERENCETABLE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INSID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“CUSTOMER_ID”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INS_FK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INSID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“CUSTOMER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_FK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“CUSTOMER_ID"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/>
          </a:p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REFERENCETABLE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INSID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“CUSTOMER_ID”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INS_FK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INSID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“CUSTOMER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_FK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“CUSTOMER_ID"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/>
          </a:p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7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[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DB]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📚 데이터 모델링 개념 및 📈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ERD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다이어그램 </a:t>
            </a:r>
            <a:r>
              <a:rPr lang="ko-KR" altLang="en-US" b="1" i="0" dirty="0" err="1">
                <a:solidFill>
                  <a:srgbClr val="FFFFFF"/>
                </a:solidFill>
                <a:effectLst/>
                <a:latin typeface="MaplestoryLight"/>
              </a:rPr>
              <a:t>그리는법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(1:N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관계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https://inpa.tistory.com/entry/DB-%F0%9F%93%9A-%EB%8D%B0%EC%9D%B4%ED%84%B0-%EB%AA%A8%EB%8D%B8%EB%A7%81-1N-%EA%B4%80%EA%B3%84-%F0%9F%93%88-ERD-%EB%8B%A4%EC%9D%B4%EC%96%B4%EA%B7%B8%EB%9E%A8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23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[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DB]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📚 데이터 모델링 개념 및 📈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ERD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다이어그램 </a:t>
            </a:r>
            <a:r>
              <a:rPr lang="ko-KR" altLang="en-US" b="1" i="0" dirty="0" err="1">
                <a:solidFill>
                  <a:srgbClr val="FFFFFF"/>
                </a:solidFill>
                <a:effectLst/>
                <a:latin typeface="MaplestoryLight"/>
              </a:rPr>
              <a:t>그리는법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(1:N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관계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https://inpa.tistory.com/entry/DB-%F0%9F%93%9A-%EB%8D%B0%EC%9D%B4%ED%84%B0-%EB%AA%A8%EB%8D%B8%EB%A7%81-1N-%EA%B4%80%EA%B3%84-%F0%9F%93%88-ERD-%EB%8B%A4%EC%9D%B4%EC%96%B4%EA%B7%B8%EB%9E%A8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9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[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DB]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📚 데이터 모델링 개념 및 📈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ERD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다이어그램 </a:t>
            </a:r>
            <a:r>
              <a:rPr lang="ko-KR" altLang="en-US" b="1" i="0" dirty="0" err="1">
                <a:solidFill>
                  <a:srgbClr val="FFFFFF"/>
                </a:solidFill>
                <a:effectLst/>
                <a:latin typeface="MaplestoryLight"/>
              </a:rPr>
              <a:t>그리는법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(1:N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plestoryLight"/>
              </a:rPr>
              <a:t>관계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plestoryLight"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https://inpa.tistory.com/entry/DB-%F0%9F%93%9A-%EB%8D%B0%EC%9D%B4%ED%84%B0-%EB%AA%A8%EB%8D%B8%EB%A7%81-1N-%EA%B4%80%EA%B3%84-%F0%9F%93%88-ERD-%EB%8B%A4%EC%9D%B4%EC%96%B4%EA%B7%B8%EB%9E%A8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4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ko-KR" altLang="en-US" sz="1800" b="1" dirty="0">
                <a:effectLst/>
              </a:rPr>
              <a:t>데이터베이스 정규화 </a:t>
            </a:r>
            <a:r>
              <a:rPr lang="en-US" altLang="ko-KR" sz="1800" b="1" dirty="0">
                <a:effectLst/>
              </a:rPr>
              <a:t>1NF, 2NF, 3NF, BCNF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https://3months.tistory.com/193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https://rebro.kr/160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7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u="sng" dirty="0">
                <a:solidFill>
                  <a:srgbClr val="EE2323"/>
                </a:solidFill>
                <a:effectLst/>
                <a:latin typeface="Noto Sans DemiLight"/>
              </a:rPr>
              <a:t>기본키의 부분집합이 결정자가 </a:t>
            </a:r>
            <a:r>
              <a:rPr lang="ko-KR" altLang="en-US" b="1" i="0" u="sng" dirty="0" err="1">
                <a:solidFill>
                  <a:srgbClr val="EE2323"/>
                </a:solidFill>
                <a:effectLst/>
                <a:latin typeface="Noto Sans DemiLight"/>
              </a:rPr>
              <a:t>되어선</a:t>
            </a:r>
            <a:r>
              <a:rPr lang="ko-KR" altLang="en-US" b="1" i="0" u="sng" dirty="0">
                <a:solidFill>
                  <a:srgbClr val="EE2323"/>
                </a:solidFill>
                <a:effectLst/>
                <a:latin typeface="Noto Sans DemiLight"/>
              </a:rPr>
              <a:t> 안된다는 것</a:t>
            </a:r>
            <a:r>
              <a:rPr lang="ko-KR" altLang="en-US" b="1" i="0" u="sng" dirty="0">
                <a:solidFill>
                  <a:srgbClr val="222222"/>
                </a:solidFill>
                <a:effectLst/>
                <a:latin typeface="Noto Sans DemiLight"/>
              </a:rPr>
              <a:t>을 의미</a:t>
            </a:r>
            <a:endParaRPr lang="ko-KR" altLang="en-US" b="1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5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Bitter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Bitter"/>
              </a:rPr>
              <a:t>데이터베이스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Bitter"/>
              </a:rPr>
              <a:t>]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Bitter"/>
              </a:rPr>
              <a:t>이상 현상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Bitter"/>
              </a:rPr>
              <a:t>(Anomaly)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Bitter"/>
              </a:rPr>
              <a:t>이란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Bitter"/>
              </a:rPr>
              <a:t>?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https://developer-talk.tistory.com/256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Bitter"/>
              </a:rPr>
              <a:t>이상 현상으로 인해  실제 값과 데이터베이스에 저장된 값이 일치하지 않는 문제가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7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나중에 회원탈퇴 시  </a:t>
            </a:r>
            <a:r>
              <a:rPr lang="en-US" altLang="ko-KR" sz="1200" dirty="0"/>
              <a:t>CUSTOMER_ID </a:t>
            </a:r>
            <a:r>
              <a:rPr lang="ko-KR" altLang="en-US" sz="1200" dirty="0"/>
              <a:t>기준으로 개인</a:t>
            </a:r>
            <a:r>
              <a:rPr lang="en-US" altLang="ko-KR" sz="1200" dirty="0"/>
              <a:t>/</a:t>
            </a:r>
            <a:r>
              <a:rPr lang="ko-KR" altLang="en-US" sz="1200" dirty="0"/>
              <a:t>건강 정보 동시 삭제해야 되므로 개인보호를 지향합니다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41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ID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test1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PW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test12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12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4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74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27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42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latinLnBrk="0"/>
            <a:r>
              <a:rPr lang="ko-KR" altLang="en-US" b="1" i="0" dirty="0" err="1">
                <a:solidFill>
                  <a:srgbClr val="111111"/>
                </a:solidFill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스마트워치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 헬스케어 </a:t>
            </a:r>
            <a:r>
              <a:rPr lang="ko-KR" altLang="en-US" b="1" i="0" dirty="0" err="1">
                <a:solidFill>
                  <a:srgbClr val="111111"/>
                </a:solidFill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꿀기능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!</a:t>
            </a:r>
          </a:p>
          <a:p>
            <a:br>
              <a:rPr lang="ko-KR" altLang="en-US" dirty="0"/>
            </a:b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https://www.pntmall.com/story/magazine/view?mno=38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95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2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en-US" altLang="ko-KR" dirty="0"/>
              <a:t>40 : 30 : 20 : 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6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48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인바디</a:t>
            </a:r>
            <a:r>
              <a:rPr lang="ko-KR" altLang="en-US" sz="1200" dirty="0"/>
              <a:t> 기준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1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03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79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0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8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19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88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/>
                <a:ea typeface="맑은 고딕"/>
                <a:cs typeface="Calibri"/>
              </a:rPr>
              <a:t>- </a:t>
            </a:r>
            <a:r>
              <a:rPr lang="en-US" altLang="ko-KR" dirty="0" err="1"/>
              <a:t>첨단기술과</a:t>
            </a:r>
            <a:r>
              <a:rPr lang="en-US" altLang="ko-KR" dirty="0"/>
              <a:t> </a:t>
            </a:r>
            <a:r>
              <a:rPr lang="en-US" altLang="ko-KR" dirty="0" err="1"/>
              <a:t>의료산업을</a:t>
            </a:r>
            <a:r>
              <a:rPr lang="en-US" altLang="ko-KR" dirty="0"/>
              <a:t> </a:t>
            </a:r>
            <a:r>
              <a:rPr lang="en-US" altLang="ko-KR" dirty="0" err="1"/>
              <a:t>결합하여</a:t>
            </a:r>
            <a:r>
              <a:rPr lang="en-US" altLang="ko-KR" dirty="0"/>
              <a:t> </a:t>
            </a:r>
            <a:r>
              <a:rPr lang="en-US" altLang="ko-KR" dirty="0" err="1"/>
              <a:t>새로운</a:t>
            </a:r>
            <a:r>
              <a:rPr lang="en-US" altLang="ko-KR" dirty="0"/>
              <a:t> </a:t>
            </a:r>
            <a:r>
              <a:rPr lang="en-US" altLang="ko-KR" dirty="0" err="1"/>
              <a:t>의료</a:t>
            </a:r>
            <a:r>
              <a:rPr lang="en-US" altLang="ko-KR" dirty="0"/>
              <a:t> </a:t>
            </a:r>
            <a:r>
              <a:rPr lang="en-US" altLang="ko-KR" dirty="0" err="1"/>
              <a:t>서비스를</a:t>
            </a:r>
            <a:r>
              <a:rPr lang="en-US" altLang="ko-KR" dirty="0"/>
              <a:t> </a:t>
            </a:r>
            <a:r>
              <a:rPr lang="en-US" altLang="ko-KR" dirty="0" err="1"/>
              <a:t>제공하는</a:t>
            </a:r>
            <a:r>
              <a:rPr lang="en-US" altLang="ko-KR" dirty="0"/>
              <a:t> </a:t>
            </a:r>
            <a:r>
              <a:rPr lang="en-US" altLang="ko-KR" dirty="0" err="1"/>
              <a:t>차세대</a:t>
            </a:r>
            <a:r>
              <a:rPr lang="en-US" altLang="ko-KR" dirty="0"/>
              <a:t> "</a:t>
            </a:r>
            <a:r>
              <a:rPr lang="en-US" altLang="ko-KR" dirty="0" err="1"/>
              <a:t>스마트</a:t>
            </a:r>
            <a:r>
              <a:rPr lang="en-US" altLang="ko-KR" dirty="0"/>
              <a:t> </a:t>
            </a:r>
            <a:r>
              <a:rPr lang="en-US" altLang="ko-KR" dirty="0" err="1"/>
              <a:t>헬스케어</a:t>
            </a:r>
            <a:r>
              <a:rPr lang="en-US" altLang="ko-KR" dirty="0"/>
              <a:t>" </a:t>
            </a:r>
            <a:r>
              <a:rPr lang="en-US" altLang="ko-KR" dirty="0" err="1"/>
              <a:t>산업이</a:t>
            </a:r>
            <a:r>
              <a:rPr lang="en-US" altLang="ko-KR" dirty="0"/>
              <a:t> </a:t>
            </a:r>
            <a:r>
              <a:rPr lang="en-US" altLang="ko-KR" dirty="0" err="1"/>
              <a:t>최근</a:t>
            </a:r>
            <a:r>
              <a:rPr lang="en-US" altLang="ko-KR" dirty="0"/>
              <a:t> 큰 </a:t>
            </a:r>
            <a:r>
              <a:rPr lang="ko-KR" altLang="en-US" dirty="0">
                <a:ea typeface="맑은 고딕"/>
              </a:rPr>
              <a:t>주목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중에 있습니다.</a:t>
            </a: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cs typeface="Calibri"/>
            </a:endParaRPr>
          </a:p>
          <a:p>
            <a:r>
              <a:rPr lang="en-US" altLang="ko-KR" dirty="0"/>
              <a:t>Statista(2019</a:t>
            </a:r>
            <a:r>
              <a:rPr lang="ko-KR" altLang="en-US" dirty="0">
                <a:ea typeface="맑은 고딕"/>
              </a:rPr>
              <a:t>년</a:t>
            </a:r>
            <a:r>
              <a:rPr lang="en-US" altLang="ko-KR" dirty="0"/>
              <a:t>), </a:t>
            </a:r>
            <a:r>
              <a:rPr lang="ko-KR" altLang="en-US" dirty="0">
                <a:ea typeface="맑은 고딕"/>
              </a:rPr>
              <a:t>한국정보화진흥원 삼성증권 포트폴리오전략팀</a:t>
            </a:r>
            <a:endParaRPr lang="en-US" altLang="ko-KR" dirty="0">
              <a:ea typeface="맑은 고딕"/>
            </a:endParaRPr>
          </a:p>
          <a:p>
            <a:r>
              <a:rPr lang="en-US" altLang="ko-KR" dirty="0"/>
              <a:t>https://newpoptv.samsungpop.com/html/board/ContentView.jsp?boardType=IN_PRODUCT_INFO&amp;contentCd=2007240846000380BRRD</a:t>
            </a:r>
            <a:endParaRPr lang="en-US" altLang="ko-KR" dirty="0">
              <a:ea typeface="맑은 고딕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71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0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0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214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05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85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48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0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449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0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/>
                <a:ea typeface="맑은 고딕"/>
                <a:cs typeface="Calibri"/>
              </a:rPr>
              <a:t>- </a:t>
            </a:r>
            <a:r>
              <a:rPr lang="en-US" altLang="ko-KR" dirty="0" err="1"/>
              <a:t>첨단기술과</a:t>
            </a:r>
            <a:r>
              <a:rPr lang="en-US" altLang="ko-KR" dirty="0"/>
              <a:t> </a:t>
            </a:r>
            <a:r>
              <a:rPr lang="en-US" altLang="ko-KR" dirty="0" err="1"/>
              <a:t>의료산업을</a:t>
            </a:r>
            <a:r>
              <a:rPr lang="en-US" altLang="ko-KR" dirty="0"/>
              <a:t> </a:t>
            </a:r>
            <a:r>
              <a:rPr lang="en-US" altLang="ko-KR" dirty="0" err="1"/>
              <a:t>결합하여</a:t>
            </a:r>
            <a:r>
              <a:rPr lang="en-US" altLang="ko-KR" dirty="0"/>
              <a:t> </a:t>
            </a:r>
            <a:r>
              <a:rPr lang="en-US" altLang="ko-KR" dirty="0" err="1"/>
              <a:t>새로운</a:t>
            </a:r>
            <a:r>
              <a:rPr lang="en-US" altLang="ko-KR" dirty="0"/>
              <a:t> </a:t>
            </a:r>
            <a:r>
              <a:rPr lang="en-US" altLang="ko-KR" dirty="0" err="1"/>
              <a:t>의료</a:t>
            </a:r>
            <a:r>
              <a:rPr lang="en-US" altLang="ko-KR" dirty="0"/>
              <a:t> </a:t>
            </a:r>
            <a:r>
              <a:rPr lang="en-US" altLang="ko-KR" dirty="0" err="1"/>
              <a:t>서비스를</a:t>
            </a:r>
            <a:r>
              <a:rPr lang="en-US" altLang="ko-KR" dirty="0"/>
              <a:t> </a:t>
            </a:r>
            <a:r>
              <a:rPr lang="en-US" altLang="ko-KR" dirty="0" err="1"/>
              <a:t>제공하는</a:t>
            </a:r>
            <a:r>
              <a:rPr lang="en-US" altLang="ko-KR" dirty="0"/>
              <a:t> </a:t>
            </a:r>
            <a:r>
              <a:rPr lang="en-US" altLang="ko-KR" dirty="0" err="1"/>
              <a:t>차세대</a:t>
            </a:r>
            <a:r>
              <a:rPr lang="en-US" altLang="ko-KR" dirty="0"/>
              <a:t> "</a:t>
            </a:r>
            <a:r>
              <a:rPr lang="en-US" altLang="ko-KR" dirty="0" err="1"/>
              <a:t>스마트</a:t>
            </a:r>
            <a:r>
              <a:rPr lang="en-US" altLang="ko-KR" dirty="0"/>
              <a:t> </a:t>
            </a:r>
            <a:r>
              <a:rPr lang="en-US" altLang="ko-KR" dirty="0" err="1"/>
              <a:t>헬스케어</a:t>
            </a:r>
            <a:r>
              <a:rPr lang="en-US" altLang="ko-KR" dirty="0"/>
              <a:t>" </a:t>
            </a:r>
            <a:r>
              <a:rPr lang="en-US" altLang="ko-KR" dirty="0" err="1"/>
              <a:t>산업이</a:t>
            </a:r>
            <a:r>
              <a:rPr lang="en-US" altLang="ko-KR" dirty="0"/>
              <a:t> </a:t>
            </a:r>
            <a:r>
              <a:rPr lang="en-US" altLang="ko-KR" dirty="0" err="1"/>
              <a:t>최근</a:t>
            </a:r>
            <a:r>
              <a:rPr lang="en-US" altLang="ko-KR" dirty="0"/>
              <a:t> 큰 </a:t>
            </a:r>
            <a:r>
              <a:rPr lang="ko-KR" altLang="en-US" dirty="0">
                <a:ea typeface="맑은 고딕"/>
              </a:rPr>
              <a:t>주목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중에 있습니다.</a:t>
            </a: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cs typeface="Calibri"/>
            </a:endParaRPr>
          </a:p>
          <a:p>
            <a:pPr algn="l"/>
            <a:r>
              <a:rPr lang="ko-KR" altLang="en-US" b="0" i="0" dirty="0">
                <a:solidFill>
                  <a:srgbClr val="363636"/>
                </a:solidFill>
                <a:effectLst/>
                <a:latin typeface="-apple-system"/>
              </a:rPr>
              <a:t>서울시</a:t>
            </a:r>
            <a:r>
              <a:rPr lang="en-US" altLang="ko-KR" b="0" i="0" dirty="0">
                <a:solidFill>
                  <a:srgbClr val="36363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63636"/>
                </a:solidFill>
                <a:effectLst/>
                <a:latin typeface="-apple-system"/>
              </a:rPr>
              <a:t>스마트 헬스케어 사업 </a:t>
            </a:r>
            <a:r>
              <a:rPr lang="en-US" altLang="ko-KR" b="0" i="0" dirty="0">
                <a:solidFill>
                  <a:srgbClr val="363636"/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rgbClr val="363636"/>
                </a:solidFill>
                <a:effectLst/>
                <a:latin typeface="-apple-system"/>
              </a:rPr>
              <a:t>손목닥터 </a:t>
            </a:r>
            <a:r>
              <a:rPr lang="en-US" altLang="ko-KR" b="0" i="0" dirty="0">
                <a:solidFill>
                  <a:srgbClr val="363636"/>
                </a:solidFill>
                <a:effectLst/>
                <a:latin typeface="-apple-system"/>
              </a:rPr>
              <a:t>9988' </a:t>
            </a:r>
            <a:r>
              <a:rPr lang="ko-KR" altLang="en-US" b="0" i="0" dirty="0">
                <a:solidFill>
                  <a:srgbClr val="363636"/>
                </a:solidFill>
                <a:effectLst/>
                <a:latin typeface="-apple-system"/>
              </a:rPr>
              <a:t>참여자 모집</a:t>
            </a:r>
            <a:endParaRPr lang="en-US" altLang="ko-KR" dirty="0">
              <a:latin typeface="Calibri"/>
              <a:cs typeface="Calibri"/>
            </a:endParaRPr>
          </a:p>
          <a:p>
            <a:r>
              <a:rPr lang="en-US" altLang="ko-KR" dirty="0">
                <a:latin typeface="Calibri"/>
                <a:cs typeface="Calibri"/>
              </a:rPr>
              <a:t>https://www.metroseoul.co.kr/article/20221201500574</a:t>
            </a:r>
          </a:p>
          <a:p>
            <a:endParaRPr lang="en-US" altLang="ko-KR" dirty="0"/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스마트밴드로 건강관리 할 사람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? 11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만명 모집</a:t>
            </a:r>
            <a:endParaRPr lang="en-US" altLang="ko-KR" dirty="0"/>
          </a:p>
          <a:p>
            <a:r>
              <a:rPr lang="en-US" altLang="ko-KR" dirty="0"/>
              <a:t>https://mediahub.seoul.go.kr/archives/2003053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59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948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673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51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59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17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130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25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040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0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&lt; </a:t>
            </a:r>
            <a:r>
              <a:rPr lang="ko-KR" altLang="en-US" sz="1200" dirty="0"/>
              <a:t>국내 </a:t>
            </a:r>
            <a:r>
              <a:rPr lang="en-US" altLang="ko-KR" sz="1200" dirty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algn="l"/>
            <a:r>
              <a:rPr lang="ko-KR" altLang="en-US" b="1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스마트워치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연계 건강관리 보험 나왔다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삼성생명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4U'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https://www.yna.co.kr/view/AKR20220406029000002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&lt; </a:t>
            </a:r>
            <a:r>
              <a:rPr lang="ko-KR" altLang="en-US" sz="1200" dirty="0"/>
              <a:t>외신 </a:t>
            </a:r>
            <a:r>
              <a:rPr lang="en-US" altLang="ko-KR" sz="1200" dirty="0"/>
              <a:t>&gt;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A1633"/>
                </a:solidFill>
                <a:effectLst/>
                <a:latin typeface="Abril Titling Bold"/>
              </a:rPr>
              <a:t>건강 앱 및 피트니스 </a:t>
            </a:r>
            <a:r>
              <a:rPr lang="ko-KR" altLang="en-US" b="0" i="0" dirty="0" err="1">
                <a:solidFill>
                  <a:srgbClr val="0A1633"/>
                </a:solidFill>
                <a:effectLst/>
                <a:latin typeface="Abril Titling Bold"/>
              </a:rPr>
              <a:t>추적기</a:t>
            </a:r>
            <a:r>
              <a:rPr lang="en-US" altLang="ko-KR" b="0" i="0" dirty="0">
                <a:solidFill>
                  <a:srgbClr val="0A1633"/>
                </a:solidFill>
                <a:effectLst/>
                <a:latin typeface="Abril Titling Bold"/>
              </a:rPr>
              <a:t>: </a:t>
            </a:r>
            <a:r>
              <a:rPr lang="ko-KR" altLang="en-US" b="0" i="0" dirty="0">
                <a:solidFill>
                  <a:srgbClr val="0A1633"/>
                </a:solidFill>
                <a:effectLst/>
                <a:latin typeface="Abril Titling Bold"/>
              </a:rPr>
              <a:t>보험사가 </a:t>
            </a:r>
            <a:r>
              <a:rPr lang="ko-KR" altLang="en-US" b="0" i="0" dirty="0" err="1">
                <a:solidFill>
                  <a:srgbClr val="0A1633"/>
                </a:solidFill>
                <a:effectLst/>
                <a:latin typeface="Abril Titling Bold"/>
              </a:rPr>
              <a:t>스마트워치를</a:t>
            </a:r>
            <a:r>
              <a:rPr lang="ko-KR" altLang="en-US" b="0" i="0" dirty="0">
                <a:solidFill>
                  <a:srgbClr val="0A1633"/>
                </a:solidFill>
                <a:effectLst/>
                <a:latin typeface="Abril Titling Bold"/>
              </a:rPr>
              <a:t> 선호하는 이유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https://www.smh.com.au/business/banking-and-finance/wellness-apps-and-fitness-trackers-why-insurers-love-your-smartwatch-20220712-p5b0y9.html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https://www.valuepenguin.com/fitness-tracker-smartwatch-health-survey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b="1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Attain by Aetna : 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Apple Watch 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데이터를 건강 기록과 결합하여 개인화된 </a:t>
            </a:r>
            <a:r>
              <a:rPr lang="ko-KR" altLang="en-US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목표를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 만들고 새로운 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Apple Watch 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또는 </a:t>
            </a:r>
            <a:r>
              <a:rPr lang="ko-KR" altLang="en-US" b="0" i="0" dirty="0" err="1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기프트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 카드와 같은 보상</a:t>
            </a:r>
            <a:endParaRPr lang="ko-KR" altLang="en-US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7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보험사에서 판매중인 보험상품들 중에서</a:t>
            </a:r>
            <a:r>
              <a:rPr lang="en-US" altLang="ko-KR" dirty="0"/>
              <a:t>,  </a:t>
            </a:r>
            <a:r>
              <a:rPr lang="ko-KR" altLang="en-US" dirty="0"/>
              <a:t>개인 건강 데이터를 기반으로 보험사와 보험상품을 알려주고 추천하는 시스템을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3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5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768" y="1556792"/>
            <a:ext cx="8748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50" dirty="0">
                <a:solidFill>
                  <a:schemeClr val="bg1"/>
                </a:solidFill>
              </a:rPr>
              <a:t> </a:t>
            </a:r>
            <a:r>
              <a:rPr lang="en-US" altLang="ko-KR" sz="4000" b="1" spc="-150" dirty="0">
                <a:solidFill>
                  <a:schemeClr val="bg1"/>
                </a:solidFill>
              </a:rPr>
              <a:t>Customized Insurance</a:t>
            </a:r>
          </a:p>
          <a:p>
            <a:pPr algn="ctr"/>
            <a:r>
              <a:rPr lang="en-US" altLang="ko-KR" sz="4000" b="1" spc="-150" dirty="0">
                <a:solidFill>
                  <a:schemeClr val="bg1"/>
                </a:solidFill>
              </a:rPr>
              <a:t>Recommendation</a:t>
            </a:r>
          </a:p>
          <a:p>
            <a:pPr algn="ctr"/>
            <a:r>
              <a:rPr lang="en-US" altLang="ko-KR" sz="4000" b="1" spc="-150" dirty="0">
                <a:solidFill>
                  <a:schemeClr val="bg1"/>
                </a:solidFill>
              </a:rPr>
              <a:t>Through Personal Health Information</a:t>
            </a:r>
            <a:endParaRPr lang="ko-KR" altLang="en-US" sz="66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45811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bg1"/>
                </a:solidFill>
              </a:rPr>
              <a:t>B789055  </a:t>
            </a:r>
            <a:r>
              <a:rPr lang="ko-KR" altLang="en-US" sz="1800" b="1" dirty="0" err="1">
                <a:solidFill>
                  <a:schemeClr val="bg1"/>
                </a:solidFill>
              </a:rPr>
              <a:t>전성태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</a:rPr>
              <a:t>B788071  </a:t>
            </a:r>
            <a:r>
              <a:rPr lang="ko-KR" altLang="en-US" sz="1800" b="1" dirty="0" err="1">
                <a:solidFill>
                  <a:schemeClr val="bg1"/>
                </a:solidFill>
              </a:rPr>
              <a:t>현동엽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</a:rPr>
              <a:t>B789033  </a:t>
            </a:r>
            <a:r>
              <a:rPr lang="ko-KR" altLang="en-US" sz="1800" b="1" dirty="0">
                <a:solidFill>
                  <a:schemeClr val="bg1"/>
                </a:solidFill>
              </a:rPr>
              <a:t>오현석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</a:rPr>
              <a:t>B789049  </a:t>
            </a:r>
            <a:r>
              <a:rPr lang="ko-KR" altLang="en-US" sz="1800" b="1" dirty="0">
                <a:solidFill>
                  <a:schemeClr val="bg1"/>
                </a:solidFill>
              </a:rPr>
              <a:t>이현진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7804" y="692696"/>
            <a:ext cx="39604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err="1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4907224" y="1178002"/>
            <a:ext cx="3554166" cy="519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고객정보 테이블</a:t>
            </a:r>
            <a:endParaRPr kumimoji="1" lang="en-US" altLang="ko-KR" sz="1400" b="1" dirty="0"/>
          </a:p>
          <a:p>
            <a:endParaRPr kumimoji="1" lang="en-US" altLang="ko-Kore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FF0000"/>
                </a:solidFill>
              </a:rPr>
              <a:t>CUSTOMER_ID =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고객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ID (PK)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CUSTOMER_PASSWORD = </a:t>
            </a:r>
            <a:r>
              <a:rPr kumimoji="1" lang="ko-KR" altLang="en-US" sz="1400" b="1" dirty="0"/>
              <a:t>비밀번호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CUSTOMER_NAME = </a:t>
            </a:r>
            <a:r>
              <a:rPr kumimoji="1" lang="ko-KR" altLang="en-US" sz="1400" b="1" dirty="0"/>
              <a:t>이름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CUSTOMER_BIRTH = </a:t>
            </a:r>
            <a:r>
              <a:rPr kumimoji="1" lang="ko-KR" altLang="en-US" sz="1400" b="1" dirty="0"/>
              <a:t>생일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CUSTOMER_HEIGHT = </a:t>
            </a:r>
            <a:r>
              <a:rPr kumimoji="1" lang="ko-KR" altLang="en-US" sz="1400" b="1" dirty="0"/>
              <a:t>키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CUSTOMER_WEIGHT = </a:t>
            </a:r>
            <a:r>
              <a:rPr kumimoji="1" lang="ko-KR" altLang="en-US" sz="1400" b="1" dirty="0"/>
              <a:t>몸무게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CUSTOMER_SEX = </a:t>
            </a:r>
            <a:r>
              <a:rPr kumimoji="1" lang="ko-KR" altLang="en-US" sz="1400" b="1" dirty="0"/>
              <a:t>성별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CUSTOMER_EMAIL = </a:t>
            </a:r>
            <a:r>
              <a:rPr kumimoji="1" lang="ko-KR" altLang="en-US" sz="1400" b="1" dirty="0"/>
              <a:t>이메일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CUSTOMER_PHONENUM = </a:t>
            </a:r>
            <a:r>
              <a:rPr kumimoji="1" lang="ko-KR" altLang="en-US" sz="1400" b="1" dirty="0"/>
              <a:t>전화번호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REGDATE = </a:t>
            </a:r>
            <a:r>
              <a:rPr kumimoji="1" lang="ko-KR" altLang="en-US" sz="1400" b="1" dirty="0"/>
              <a:t>가입시기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33328-36A3-2C76-F839-569C6CA0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3" y="1178002"/>
            <a:ext cx="355416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4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4860032" y="1412209"/>
            <a:ext cx="3554166" cy="482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건강정보 테이블</a:t>
            </a:r>
            <a:endParaRPr kumimoji="1" lang="en-US" altLang="ko-KR" b="1" dirty="0"/>
          </a:p>
          <a:p>
            <a:endParaRPr kumimoji="1" lang="en-US" altLang="ko-Kore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FF0000"/>
                </a:solidFill>
              </a:rPr>
              <a:t>HEALTH_INFO =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건강 정보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(PK)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HEALTH_BP = </a:t>
            </a:r>
            <a:r>
              <a:rPr kumimoji="1" lang="ko-KR" altLang="en-US" sz="1400" b="1" dirty="0"/>
              <a:t>혈압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HEALTH_BOS = </a:t>
            </a:r>
            <a:r>
              <a:rPr kumimoji="1" lang="ko-KR" altLang="en-US" sz="1400" b="1" dirty="0"/>
              <a:t>혈중산소포화도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HEALTH_BFP = </a:t>
            </a:r>
            <a:r>
              <a:rPr kumimoji="1" lang="ko-KR" altLang="en-US" sz="1400" b="1" dirty="0"/>
              <a:t>체지방률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HEALTH_SMM = </a:t>
            </a:r>
            <a:r>
              <a:rPr kumimoji="1" lang="ko-KR" altLang="en-US" sz="1400" b="1" dirty="0" err="1"/>
              <a:t>골격근량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HEALTH_MBW = </a:t>
            </a:r>
            <a:r>
              <a:rPr kumimoji="1" lang="ko-KR" altLang="en-US" sz="1400" b="1" dirty="0" err="1"/>
              <a:t>체수분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HEALTH_BM = </a:t>
            </a:r>
            <a:r>
              <a:rPr kumimoji="1" lang="ko-KR" altLang="en-US" sz="1400" b="1" dirty="0" err="1"/>
              <a:t>기초대사량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0000CC"/>
                </a:solidFill>
              </a:rPr>
              <a:t>CUSTOMER_ID = </a:t>
            </a:r>
            <a:r>
              <a:rPr kumimoji="1" lang="ko-KR" altLang="en-US" sz="1400" b="1" dirty="0">
                <a:solidFill>
                  <a:srgbClr val="0000CC"/>
                </a:solidFill>
              </a:rPr>
              <a:t>고객</a:t>
            </a:r>
            <a:r>
              <a:rPr kumimoji="1" lang="en-US" altLang="ko-KR" sz="1400" b="1" dirty="0">
                <a:solidFill>
                  <a:srgbClr val="0000CC"/>
                </a:solidFill>
              </a:rPr>
              <a:t>_ID(FK)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CREATED_DATE = </a:t>
            </a:r>
            <a:r>
              <a:rPr kumimoji="1" lang="ko-KR" altLang="en-US" sz="1400" b="1" dirty="0"/>
              <a:t>생성시기</a:t>
            </a:r>
            <a:endParaRPr kumimoji="1"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E2E13-2FF8-1DD3-C19E-3579CC1A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88" y="1484784"/>
            <a:ext cx="2728600" cy="42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1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481BF-5C3E-AD6C-B7E8-D37F893B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73025"/>
            <a:ext cx="1771821" cy="2511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1840BB-A448-BAE6-1BF2-8FCCCB46B2D2}"/>
              </a:ext>
            </a:extLst>
          </p:cNvPr>
          <p:cNvSpPr txBox="1"/>
          <p:nvPr/>
        </p:nvSpPr>
        <p:spPr>
          <a:xfrm>
            <a:off x="4535996" y="2173025"/>
            <a:ext cx="3554166" cy="231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보험사 테이블</a:t>
            </a:r>
            <a:endParaRPr kumimoji="1" lang="en-US" altLang="ko-KR" sz="2400" b="1" dirty="0"/>
          </a:p>
          <a:p>
            <a:endParaRPr kumimoji="1" lang="en-US" altLang="ko-Kore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FF0000"/>
                </a:solidFill>
              </a:rPr>
              <a:t>INSID = </a:t>
            </a:r>
            <a:r>
              <a:rPr kumimoji="1" lang="ko-KR" altLang="en-US" b="1" dirty="0">
                <a:solidFill>
                  <a:srgbClr val="FF0000"/>
                </a:solidFill>
              </a:rPr>
              <a:t>보험사</a:t>
            </a:r>
            <a:r>
              <a:rPr kumimoji="1" lang="en-US" altLang="ko-KR" b="1" dirty="0">
                <a:solidFill>
                  <a:srgbClr val="FF0000"/>
                </a:solidFill>
              </a:rPr>
              <a:t>ID(PK)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NAME = </a:t>
            </a:r>
            <a:r>
              <a:rPr kumimoji="1" lang="ko-KR" altLang="en-US" b="1" dirty="0"/>
              <a:t>보험사 이름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URL = </a:t>
            </a:r>
            <a:r>
              <a:rPr kumimoji="1" lang="ko-KR" altLang="en-US" b="1" dirty="0"/>
              <a:t>보험사 </a:t>
            </a:r>
            <a:r>
              <a:rPr kumimoji="1" lang="en-US" altLang="ko-KR" b="1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10669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4563434" y="1700808"/>
            <a:ext cx="3554166" cy="357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보험상품 테이블</a:t>
            </a:r>
            <a:endParaRPr kumimoji="1" lang="en-US" altLang="ko-KR" sz="2000" b="1" dirty="0"/>
          </a:p>
          <a:p>
            <a:endParaRPr kumimoji="1" lang="en-US" altLang="ko-Kore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PRODUCTID =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보험상품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ID(PK)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PRODUCTNAME = </a:t>
            </a:r>
            <a:r>
              <a:rPr kumimoji="1" lang="ko-KR" altLang="en-US" sz="1600" b="1" dirty="0"/>
              <a:t>보험상품명</a:t>
            </a:r>
            <a:endParaRPr kumimoji="1"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PRICE = </a:t>
            </a:r>
            <a:r>
              <a:rPr kumimoji="1" lang="ko-KR" altLang="en-US" sz="1600" b="1" dirty="0"/>
              <a:t>가입가격</a:t>
            </a:r>
            <a:endParaRPr kumimoji="1"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KIND = </a:t>
            </a:r>
            <a:r>
              <a:rPr kumimoji="1" lang="ko-KR" altLang="en-US" sz="1600" b="1" dirty="0"/>
              <a:t>상품종류</a:t>
            </a:r>
            <a:endParaRPr kumimoji="1"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COMP = </a:t>
            </a:r>
            <a:r>
              <a:rPr kumimoji="1" lang="ko-KR" altLang="en-US" sz="1600" b="1" dirty="0"/>
              <a:t>보장가격</a:t>
            </a:r>
            <a:endParaRPr kumimoji="1"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0000CC"/>
                </a:solidFill>
              </a:rPr>
              <a:t>INSID = </a:t>
            </a:r>
            <a:r>
              <a:rPr kumimoji="1" lang="ko-KR" altLang="en-US" sz="1600" b="1" dirty="0">
                <a:solidFill>
                  <a:srgbClr val="0000CC"/>
                </a:solidFill>
              </a:rPr>
              <a:t>보험사</a:t>
            </a:r>
            <a:r>
              <a:rPr kumimoji="1" lang="en-US" altLang="ko-KR" sz="1600" b="1" dirty="0">
                <a:solidFill>
                  <a:srgbClr val="0000CC"/>
                </a:solidFill>
              </a:rPr>
              <a:t>ID(FK</a:t>
            </a:r>
            <a:r>
              <a:rPr kumimoji="1" lang="en-US" altLang="ko-KR" sz="1600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CC82C-CCB6-3F91-27DA-F0100473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16596"/>
            <a:ext cx="2544091" cy="39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8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4978128" y="2276872"/>
            <a:ext cx="3554166" cy="155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참조 테이블</a:t>
            </a:r>
            <a:endParaRPr kumimoji="1" lang="en-US" altLang="ko-KR" sz="2000" b="1" dirty="0"/>
          </a:p>
          <a:p>
            <a:endParaRPr kumimoji="1" lang="en-US" altLang="ko-Kore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0000CC"/>
                </a:solidFill>
              </a:rPr>
              <a:t>INDID = </a:t>
            </a:r>
            <a:r>
              <a:rPr kumimoji="1" lang="ko-KR" altLang="en-US" sz="1600" b="1" dirty="0">
                <a:solidFill>
                  <a:srgbClr val="0000CC"/>
                </a:solidFill>
              </a:rPr>
              <a:t>보험사</a:t>
            </a:r>
            <a:r>
              <a:rPr kumimoji="1" lang="en-US" altLang="ko-KR" sz="1600" b="1" dirty="0">
                <a:solidFill>
                  <a:srgbClr val="0000CC"/>
                </a:solidFill>
              </a:rPr>
              <a:t>ID(FK</a:t>
            </a:r>
            <a:r>
              <a:rPr kumimoji="1" lang="en-US" altLang="ko-KR" sz="16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0000CC"/>
                </a:solidFill>
              </a:rPr>
              <a:t>CUSTOMER_ID = </a:t>
            </a:r>
            <a:r>
              <a:rPr kumimoji="1" lang="ko-KR" altLang="en-US" sz="1600" b="1" dirty="0">
                <a:solidFill>
                  <a:srgbClr val="0000CC"/>
                </a:solidFill>
              </a:rPr>
              <a:t>고객</a:t>
            </a:r>
            <a:r>
              <a:rPr kumimoji="1" lang="en-US" altLang="ko-KR" sz="1600" b="1" dirty="0">
                <a:solidFill>
                  <a:srgbClr val="0000CC"/>
                </a:solidFill>
              </a:rPr>
              <a:t>ID(FK)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748D9-0EB2-1862-CDEB-55F3FCA6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10" y="2276872"/>
            <a:ext cx="340193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4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4283968" y="2276872"/>
            <a:ext cx="4248326" cy="155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보험사 본사 </a:t>
            </a:r>
            <a:r>
              <a:rPr kumimoji="1" lang="en-US" altLang="ko-KR" sz="2000" b="1" dirty="0"/>
              <a:t>TEL</a:t>
            </a:r>
          </a:p>
          <a:p>
            <a:endParaRPr kumimoji="1" lang="en-US" altLang="ko-Kore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TEL =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본사 전화번호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ID (PK)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TEL_NUMBER = </a:t>
            </a:r>
            <a:r>
              <a:rPr kumimoji="1" lang="ko-KR" altLang="en-US" sz="1600" b="1" dirty="0"/>
              <a:t>본사 전화번호</a:t>
            </a:r>
            <a:r>
              <a:rPr kumimoji="1" lang="en-US" altLang="ko-KR" sz="1600" b="1" dirty="0"/>
              <a:t> NUM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0FFA7F-E5A6-EBC9-D676-01D576CC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78906"/>
            <a:ext cx="192953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9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AD630-7161-EB18-E25B-14D64C985D99}"/>
              </a:ext>
            </a:extLst>
          </p:cNvPr>
          <p:cNvSpPr txBox="1"/>
          <p:nvPr/>
        </p:nvSpPr>
        <p:spPr>
          <a:xfrm>
            <a:off x="685722" y="1115845"/>
            <a:ext cx="172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 : 1 </a:t>
            </a:r>
            <a:r>
              <a:rPr kumimoji="1" lang="ko-KR" altLang="en-US" sz="2400" b="1" dirty="0"/>
              <a:t>관계</a:t>
            </a:r>
            <a:endParaRPr kumimoji="1" lang="en-US" altLang="ko-KR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6198D5-804D-AE1B-671D-C6820881C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45089"/>
              </p:ext>
            </p:extLst>
          </p:nvPr>
        </p:nvGraphicFramePr>
        <p:xfrm>
          <a:off x="5333028" y="2142976"/>
          <a:ext cx="2808312" cy="159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9267780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INSNUMBER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551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CC"/>
                          </a:solidFill>
                        </a:rPr>
                        <a:t>TEL</a:t>
                      </a:r>
                      <a:endParaRPr lang="ko-KR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6472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TELNUMBER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90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250C32-FC36-A122-F9AE-2AE90F01B3C6}"/>
              </a:ext>
            </a:extLst>
          </p:cNvPr>
          <p:cNvSpPr txBox="1"/>
          <p:nvPr/>
        </p:nvSpPr>
        <p:spPr>
          <a:xfrm>
            <a:off x="539552" y="546641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0000CC"/>
                </a:solidFill>
              </a:rPr>
              <a:t>TEL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통해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INSNUMBER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: 1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관계를 구현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7F630-71AF-1472-5BA8-C4FC0C1570CA}"/>
              </a:ext>
            </a:extLst>
          </p:cNvPr>
          <p:cNvSpPr txBox="1"/>
          <p:nvPr/>
        </p:nvSpPr>
        <p:spPr>
          <a:xfrm>
            <a:off x="1835696" y="155679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6A58A-4D24-CC74-8BBF-3135AF2457EC}"/>
              </a:ext>
            </a:extLst>
          </p:cNvPr>
          <p:cNvSpPr txBox="1"/>
          <p:nvPr/>
        </p:nvSpPr>
        <p:spPr>
          <a:xfrm>
            <a:off x="6490718" y="1388812"/>
            <a:ext cx="48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00CC"/>
                </a:solidFill>
              </a:rPr>
              <a:t>1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7CD0368-1124-CBB1-82FD-FD4D36E29766}"/>
              </a:ext>
            </a:extLst>
          </p:cNvPr>
          <p:cNvCxnSpPr>
            <a:cxnSpLocks/>
          </p:cNvCxnSpPr>
          <p:nvPr/>
        </p:nvCxnSpPr>
        <p:spPr>
          <a:xfrm flipV="1">
            <a:off x="3463962" y="2996952"/>
            <a:ext cx="2044142" cy="194421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3">
            <a:extLst>
              <a:ext uri="{FF2B5EF4-FFF2-40B4-BE49-F238E27FC236}">
                <a16:creationId xmlns:a16="http://schemas.microsoft.com/office/drawing/2014/main" id="{161C2186-D5EB-D33A-2CFA-2B59CCC83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84016"/>
              </p:ext>
            </p:extLst>
          </p:nvPr>
        </p:nvGraphicFramePr>
        <p:xfrm>
          <a:off x="655650" y="2547350"/>
          <a:ext cx="2808312" cy="265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9267780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551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INSID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6472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NAME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901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URL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59060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CC"/>
                          </a:solidFill>
                        </a:rPr>
                        <a:t>TEL</a:t>
                      </a:r>
                      <a:endParaRPr lang="ko-KR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0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B712-CDB0-1313-D8C4-D5766677B2EA}"/>
              </a:ext>
            </a:extLst>
          </p:cNvPr>
          <p:cNvSpPr txBox="1"/>
          <p:nvPr/>
        </p:nvSpPr>
        <p:spPr>
          <a:xfrm>
            <a:off x="685722" y="1115845"/>
            <a:ext cx="172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 : N </a:t>
            </a:r>
            <a:r>
              <a:rPr kumimoji="1" lang="ko-KR" altLang="en-US" sz="2400" b="1" dirty="0"/>
              <a:t>관계</a:t>
            </a:r>
            <a:endParaRPr kumimoji="1" lang="en-US" altLang="ko-KR" sz="2400" b="1" dirty="0"/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6B0B18A0-6E8C-574A-8B1F-0D583CB0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60145"/>
              </p:ext>
            </p:extLst>
          </p:nvPr>
        </p:nvGraphicFramePr>
        <p:xfrm>
          <a:off x="655650" y="2547350"/>
          <a:ext cx="2808312" cy="212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9267780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551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INSID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6472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NAME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901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URL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590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375ABE-3A63-480B-F42E-2D3941EBF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20538"/>
              </p:ext>
            </p:extLst>
          </p:nvPr>
        </p:nvGraphicFramePr>
        <p:xfrm>
          <a:off x="5333028" y="2214985"/>
          <a:ext cx="2808312" cy="265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9267780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PRODUCT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551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PRODUCTID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6472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PRODUCTNAME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901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KIND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59060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INSID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1858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490DD7-0EFF-6345-B55E-8FD1C7E58E26}"/>
              </a:ext>
            </a:extLst>
          </p:cNvPr>
          <p:cNvSpPr txBox="1"/>
          <p:nvPr/>
        </p:nvSpPr>
        <p:spPr>
          <a:xfrm>
            <a:off x="756326" y="5466419"/>
            <a:ext cx="784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66"/>
                </a:solidFill>
              </a:rPr>
              <a:t>INSID </a:t>
            </a:r>
            <a:r>
              <a:rPr kumimoji="1" lang="ko-KR" altLang="en-US" sz="2400" b="1" dirty="0"/>
              <a:t>를 통해 </a:t>
            </a:r>
            <a:r>
              <a:rPr kumimoji="1" lang="en-US" altLang="ko-KR" sz="2400" b="1" dirty="0">
                <a:solidFill>
                  <a:srgbClr val="0000CC"/>
                </a:solidFill>
              </a:rPr>
              <a:t>PRODUCT</a:t>
            </a:r>
            <a:r>
              <a:rPr kumimoji="1" lang="ko-KR" altLang="en-US" sz="2400" b="1" dirty="0"/>
              <a:t> 에서 </a:t>
            </a:r>
            <a:r>
              <a:rPr kumimoji="1" lang="en-US" altLang="ko-KR" sz="2400" b="1" dirty="0">
                <a:solidFill>
                  <a:srgbClr val="0000CC"/>
                </a:solidFill>
              </a:rPr>
              <a:t>INS</a:t>
            </a:r>
            <a:r>
              <a:rPr kumimoji="1" lang="ko-KR" altLang="en-US" sz="2400" b="1" dirty="0"/>
              <a:t>를 참조함</a:t>
            </a:r>
            <a:endParaRPr kumimoji="1" lang="en-US" altLang="ko-KR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90B79-78FF-E463-3BF6-A26983FECE8F}"/>
              </a:ext>
            </a:extLst>
          </p:cNvPr>
          <p:cNvSpPr txBox="1"/>
          <p:nvPr/>
        </p:nvSpPr>
        <p:spPr>
          <a:xfrm>
            <a:off x="1787505" y="1918573"/>
            <a:ext cx="48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1115D-73BA-B9FD-50FA-14A51AD717B6}"/>
              </a:ext>
            </a:extLst>
          </p:cNvPr>
          <p:cNvSpPr txBox="1"/>
          <p:nvPr/>
        </p:nvSpPr>
        <p:spPr>
          <a:xfrm>
            <a:off x="6490718" y="1558533"/>
            <a:ext cx="48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00CC"/>
                </a:solidFill>
              </a:rPr>
              <a:t>N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EDA128A-EEA5-2699-F438-75BD7ADA3C67}"/>
              </a:ext>
            </a:extLst>
          </p:cNvPr>
          <p:cNvCxnSpPr>
            <a:cxnSpLocks/>
          </p:cNvCxnSpPr>
          <p:nvPr/>
        </p:nvCxnSpPr>
        <p:spPr>
          <a:xfrm>
            <a:off x="3463962" y="3284984"/>
            <a:ext cx="1869066" cy="1296144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C201431-170C-12E1-CF19-AD915630FB18}"/>
              </a:ext>
            </a:extLst>
          </p:cNvPr>
          <p:cNvSpPr/>
          <p:nvPr/>
        </p:nvSpPr>
        <p:spPr>
          <a:xfrm>
            <a:off x="5076056" y="2753874"/>
            <a:ext cx="3312368" cy="146721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2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4D073-3E5C-754D-308E-FF09FECC1AE9}"/>
              </a:ext>
            </a:extLst>
          </p:cNvPr>
          <p:cNvSpPr txBox="1"/>
          <p:nvPr/>
        </p:nvSpPr>
        <p:spPr>
          <a:xfrm>
            <a:off x="685721" y="1115845"/>
            <a:ext cx="196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 : N </a:t>
            </a:r>
            <a:r>
              <a:rPr kumimoji="1" lang="ko-KR" altLang="en-US" sz="2400" b="1" dirty="0"/>
              <a:t>관계</a:t>
            </a:r>
            <a:endParaRPr kumimoji="1" lang="en-US" altLang="ko-KR" sz="2400" b="1" dirty="0"/>
          </a:p>
        </p:txBody>
      </p:sp>
      <p:graphicFrame>
        <p:nvGraphicFramePr>
          <p:cNvPr id="29" name="표 13">
            <a:extLst>
              <a:ext uri="{FF2B5EF4-FFF2-40B4-BE49-F238E27FC236}">
                <a16:creationId xmlns:a16="http://schemas.microsoft.com/office/drawing/2014/main" id="{D506E382-FF45-2375-BF6D-A5E0C3D4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00367"/>
              </p:ext>
            </p:extLst>
          </p:nvPr>
        </p:nvGraphicFramePr>
        <p:xfrm>
          <a:off x="5580920" y="2118005"/>
          <a:ext cx="2808312" cy="106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9267780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551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CC"/>
                          </a:solidFill>
                        </a:rPr>
                        <a:t>INSID</a:t>
                      </a:r>
                      <a:endParaRPr lang="ko-KR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6472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565AFD7-2161-A3E9-70F7-9E8086F2A3A4}"/>
              </a:ext>
            </a:extLst>
          </p:cNvPr>
          <p:cNvSpPr txBox="1"/>
          <p:nvPr/>
        </p:nvSpPr>
        <p:spPr>
          <a:xfrm>
            <a:off x="756326" y="5466419"/>
            <a:ext cx="7848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66"/>
                </a:solidFill>
              </a:rPr>
              <a:t>CUSTOMERINFO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>
                <a:solidFill>
                  <a:srgbClr val="FF0066"/>
                </a:solidFill>
              </a:rPr>
              <a:t>CUSTOMER_ID </a:t>
            </a:r>
            <a:r>
              <a:rPr kumimoji="1" lang="ko-KR" altLang="en-US" sz="2000" b="1" dirty="0"/>
              <a:t>와</a:t>
            </a:r>
            <a:endParaRPr kumimoji="1" lang="en-US" altLang="ko-KR" sz="2000" b="1" dirty="0"/>
          </a:p>
          <a:p>
            <a:r>
              <a:rPr kumimoji="1" lang="en-US" altLang="ko-KR" sz="2000" b="1" dirty="0">
                <a:solidFill>
                  <a:srgbClr val="0000CC"/>
                </a:solidFill>
              </a:rPr>
              <a:t>INS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>
                <a:solidFill>
                  <a:srgbClr val="0000CC"/>
                </a:solidFill>
              </a:rPr>
              <a:t>INSID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를 통해 </a:t>
            </a:r>
            <a:r>
              <a:rPr kumimoji="1" lang="en-US" altLang="ko-KR" sz="2000" b="1" dirty="0"/>
              <a:t>M:N </a:t>
            </a:r>
            <a:r>
              <a:rPr kumimoji="1" lang="ko-KR" altLang="en-US" sz="2000" b="1" dirty="0"/>
              <a:t>관계를 성립하는</a:t>
            </a:r>
            <a:endParaRPr kumimoji="1" lang="en-US" altLang="ko-KR" sz="2000" b="1" dirty="0"/>
          </a:p>
          <a:p>
            <a:r>
              <a:rPr kumimoji="1"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REFERENCETABLE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을 생성한다</a:t>
            </a:r>
            <a:endParaRPr kumimoji="1" lang="en-US" altLang="ko-KR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942A7-E82C-E650-0681-174F7A8B5BAE}"/>
              </a:ext>
            </a:extLst>
          </p:cNvPr>
          <p:cNvSpPr txBox="1"/>
          <p:nvPr/>
        </p:nvSpPr>
        <p:spPr>
          <a:xfrm>
            <a:off x="4146058" y="3031995"/>
            <a:ext cx="48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00CC"/>
                </a:solidFill>
              </a:rPr>
              <a:t>N</a:t>
            </a:r>
          </a:p>
        </p:txBody>
      </p:sp>
      <p:graphicFrame>
        <p:nvGraphicFramePr>
          <p:cNvPr id="32" name="표 13">
            <a:extLst>
              <a:ext uri="{FF2B5EF4-FFF2-40B4-BE49-F238E27FC236}">
                <a16:creationId xmlns:a16="http://schemas.microsoft.com/office/drawing/2014/main" id="{C9021E92-67C0-2AC1-F7DA-C0122F03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517"/>
              </p:ext>
            </p:extLst>
          </p:nvPr>
        </p:nvGraphicFramePr>
        <p:xfrm>
          <a:off x="770446" y="2202729"/>
          <a:ext cx="2808312" cy="106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9267780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CUSTOMERINFO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551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CUSTOMER_ID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64723"/>
                  </a:ext>
                </a:extLst>
              </a:tr>
            </a:tbl>
          </a:graphicData>
        </a:graphic>
      </p:graphicFrame>
      <p:graphicFrame>
        <p:nvGraphicFramePr>
          <p:cNvPr id="33" name="표 13">
            <a:extLst>
              <a:ext uri="{FF2B5EF4-FFF2-40B4-BE49-F238E27FC236}">
                <a16:creationId xmlns:a16="http://schemas.microsoft.com/office/drawing/2014/main" id="{4D1648FC-52D3-7E43-C07E-F0924BDE5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03543"/>
              </p:ext>
            </p:extLst>
          </p:nvPr>
        </p:nvGraphicFramePr>
        <p:xfrm>
          <a:off x="3050958" y="3678326"/>
          <a:ext cx="2808312" cy="159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9267780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REFERENCETABLE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551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CUSTOMER_ID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6472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CC"/>
                          </a:solidFill>
                        </a:rPr>
                        <a:t>INSID</a:t>
                      </a:r>
                      <a:endParaRPr lang="ko-KR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4901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65362DE-2B72-F90A-14EF-1A41AF91FFFB}"/>
              </a:ext>
            </a:extLst>
          </p:cNvPr>
          <p:cNvSpPr txBox="1"/>
          <p:nvPr/>
        </p:nvSpPr>
        <p:spPr>
          <a:xfrm>
            <a:off x="6985075" y="4479012"/>
            <a:ext cx="95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N :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C1715D-D2D8-0A2C-909B-F3F9FA09BBF4}"/>
              </a:ext>
            </a:extLst>
          </p:cNvPr>
          <p:cNvSpPr txBox="1"/>
          <p:nvPr/>
        </p:nvSpPr>
        <p:spPr>
          <a:xfrm>
            <a:off x="828256" y="4066339"/>
            <a:ext cx="95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 :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4071DF-2C1C-2B59-B35E-D767DB49622B}"/>
              </a:ext>
            </a:extLst>
          </p:cNvPr>
          <p:cNvSpPr txBox="1"/>
          <p:nvPr/>
        </p:nvSpPr>
        <p:spPr>
          <a:xfrm>
            <a:off x="1810301" y="1628444"/>
            <a:ext cx="48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2506ED-AF11-D4F4-D5B5-79AC98DEDFED}"/>
              </a:ext>
            </a:extLst>
          </p:cNvPr>
          <p:cNvSpPr txBox="1"/>
          <p:nvPr/>
        </p:nvSpPr>
        <p:spPr>
          <a:xfrm>
            <a:off x="6744955" y="1455266"/>
            <a:ext cx="48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00CC"/>
                </a:solidFill>
              </a:rPr>
              <a:t>1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B342806-F7F5-34E4-77CE-7F7A75E0A9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3458" y="3277077"/>
            <a:ext cx="1251747" cy="114325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50AEDE0-2B98-617D-EB4C-37A003FB1A07}"/>
              </a:ext>
            </a:extLst>
          </p:cNvPr>
          <p:cNvCxnSpPr>
            <a:cxnSpLocks/>
          </p:cNvCxnSpPr>
          <p:nvPr/>
        </p:nvCxnSpPr>
        <p:spPr>
          <a:xfrm flipH="1">
            <a:off x="1619672" y="3436409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C8140E1-FB4E-D0A2-C886-0649F79E3CF3}"/>
              </a:ext>
            </a:extLst>
          </p:cNvPr>
          <p:cNvCxnSpPr>
            <a:cxnSpLocks/>
          </p:cNvCxnSpPr>
          <p:nvPr/>
        </p:nvCxnSpPr>
        <p:spPr>
          <a:xfrm flipH="1">
            <a:off x="2682044" y="4256240"/>
            <a:ext cx="368913" cy="212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EC63B0-7765-4AD9-3310-70A27F35FDF7}"/>
              </a:ext>
            </a:extLst>
          </p:cNvPr>
          <p:cNvCxnSpPr>
            <a:cxnSpLocks/>
          </p:cNvCxnSpPr>
          <p:nvPr/>
        </p:nvCxnSpPr>
        <p:spPr>
          <a:xfrm flipH="1" flipV="1">
            <a:off x="2682043" y="4460360"/>
            <a:ext cx="366573" cy="204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BEF9C1D-2E94-051B-504E-A40E96C05CB8}"/>
              </a:ext>
            </a:extLst>
          </p:cNvPr>
          <p:cNvCxnSpPr>
            <a:cxnSpLocks/>
          </p:cNvCxnSpPr>
          <p:nvPr/>
        </p:nvCxnSpPr>
        <p:spPr>
          <a:xfrm flipV="1">
            <a:off x="2706218" y="4231417"/>
            <a:ext cx="0" cy="531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C7E0709-3D8E-D209-6A3B-7297852CEF45}"/>
              </a:ext>
            </a:extLst>
          </p:cNvPr>
          <p:cNvCxnSpPr>
            <a:cxnSpLocks/>
          </p:cNvCxnSpPr>
          <p:nvPr/>
        </p:nvCxnSpPr>
        <p:spPr>
          <a:xfrm rot="5400000">
            <a:off x="5508070" y="3568164"/>
            <a:ext cx="1806836" cy="1116171"/>
          </a:xfrm>
          <a:prstGeom prst="bentConnector3">
            <a:avLst>
              <a:gd name="adj1" fmla="val 10128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91471CA-CCF3-5FA7-A393-69673051A18E}"/>
              </a:ext>
            </a:extLst>
          </p:cNvPr>
          <p:cNvCxnSpPr>
            <a:cxnSpLocks/>
          </p:cNvCxnSpPr>
          <p:nvPr/>
        </p:nvCxnSpPr>
        <p:spPr>
          <a:xfrm flipH="1">
            <a:off x="6681542" y="3465154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BFE050C-AD1B-D74E-6040-47D0D69C7455}"/>
              </a:ext>
            </a:extLst>
          </p:cNvPr>
          <p:cNvCxnSpPr>
            <a:cxnSpLocks/>
          </p:cNvCxnSpPr>
          <p:nvPr/>
        </p:nvCxnSpPr>
        <p:spPr>
          <a:xfrm flipH="1" flipV="1">
            <a:off x="5853402" y="4739305"/>
            <a:ext cx="377787" cy="2903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A4460B8-0C8F-FA06-765E-F161A08DB8BF}"/>
              </a:ext>
            </a:extLst>
          </p:cNvPr>
          <p:cNvCxnSpPr>
            <a:cxnSpLocks/>
          </p:cNvCxnSpPr>
          <p:nvPr/>
        </p:nvCxnSpPr>
        <p:spPr>
          <a:xfrm flipH="1">
            <a:off x="5853402" y="5029668"/>
            <a:ext cx="377787" cy="2411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9FA644-EC9C-8EB5-0AB1-FE85A4DC0EA3}"/>
              </a:ext>
            </a:extLst>
          </p:cNvPr>
          <p:cNvCxnSpPr>
            <a:cxnSpLocks/>
          </p:cNvCxnSpPr>
          <p:nvPr/>
        </p:nvCxnSpPr>
        <p:spPr>
          <a:xfrm flipV="1">
            <a:off x="6231189" y="4739305"/>
            <a:ext cx="0" cy="531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6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2236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800" b="0" i="0" dirty="0">
                <a:solidFill>
                  <a:schemeClr val="bg2"/>
                </a:solidFill>
                <a:effectLst/>
                <a:latin typeface="Noto Sans KR"/>
              </a:rPr>
              <a:t>Normalization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396286" y="1011810"/>
            <a:ext cx="117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C1CD4-FAC6-D0B7-728A-BFF62BD67C62}"/>
              </a:ext>
            </a:extLst>
          </p:cNvPr>
          <p:cNvSpPr txBox="1"/>
          <p:nvPr/>
        </p:nvSpPr>
        <p:spPr>
          <a:xfrm>
            <a:off x="467544" y="1522735"/>
            <a:ext cx="851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0" dirty="0">
                <a:effectLst/>
              </a:rPr>
              <a:t>테이블의 컬럼이 </a:t>
            </a:r>
            <a:r>
              <a:rPr lang="ko-KR" altLang="en-US" sz="1600" b="1" i="0" dirty="0" err="1">
                <a:solidFill>
                  <a:srgbClr val="FF0000"/>
                </a:solidFill>
                <a:effectLst/>
              </a:rPr>
              <a:t>원자값</a:t>
            </a:r>
            <a:r>
              <a:rPr lang="en-US" altLang="ko-KR" sz="1600" b="1" i="0" dirty="0">
                <a:solidFill>
                  <a:srgbClr val="FF0000"/>
                </a:solidFill>
                <a:effectLst/>
              </a:rPr>
              <a:t>(Atomic Value, </a:t>
            </a:r>
            <a:r>
              <a:rPr lang="ko-KR" altLang="en-US" sz="1600" b="1" i="0" dirty="0">
                <a:solidFill>
                  <a:srgbClr val="FF0000"/>
                </a:solidFill>
                <a:effectLst/>
              </a:rPr>
              <a:t>하나의 값</a:t>
            </a:r>
            <a:r>
              <a:rPr lang="en-US" altLang="ko-KR" sz="1600" b="1" i="0" dirty="0">
                <a:solidFill>
                  <a:srgbClr val="FF0000"/>
                </a:solidFill>
                <a:effectLst/>
              </a:rPr>
              <a:t>)</a:t>
            </a:r>
            <a:r>
              <a:rPr lang="ko-KR" altLang="en-US" sz="1600" b="1" i="0" dirty="0">
                <a:effectLst/>
              </a:rPr>
              <a:t>을 갖도록 테이블을 분해하는 것</a:t>
            </a:r>
            <a:endParaRPr lang="en-US" altLang="ko-KR" sz="1600" b="1" dirty="0"/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BB709257-B9DF-B9A6-8565-32E6D5BD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46847"/>
              </p:ext>
            </p:extLst>
          </p:nvPr>
        </p:nvGraphicFramePr>
        <p:xfrm>
          <a:off x="455966" y="2744226"/>
          <a:ext cx="39527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77">
                  <a:extLst>
                    <a:ext uri="{9D8B030D-6E8A-4147-A177-3AD203B41FA5}">
                      <a16:colId xmlns:a16="http://schemas.microsoft.com/office/drawing/2014/main" val="2465982180"/>
                    </a:ext>
                  </a:extLst>
                </a:gridCol>
                <a:gridCol w="1317577">
                  <a:extLst>
                    <a:ext uri="{9D8B030D-6E8A-4147-A177-3AD203B41FA5}">
                      <a16:colId xmlns:a16="http://schemas.microsoft.com/office/drawing/2014/main" val="3030940079"/>
                    </a:ext>
                  </a:extLst>
                </a:gridCol>
                <a:gridCol w="1317577">
                  <a:extLst>
                    <a:ext uri="{9D8B030D-6E8A-4147-A177-3AD203B41FA5}">
                      <a16:colId xmlns:a16="http://schemas.microsoft.com/office/drawing/2014/main" val="489236583"/>
                    </a:ext>
                  </a:extLst>
                </a:gridCol>
              </a:tblGrid>
              <a:tr h="152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보험명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...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80474"/>
                  </a:ext>
                </a:extLst>
              </a:tr>
              <a:tr h="89921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ABL</a:t>
                      </a:r>
                      <a:r>
                        <a:rPr lang="ko-KR" altLang="en-US" sz="1400" dirty="0"/>
                        <a:t>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ABL</a:t>
                      </a:r>
                      <a:r>
                        <a:rPr lang="ko-KR" altLang="en-US" sz="1400" dirty="0"/>
                        <a:t>고혈압</a:t>
                      </a:r>
                      <a:r>
                        <a:rPr lang="en-US" altLang="ko-KR" sz="1400" dirty="0"/>
                        <a:t>OK</a:t>
                      </a:r>
                      <a:r>
                        <a:rPr lang="ko-KR" altLang="en-US" sz="1400" dirty="0"/>
                        <a:t>건강보험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ABL</a:t>
                      </a:r>
                      <a:r>
                        <a:rPr lang="ko-KR" altLang="en-US" sz="1400" dirty="0"/>
                        <a:t>당뇨</a:t>
                      </a:r>
                      <a:r>
                        <a:rPr lang="en-US" altLang="ko-KR" sz="1400" dirty="0"/>
                        <a:t>OK</a:t>
                      </a:r>
                      <a:r>
                        <a:rPr lang="ko-KR" altLang="en-US" sz="1400" dirty="0"/>
                        <a:t>건강보험 </a:t>
                      </a:r>
                      <a:r>
                        <a:rPr lang="en-US" altLang="ko-KR" sz="1400" dirty="0"/>
                        <a:t>…..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657"/>
                  </a:ext>
                </a:extLst>
              </a:tr>
              <a:tr h="79252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삼성생명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삼성인터넷종합건강보험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삼성손해보험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18715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AA48D19E-4645-A97F-455A-CBE04265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91624"/>
              </p:ext>
            </p:extLst>
          </p:nvPr>
        </p:nvGraphicFramePr>
        <p:xfrm>
          <a:off x="5055023" y="2735878"/>
          <a:ext cx="3770622" cy="250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11">
                  <a:extLst>
                    <a:ext uri="{9D8B030D-6E8A-4147-A177-3AD203B41FA5}">
                      <a16:colId xmlns:a16="http://schemas.microsoft.com/office/drawing/2014/main" val="4179603706"/>
                    </a:ext>
                  </a:extLst>
                </a:gridCol>
                <a:gridCol w="1885311">
                  <a:extLst>
                    <a:ext uri="{9D8B030D-6E8A-4147-A177-3AD203B41FA5}">
                      <a16:colId xmlns:a16="http://schemas.microsoft.com/office/drawing/2014/main" val="368709334"/>
                    </a:ext>
                  </a:extLst>
                </a:gridCol>
              </a:tblGrid>
              <a:tr h="30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보험명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46665"/>
                  </a:ext>
                </a:extLst>
              </a:tr>
              <a:tr h="4960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고혈압</a:t>
                      </a:r>
                      <a:r>
                        <a:rPr lang="en-US" altLang="ko-KR" sz="1200" dirty="0"/>
                        <a:t>OK</a:t>
                      </a:r>
                      <a:r>
                        <a:rPr lang="ko-KR" altLang="en-US" sz="1200" dirty="0"/>
                        <a:t>건강보험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73242"/>
                  </a:ext>
                </a:extLst>
              </a:tr>
              <a:tr h="300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당뇨</a:t>
                      </a:r>
                      <a:r>
                        <a:rPr lang="en-US" altLang="ko-KR" sz="1200" dirty="0"/>
                        <a:t>OK</a:t>
                      </a:r>
                      <a:r>
                        <a:rPr lang="ko-KR" altLang="en-US" sz="1200" dirty="0"/>
                        <a:t>건강보험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93532"/>
                  </a:ext>
                </a:extLst>
              </a:tr>
              <a:tr h="700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삼성생명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삼성인터넷종합건강보험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779"/>
                  </a:ext>
                </a:extLst>
              </a:tr>
              <a:tr h="700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삼성생명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삼성손해보험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51420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6620793-BA8F-0F12-B7D3-54B979103147}"/>
              </a:ext>
            </a:extLst>
          </p:cNvPr>
          <p:cNvSpPr/>
          <p:nvPr/>
        </p:nvSpPr>
        <p:spPr>
          <a:xfrm>
            <a:off x="4535996" y="3609020"/>
            <a:ext cx="324036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BB613-1650-CF24-EB9D-61E2A1C3A205}"/>
              </a:ext>
            </a:extLst>
          </p:cNvPr>
          <p:cNvSpPr txBox="1"/>
          <p:nvPr/>
        </p:nvSpPr>
        <p:spPr>
          <a:xfrm>
            <a:off x="1593800" y="508037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정규화 전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91DC2-00D4-FB4B-F217-E0A3EA54FD3E}"/>
              </a:ext>
            </a:extLst>
          </p:cNvPr>
          <p:cNvSpPr txBox="1"/>
          <p:nvPr/>
        </p:nvSpPr>
        <p:spPr>
          <a:xfrm>
            <a:off x="5940152" y="544971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정규화 후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32605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CONTENTS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C8467-DA0F-5804-E65D-563DDBE4A741}"/>
              </a:ext>
            </a:extLst>
          </p:cNvPr>
          <p:cNvSpPr txBox="1"/>
          <p:nvPr/>
        </p:nvSpPr>
        <p:spPr>
          <a:xfrm>
            <a:off x="467544" y="2060848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Motivation &amp; </a:t>
            </a:r>
            <a:r>
              <a:rPr lang="en-US" altLang="ko-KR" sz="44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Requirements</a:t>
            </a:r>
            <a:endParaRPr lang="ko-KR" altLang="en-US" sz="44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CC0FA-EAE7-BE50-84BC-C8C43860573C}"/>
              </a:ext>
            </a:extLst>
          </p:cNvPr>
          <p:cNvSpPr txBox="1"/>
          <p:nvPr/>
        </p:nvSpPr>
        <p:spPr>
          <a:xfrm>
            <a:off x="467544" y="316033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02 DB Design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AA4B2-C642-E552-5933-2059F85C060A}"/>
              </a:ext>
            </a:extLst>
          </p:cNvPr>
          <p:cNvSpPr txBox="1"/>
          <p:nvPr/>
        </p:nvSpPr>
        <p:spPr>
          <a:xfrm>
            <a:off x="467544" y="4222165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03 Implementation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2236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800" b="0" i="0" dirty="0">
                <a:solidFill>
                  <a:schemeClr val="bg2"/>
                </a:solidFill>
                <a:effectLst/>
                <a:latin typeface="Noto Sans KR"/>
              </a:rPr>
              <a:t>Normalization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396286" y="1011810"/>
            <a:ext cx="117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A6292-2EBF-BDB7-0FC7-2E9BC9F3DEA3}"/>
              </a:ext>
            </a:extLst>
          </p:cNvPr>
          <p:cNvSpPr txBox="1"/>
          <p:nvPr/>
        </p:nvSpPr>
        <p:spPr>
          <a:xfrm>
            <a:off x="467544" y="1522735"/>
            <a:ext cx="851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/>
              <a:t>정규화를 진행한 테이블에 대해서 </a:t>
            </a:r>
            <a:r>
              <a:rPr lang="ko-KR" altLang="en-US" sz="1600" b="1" dirty="0">
                <a:solidFill>
                  <a:srgbClr val="FF0000"/>
                </a:solidFill>
              </a:rPr>
              <a:t>완전 함수 종속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Full Functional Dependency)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만족</a:t>
            </a:r>
            <a:endParaRPr lang="en-US" altLang="ko-KR" sz="1600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A96B5832-03A3-7E15-62E8-0084EB56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6549"/>
              </p:ext>
            </p:extLst>
          </p:nvPr>
        </p:nvGraphicFramePr>
        <p:xfrm>
          <a:off x="611560" y="3714720"/>
          <a:ext cx="799288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3413358582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19470929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850974144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533045112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37542322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518131092"/>
                    </a:ext>
                  </a:extLst>
                </a:gridCol>
              </a:tblGrid>
              <a:tr h="3939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ProductID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상품</a:t>
                      </a:r>
                      <a:r>
                        <a:rPr lang="en-US" altLang="ko-KR" sz="1400" dirty="0"/>
                        <a:t>ID)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Productname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Price(</a:t>
                      </a:r>
                      <a:r>
                        <a:rPr lang="ko-KR" altLang="en-US" sz="1400" dirty="0"/>
                        <a:t>가입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INSID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COMP(</a:t>
                      </a:r>
                      <a:r>
                        <a:rPr lang="ko-KR" altLang="en-US" sz="1400" dirty="0"/>
                        <a:t>보장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38651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당뇨</a:t>
                      </a:r>
                      <a:r>
                        <a:rPr lang="en-US" altLang="ko-KR" sz="1200" dirty="0"/>
                        <a:t>OK</a:t>
                      </a:r>
                      <a:r>
                        <a:rPr lang="ko-KR" altLang="en-US" sz="1200" dirty="0"/>
                        <a:t>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당뇨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AAAA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07353"/>
                  </a:ext>
                </a:extLst>
              </a:tr>
              <a:tr h="347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고혈압</a:t>
                      </a:r>
                      <a:r>
                        <a:rPr lang="en-US" altLang="ko-KR" sz="1200" dirty="0"/>
                        <a:t>OK</a:t>
                      </a:r>
                      <a:r>
                        <a:rPr lang="ko-KR" altLang="en-US" sz="1200" dirty="0"/>
                        <a:t>건강보험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고혈압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AAAA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09663"/>
                  </a:ext>
                </a:extLst>
              </a:tr>
              <a:tr h="347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고혈압</a:t>
                      </a:r>
                      <a:r>
                        <a:rPr lang="en-US" altLang="ko-KR" sz="1200" dirty="0"/>
                        <a:t>YES</a:t>
                      </a:r>
                      <a:r>
                        <a:rPr lang="ko-KR" altLang="en-US" sz="1200" dirty="0"/>
                        <a:t>건강보험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뇌혈관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BBBB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14601"/>
                  </a:ext>
                </a:extLst>
              </a:tr>
              <a:tr h="347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당뇨</a:t>
                      </a:r>
                      <a:r>
                        <a:rPr lang="en-US" altLang="ko-KR" sz="1200" dirty="0"/>
                        <a:t>YES</a:t>
                      </a:r>
                      <a:r>
                        <a:rPr lang="ko-KR" altLang="en-US" sz="1200" dirty="0"/>
                        <a:t>건강보험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당뇨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BBBB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2727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0E5FCB-858C-3C5F-256E-ED31FD138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43863"/>
              </p:ext>
            </p:extLst>
          </p:nvPr>
        </p:nvGraphicFramePr>
        <p:xfrm>
          <a:off x="1601670" y="2009550"/>
          <a:ext cx="6012668" cy="111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67">
                  <a:extLst>
                    <a:ext uri="{9D8B030D-6E8A-4147-A177-3AD203B41FA5}">
                      <a16:colId xmlns:a16="http://schemas.microsoft.com/office/drawing/2014/main" val="3413358582"/>
                    </a:ext>
                  </a:extLst>
                </a:gridCol>
                <a:gridCol w="1503167">
                  <a:extLst>
                    <a:ext uri="{9D8B030D-6E8A-4147-A177-3AD203B41FA5}">
                      <a16:colId xmlns:a16="http://schemas.microsoft.com/office/drawing/2014/main" val="2194709291"/>
                    </a:ext>
                  </a:extLst>
                </a:gridCol>
                <a:gridCol w="1503167">
                  <a:extLst>
                    <a:ext uri="{9D8B030D-6E8A-4147-A177-3AD203B41FA5}">
                      <a16:colId xmlns:a16="http://schemas.microsoft.com/office/drawing/2014/main" val="1173661821"/>
                    </a:ext>
                  </a:extLst>
                </a:gridCol>
                <a:gridCol w="1503167">
                  <a:extLst>
                    <a:ext uri="{9D8B030D-6E8A-4147-A177-3AD203B41FA5}">
                      <a16:colId xmlns:a16="http://schemas.microsoft.com/office/drawing/2014/main" val="3850974144"/>
                    </a:ext>
                  </a:extLst>
                </a:gridCol>
              </a:tblGrid>
              <a:tr h="159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InsID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보험사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Productname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URL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38651"/>
                  </a:ext>
                </a:extLst>
              </a:tr>
              <a:tr h="298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AAAA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ABL</a:t>
                      </a:r>
                      <a:r>
                        <a:rPr lang="ko-KR" altLang="en-US" sz="1200" dirty="0"/>
                        <a:t>당뇨</a:t>
                      </a:r>
                      <a:r>
                        <a:rPr lang="en-US" altLang="ko-KR" sz="1200" dirty="0"/>
                        <a:t>OK</a:t>
                      </a:r>
                      <a:r>
                        <a:rPr lang="ko-KR" altLang="en-US" sz="1200" dirty="0"/>
                        <a:t>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보험사</a:t>
                      </a:r>
                      <a:r>
                        <a:rPr lang="en-US" altLang="ko-KR" sz="1200" dirty="0"/>
                        <a:t>URL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07353"/>
                  </a:ext>
                </a:extLst>
              </a:tr>
              <a:tr h="515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BBBB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AIA</a:t>
                      </a:r>
                      <a:r>
                        <a:rPr lang="ko-KR" altLang="en-US" sz="1200" dirty="0"/>
                        <a:t>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고혈압</a:t>
                      </a:r>
                      <a:r>
                        <a:rPr lang="en-US" altLang="ko-KR" sz="1200" dirty="0"/>
                        <a:t>YES</a:t>
                      </a:r>
                      <a:r>
                        <a:rPr lang="ko-KR" altLang="en-US" sz="1200" dirty="0"/>
                        <a:t>건강보험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보험사</a:t>
                      </a:r>
                      <a:r>
                        <a:rPr lang="en-US" altLang="ko-KR" sz="1200" dirty="0"/>
                        <a:t>URL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096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83EBD8-118B-E487-86BF-D1FC07677BE4}"/>
              </a:ext>
            </a:extLst>
          </p:cNvPr>
          <p:cNvSpPr txBox="1"/>
          <p:nvPr/>
        </p:nvSpPr>
        <p:spPr>
          <a:xfrm>
            <a:off x="3769473" y="3265762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정규화 전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745EC-DA48-BB05-F366-8B74A85EB7EA}"/>
              </a:ext>
            </a:extLst>
          </p:cNvPr>
          <p:cNvSpPr txBox="1"/>
          <p:nvPr/>
        </p:nvSpPr>
        <p:spPr>
          <a:xfrm>
            <a:off x="3769473" y="597718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정규화 후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5787A5-C07D-1982-F751-CD54EBF057F0}"/>
              </a:ext>
            </a:extLst>
          </p:cNvPr>
          <p:cNvCxnSpPr>
            <a:cxnSpLocks/>
          </p:cNvCxnSpPr>
          <p:nvPr/>
        </p:nvCxnSpPr>
        <p:spPr>
          <a:xfrm flipH="1">
            <a:off x="2771800" y="3128290"/>
            <a:ext cx="2232248" cy="55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9C204C-F185-A2D0-349C-71A8B9BE1C37}"/>
              </a:ext>
            </a:extLst>
          </p:cNvPr>
          <p:cNvSpPr txBox="1"/>
          <p:nvPr/>
        </p:nvSpPr>
        <p:spPr>
          <a:xfrm>
            <a:off x="2483768" y="316244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98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2236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800" b="0" i="0">
                <a:solidFill>
                  <a:schemeClr val="bg2"/>
                </a:solidFill>
                <a:effectLst/>
                <a:latin typeface="Noto Sans KR"/>
              </a:rPr>
              <a:t>Normalization</a:t>
            </a:r>
            <a:endParaRPr lang="en-US" altLang="ko-KR" sz="2800" b="0" i="0" dirty="0">
              <a:solidFill>
                <a:schemeClr val="bg2"/>
              </a:solidFill>
              <a:effectLst/>
              <a:latin typeface="Noto Sans K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504298" y="830065"/>
            <a:ext cx="117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BCNF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C1CD4-FAC6-D0B7-728A-BFF62BD67C62}"/>
              </a:ext>
            </a:extLst>
          </p:cNvPr>
          <p:cNvSpPr txBox="1"/>
          <p:nvPr/>
        </p:nvSpPr>
        <p:spPr>
          <a:xfrm>
            <a:off x="611559" y="1442525"/>
            <a:ext cx="7529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INSID &amp; CUSTOMER_ID</a:t>
            </a:r>
            <a:r>
              <a:rPr lang="ko-KR" altLang="en-US" sz="2000" b="1" dirty="0"/>
              <a:t>는</a:t>
            </a:r>
            <a:r>
              <a:rPr lang="ko-KR" altLang="en-US" sz="20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000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후보키</a:t>
            </a:r>
            <a:r>
              <a:rPr lang="ko-KR" altLang="en-US" sz="20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집합에 속함</a:t>
            </a:r>
            <a:endParaRPr lang="en-US" altLang="ko-KR" sz="2000" b="1" dirty="0"/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이상현상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Bitter"/>
              </a:rPr>
              <a:t>Anomaly)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Bitter"/>
              </a:rPr>
              <a:t>방지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9B6796-9A0C-EE1D-4113-C33ADB71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80" y="2231354"/>
            <a:ext cx="2888135" cy="28633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308E5D-5072-6AC6-C52D-507FEA5E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87" y="2301206"/>
            <a:ext cx="2999085" cy="276528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3C4E359-84FC-5354-E491-312558BA6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47331"/>
              </p:ext>
            </p:extLst>
          </p:nvPr>
        </p:nvGraphicFramePr>
        <p:xfrm>
          <a:off x="1646213" y="506692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975672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6987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CUSTOMERID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5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AAAA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0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BBBB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0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100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413" y="5714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3872-16F0-14B8-301A-0BAB99188AF5}"/>
              </a:ext>
            </a:extLst>
          </p:cNvPr>
          <p:cNvSpPr txBox="1"/>
          <p:nvPr/>
        </p:nvSpPr>
        <p:spPr>
          <a:xfrm>
            <a:off x="395536" y="10102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+ CASCADE</a:t>
            </a:r>
            <a:endParaRPr kumimoji="1" lang="en-US" alt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8B115-5D64-4851-4F10-802113356C93}"/>
              </a:ext>
            </a:extLst>
          </p:cNvPr>
          <p:cNvSpPr txBox="1"/>
          <p:nvPr/>
        </p:nvSpPr>
        <p:spPr>
          <a:xfrm>
            <a:off x="4330320" y="1544439"/>
            <a:ext cx="4556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REFERENCEABLE – CUSTOMERINFO </a:t>
            </a:r>
            <a:r>
              <a:rPr kumimoji="1" lang="ko-KR" altLang="en-US" sz="1600" b="1" dirty="0"/>
              <a:t>설정</a:t>
            </a:r>
            <a:endParaRPr kumimoji="1" lang="en-US" altLang="ko-KR" sz="1600" b="1" dirty="0"/>
          </a:p>
          <a:p>
            <a:endParaRPr kumimoji="1" lang="en-US" altLang="ko-KR" sz="1600" b="1" dirty="0"/>
          </a:p>
          <a:p>
            <a:r>
              <a:rPr kumimoji="1" lang="en-US" altLang="ko-KR" sz="1600" b="1" dirty="0"/>
              <a:t>ALTER TABLE REFERENCETABLE </a:t>
            </a:r>
          </a:p>
          <a:p>
            <a:r>
              <a:rPr kumimoji="1" lang="en-US" altLang="ko-KR" sz="1600" b="1" dirty="0"/>
              <a:t>ADD CONSTRAINT FK_CUSTOMERINFO </a:t>
            </a:r>
          </a:p>
          <a:p>
            <a:r>
              <a:rPr kumimoji="1" lang="en-US" altLang="ko-KR" sz="1600" b="1" dirty="0"/>
              <a:t>FOREIGN KEY (CUSTOMER_ID) </a:t>
            </a:r>
          </a:p>
          <a:p>
            <a:r>
              <a:rPr kumimoji="1" lang="en-US" altLang="ko-KR" sz="1600" b="1" dirty="0"/>
              <a:t>REFERENCES CUSTOMERINFO(CUSTOMER_ID) </a:t>
            </a:r>
          </a:p>
          <a:p>
            <a:r>
              <a:rPr kumimoji="1" lang="en-US" altLang="ko-KR" sz="1600" b="1" dirty="0">
                <a:solidFill>
                  <a:srgbClr val="FF0000"/>
                </a:solidFill>
              </a:rPr>
              <a:t>ON DELETE CASCADE;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endParaRPr kumimoji="1"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9432E-38A3-90CF-18E0-E8EF2319CD20}"/>
              </a:ext>
            </a:extLst>
          </p:cNvPr>
          <p:cNvSpPr txBox="1"/>
          <p:nvPr/>
        </p:nvSpPr>
        <p:spPr>
          <a:xfrm>
            <a:off x="4303795" y="3717032"/>
            <a:ext cx="4556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HELATH - CUSTOMERINFO  </a:t>
            </a:r>
            <a:r>
              <a:rPr kumimoji="1" lang="ko-KR" altLang="en-US" sz="1600" b="1" dirty="0"/>
              <a:t>설정</a:t>
            </a:r>
            <a:endParaRPr kumimoji="1" lang="en-US" altLang="ko-KR" sz="1600" b="1" dirty="0"/>
          </a:p>
          <a:p>
            <a:endParaRPr kumimoji="1" lang="en-US" altLang="ko-KR" sz="1600" b="1" dirty="0"/>
          </a:p>
          <a:p>
            <a:r>
              <a:rPr kumimoji="1" lang="en-US" altLang="ko-KR" sz="1600" b="1" dirty="0"/>
              <a:t>ALTER TABLE HEALTH </a:t>
            </a:r>
          </a:p>
          <a:p>
            <a:r>
              <a:rPr kumimoji="1" lang="en-US" altLang="ko-KR" sz="1600" b="1" dirty="0"/>
              <a:t>ADD CONSTRAINT FK_CUSTOMERINFO2 </a:t>
            </a:r>
          </a:p>
          <a:p>
            <a:r>
              <a:rPr kumimoji="1" lang="en-US" altLang="ko-KR" sz="1600" b="1" dirty="0"/>
              <a:t>FOREIGN KEY (CUSTOMER_ID) </a:t>
            </a:r>
          </a:p>
          <a:p>
            <a:r>
              <a:rPr kumimoji="1" lang="en-US" altLang="ko-KR" sz="1600" b="1" dirty="0"/>
              <a:t>REFERENCES CUSTOMERINFO(CUSTOMER_ID) </a:t>
            </a:r>
          </a:p>
          <a:p>
            <a:r>
              <a:rPr kumimoji="1" lang="en-US" altLang="ko-KR" sz="1600" b="1" dirty="0">
                <a:solidFill>
                  <a:srgbClr val="FF0000"/>
                </a:solidFill>
              </a:rPr>
              <a:t>ON DELETE CASCADE;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endParaRPr kumimoji="1"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669D9A-8DCE-A521-B2CF-14A62654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4" y="1979619"/>
            <a:ext cx="3724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14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F6DE0-5032-D793-81BB-DE66301201D4}"/>
              </a:ext>
            </a:extLst>
          </p:cNvPr>
          <p:cNvSpPr txBox="1"/>
          <p:nvPr/>
        </p:nvSpPr>
        <p:spPr>
          <a:xfrm>
            <a:off x="-36512" y="862734"/>
            <a:ext cx="28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초기화면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DCC742-8A6D-593F-C686-58001E01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351430"/>
            <a:ext cx="7667345" cy="3745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CA275-C2D6-1A8D-A81F-21C16D828E44}"/>
              </a:ext>
            </a:extLst>
          </p:cNvPr>
          <p:cNvSpPr txBox="1"/>
          <p:nvPr/>
        </p:nvSpPr>
        <p:spPr>
          <a:xfrm>
            <a:off x="2195736" y="1478287"/>
            <a:ext cx="5293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2000" b="1" dirty="0"/>
              <a:t>고객이 </a:t>
            </a:r>
            <a:r>
              <a:rPr lang="ko-KR" altLang="en-US" sz="2000" b="1" dirty="0">
                <a:solidFill>
                  <a:srgbClr val="FF0000"/>
                </a:solidFill>
              </a:rPr>
              <a:t>처음 방문 시 </a:t>
            </a:r>
            <a:r>
              <a:rPr lang="ko-KR" altLang="en-US" sz="2000" b="1" dirty="0"/>
              <a:t>회원가입</a:t>
            </a:r>
            <a:endParaRPr lang="en-US" altLang="ko-KR" sz="2000" b="1" dirty="0"/>
          </a:p>
          <a:p>
            <a:pPr marL="342900" indent="-342900" algn="just">
              <a:buAutoNum type="arabicPeriod"/>
            </a:pPr>
            <a:r>
              <a:rPr lang="ko-KR" altLang="en-US" sz="2000" b="1" dirty="0">
                <a:solidFill>
                  <a:srgbClr val="0000CC"/>
                </a:solidFill>
              </a:rPr>
              <a:t>기존 고객</a:t>
            </a:r>
            <a:r>
              <a:rPr lang="ko-KR" altLang="en-US" sz="2000" b="1" dirty="0"/>
              <a:t>이라면 </a:t>
            </a:r>
            <a:r>
              <a:rPr lang="en-US" altLang="ko-KR" sz="2000" b="1" dirty="0"/>
              <a:t>ID, PW </a:t>
            </a:r>
            <a:r>
              <a:rPr lang="ko-KR" altLang="en-US" sz="2000" b="1" dirty="0"/>
              <a:t>기입 후 로그인  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3645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F6DE0-5032-D793-81BB-DE66301201D4}"/>
              </a:ext>
            </a:extLst>
          </p:cNvPr>
          <p:cNvSpPr txBox="1"/>
          <p:nvPr/>
        </p:nvSpPr>
        <p:spPr>
          <a:xfrm>
            <a:off x="179512" y="853842"/>
            <a:ext cx="28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회원가입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13C45-8B01-EDE5-C08D-EC948293AE13}"/>
              </a:ext>
            </a:extLst>
          </p:cNvPr>
          <p:cNvSpPr txBox="1"/>
          <p:nvPr/>
        </p:nvSpPr>
        <p:spPr>
          <a:xfrm>
            <a:off x="791580" y="1406131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CC"/>
                </a:solidFill>
              </a:rPr>
              <a:t>회원가입 버튼 </a:t>
            </a:r>
            <a:r>
              <a:rPr lang="ko-KR" altLang="en-US" sz="1400" b="1" dirty="0"/>
              <a:t>클릭 시 회원가입 창으로 넘어가게 된다</a:t>
            </a:r>
            <a:r>
              <a:rPr lang="en-US" altLang="ko-KR" sz="1400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4677EC-81F4-700F-064D-DD3B46FC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80892"/>
            <a:ext cx="6859556" cy="4566753"/>
          </a:xfrm>
          <a:prstGeom prst="rect">
            <a:avLst/>
          </a:prstGeom>
          <a:ln w="28575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33041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F6DE0-5032-D793-81BB-DE66301201D4}"/>
              </a:ext>
            </a:extLst>
          </p:cNvPr>
          <p:cNvSpPr txBox="1"/>
          <p:nvPr/>
        </p:nvSpPr>
        <p:spPr>
          <a:xfrm>
            <a:off x="179512" y="853842"/>
            <a:ext cx="28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회원가입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A8620E-2D04-405D-AF35-30757F8C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2591492"/>
            <a:ext cx="7884368" cy="20870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B1C71-E1CC-7CB9-80E7-2550284B5171}"/>
              </a:ext>
            </a:extLst>
          </p:cNvPr>
          <p:cNvSpPr txBox="1"/>
          <p:nvPr/>
        </p:nvSpPr>
        <p:spPr>
          <a:xfrm>
            <a:off x="953344" y="187477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CUSTOMINFO </a:t>
            </a:r>
            <a:r>
              <a:rPr lang="ko-KR" altLang="en-US" sz="1400" b="1" dirty="0"/>
              <a:t>테이블 확인 시 고객 정보가 입력된 것을 확인 가능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9634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F6DE0-5032-D793-81BB-DE66301201D4}"/>
              </a:ext>
            </a:extLst>
          </p:cNvPr>
          <p:cNvSpPr txBox="1"/>
          <p:nvPr/>
        </p:nvSpPr>
        <p:spPr>
          <a:xfrm>
            <a:off x="32828" y="814507"/>
            <a:ext cx="28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로그인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829F1-4028-A127-82E7-FF756267FD41}"/>
              </a:ext>
            </a:extLst>
          </p:cNvPr>
          <p:cNvSpPr txBox="1"/>
          <p:nvPr/>
        </p:nvSpPr>
        <p:spPr>
          <a:xfrm>
            <a:off x="683568" y="1566933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회원가입 방식과 마찬가지로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로그인 시 </a:t>
            </a:r>
            <a:r>
              <a:rPr lang="en-US" altLang="ko-KR" sz="1600" b="1" dirty="0"/>
              <a:t>pw </a:t>
            </a:r>
            <a:r>
              <a:rPr lang="ko-KR" altLang="en-US" sz="1600" b="1" dirty="0"/>
              <a:t>비교 후 로그인 진행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071D88-AE76-92BC-EC4D-95C715C3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11" y="2152479"/>
            <a:ext cx="5601778" cy="3820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1F62C7-8A72-1D9E-C2AA-10C73548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974236"/>
            <a:ext cx="2842272" cy="850791"/>
          </a:xfrm>
          <a:prstGeom prst="rect">
            <a:avLst/>
          </a:prstGeom>
          <a:ln w="28575"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1150797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CDFA0-A4DB-8E67-EA99-87897376A19A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14B9B-4AD3-2171-01EB-2ADCDB7E0ACE}"/>
              </a:ext>
            </a:extLst>
          </p:cNvPr>
          <p:cNvSpPr txBox="1"/>
          <p:nvPr/>
        </p:nvSpPr>
        <p:spPr>
          <a:xfrm>
            <a:off x="415106" y="1600917"/>
            <a:ext cx="851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로그인 직후 </a:t>
            </a:r>
            <a:r>
              <a:rPr lang="ko-KR" altLang="en-US" sz="1600" b="1" dirty="0">
                <a:solidFill>
                  <a:srgbClr val="0000CC"/>
                </a:solidFill>
              </a:rPr>
              <a:t>보험 </a:t>
            </a:r>
            <a:r>
              <a:rPr lang="ko-KR" altLang="en-US" sz="1600" b="1" dirty="0" err="1">
                <a:solidFill>
                  <a:srgbClr val="0000CC"/>
                </a:solidFill>
              </a:rPr>
              <a:t>추천받기</a:t>
            </a:r>
            <a:r>
              <a:rPr lang="ko-KR" altLang="en-US" sz="1600" b="1" dirty="0">
                <a:solidFill>
                  <a:srgbClr val="0000CC"/>
                </a:solidFill>
              </a:rPr>
              <a:t> </a:t>
            </a:r>
            <a:r>
              <a:rPr lang="ko-KR" altLang="en-US" sz="1600" b="1" dirty="0"/>
              <a:t>란을 통해 건강정보 기입을 시작한다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 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D0788-03A6-B9B4-C461-9807CA09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87" y="2141276"/>
            <a:ext cx="6012160" cy="42850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A68A5B-7EDE-320A-F753-42683591E852}"/>
              </a:ext>
            </a:extLst>
          </p:cNvPr>
          <p:cNvSpPr/>
          <p:nvPr/>
        </p:nvSpPr>
        <p:spPr>
          <a:xfrm>
            <a:off x="3635896" y="3356992"/>
            <a:ext cx="180020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B55BA-F488-F778-773A-9EBBE3B13304}"/>
              </a:ext>
            </a:extLst>
          </p:cNvPr>
          <p:cNvSpPr txBox="1"/>
          <p:nvPr/>
        </p:nvSpPr>
        <p:spPr>
          <a:xfrm>
            <a:off x="1047175" y="2810223"/>
            <a:ext cx="72728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/>
              <a:t>&lt; </a:t>
            </a:r>
            <a:r>
              <a:rPr lang="ko-KR" altLang="en-US" sz="1400" b="1" dirty="0"/>
              <a:t>기입 순서 </a:t>
            </a:r>
            <a:r>
              <a:rPr lang="en-US" altLang="ko-KR" sz="1400" b="1" dirty="0"/>
              <a:t>&gt;</a:t>
            </a:r>
          </a:p>
          <a:p>
            <a:pPr algn="r"/>
            <a:endParaRPr lang="en-US" altLang="ko-KR" sz="1400" b="1" dirty="0"/>
          </a:p>
          <a:p>
            <a:pPr marL="342900" indent="-342900" algn="r">
              <a:buAutoNum type="arabicPeriod"/>
            </a:pPr>
            <a:r>
              <a:rPr lang="ko-KR" altLang="en-US" sz="1400" b="1" dirty="0">
                <a:solidFill>
                  <a:srgbClr val="0000CC"/>
                </a:solidFill>
              </a:rPr>
              <a:t>신체 정보 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algn="r"/>
            <a:r>
              <a:rPr lang="en-US" altLang="ko-KR" sz="1200" b="1" dirty="0"/>
              <a:t>(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키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체중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성별</a:t>
            </a:r>
            <a:r>
              <a:rPr lang="en-US" altLang="ko-KR" sz="1200" b="1" dirty="0"/>
              <a:t>)</a:t>
            </a:r>
          </a:p>
          <a:p>
            <a:pPr algn="r"/>
            <a:r>
              <a:rPr lang="en-US" altLang="ko-KR" sz="1400" b="1" dirty="0">
                <a:solidFill>
                  <a:srgbClr val="0000CC"/>
                </a:solidFill>
              </a:rPr>
              <a:t>2. </a:t>
            </a:r>
            <a:r>
              <a:rPr lang="ko-KR" altLang="en-US" sz="1400" b="1" dirty="0">
                <a:solidFill>
                  <a:srgbClr val="0000CC"/>
                </a:solidFill>
              </a:rPr>
              <a:t>혈압 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algn="r"/>
            <a:r>
              <a:rPr lang="en-US" altLang="ko-KR" sz="1400" b="1" dirty="0">
                <a:solidFill>
                  <a:srgbClr val="0000CC"/>
                </a:solidFill>
              </a:rPr>
              <a:t>3. </a:t>
            </a:r>
            <a:r>
              <a:rPr lang="ko-KR" altLang="en-US" sz="1400" b="1" dirty="0">
                <a:solidFill>
                  <a:srgbClr val="0000CC"/>
                </a:solidFill>
              </a:rPr>
              <a:t>혈중 산소 포화도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algn="r"/>
            <a:r>
              <a:rPr lang="en-US" altLang="ko-KR" sz="1400" b="1" dirty="0">
                <a:solidFill>
                  <a:srgbClr val="0000CC"/>
                </a:solidFill>
              </a:rPr>
              <a:t>4. </a:t>
            </a:r>
            <a:r>
              <a:rPr lang="ko-KR" altLang="en-US" sz="1400" b="1" dirty="0">
                <a:solidFill>
                  <a:srgbClr val="0000CC"/>
                </a:solidFill>
              </a:rPr>
              <a:t>체지방률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algn="r"/>
            <a:r>
              <a:rPr lang="en-US" altLang="ko-KR" sz="1400" b="1" dirty="0">
                <a:solidFill>
                  <a:srgbClr val="0000CC"/>
                </a:solidFill>
              </a:rPr>
              <a:t>5. </a:t>
            </a:r>
            <a:r>
              <a:rPr lang="ko-KR" altLang="en-US" sz="1400" b="1" dirty="0" err="1">
                <a:solidFill>
                  <a:srgbClr val="0000CC"/>
                </a:solidFill>
              </a:rPr>
              <a:t>골격근량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algn="r"/>
            <a:r>
              <a:rPr lang="en-US" altLang="ko-KR" sz="1400" b="1" dirty="0">
                <a:solidFill>
                  <a:srgbClr val="0000CC"/>
                </a:solidFill>
              </a:rPr>
              <a:t>6.</a:t>
            </a:r>
            <a:r>
              <a:rPr lang="ko-KR" altLang="en-US" sz="1400" b="1" dirty="0">
                <a:solidFill>
                  <a:srgbClr val="0000CC"/>
                </a:solidFill>
              </a:rPr>
              <a:t>체수분량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algn="r"/>
            <a:r>
              <a:rPr lang="en-US" altLang="ko-KR" sz="1400" b="1" dirty="0">
                <a:solidFill>
                  <a:srgbClr val="0000CC"/>
                </a:solidFill>
              </a:rPr>
              <a:t>7. </a:t>
            </a:r>
            <a:r>
              <a:rPr lang="ko-KR" altLang="en-US" sz="1400" b="1" dirty="0" err="1">
                <a:solidFill>
                  <a:srgbClr val="0000CC"/>
                </a:solidFill>
              </a:rPr>
              <a:t>기초대사량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algn="r"/>
            <a:endParaRPr lang="en-US" altLang="ko-KR" sz="1400" b="1" dirty="0"/>
          </a:p>
          <a:p>
            <a:pPr algn="r"/>
            <a:endParaRPr lang="en-US" altLang="ko-KR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2050F-F639-1001-9F84-660DA204085C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79E48E-A641-3145-6FE9-276A4501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85954"/>
            <a:ext cx="5724128" cy="35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0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3F4C0-6549-48D5-968F-F9996CB0E2A1}"/>
              </a:ext>
            </a:extLst>
          </p:cNvPr>
          <p:cNvSpPr txBox="1"/>
          <p:nvPr/>
        </p:nvSpPr>
        <p:spPr>
          <a:xfrm>
            <a:off x="415106" y="1540463"/>
            <a:ext cx="8518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건강정보 기입이 끝나면 최종확인 화면을 보여주며 제출버튼을 클릭 시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HEALTH </a:t>
            </a:r>
            <a:r>
              <a:rPr lang="ko-KR" altLang="en-US" sz="1600" b="1" dirty="0"/>
              <a:t>테이블 확인 </a:t>
            </a:r>
            <a:r>
              <a:rPr lang="ko-KR" altLang="en-US" sz="1600" b="1"/>
              <a:t>시 고객 건강 </a:t>
            </a:r>
            <a:r>
              <a:rPr lang="ko-KR" altLang="en-US" sz="1600" b="1" dirty="0"/>
              <a:t>정보가 입력된 것을 확인 가능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C0B2-F5B7-A40C-9BD8-BEDD29FD5372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1C8C4F-E571-80BE-DE6D-6A1F3C35488E}"/>
              </a:ext>
            </a:extLst>
          </p:cNvPr>
          <p:cNvGrpSpPr/>
          <p:nvPr/>
        </p:nvGrpSpPr>
        <p:grpSpPr>
          <a:xfrm>
            <a:off x="1488907" y="2155967"/>
            <a:ext cx="6288823" cy="3353098"/>
            <a:chOff x="872716" y="2062492"/>
            <a:chExt cx="7398568" cy="45676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C38E0DD-1D65-788C-56AA-5CE31C22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716" y="2062492"/>
              <a:ext cx="7398568" cy="456767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6577A87-717C-B931-5BA3-F12D73C7E6FF}"/>
                </a:ext>
              </a:extLst>
            </p:cNvPr>
            <p:cNvSpPr/>
            <p:nvPr/>
          </p:nvSpPr>
          <p:spPr>
            <a:xfrm>
              <a:off x="7236296" y="3861048"/>
              <a:ext cx="576064" cy="6120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DCA3F19-BA7B-633B-E380-0EAAEE8A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6" y="5938003"/>
            <a:ext cx="7699404" cy="3731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6806EC3-E8F1-A8A0-4638-5F2B3A0B4698}"/>
              </a:ext>
            </a:extLst>
          </p:cNvPr>
          <p:cNvSpPr/>
          <p:nvPr/>
        </p:nvSpPr>
        <p:spPr>
          <a:xfrm>
            <a:off x="4211960" y="5509065"/>
            <a:ext cx="576064" cy="428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918" y="52496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835" y="15435"/>
            <a:ext cx="248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Role Allocation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B836B-5736-669D-F2E8-99194B8D1E93}"/>
              </a:ext>
            </a:extLst>
          </p:cNvPr>
          <p:cNvSpPr txBox="1"/>
          <p:nvPr/>
        </p:nvSpPr>
        <p:spPr>
          <a:xfrm>
            <a:off x="749001" y="2274405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전성태</a:t>
            </a:r>
            <a:r>
              <a:rPr lang="en-US" altLang="ko-KR" sz="2000" b="1" dirty="0"/>
              <a:t>( 40% ) : Front-End, insurance recommendation </a:t>
            </a:r>
            <a:r>
              <a:rPr lang="ko-KR" altLang="en-US" sz="2000" b="1" dirty="0"/>
              <a:t>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E2B36-C763-76CD-B64D-436E66C601BE}"/>
              </a:ext>
            </a:extLst>
          </p:cNvPr>
          <p:cNvSpPr txBox="1"/>
          <p:nvPr/>
        </p:nvSpPr>
        <p:spPr>
          <a:xfrm>
            <a:off x="364850" y="3161756"/>
            <a:ext cx="8545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현동엽</a:t>
            </a:r>
            <a:r>
              <a:rPr lang="en-US" altLang="ko-KR" sz="2000" b="1" dirty="0"/>
              <a:t>( 40% 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Back-end, personal information, </a:t>
            </a:r>
          </a:p>
          <a:p>
            <a:pPr algn="ctr"/>
            <a:r>
              <a:rPr lang="en-US" altLang="ko-KR" sz="2000" b="1" dirty="0"/>
              <a:t>insurance product search, ppt, search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8AD228-152C-01E8-BA92-5E30BC38EFCF}"/>
              </a:ext>
            </a:extLst>
          </p:cNvPr>
          <p:cNvSpPr txBox="1"/>
          <p:nvPr/>
        </p:nvSpPr>
        <p:spPr>
          <a:xfrm>
            <a:off x="1456222" y="4029675"/>
            <a:ext cx="6362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이현진</a:t>
            </a:r>
            <a:r>
              <a:rPr lang="en-US" altLang="ko-KR" sz="2000" b="1" dirty="0"/>
              <a:t>( 15% ) : DB Design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(insurance products, Reference), </a:t>
            </a:r>
          </a:p>
          <a:p>
            <a:pPr algn="ctr"/>
            <a:r>
              <a:rPr lang="en-US" altLang="ko-KR" sz="2000" b="1" dirty="0"/>
              <a:t>health information record output </a:t>
            </a:r>
          </a:p>
          <a:p>
            <a:pPr algn="ctr"/>
            <a:r>
              <a:rPr lang="ko-KR" altLang="en-US" sz="2000" b="1" dirty="0"/>
              <a:t>건강정보 기록 조회 기능 구현 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4D6B4-D98E-E1E2-1F39-0E70EED1CE6D}"/>
              </a:ext>
            </a:extLst>
          </p:cNvPr>
          <p:cNvSpPr txBox="1"/>
          <p:nvPr/>
        </p:nvSpPr>
        <p:spPr>
          <a:xfrm>
            <a:off x="1187624" y="5462532"/>
            <a:ext cx="657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오현석</a:t>
            </a:r>
            <a:r>
              <a:rPr lang="en-US" altLang="ko-KR" sz="2000" b="1" dirty="0"/>
              <a:t>( 5% ) : DB Design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 </a:t>
            </a:r>
            <a:r>
              <a:rPr lang="ko-KR" altLang="en-US" sz="2000" b="1" dirty="0"/>
              <a:t>고객정보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개인건강정보 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1AED1-5C76-E0B2-AC6E-35D5119E6788}"/>
              </a:ext>
            </a:extLst>
          </p:cNvPr>
          <p:cNvSpPr txBox="1"/>
          <p:nvPr/>
        </p:nvSpPr>
        <p:spPr>
          <a:xfrm>
            <a:off x="3854482" y="1182955"/>
            <a:ext cx="1353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u="sng" dirty="0"/>
              <a:t>Role</a:t>
            </a:r>
            <a:endParaRPr lang="ko-KR" alt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2393527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 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E6E76-5096-319C-0437-B176E4936C04}"/>
              </a:ext>
            </a:extLst>
          </p:cNvPr>
          <p:cNvSpPr txBox="1"/>
          <p:nvPr/>
        </p:nvSpPr>
        <p:spPr>
          <a:xfrm>
            <a:off x="431021" y="1534317"/>
            <a:ext cx="851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제출 후 추천 받은 보험 페이지로 이동 후 자신의 건강상태에 대한 판단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후</a:t>
            </a:r>
            <a:r>
              <a:rPr lang="en-US" altLang="ko-KR" sz="1600" b="1" dirty="0"/>
              <a:t>,</a:t>
            </a:r>
          </a:p>
          <a:p>
            <a:pPr algn="ctr"/>
            <a:r>
              <a:rPr lang="ko-KR" altLang="en-US" sz="1600" b="1" dirty="0"/>
              <a:t>건강 상태에 따른 보험을 추천해준다</a:t>
            </a:r>
            <a:r>
              <a:rPr lang="en-US" altLang="ko-KR" sz="1600" b="1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94FBC2-5080-A9F5-81F4-73CC7164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38" y="2478972"/>
            <a:ext cx="7164288" cy="303825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9970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220254" y="89197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 기준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45872171-4DE5-C217-10B4-E3BA1D4E6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38182"/>
              </p:ext>
            </p:extLst>
          </p:nvPr>
        </p:nvGraphicFramePr>
        <p:xfrm>
          <a:off x="580500" y="1682716"/>
          <a:ext cx="7519893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631">
                  <a:extLst>
                    <a:ext uri="{9D8B030D-6E8A-4147-A177-3AD203B41FA5}">
                      <a16:colId xmlns:a16="http://schemas.microsoft.com/office/drawing/2014/main" val="17576979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308626128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193643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건강기준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공통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판단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6681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혈압</a:t>
                      </a:r>
                      <a:r>
                        <a:rPr lang="en-US" altLang="ko-KR" sz="1600" dirty="0"/>
                        <a:t>(BP)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888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120 </a:t>
                      </a:r>
                      <a:r>
                        <a:rPr lang="ko-KR" altLang="en-US" sz="1600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120~140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0062"/>
                  </a:ext>
                </a:extLst>
              </a:tr>
              <a:tr h="126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140 </a:t>
                      </a:r>
                      <a:r>
                        <a:rPr lang="ko-KR" altLang="en-US" sz="1600" dirty="0"/>
                        <a:t>초과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고혈압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448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3ECAD0-2EEF-3D9C-64F4-9D5F1511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5558"/>
              </p:ext>
            </p:extLst>
          </p:nvPr>
        </p:nvGraphicFramePr>
        <p:xfrm>
          <a:off x="580500" y="3865494"/>
          <a:ext cx="7519893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631">
                  <a:extLst>
                    <a:ext uri="{9D8B030D-6E8A-4147-A177-3AD203B41FA5}">
                      <a16:colId xmlns:a16="http://schemas.microsoft.com/office/drawing/2014/main" val="17576979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308626128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193643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건강기준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공통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판단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6681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혈중산소포화도</a:t>
                      </a:r>
                      <a:r>
                        <a:rPr lang="en-US" altLang="ko-KR" sz="1600" dirty="0"/>
                        <a:t>(BOS)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888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 </a:t>
                      </a:r>
                      <a:r>
                        <a:rPr lang="ko-KR" altLang="en-US" sz="1600" dirty="0"/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90~95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0062"/>
                  </a:ext>
                </a:extLst>
              </a:tr>
              <a:tr h="126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80~90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저산소증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44887"/>
                  </a:ext>
                </a:extLst>
              </a:tr>
              <a:tr h="1265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그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6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1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220254" y="89197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 기준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7B85BC9-59F3-F0E9-4E5B-729ABCD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77499"/>
              </p:ext>
            </p:extLst>
          </p:nvPr>
        </p:nvGraphicFramePr>
        <p:xfrm>
          <a:off x="1043608" y="1844824"/>
          <a:ext cx="676875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3678152437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33695102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13553914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604465123"/>
                    </a:ext>
                  </a:extLst>
                </a:gridCol>
              </a:tblGrid>
              <a:tr h="32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건강기준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CC"/>
                          </a:solidFill>
                        </a:rPr>
                        <a:t>남성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판정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76270"/>
                  </a:ext>
                </a:extLst>
              </a:tr>
              <a:tr h="32494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체지방률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(BFP)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세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12507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17~23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3218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23~28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경비만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00862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28~38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52407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62166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29528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14~20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11018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20~25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경비만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84822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25~35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90358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73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220254" y="89197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 기준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AA4315AC-FD76-EB5E-2A6E-996AC8DE5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62005"/>
              </p:ext>
            </p:extLst>
          </p:nvPr>
        </p:nvGraphicFramePr>
        <p:xfrm>
          <a:off x="580500" y="1682716"/>
          <a:ext cx="7519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631">
                  <a:extLst>
                    <a:ext uri="{9D8B030D-6E8A-4147-A177-3AD203B41FA5}">
                      <a16:colId xmlns:a16="http://schemas.microsoft.com/office/drawing/2014/main" val="17576979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308626128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193643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건강기준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CC"/>
                          </a:solidFill>
                        </a:rPr>
                        <a:t>남성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판단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668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골격근량</a:t>
                      </a:r>
                      <a:r>
                        <a:rPr lang="en-US" altLang="ko-KR" sz="1600" dirty="0"/>
                        <a:t>(SMM)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888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몸무게 </a:t>
                      </a:r>
                      <a:r>
                        <a:rPr lang="en-US" altLang="ko-KR" sz="1600" dirty="0"/>
                        <a:t>* 0.4 </a:t>
                      </a:r>
                      <a:r>
                        <a:rPr lang="ko-KR" altLang="en-US" sz="1600" dirty="0"/>
                        <a:t>이하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그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006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B5C161A-3AA8-7AEF-CBCE-84326286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98429"/>
              </p:ext>
            </p:extLst>
          </p:nvPr>
        </p:nvGraphicFramePr>
        <p:xfrm>
          <a:off x="580500" y="3486424"/>
          <a:ext cx="75198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631">
                  <a:extLst>
                    <a:ext uri="{9D8B030D-6E8A-4147-A177-3AD203B41FA5}">
                      <a16:colId xmlns:a16="http://schemas.microsoft.com/office/drawing/2014/main" val="17576979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3086261288"/>
                    </a:ext>
                  </a:extLst>
                </a:gridCol>
                <a:gridCol w="2506631">
                  <a:extLst>
                    <a:ext uri="{9D8B030D-6E8A-4147-A177-3AD203B41FA5}">
                      <a16:colId xmlns:a16="http://schemas.microsoft.com/office/drawing/2014/main" val="193643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건강기준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CC"/>
                          </a:solidFill>
                        </a:rPr>
                        <a:t>남성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판단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6681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체수분</a:t>
                      </a:r>
                      <a:r>
                        <a:rPr lang="en-US" altLang="ko-KR" sz="1600" dirty="0"/>
                        <a:t>(MBW)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888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r>
                        <a:rPr lang="ko-KR" altLang="en-US" sz="1600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50~70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0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r>
                        <a:rPr lang="ko-KR" altLang="en-US" sz="1600" dirty="0"/>
                        <a:t>초과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206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220254" y="89197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 기준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D3539180-2A41-57EF-4DAC-17E2DEB14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86602"/>
              </p:ext>
            </p:extLst>
          </p:nvPr>
        </p:nvGraphicFramePr>
        <p:xfrm>
          <a:off x="1043608" y="1844824"/>
          <a:ext cx="676875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3678152437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33695102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13553914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604465123"/>
                    </a:ext>
                  </a:extLst>
                </a:gridCol>
              </a:tblGrid>
              <a:tr h="32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건강기준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CC"/>
                          </a:solidFill>
                        </a:rPr>
                        <a:t>남성</a:t>
                      </a:r>
                      <a:r>
                        <a:rPr lang="en-US" altLang="ko-KR" dirty="0">
                          <a:solidFill>
                            <a:srgbClr val="0000CC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판정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76270"/>
                  </a:ext>
                </a:extLst>
              </a:tr>
              <a:tr h="32494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기초대사량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(BM)</a:t>
                      </a:r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세 미만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12507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17~23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3218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23~28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경비만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00862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28~38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52407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세</a:t>
                      </a:r>
                      <a:r>
                        <a:rPr lang="en-US" altLang="ko-KR" dirty="0"/>
                        <a:t> ~ 50</a:t>
                      </a:r>
                      <a:r>
                        <a:rPr lang="ko-KR" altLang="en-US" dirty="0"/>
                        <a:t>세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867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62166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29528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14~20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11018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세 초과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17256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20~25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경비만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84822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25~35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90358"/>
                  </a:ext>
                </a:extLst>
              </a:tr>
              <a:tr h="324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과비만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8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E6E76-5096-319C-0437-B176E4936C04}"/>
              </a:ext>
            </a:extLst>
          </p:cNvPr>
          <p:cNvSpPr txBox="1"/>
          <p:nvPr/>
        </p:nvSpPr>
        <p:spPr>
          <a:xfrm>
            <a:off x="431020" y="1758781"/>
            <a:ext cx="851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제출 후 추천 받은 보험 페이지로 이동 후 자신의 건강상태에 대한 판단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후</a:t>
            </a:r>
            <a:r>
              <a:rPr lang="en-US" altLang="ko-KR" sz="1600" b="1" dirty="0"/>
              <a:t>,</a:t>
            </a:r>
          </a:p>
          <a:p>
            <a:pPr algn="ctr"/>
            <a:r>
              <a:rPr lang="ko-KR" altLang="en-US" sz="1600" b="1" dirty="0"/>
              <a:t>건강 상태에 따른 보험을 추천해준다</a:t>
            </a:r>
            <a:r>
              <a:rPr lang="en-US" altLang="ko-KR" sz="1600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7BAE9E-EE79-2DC2-4B07-879C029C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7" y="2427985"/>
            <a:ext cx="6709207" cy="2982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8A207C-01F8-88E1-C72E-7281DDC229E2}"/>
              </a:ext>
            </a:extLst>
          </p:cNvPr>
          <p:cNvSpPr txBox="1"/>
          <p:nvPr/>
        </p:nvSpPr>
        <p:spPr>
          <a:xfrm>
            <a:off x="1331640" y="548145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,PRODUCTNAME,PRICE,COMP,KIND,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PRODUCT,INS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KIND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PRODUCT.INSID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INS.INSID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COMP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78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E7A6A28-46B1-419D-E8F9-0CD2CDDE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25778"/>
            <a:ext cx="7182544" cy="40035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34D39B-BC36-9C4A-66D2-898539BB5115}"/>
              </a:ext>
            </a:extLst>
          </p:cNvPr>
          <p:cNvSpPr txBox="1"/>
          <p:nvPr/>
        </p:nvSpPr>
        <p:spPr>
          <a:xfrm>
            <a:off x="1043608" y="563714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,PRODUCTNAME,PRICE,COMP,KIND,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PRODUCT,INS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KIND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PRODUCT.INSID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INS.INSID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34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4079A9-1869-14CF-6290-B716C9C5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1886842"/>
            <a:ext cx="7812360" cy="34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93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BE8F1C-C952-4BA6-1928-16EFE611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1922335"/>
            <a:ext cx="7740352" cy="36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6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CB7AA-9235-D5BB-AC79-56653B2BAB07}"/>
              </a:ext>
            </a:extLst>
          </p:cNvPr>
          <p:cNvSpPr txBox="1"/>
          <p:nvPr/>
        </p:nvSpPr>
        <p:spPr>
          <a:xfrm>
            <a:off x="431021" y="1534317"/>
            <a:ext cx="851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추천 받은 보험에서 자신이 가입하고 싶은 보험 상품을 선택</a:t>
            </a:r>
            <a:r>
              <a:rPr lang="en-US" altLang="ko-KR" sz="1600" b="1" dirty="0"/>
              <a:t>.</a:t>
            </a:r>
          </a:p>
          <a:p>
            <a:pPr algn="ctr"/>
            <a:r>
              <a:rPr lang="ko-KR" altLang="en-US" sz="1600" b="1" dirty="0"/>
              <a:t>마이페이지에서 </a:t>
            </a:r>
            <a:r>
              <a:rPr lang="ko-KR" altLang="en-US" sz="1600" b="1" dirty="0" err="1"/>
              <a:t>찜한</a:t>
            </a:r>
            <a:r>
              <a:rPr lang="ko-KR" altLang="en-US" sz="1600" b="1" dirty="0"/>
              <a:t> 보험 상품의 다른 상품들도 확인</a:t>
            </a:r>
            <a:endParaRPr lang="en-US" altLang="ko-KR" sz="16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26F7CD-25E0-25E4-E4A8-B041B177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97473"/>
            <a:ext cx="2664296" cy="91178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EBE4E9-CA7C-2325-EC6D-5B2B239C974F}"/>
              </a:ext>
            </a:extLst>
          </p:cNvPr>
          <p:cNvGrpSpPr/>
          <p:nvPr/>
        </p:nvGrpSpPr>
        <p:grpSpPr>
          <a:xfrm>
            <a:off x="737828" y="3075199"/>
            <a:ext cx="7596336" cy="2732145"/>
            <a:chOff x="768644" y="2006372"/>
            <a:chExt cx="7596336" cy="273214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2ED57F3-8538-DEC7-9518-CD3AFC37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644" y="2006372"/>
              <a:ext cx="7596336" cy="273214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3BFEEC7-EFFF-0EA4-5238-B4C40FE3986D}"/>
                </a:ext>
              </a:extLst>
            </p:cNvPr>
            <p:cNvSpPr/>
            <p:nvPr/>
          </p:nvSpPr>
          <p:spPr>
            <a:xfrm>
              <a:off x="827584" y="4019087"/>
              <a:ext cx="1656184" cy="508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419707D-861E-875A-8111-68A18D0BD13C}"/>
              </a:ext>
            </a:extLst>
          </p:cNvPr>
          <p:cNvCxnSpPr>
            <a:cxnSpLocks/>
          </p:cNvCxnSpPr>
          <p:nvPr/>
        </p:nvCxnSpPr>
        <p:spPr>
          <a:xfrm flipV="1">
            <a:off x="1475656" y="3009255"/>
            <a:ext cx="0" cy="2435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F55D55-D535-91D8-84B7-09DA3EAC24F1}"/>
              </a:ext>
            </a:extLst>
          </p:cNvPr>
          <p:cNvSpPr txBox="1"/>
          <p:nvPr/>
        </p:nvSpPr>
        <p:spPr>
          <a:xfrm>
            <a:off x="971600" y="587727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REFERENCETABLE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INSID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INS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'),'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-8050"/>
            <a:ext cx="1855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Motivation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310E7-307D-1176-E2B5-9E7E6064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2" y="1503952"/>
            <a:ext cx="4048275" cy="41572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 descr="전 세계 디지털 헬스케어 시장 전망. 그래픽=김경진 기자 capkim@joongang.co.kr">
            <a:extLst>
              <a:ext uri="{FF2B5EF4-FFF2-40B4-BE49-F238E27FC236}">
                <a16:creationId xmlns:a16="http://schemas.microsoft.com/office/drawing/2014/main" id="{A1E393D1-8E00-EE92-3909-5259EB7E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94" y="1503952"/>
            <a:ext cx="3822474" cy="415729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89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마이페이지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C6B2EB-5B35-5C87-4DDE-71FB7958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5" y="1703594"/>
            <a:ext cx="3008641" cy="4259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8B0336-B182-C817-C771-7F02F157B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58" y="4723024"/>
            <a:ext cx="2000529" cy="1076475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CB16766B-BA94-5B4D-61F9-7ED66248F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31" y="1922256"/>
            <a:ext cx="4092295" cy="2659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1E5C2C-778C-6018-32F6-3FD31459F821}"/>
              </a:ext>
            </a:extLst>
          </p:cNvPr>
          <p:cNvSpPr txBox="1"/>
          <p:nvPr/>
        </p:nvSpPr>
        <p:spPr>
          <a:xfrm>
            <a:off x="4048061" y="1125480"/>
            <a:ext cx="4825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마이페이지 메뉴에서는</a:t>
            </a:r>
            <a:endParaRPr lang="en-US" altLang="ko-KR" sz="1400" b="1" dirty="0"/>
          </a:p>
          <a:p>
            <a:r>
              <a:rPr lang="ko-KR" altLang="en-US" sz="1400" b="1" dirty="0"/>
              <a:t>고객의 </a:t>
            </a:r>
            <a:r>
              <a:rPr lang="ko-KR" altLang="en-US" sz="1400" b="1" dirty="0">
                <a:solidFill>
                  <a:srgbClr val="0000CC"/>
                </a:solidFill>
              </a:rPr>
              <a:t>개인정보</a:t>
            </a:r>
            <a:r>
              <a:rPr lang="en-US" altLang="ko-KR" sz="1400" b="1" dirty="0">
                <a:solidFill>
                  <a:srgbClr val="0000CC"/>
                </a:solidFill>
              </a:rPr>
              <a:t> </a:t>
            </a:r>
            <a:r>
              <a:rPr lang="ko-KR" altLang="en-US" sz="1400" b="1" dirty="0">
                <a:solidFill>
                  <a:srgbClr val="0000CC"/>
                </a:solidFill>
              </a:rPr>
              <a:t>조회</a:t>
            </a:r>
            <a:r>
              <a:rPr lang="en-US" altLang="ko-KR" sz="1400" b="1" dirty="0">
                <a:solidFill>
                  <a:srgbClr val="0000CC"/>
                </a:solidFill>
              </a:rPr>
              <a:t>, </a:t>
            </a:r>
            <a:r>
              <a:rPr lang="ko-KR" altLang="en-US" sz="1400" b="1" dirty="0">
                <a:solidFill>
                  <a:srgbClr val="0000CC"/>
                </a:solidFill>
              </a:rPr>
              <a:t>수정</a:t>
            </a:r>
            <a:r>
              <a:rPr lang="en-US" altLang="ko-KR" sz="1400" b="1" dirty="0">
                <a:solidFill>
                  <a:srgbClr val="0000CC"/>
                </a:solidFill>
              </a:rPr>
              <a:t>, </a:t>
            </a:r>
            <a:r>
              <a:rPr lang="ko-KR" altLang="en-US" sz="1400" b="1" dirty="0">
                <a:solidFill>
                  <a:srgbClr val="0000CC"/>
                </a:solidFill>
              </a:rPr>
              <a:t>탈퇴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r>
              <a:rPr lang="ko-KR" altLang="en-US" sz="1400" b="1" dirty="0"/>
              <a:t>그리고 </a:t>
            </a:r>
            <a:r>
              <a:rPr lang="ko-KR" altLang="en-US" sz="1400" b="1" dirty="0" err="1">
                <a:solidFill>
                  <a:srgbClr val="0000CC"/>
                </a:solidFill>
              </a:rPr>
              <a:t>찜한</a:t>
            </a:r>
            <a:r>
              <a:rPr lang="ko-KR" altLang="en-US" sz="1400" b="1" dirty="0">
                <a:solidFill>
                  <a:srgbClr val="0000CC"/>
                </a:solidFill>
              </a:rPr>
              <a:t> 보험사의 </a:t>
            </a:r>
            <a:r>
              <a:rPr lang="ko-KR" altLang="en-US" sz="1400" b="1" dirty="0" err="1">
                <a:solidFill>
                  <a:srgbClr val="0000CC"/>
                </a:solidFill>
              </a:rPr>
              <a:t>다른상품</a:t>
            </a:r>
            <a:r>
              <a:rPr lang="ko-KR" altLang="en-US" sz="1400" b="1" dirty="0">
                <a:solidFill>
                  <a:srgbClr val="0000CC"/>
                </a:solidFill>
              </a:rPr>
              <a:t> 추천 </a:t>
            </a:r>
            <a:r>
              <a:rPr lang="ko-KR" altLang="en-US" sz="1400" b="1" dirty="0"/>
              <a:t>기능이 </a:t>
            </a:r>
            <a:r>
              <a:rPr lang="ko-KR" altLang="en-US" sz="1400" b="1" dirty="0" err="1"/>
              <a:t>구현되어있다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906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마이페이지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2F6872-BE33-1797-57F0-8BE2E6D6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55" y="1460119"/>
            <a:ext cx="5708489" cy="393776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38748B-E5F7-D453-DE02-4CA8C571810B}"/>
              </a:ext>
            </a:extLst>
          </p:cNvPr>
          <p:cNvCxnSpPr/>
          <p:nvPr/>
        </p:nvCxnSpPr>
        <p:spPr>
          <a:xfrm>
            <a:off x="3455875" y="1772816"/>
            <a:ext cx="22322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0A284-D2D7-9BA1-87C7-6450D50A0A48}"/>
              </a:ext>
            </a:extLst>
          </p:cNvPr>
          <p:cNvSpPr txBox="1"/>
          <p:nvPr/>
        </p:nvSpPr>
        <p:spPr>
          <a:xfrm>
            <a:off x="1403648" y="5414868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PRODUCTNAME, KIND, PRICE, COMP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PRODUCT </a:t>
            </a:r>
          </a:p>
          <a:p>
            <a:r>
              <a:rPr lang="en-US" altLang="ko-KR" sz="1400" b="1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INSID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INSID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INS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INSID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INSID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REFERENCETABLE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CUSTOMER_ID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‘$</a:t>
            </a:r>
            <a:r>
              <a:rPr lang="en-US" altLang="ko-KR" sz="1400" b="1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'))"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6285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전체보험상품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CB7AA-9235-D5BB-AC79-56653B2BAB07}"/>
              </a:ext>
            </a:extLst>
          </p:cNvPr>
          <p:cNvSpPr txBox="1"/>
          <p:nvPr/>
        </p:nvSpPr>
        <p:spPr>
          <a:xfrm>
            <a:off x="431021" y="1534317"/>
            <a:ext cx="851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>
                <a:solidFill>
                  <a:srgbClr val="0000CC"/>
                </a:solidFill>
              </a:rPr>
              <a:t>주 보장 항목 기준으로 </a:t>
            </a:r>
            <a:r>
              <a:rPr lang="ko-KR" altLang="en-US" sz="1600" b="1" dirty="0"/>
              <a:t>제공하는 보험사와 보험제품을 조회 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588E-7A9C-A76B-3A24-F5CDD0FF8F58}"/>
              </a:ext>
            </a:extLst>
          </p:cNvPr>
          <p:cNvSpPr txBox="1"/>
          <p:nvPr/>
        </p:nvSpPr>
        <p:spPr>
          <a:xfrm>
            <a:off x="1187624" y="542479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69CD6"/>
                </a:solidFill>
                <a:effectLst/>
              </a:rPr>
              <a:t>SELECT </a:t>
            </a:r>
            <a:r>
              <a:rPr lang="en-US" altLang="ko-KR" sz="1400" b="1" dirty="0">
                <a:solidFill>
                  <a:schemeClr val="accent6"/>
                </a:solidFill>
                <a:effectLst/>
              </a:rPr>
              <a:t>INS.NAME, PRODUCT.PRODUCTNAME, PRODUCT.PRICE, PRODUCT.COMP, PRODUCT.KIND, INS.URL, INSNUMBER.TELNUMBER </a:t>
            </a:r>
            <a:r>
              <a:rPr lang="en-US" altLang="ko-KR" sz="1400" b="1" dirty="0">
                <a:solidFill>
                  <a:srgbClr val="569CD6"/>
                </a:solidFill>
                <a:effectLst/>
              </a:rPr>
              <a:t>FROM </a:t>
            </a:r>
            <a:r>
              <a:rPr lang="en-US" altLang="ko-KR" sz="1400" b="1" dirty="0">
                <a:solidFill>
                  <a:schemeClr val="accent6"/>
                </a:solidFill>
                <a:effectLst/>
              </a:rPr>
              <a:t>INS</a:t>
            </a:r>
            <a:r>
              <a:rPr lang="en-US" altLang="ko-KR" sz="1400" b="1" dirty="0">
                <a:solidFill>
                  <a:srgbClr val="569CD6"/>
                </a:solidFill>
                <a:effectLst/>
              </a:rPr>
              <a:t> JOIN </a:t>
            </a:r>
            <a:r>
              <a:rPr lang="en-US" altLang="ko-KR" sz="1400" b="1" dirty="0">
                <a:solidFill>
                  <a:schemeClr val="accent6"/>
                </a:solidFill>
                <a:effectLst/>
              </a:rPr>
              <a:t>PRODUCT</a:t>
            </a:r>
            <a:r>
              <a:rPr lang="en-US" altLang="ko-KR" sz="1400" b="1" dirty="0">
                <a:solidFill>
                  <a:srgbClr val="569CD6"/>
                </a:solidFill>
                <a:effectLst/>
              </a:rPr>
              <a:t> ON </a:t>
            </a:r>
            <a:r>
              <a:rPr lang="en-US" altLang="ko-KR" sz="1400" b="1" dirty="0">
                <a:solidFill>
                  <a:schemeClr val="accent6"/>
                </a:solidFill>
                <a:effectLst/>
              </a:rPr>
              <a:t>INS.INSID = PRODUCT.INSID</a:t>
            </a:r>
            <a:r>
              <a:rPr lang="en-US" altLang="ko-KR" sz="1400" b="1" dirty="0">
                <a:solidFill>
                  <a:srgbClr val="569CD6"/>
                </a:solidFill>
                <a:effectLst/>
              </a:rPr>
              <a:t> JOIN </a:t>
            </a:r>
            <a:r>
              <a:rPr lang="en-US" altLang="ko-KR" sz="1400" b="1" dirty="0">
                <a:solidFill>
                  <a:schemeClr val="accent6"/>
                </a:solidFill>
                <a:effectLst/>
              </a:rPr>
              <a:t>INSNUMBER</a:t>
            </a:r>
            <a:r>
              <a:rPr lang="en-US" altLang="ko-KR" sz="1400" b="1" dirty="0">
                <a:solidFill>
                  <a:srgbClr val="569CD6"/>
                </a:solidFill>
                <a:effectLst/>
              </a:rPr>
              <a:t> ON </a:t>
            </a:r>
            <a:r>
              <a:rPr lang="en-US" altLang="ko-KR" sz="1400" b="1" dirty="0">
                <a:solidFill>
                  <a:schemeClr val="accent6"/>
                </a:solidFill>
                <a:effectLst/>
              </a:rPr>
              <a:t>INS.TEL = INSNUMBER.TEL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888159-3881-D1C5-F038-42C90CD3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2" y="1939659"/>
            <a:ext cx="7236296" cy="3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0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41D5-DE17-EB68-84C3-429BF43BC121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건강정보기록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CB7AA-9235-D5BB-AC79-56653B2BAB07}"/>
              </a:ext>
            </a:extLst>
          </p:cNvPr>
          <p:cNvSpPr txBox="1"/>
          <p:nvPr/>
        </p:nvSpPr>
        <p:spPr>
          <a:xfrm>
            <a:off x="431021" y="1534317"/>
            <a:ext cx="851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보험 추천 전</a:t>
            </a:r>
            <a:r>
              <a:rPr lang="en-US" altLang="ko-KR" sz="1600" b="1" dirty="0"/>
              <a:t>, </a:t>
            </a:r>
            <a:r>
              <a:rPr lang="ko-KR" altLang="en-US" sz="1600" b="1"/>
              <a:t>자신의 건강상태가 </a:t>
            </a:r>
            <a:r>
              <a:rPr lang="ko-KR" altLang="en-US" sz="1600" b="1" dirty="0"/>
              <a:t>입력 된 결과를 기록을 사용 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D3DED-CD3D-2273-E0AE-04F3DA8D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88786"/>
            <a:ext cx="7056784" cy="35628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03977A-E991-A715-1B65-D71BD904F23A}"/>
              </a:ext>
            </a:extLst>
          </p:cNvPr>
          <p:cNvSpPr txBox="1"/>
          <p:nvPr/>
        </p:nvSpPr>
        <p:spPr>
          <a:xfrm>
            <a:off x="1138932" y="5487337"/>
            <a:ext cx="7527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CUSTOMERINFO.CUSTOMER_BIRTH, HEALTH.HEALTH_BP, HEALTH.HEALTH_BOS,HEALTH.HEALTH_BFP, HEALTH.HEALTH_SMM, HEALTH.HEALTH_MBW, HEALTH.HEALTH_BM</a:t>
            </a:r>
            <a:endParaRPr lang="en-US" altLang="ko-KR" sz="1100" b="1" dirty="0">
              <a:solidFill>
                <a:srgbClr val="D4D4D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CUSTOMERINFO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HEALTH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CUSTOMERINFO.CUSTOMER_ID 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HEALTH.CUSTOMER_ID</a:t>
            </a:r>
            <a:endParaRPr lang="en-US" altLang="ko-KR" sz="1100" b="1" dirty="0">
              <a:solidFill>
                <a:srgbClr val="D4D4D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CUSTOMERINFO.CUSTOMER_ID 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'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$id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endParaRPr lang="en-US" altLang="ko-KR" sz="1100" b="1" dirty="0">
              <a:solidFill>
                <a:srgbClr val="D4D4D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 BY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HEALTH.CREATED_DATE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1768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Data 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F6DE0-5032-D793-81BB-DE66301201D4}"/>
              </a:ext>
            </a:extLst>
          </p:cNvPr>
          <p:cNvSpPr txBox="1"/>
          <p:nvPr/>
        </p:nvSpPr>
        <p:spPr>
          <a:xfrm>
            <a:off x="380538" y="1005320"/>
            <a:ext cx="28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회원가입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56D87ED-CBC1-2826-C178-13440181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78" y="2083810"/>
            <a:ext cx="6505774" cy="41657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E4ED9A-4AA7-7D5D-6520-60BC4676655F}"/>
              </a:ext>
            </a:extLst>
          </p:cNvPr>
          <p:cNvSpPr txBox="1"/>
          <p:nvPr/>
        </p:nvSpPr>
        <p:spPr>
          <a:xfrm>
            <a:off x="611560" y="1620194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HTML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form</a:t>
            </a:r>
            <a:r>
              <a:rPr lang="ko-KR" altLang="en-US" sz="1400" b="1" dirty="0"/>
              <a:t>을 이용하여 </a:t>
            </a:r>
            <a:r>
              <a:rPr lang="en-US" altLang="ko-KR" sz="1400" b="1" dirty="0"/>
              <a:t>POST </a:t>
            </a:r>
            <a:r>
              <a:rPr lang="ko-KR" altLang="en-US" sz="1400" b="1" dirty="0"/>
              <a:t>형식으로 값을 전송 후 변수 저장 </a:t>
            </a:r>
          </a:p>
        </p:txBody>
      </p:sp>
    </p:spTree>
    <p:extLst>
      <p:ext uri="{BB962C8B-B14F-4D97-AF65-F5344CB8AC3E}">
        <p14:creationId xmlns:p14="http://schemas.microsoft.com/office/powerpoint/2010/main" val="509152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F6DE0-5032-D793-81BB-DE66301201D4}"/>
              </a:ext>
            </a:extLst>
          </p:cNvPr>
          <p:cNvSpPr txBox="1"/>
          <p:nvPr/>
        </p:nvSpPr>
        <p:spPr>
          <a:xfrm>
            <a:off x="179512" y="841814"/>
            <a:ext cx="28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회원가입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7F07E-14AC-A191-9080-FBAD883EB196}"/>
              </a:ext>
            </a:extLst>
          </p:cNvPr>
          <p:cNvSpPr txBox="1"/>
          <p:nvPr/>
        </p:nvSpPr>
        <p:spPr>
          <a:xfrm>
            <a:off x="755576" y="1380929"/>
            <a:ext cx="7813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444444"/>
                </a:solidFill>
              </a:rPr>
              <a:t>  </a:t>
            </a:r>
            <a:r>
              <a:rPr lang="en-US" altLang="ko-KR" sz="1400" b="1" dirty="0">
                <a:solidFill>
                  <a:srgbClr val="444444"/>
                </a:solidFill>
              </a:rPr>
              <a:t>CUSTOMERINFO Table</a:t>
            </a:r>
            <a:r>
              <a:rPr lang="ko-KR" altLang="en-US" sz="1400" b="1" i="0" dirty="0">
                <a:solidFill>
                  <a:srgbClr val="444444"/>
                </a:solidFill>
                <a:effectLst/>
              </a:rPr>
              <a:t>에서 같은 </a:t>
            </a:r>
            <a:r>
              <a:rPr lang="en-US" altLang="ko-KR" sz="1400" b="1" i="0" dirty="0">
                <a:solidFill>
                  <a:srgbClr val="444444"/>
                </a:solidFill>
                <a:effectLst/>
              </a:rPr>
              <a:t>ID</a:t>
            </a:r>
            <a:r>
              <a:rPr lang="ko-KR" altLang="en-US" sz="1400" b="1" dirty="0">
                <a:solidFill>
                  <a:srgbClr val="444444"/>
                </a:solidFill>
              </a:rPr>
              <a:t>를</a:t>
            </a:r>
            <a:r>
              <a:rPr lang="ko-KR" altLang="en-US" sz="1400" b="1" i="0" dirty="0">
                <a:solidFill>
                  <a:srgbClr val="444444"/>
                </a:solidFill>
                <a:effectLst/>
              </a:rPr>
              <a:t> 가진 고객이 </a:t>
            </a:r>
            <a:r>
              <a:rPr lang="en-US" altLang="ko-KR" sz="1400" b="1" i="0" dirty="0">
                <a:solidFill>
                  <a:srgbClr val="444444"/>
                </a:solidFill>
                <a:effectLst/>
              </a:rPr>
              <a:t>Check </a:t>
            </a:r>
            <a:r>
              <a:rPr lang="ko-KR" altLang="en-US" sz="1400" b="1" i="0" dirty="0">
                <a:solidFill>
                  <a:srgbClr val="444444"/>
                </a:solidFill>
                <a:effectLst/>
              </a:rPr>
              <a:t>변수를 통해 있나 검사</a:t>
            </a:r>
            <a:r>
              <a:rPr lang="en-US" altLang="ko-KR" sz="1400" b="1" dirty="0">
                <a:solidFill>
                  <a:srgbClr val="444444"/>
                </a:solidFill>
              </a:rPr>
              <a:t> </a:t>
            </a:r>
            <a:r>
              <a:rPr lang="ko-KR" altLang="en-US" sz="1400" b="1" dirty="0">
                <a:solidFill>
                  <a:srgbClr val="444444"/>
                </a:solidFill>
              </a:rPr>
              <a:t>후</a:t>
            </a:r>
            <a:r>
              <a:rPr lang="en-US" altLang="ko-KR" sz="1400" b="1" dirty="0">
                <a:solidFill>
                  <a:srgbClr val="444444"/>
                </a:solidFill>
              </a:rPr>
              <a:t>,</a:t>
            </a:r>
          </a:p>
          <a:p>
            <a:pPr algn="l"/>
            <a:r>
              <a:rPr lang="en-US" altLang="ko-KR" sz="1400" b="1" i="0" dirty="0">
                <a:solidFill>
                  <a:srgbClr val="444444"/>
                </a:solidFill>
                <a:effectLst/>
                <a:latin typeface="RIDI Batang"/>
              </a:rPr>
              <a:t>   </a:t>
            </a:r>
            <a:r>
              <a:rPr lang="ko-KR" altLang="en-US" sz="1400" b="1" i="0" dirty="0">
                <a:solidFill>
                  <a:srgbClr val="444444"/>
                </a:solidFill>
                <a:effectLst/>
                <a:latin typeface="RIDI Batang"/>
              </a:rPr>
              <a:t>두 비밀번호가 일치 시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RIDI Batang"/>
              </a:rPr>
              <a:t>,</a:t>
            </a:r>
            <a:r>
              <a:rPr lang="ko-KR" altLang="en-US" sz="1400" b="1" i="0" dirty="0">
                <a:solidFill>
                  <a:srgbClr val="444444"/>
                </a:solidFill>
                <a:effectLst/>
                <a:latin typeface="RIDI Batang"/>
              </a:rPr>
              <a:t> 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RIDI Batang"/>
              </a:rPr>
              <a:t>DB</a:t>
            </a:r>
            <a:r>
              <a:rPr lang="ko-KR" altLang="en-US" sz="1400" b="1" i="0" dirty="0">
                <a:solidFill>
                  <a:srgbClr val="444444"/>
                </a:solidFill>
                <a:effectLst/>
                <a:latin typeface="RIDI Batang"/>
              </a:rPr>
              <a:t>에 회원 정보를 저장 후 </a:t>
            </a:r>
            <a:r>
              <a:rPr lang="ko-KR" altLang="en-US" sz="1400" b="1" i="0" dirty="0">
                <a:solidFill>
                  <a:srgbClr val="444444"/>
                </a:solidFill>
                <a:effectLst/>
              </a:rPr>
              <a:t>회원 가입이 완료 되었다고 알림</a:t>
            </a:r>
            <a:endParaRPr lang="en-US" altLang="ko-KR" sz="1400" b="1" i="0" dirty="0">
              <a:solidFill>
                <a:srgbClr val="444444"/>
              </a:solidFill>
              <a:effectLst/>
            </a:endParaRPr>
          </a:p>
          <a:p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BD1E8B-E0EC-4639-D237-17A62CBA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7" y="2056828"/>
            <a:ext cx="4824536" cy="44629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547193-93E1-5887-A69A-319465E45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652" y="2278000"/>
            <a:ext cx="3424981" cy="91945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BC6023-5934-331F-CEE3-F034BED10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911" y="3408510"/>
            <a:ext cx="3424980" cy="9749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5BD90B-095C-1969-20FE-DDF7AF9CF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036" y="5043107"/>
            <a:ext cx="3324855" cy="1168488"/>
          </a:xfrm>
          <a:prstGeom prst="rect">
            <a:avLst/>
          </a:prstGeom>
          <a:solidFill>
            <a:srgbClr val="FF0000"/>
          </a:solidFill>
          <a:ln w="38100">
            <a:solidFill>
              <a:srgbClr val="00B050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D5ABCA-2BE9-6323-6A3D-8E016CC926DC}"/>
              </a:ext>
            </a:extLst>
          </p:cNvPr>
          <p:cNvCxnSpPr>
            <a:endCxn id="15" idx="1"/>
          </p:cNvCxnSpPr>
          <p:nvPr/>
        </p:nvCxnSpPr>
        <p:spPr>
          <a:xfrm flipV="1">
            <a:off x="3275856" y="2737729"/>
            <a:ext cx="2034796" cy="1931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735E73-17CF-BB23-2B7C-8FFAE83030F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05002" y="3895998"/>
            <a:ext cx="2099909" cy="1090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0C5AB6-6252-E697-5FFE-4C4928CD512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275856" y="5627351"/>
            <a:ext cx="2129180" cy="5379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88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F6DE0-5032-D793-81BB-DE66301201D4}"/>
              </a:ext>
            </a:extLst>
          </p:cNvPr>
          <p:cNvSpPr txBox="1"/>
          <p:nvPr/>
        </p:nvSpPr>
        <p:spPr>
          <a:xfrm>
            <a:off x="380538" y="1005320"/>
            <a:ext cx="28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로그인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829F1-4028-A127-82E7-FF756267FD41}"/>
              </a:ext>
            </a:extLst>
          </p:cNvPr>
          <p:cNvSpPr txBox="1"/>
          <p:nvPr/>
        </p:nvSpPr>
        <p:spPr>
          <a:xfrm>
            <a:off x="467544" y="1670133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회원가입 방식과 마찬가지로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로그인 시 </a:t>
            </a:r>
            <a:r>
              <a:rPr lang="en-US" altLang="ko-KR" sz="1600" b="1" dirty="0"/>
              <a:t>id/pw </a:t>
            </a:r>
            <a:r>
              <a:rPr lang="ko-KR" altLang="en-US" sz="1600" b="1" dirty="0"/>
              <a:t>비교 후 로그인 진행   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4EC52BC-8752-1F56-65DE-EE699CA3E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57947"/>
            <a:ext cx="6459968" cy="440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35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618F972-A041-1935-97B1-6C85BF9B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1" y="1665695"/>
            <a:ext cx="8153458" cy="1482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C86FA-DA55-F4B6-1485-B6FFC8D2986E}"/>
              </a:ext>
            </a:extLst>
          </p:cNvPr>
          <p:cNvSpPr txBox="1"/>
          <p:nvPr/>
        </p:nvSpPr>
        <p:spPr>
          <a:xfrm>
            <a:off x="747602" y="4179384"/>
            <a:ext cx="7916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현재 로그인 한 고객의 </a:t>
            </a:r>
            <a:r>
              <a:rPr lang="en-US" altLang="ko-KR" sz="1600" b="1" dirty="0"/>
              <a:t>ID </a:t>
            </a:r>
            <a:r>
              <a:rPr lang="ko-KR" altLang="en-US" sz="1600" b="1" dirty="0"/>
              <a:t>를 </a:t>
            </a:r>
            <a:r>
              <a:rPr lang="en-US" altLang="ko-KR" sz="1600" b="1" dirty="0">
                <a:solidFill>
                  <a:srgbClr val="0000CC"/>
                </a:solidFill>
              </a:rPr>
              <a:t>$id </a:t>
            </a:r>
            <a:r>
              <a:rPr lang="ko-KR" altLang="en-US" sz="1600" b="1" dirty="0"/>
              <a:t>변수를 추가적으로 사용하여 </a:t>
            </a:r>
            <a:endParaRPr lang="en-US" altLang="ko-KR" sz="1600" b="1" dirty="0"/>
          </a:p>
          <a:p>
            <a:r>
              <a:rPr lang="en-US" altLang="ko-KR" sz="1600" b="1" dirty="0"/>
              <a:t>HEALTHINFO </a:t>
            </a:r>
            <a:r>
              <a:rPr lang="ko-KR" altLang="en-US" sz="1600" b="1" dirty="0"/>
              <a:t>테이블에 개인 건강 정보 데이터를 </a:t>
            </a:r>
            <a:r>
              <a:rPr lang="en-US" altLang="ko-KR" sz="1600" b="1" dirty="0"/>
              <a:t>INSERT</a:t>
            </a:r>
            <a:r>
              <a:rPr lang="ko-KR" altLang="en-US" sz="1600" b="1" dirty="0"/>
              <a:t> 문을 통해 추가한다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이때</a:t>
            </a:r>
            <a:r>
              <a:rPr lang="en-US" altLang="ko-KR" sz="1600" b="1" dirty="0"/>
              <a:t>,</a:t>
            </a:r>
            <a:r>
              <a:rPr lang="en-US" altLang="ko-KR" sz="1600" b="1" dirty="0">
                <a:solidFill>
                  <a:srgbClr val="0000CC"/>
                </a:solidFill>
              </a:rPr>
              <a:t> HEALTH_SEQ.NEXTVAL </a:t>
            </a:r>
            <a:r>
              <a:rPr lang="ko-KR" altLang="en-US" sz="1600" b="1" dirty="0"/>
              <a:t>을 통해 </a:t>
            </a:r>
            <a:r>
              <a:rPr lang="en-US" altLang="ko-KR" sz="1600" b="1" dirty="0">
                <a:solidFill>
                  <a:srgbClr val="0000CC"/>
                </a:solidFill>
              </a:rPr>
              <a:t>HEALTH_INFO(PK) </a:t>
            </a:r>
            <a:r>
              <a:rPr lang="ko-KR" altLang="en-US" sz="1600" b="1" dirty="0"/>
              <a:t>의 값을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씩 증가시키며</a:t>
            </a:r>
            <a:r>
              <a:rPr lang="en-US" altLang="ko-KR" sz="1600" b="1" dirty="0"/>
              <a:t>,</a:t>
            </a:r>
          </a:p>
          <a:p>
            <a:r>
              <a:rPr lang="en-US" altLang="ko-KR" sz="1600" b="1" dirty="0" err="1">
                <a:solidFill>
                  <a:srgbClr val="0000CC"/>
                </a:solidFill>
              </a:rPr>
              <a:t>sysdate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를 통해 현재시간을 가져와 </a:t>
            </a:r>
            <a:r>
              <a:rPr lang="en-US" altLang="ko-KR" sz="1600" b="1" dirty="0">
                <a:solidFill>
                  <a:srgbClr val="0000CC"/>
                </a:solidFill>
              </a:rPr>
              <a:t>HEALTH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의 </a:t>
            </a:r>
            <a:r>
              <a:rPr lang="en-US" altLang="ko-KR" sz="1600" b="1" dirty="0">
                <a:solidFill>
                  <a:srgbClr val="0000CC"/>
                </a:solidFill>
              </a:rPr>
              <a:t>CREATED_DATE 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INSERT </a:t>
            </a:r>
            <a:r>
              <a:rPr lang="ko-KR" altLang="en-US" sz="1600" b="1" dirty="0"/>
              <a:t>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( </a:t>
            </a:r>
            <a:r>
              <a:rPr lang="ko-KR" altLang="en-US" sz="1600" b="1" dirty="0"/>
              <a:t>나의 건강 정보 기록용 으로 사용 </a:t>
            </a:r>
            <a:r>
              <a:rPr lang="en-US" altLang="ko-KR" sz="1600" b="1" dirty="0"/>
              <a:t>)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67CD1C1-F6F3-9D0A-A9B1-E7D1630AD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2" y="3180644"/>
            <a:ext cx="8153458" cy="84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577C4-CF62-113E-1097-9B356A3DC3B2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보험정보 추천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35137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577C4-CF62-113E-1097-9B356A3DC3B2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마이페이지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ECD05FE-7E3A-D965-ADAB-EF53A670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0" y="2078911"/>
            <a:ext cx="4858459" cy="3507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EDA82-9663-8D93-E37C-CB7002162B46}"/>
              </a:ext>
            </a:extLst>
          </p:cNvPr>
          <p:cNvSpPr txBox="1"/>
          <p:nvPr/>
        </p:nvSpPr>
        <p:spPr>
          <a:xfrm>
            <a:off x="5674270" y="2708920"/>
            <a:ext cx="3425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고객의 개인정보 부분의 구현은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0000CC"/>
                </a:solidFill>
              </a:rPr>
              <a:t>현재 접속된 고객의 </a:t>
            </a:r>
            <a:r>
              <a:rPr lang="en-US" altLang="ko-KR" b="1" dirty="0">
                <a:solidFill>
                  <a:srgbClr val="0000CC"/>
                </a:solidFill>
              </a:rPr>
              <a:t>ID</a:t>
            </a:r>
            <a:r>
              <a:rPr lang="ko-KR" altLang="en-US" b="1" dirty="0"/>
              <a:t>를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0000CC"/>
                </a:solidFill>
              </a:rPr>
              <a:t>$id </a:t>
            </a:r>
            <a:r>
              <a:rPr lang="ko-KR" altLang="en-US" b="1" dirty="0"/>
              <a:t>변수에 저장하고</a:t>
            </a:r>
            <a:endParaRPr lang="en-US" altLang="ko-KR" b="1" dirty="0"/>
          </a:p>
          <a:p>
            <a:r>
              <a:rPr lang="ko-KR" altLang="en-US" b="1" dirty="0"/>
              <a:t>이것을 조건으로 하여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0000CC"/>
                </a:solidFill>
              </a:rPr>
              <a:t>CUSTOMERINFO</a:t>
            </a:r>
            <a:r>
              <a:rPr lang="en-US" altLang="ko-KR" b="1" dirty="0"/>
              <a:t> </a:t>
            </a:r>
            <a:r>
              <a:rPr lang="ko-KR" altLang="en-US" b="1" dirty="0"/>
              <a:t>테이블의</a:t>
            </a:r>
            <a:endParaRPr lang="en-US" altLang="ko-KR" b="1" dirty="0"/>
          </a:p>
          <a:p>
            <a:r>
              <a:rPr lang="ko-KR" altLang="en-US" b="1" dirty="0"/>
              <a:t>데이터를 불러와</a:t>
            </a:r>
            <a:endParaRPr lang="en-US" altLang="ko-KR" b="1" dirty="0"/>
          </a:p>
          <a:p>
            <a:r>
              <a:rPr lang="ko-KR" altLang="en-US" b="1" dirty="0"/>
              <a:t>출력하게 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4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-8050"/>
            <a:ext cx="1855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Motivation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042EF-2A0E-9A1C-C769-56FEA2A8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7" y="1361603"/>
            <a:ext cx="3209699" cy="4494833"/>
          </a:xfrm>
          <a:prstGeom prst="rect">
            <a:avLst/>
          </a:prstGeom>
          <a:noFill/>
          <a:ln w="5715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울시는 11월 1일 10시부터 서울형 스마트 헬스케어 ‘온서울 건강온’ 시범사업 참여자를 모집한다">
            <a:extLst>
              <a:ext uri="{FF2B5EF4-FFF2-40B4-BE49-F238E27FC236}">
                <a16:creationId xmlns:a16="http://schemas.microsoft.com/office/drawing/2014/main" id="{C3659C7A-634E-EA5F-D364-DBABB619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514" y="1335671"/>
            <a:ext cx="4636767" cy="4494833"/>
          </a:xfrm>
          <a:prstGeom prst="rect">
            <a:avLst/>
          </a:prstGeom>
          <a:noFill/>
          <a:ln w="5715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16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577C4-CF62-113E-1097-9B356A3DC3B2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마이페이지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6" name="그림 5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1D5121B4-DDC9-0638-9462-1589FB58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48586"/>
            <a:ext cx="7044433" cy="3716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21B70-7123-6F85-55E1-D5D1E0229AE1}"/>
              </a:ext>
            </a:extLst>
          </p:cNvPr>
          <p:cNvSpPr txBox="1"/>
          <p:nvPr/>
        </p:nvSpPr>
        <p:spPr>
          <a:xfrm>
            <a:off x="798897" y="5332464"/>
            <a:ext cx="8105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또한 </a:t>
            </a:r>
            <a:r>
              <a:rPr lang="en-US" altLang="ko-KR" b="1" dirty="0">
                <a:solidFill>
                  <a:srgbClr val="0000CC"/>
                </a:solidFill>
              </a:rPr>
              <a:t>ID </a:t>
            </a:r>
            <a:r>
              <a:rPr lang="ko-KR" altLang="en-US" b="1" dirty="0">
                <a:solidFill>
                  <a:srgbClr val="0000CC"/>
                </a:solidFill>
              </a:rPr>
              <a:t>가 저장된 </a:t>
            </a:r>
            <a:r>
              <a:rPr lang="en-US" altLang="ko-KR" b="1" dirty="0">
                <a:solidFill>
                  <a:srgbClr val="0000CC"/>
                </a:solidFill>
              </a:rPr>
              <a:t>$id </a:t>
            </a:r>
            <a:r>
              <a:rPr lang="ko-KR" altLang="en-US" b="1" dirty="0"/>
              <a:t>변수를 통해 </a:t>
            </a:r>
            <a:r>
              <a:rPr lang="en-US" altLang="ko-KR" b="1" dirty="0">
                <a:solidFill>
                  <a:srgbClr val="0000CC"/>
                </a:solidFill>
              </a:rPr>
              <a:t>REFERENCETABLE</a:t>
            </a:r>
            <a:r>
              <a:rPr lang="en-US" altLang="ko-KR" b="1" dirty="0"/>
              <a:t> </a:t>
            </a:r>
            <a:r>
              <a:rPr lang="ko-KR" altLang="en-US" b="1" dirty="0"/>
              <a:t>을 조회하고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해당 테이블에 저장된 </a:t>
            </a:r>
            <a:r>
              <a:rPr lang="en-US" altLang="ko-KR" b="1" dirty="0">
                <a:solidFill>
                  <a:srgbClr val="0000CC"/>
                </a:solidFill>
              </a:rPr>
              <a:t>INSID : </a:t>
            </a:r>
            <a:r>
              <a:rPr lang="ko-KR" altLang="en-US" b="1" dirty="0">
                <a:solidFill>
                  <a:srgbClr val="0000CC"/>
                </a:solidFill>
              </a:rPr>
              <a:t>보험사</a:t>
            </a:r>
            <a:r>
              <a:rPr lang="en-US" altLang="ko-KR" b="1" dirty="0">
                <a:solidFill>
                  <a:srgbClr val="0000CC"/>
                </a:solidFill>
              </a:rPr>
              <a:t>ID</a:t>
            </a:r>
            <a:r>
              <a:rPr lang="en-US" altLang="ko-KR" b="1" dirty="0"/>
              <a:t> </a:t>
            </a:r>
            <a:r>
              <a:rPr lang="ko-KR" altLang="en-US" b="1" dirty="0"/>
              <a:t>를 통해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0000CC"/>
                </a:solidFill>
              </a:rPr>
              <a:t>INS : </a:t>
            </a:r>
            <a:r>
              <a:rPr lang="ko-KR" altLang="en-US" b="1" dirty="0">
                <a:solidFill>
                  <a:srgbClr val="0000CC"/>
                </a:solidFill>
              </a:rPr>
              <a:t>보험사</a:t>
            </a:r>
            <a:r>
              <a:rPr lang="ko-KR" altLang="en-US" b="1" dirty="0"/>
              <a:t> 와 </a:t>
            </a:r>
            <a:r>
              <a:rPr lang="en-US" altLang="ko-KR" b="1" dirty="0">
                <a:solidFill>
                  <a:srgbClr val="0000CC"/>
                </a:solidFill>
              </a:rPr>
              <a:t>PRODUCT : </a:t>
            </a:r>
            <a:r>
              <a:rPr lang="ko-KR" altLang="en-US" b="1" dirty="0">
                <a:solidFill>
                  <a:srgbClr val="0000CC"/>
                </a:solidFill>
              </a:rPr>
              <a:t>보험상품 </a:t>
            </a:r>
            <a:r>
              <a:rPr lang="ko-KR" altLang="en-US" b="1" dirty="0"/>
              <a:t>의 테이블을 </a:t>
            </a:r>
            <a:r>
              <a:rPr lang="en-US" altLang="ko-KR" b="1" dirty="0">
                <a:solidFill>
                  <a:srgbClr val="0000CC"/>
                </a:solidFill>
              </a:rPr>
              <a:t>JOIN</a:t>
            </a:r>
            <a:r>
              <a:rPr lang="en-US" altLang="ko-KR" b="1" dirty="0"/>
              <a:t> </a:t>
            </a:r>
            <a:r>
              <a:rPr lang="ko-KR" altLang="en-US" b="1" dirty="0"/>
              <a:t>해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66"/>
                </a:solidFill>
              </a:rPr>
              <a:t>$id </a:t>
            </a:r>
            <a:r>
              <a:rPr lang="ko-KR" altLang="en-US" b="1" dirty="0">
                <a:solidFill>
                  <a:srgbClr val="FF0066"/>
                </a:solidFill>
              </a:rPr>
              <a:t>에 대한 </a:t>
            </a:r>
            <a:r>
              <a:rPr lang="en-US" altLang="ko-KR" b="1" dirty="0">
                <a:solidFill>
                  <a:srgbClr val="FF0066"/>
                </a:solidFill>
              </a:rPr>
              <a:t>PRODUCT </a:t>
            </a:r>
            <a:r>
              <a:rPr lang="ko-KR" altLang="en-US" b="1" dirty="0">
                <a:solidFill>
                  <a:srgbClr val="FF0066"/>
                </a:solidFill>
              </a:rPr>
              <a:t>의 상품정보</a:t>
            </a:r>
            <a:r>
              <a:rPr lang="ko-KR" altLang="en-US" b="1" dirty="0"/>
              <a:t>들을 가져와 추천화면을 구현하였다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92602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577C4-CF62-113E-1097-9B356A3DC3B2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마이페이지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5" name="그림 4" descr="텍스트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351BBEF1-D385-49DB-853F-A689FBD1B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4" y="1772816"/>
            <a:ext cx="8101591" cy="2777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3980B3-C1EB-62FE-2414-1095CDC7C78A}"/>
              </a:ext>
            </a:extLst>
          </p:cNvPr>
          <p:cNvSpPr txBox="1"/>
          <p:nvPr/>
        </p:nvSpPr>
        <p:spPr>
          <a:xfrm>
            <a:off x="560464" y="4889853"/>
            <a:ext cx="797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만약 비밀번호를 새로 입력했다면</a:t>
            </a:r>
            <a:r>
              <a:rPr lang="en-US" altLang="ko-KR" b="1" dirty="0"/>
              <a:t>, </a:t>
            </a:r>
            <a:r>
              <a:rPr lang="en-US" altLang="ko-KR" b="1" dirty="0" err="1">
                <a:solidFill>
                  <a:srgbClr val="0000CC"/>
                </a:solidFill>
              </a:rPr>
              <a:t>Password_hash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  <a:r>
              <a:rPr lang="ko-KR" altLang="en-US" b="1" dirty="0"/>
              <a:t>를 통해 암호화 후</a:t>
            </a:r>
            <a:endParaRPr lang="en-US" altLang="ko-KR" b="1" dirty="0"/>
          </a:p>
          <a:p>
            <a:r>
              <a:rPr lang="ko-KR" altLang="en-US" b="1" dirty="0"/>
              <a:t>각 변수들을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CUSTOMERINFO : </a:t>
            </a:r>
            <a:r>
              <a:rPr lang="ko-KR" altLang="en-US" b="1" dirty="0">
                <a:solidFill>
                  <a:srgbClr val="0000CC"/>
                </a:solidFill>
              </a:rPr>
              <a:t>고객정보 </a:t>
            </a:r>
            <a:r>
              <a:rPr lang="ko-KR" altLang="en-US" b="1" dirty="0"/>
              <a:t>테이블에 업데이트 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505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577C4-CF62-113E-1097-9B356A3DC3B2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마이페이지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6" name="그림 5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0048E57E-D515-9F28-1FD8-5A49B347C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3" y="1614302"/>
            <a:ext cx="8092065" cy="314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6D6836-7CFD-59AA-6E07-DC016BC191C9}"/>
              </a:ext>
            </a:extLst>
          </p:cNvPr>
          <p:cNvSpPr txBox="1"/>
          <p:nvPr/>
        </p:nvSpPr>
        <p:spPr>
          <a:xfrm>
            <a:off x="560464" y="4889853"/>
            <a:ext cx="797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 비밀번호가 입력되지 않았다면</a:t>
            </a:r>
            <a:endParaRPr lang="en-US" altLang="ko-KR" b="1" dirty="0"/>
          </a:p>
          <a:p>
            <a:r>
              <a:rPr lang="ko-KR" altLang="en-US" b="1" dirty="0"/>
              <a:t>비밀번호와 관련된 변경사항 없이 입력 변수들을 </a:t>
            </a:r>
            <a:r>
              <a:rPr lang="en-US" altLang="ko-KR" b="1" dirty="0">
                <a:solidFill>
                  <a:srgbClr val="0000CC"/>
                </a:solidFill>
              </a:rPr>
              <a:t>CUSTOMERINFO</a:t>
            </a:r>
            <a:r>
              <a:rPr lang="en-US" altLang="ko-KR" b="1" dirty="0"/>
              <a:t> </a:t>
            </a:r>
            <a:r>
              <a:rPr lang="ko-KR" altLang="en-US" b="1" dirty="0"/>
              <a:t>에</a:t>
            </a:r>
            <a:endParaRPr lang="en-US" altLang="ko-KR" b="1" dirty="0"/>
          </a:p>
          <a:p>
            <a:r>
              <a:rPr lang="ko-KR" altLang="en-US" b="1" dirty="0"/>
              <a:t>업데이트 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955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577C4-CF62-113E-1097-9B356A3DC3B2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ko-KR" altLang="en-US" sz="2800" b="1" dirty="0">
                <a:solidFill>
                  <a:srgbClr val="0000CC"/>
                </a:solidFill>
              </a:rPr>
              <a:t>마이페이지</a:t>
            </a:r>
            <a:r>
              <a:rPr lang="en-US" altLang="ko-KR" sz="2800" b="1" dirty="0">
                <a:solidFill>
                  <a:srgbClr val="0000CC"/>
                </a:solidFill>
              </a:rPr>
              <a:t> 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EE974D-4BF7-0E8A-28AF-15815134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0" y="1514885"/>
            <a:ext cx="2798402" cy="92333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2799C9C-2AC3-0855-C886-817C95E9F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2" y="2567146"/>
            <a:ext cx="7656134" cy="1723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9BC92D-A7B1-2470-743E-5D68B99ED85C}"/>
              </a:ext>
            </a:extLst>
          </p:cNvPr>
          <p:cNvSpPr txBox="1"/>
          <p:nvPr/>
        </p:nvSpPr>
        <p:spPr>
          <a:xfrm>
            <a:off x="560464" y="4889853"/>
            <a:ext cx="797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탈퇴를 </a:t>
            </a:r>
            <a:r>
              <a:rPr lang="ko-KR" altLang="en-US" b="1" dirty="0" err="1"/>
              <a:t>선택했을때</a:t>
            </a:r>
            <a:r>
              <a:rPr lang="en-US" altLang="ko-KR" b="1" dirty="0"/>
              <a:t>, </a:t>
            </a:r>
            <a:r>
              <a:rPr lang="ko-KR" altLang="en-US" b="1" dirty="0"/>
              <a:t>확인을 위한 비밀번호를 </a:t>
            </a:r>
            <a:r>
              <a:rPr lang="ko-KR" altLang="en-US" b="1" dirty="0" err="1"/>
              <a:t>입력받고</a:t>
            </a:r>
            <a:endParaRPr lang="en-US" altLang="ko-KR" b="1" dirty="0"/>
          </a:p>
          <a:p>
            <a:r>
              <a:rPr lang="ko-KR" altLang="en-US" b="1" dirty="0"/>
              <a:t>확인을 성공하면 </a:t>
            </a:r>
            <a:r>
              <a:rPr lang="en-US" altLang="ko-KR" b="1" dirty="0"/>
              <a:t>DELETE </a:t>
            </a:r>
            <a:r>
              <a:rPr lang="ko-KR" altLang="en-US" b="1" dirty="0"/>
              <a:t>쿼리 문을 통해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0000CC"/>
                </a:solidFill>
              </a:rPr>
              <a:t>$</a:t>
            </a:r>
            <a:r>
              <a:rPr lang="en-US" altLang="ko-KR" b="1" dirty="0" err="1">
                <a:solidFill>
                  <a:srgbClr val="0000CC"/>
                </a:solidFill>
              </a:rPr>
              <a:t>session_id</a:t>
            </a:r>
            <a:r>
              <a:rPr lang="en-US" altLang="ko-KR" b="1" dirty="0">
                <a:solidFill>
                  <a:srgbClr val="0000CC"/>
                </a:solidFill>
              </a:rPr>
              <a:t> : </a:t>
            </a:r>
            <a:r>
              <a:rPr lang="ko-KR" altLang="en-US" b="1" dirty="0">
                <a:solidFill>
                  <a:srgbClr val="0000CC"/>
                </a:solidFill>
              </a:rPr>
              <a:t>현재 접속한 고객 </a:t>
            </a:r>
            <a:r>
              <a:rPr lang="en-US" altLang="ko-KR" b="1" dirty="0">
                <a:solidFill>
                  <a:srgbClr val="0000CC"/>
                </a:solidFill>
              </a:rPr>
              <a:t>ID </a:t>
            </a:r>
            <a:r>
              <a:rPr lang="ko-KR" altLang="en-US" b="1" dirty="0"/>
              <a:t>의 정보들을 </a:t>
            </a:r>
            <a:r>
              <a:rPr lang="en-US" altLang="ko-KR" b="1" dirty="0"/>
              <a:t>CUSTOMERINFO </a:t>
            </a:r>
            <a:r>
              <a:rPr lang="ko-KR" altLang="en-US" b="1" dirty="0"/>
              <a:t>에서</a:t>
            </a:r>
            <a:endParaRPr lang="en-US" altLang="ko-KR" b="1" dirty="0"/>
          </a:p>
          <a:p>
            <a:r>
              <a:rPr lang="ko-KR" altLang="en-US" b="1" dirty="0"/>
              <a:t>삭제한다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698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695EA-8450-98E8-9FB0-E593BFAB9438}"/>
              </a:ext>
            </a:extLst>
          </p:cNvPr>
          <p:cNvSpPr txBox="1"/>
          <p:nvPr/>
        </p:nvSpPr>
        <p:spPr>
          <a:xfrm>
            <a:off x="1923234" y="3115208"/>
            <a:ext cx="5225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</a:t>
            </a:r>
            <a:r>
              <a:rPr lang="ko-KR" altLang="en-US" sz="2800" b="1" dirty="0">
                <a:solidFill>
                  <a:srgbClr val="0000CC"/>
                </a:solidFill>
              </a:rPr>
              <a:t>보험 추천 알고리즘</a:t>
            </a:r>
            <a:r>
              <a:rPr lang="en-US" altLang="ko-KR" sz="2800" b="1" dirty="0">
                <a:solidFill>
                  <a:srgbClr val="0000CC"/>
                </a:solidFill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-</a:t>
            </a:r>
            <a:r>
              <a:rPr lang="ko-KR" altLang="en-US" sz="2800" b="1" dirty="0">
                <a:solidFill>
                  <a:srgbClr val="0000CC"/>
                </a:solidFill>
              </a:rPr>
              <a:t>구현 설명</a:t>
            </a:r>
            <a:r>
              <a:rPr lang="en-US" altLang="ko-KR" sz="2800" b="1" dirty="0">
                <a:solidFill>
                  <a:srgbClr val="0000C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35578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C2753-75E6-7FB8-D577-A2457D865203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en-US" altLang="ko-KR" sz="2800" b="1" dirty="0" err="1">
                <a:solidFill>
                  <a:srgbClr val="0000CC"/>
                </a:solidFill>
              </a:rPr>
              <a:t>recommend.js</a:t>
            </a:r>
            <a:r>
              <a:rPr lang="en-US" altLang="ko-KR" sz="2800" b="1" dirty="0">
                <a:solidFill>
                  <a:srgbClr val="0000CC"/>
                </a:solidFill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7569D-3794-612E-12BD-34191F8DFA3D}"/>
              </a:ext>
            </a:extLst>
          </p:cNvPr>
          <p:cNvSpPr txBox="1"/>
          <p:nvPr/>
        </p:nvSpPr>
        <p:spPr>
          <a:xfrm>
            <a:off x="560464" y="4889853"/>
            <a:ext cx="797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Main.php</a:t>
            </a:r>
            <a:r>
              <a:rPr lang="ko-KR" altLang="en-US" b="1" dirty="0"/>
              <a:t>에서 입력 받은 건강 정보들을 가져온 후 앞서 설명한 기준들로 각 건강 항목 마다 </a:t>
            </a:r>
            <a:r>
              <a:rPr lang="en-US" altLang="ko-KR" b="1" dirty="0"/>
              <a:t>‘</a:t>
            </a:r>
            <a:r>
              <a:rPr lang="ko-KR" altLang="en-US" b="1" dirty="0"/>
              <a:t>정상</a:t>
            </a:r>
            <a:r>
              <a:rPr lang="en-US" altLang="ko-KR" b="1" dirty="0"/>
              <a:t>’,＇</a:t>
            </a:r>
            <a:r>
              <a:rPr lang="ko-KR" altLang="en-US" b="1" dirty="0"/>
              <a:t>주의</a:t>
            </a:r>
            <a:r>
              <a:rPr lang="en-US" altLang="ko-KR" b="1" dirty="0"/>
              <a:t>’,</a:t>
            </a:r>
            <a:r>
              <a:rPr lang="ko-KR" altLang="en-US" b="1" dirty="0"/>
              <a:t> </a:t>
            </a:r>
            <a:r>
              <a:rPr lang="en-US" altLang="ko-KR" b="1" dirty="0"/>
              <a:t>‘</a:t>
            </a:r>
            <a:r>
              <a:rPr lang="ko-KR" altLang="en-US" b="1" dirty="0"/>
              <a:t>위험</a:t>
            </a:r>
            <a:r>
              <a:rPr lang="en-US" altLang="ko-KR" b="1" dirty="0"/>
              <a:t>’</a:t>
            </a:r>
            <a:r>
              <a:rPr lang="ko-KR" altLang="en-US" b="1" dirty="0"/>
              <a:t> 정도의 등급으로 분류 후 </a:t>
            </a:r>
            <a:endParaRPr lang="en-US" altLang="ko-KR" b="1" dirty="0"/>
          </a:p>
          <a:p>
            <a:r>
              <a:rPr lang="ko-KR" altLang="en-US" b="1" dirty="0"/>
              <a:t>객체의 키에는 검사 항목을</a:t>
            </a:r>
            <a:r>
              <a:rPr lang="en-US" altLang="ko-KR" b="1" dirty="0"/>
              <a:t>,</a:t>
            </a:r>
            <a:r>
              <a:rPr lang="ko-KR" altLang="en-US" b="1" dirty="0"/>
              <a:t> 값에는 분류된 등급을 넣는다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Ex)</a:t>
            </a:r>
            <a:r>
              <a:rPr lang="ko-KR" altLang="en-US" b="1" dirty="0"/>
              <a:t> </a:t>
            </a:r>
            <a:r>
              <a:rPr lang="en-US" altLang="ko-KR" b="1" dirty="0"/>
              <a:t>Key = </a:t>
            </a:r>
            <a:r>
              <a:rPr lang="ko-KR" altLang="en-US" b="1" dirty="0"/>
              <a:t>혈압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Value = </a:t>
            </a:r>
            <a:r>
              <a:rPr lang="ko-KR" altLang="en-US" b="1" dirty="0"/>
              <a:t>주의</a:t>
            </a:r>
            <a:endParaRPr lang="en-US" altLang="ko-KR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803C701-F055-7DA9-F349-222A25F26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73" y="1774983"/>
            <a:ext cx="5245100" cy="165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A5259-C965-2D14-BDAC-0AE9BA304FBE}"/>
              </a:ext>
            </a:extLst>
          </p:cNvPr>
          <p:cNvSpPr txBox="1"/>
          <p:nvPr/>
        </p:nvSpPr>
        <p:spPr>
          <a:xfrm>
            <a:off x="4283968" y="3308791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.</a:t>
            </a:r>
          </a:p>
          <a:p>
            <a:r>
              <a:rPr kumimoji="1" lang="en-US" altLang="ko-KR" sz="2400" b="1" dirty="0"/>
              <a:t>.</a:t>
            </a:r>
          </a:p>
          <a:p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6798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C2753-75E6-7FB8-D577-A2457D865203}"/>
              </a:ext>
            </a:extLst>
          </p:cNvPr>
          <p:cNvSpPr txBox="1"/>
          <p:nvPr/>
        </p:nvSpPr>
        <p:spPr>
          <a:xfrm>
            <a:off x="107504" y="900531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en-US" altLang="ko-KR" sz="2800" b="1" dirty="0" err="1">
                <a:solidFill>
                  <a:srgbClr val="0000CC"/>
                </a:solidFill>
              </a:rPr>
              <a:t>recommend.js</a:t>
            </a:r>
            <a:r>
              <a:rPr lang="en-US" altLang="ko-KR" sz="2800" b="1" dirty="0">
                <a:solidFill>
                  <a:srgbClr val="0000CC"/>
                </a:solidFill>
              </a:rPr>
              <a:t>&gt;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BB93AC5-6446-1721-1677-AAE1B44E6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8"/>
          <a:stretch/>
        </p:blipFill>
        <p:spPr>
          <a:xfrm>
            <a:off x="5057153" y="692695"/>
            <a:ext cx="3703468" cy="2169507"/>
          </a:xfrm>
          <a:prstGeom prst="rect">
            <a:avLst/>
          </a:prstGeom>
        </p:spPr>
      </p:pic>
      <p:pic>
        <p:nvPicPr>
          <p:cNvPr id="11" name="그림 10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E65CF8C4-21C2-2B8D-64FF-F2A5B9EA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77" y="3352000"/>
            <a:ext cx="6228184" cy="20665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8B143-E9EC-86AB-5BAD-A0FDC4391145}"/>
              </a:ext>
            </a:extLst>
          </p:cNvPr>
          <p:cNvSpPr txBox="1"/>
          <p:nvPr/>
        </p:nvSpPr>
        <p:spPr>
          <a:xfrm>
            <a:off x="363820" y="2903421"/>
            <a:ext cx="869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이후 각 항목별로 일어날 수 있는 질병들을 </a:t>
            </a:r>
            <a:r>
              <a:rPr lang="en-US" altLang="ko-KR" sz="1600" b="1" dirty="0"/>
              <a:t>dan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dan2</a:t>
            </a:r>
            <a:r>
              <a:rPr lang="ko-KR" altLang="en-US" sz="1600" b="1" dirty="0"/>
              <a:t>변수라는 변수에 저장해 둔 다음 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6CFD4-9F4C-ED01-9E63-1FB677FCFA84}"/>
              </a:ext>
            </a:extLst>
          </p:cNvPr>
          <p:cNvSpPr txBox="1"/>
          <p:nvPr/>
        </p:nvSpPr>
        <p:spPr>
          <a:xfrm>
            <a:off x="296566" y="5460942"/>
            <a:ext cx="8697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앞서 판정된 등급에서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위험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등급을 받은 항목들에 대해 일어날 수 있는 모든 질병들을 </a:t>
            </a:r>
            <a:r>
              <a:rPr lang="en-US" altLang="ko-KR" sz="1600" b="1" dirty="0" err="1"/>
              <a:t>dangerList</a:t>
            </a:r>
            <a:r>
              <a:rPr lang="ko-KR" altLang="en-US" sz="1600" b="1" dirty="0"/>
              <a:t> 배열에 삽입하고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마찬가지로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주의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등급을 받은 항목들에 대해 일어날 수 있는  모든 질병들은 </a:t>
            </a:r>
            <a:r>
              <a:rPr lang="en-US" altLang="ko-KR" sz="1600" b="1" dirty="0" err="1"/>
              <a:t>warningList</a:t>
            </a:r>
            <a:r>
              <a:rPr lang="ko-KR" altLang="en-US" sz="1600" b="1" dirty="0"/>
              <a:t> 배열에 삽입한다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각각의 항목들 각 또한 </a:t>
            </a:r>
            <a:r>
              <a:rPr lang="en-US" altLang="ko-KR" sz="1600" b="1" dirty="0" err="1"/>
              <a:t>dangerFeedback</a:t>
            </a:r>
            <a:r>
              <a:rPr lang="ko-KR" altLang="en-US" sz="1600" b="1" dirty="0"/>
              <a:t>과 </a:t>
            </a:r>
            <a:r>
              <a:rPr lang="en-US" altLang="ko-KR" sz="1600" b="1" dirty="0" err="1"/>
              <a:t>warningFeedback</a:t>
            </a:r>
            <a:r>
              <a:rPr lang="ko-KR" altLang="en-US" sz="1600" b="1" dirty="0"/>
              <a:t> 배열에 삽입 한 이후 그 배열들을 </a:t>
            </a:r>
            <a:r>
              <a:rPr lang="en-US" altLang="ko-KR" sz="1600" b="1" dirty="0" err="1"/>
              <a:t>result.php</a:t>
            </a:r>
            <a:r>
              <a:rPr lang="ko-KR" altLang="en-US" sz="1600" b="1" dirty="0"/>
              <a:t>로 넘긴다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288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81125-5699-3210-59DF-2D4988C5EDC9}"/>
              </a:ext>
            </a:extLst>
          </p:cNvPr>
          <p:cNvSpPr txBox="1"/>
          <p:nvPr/>
        </p:nvSpPr>
        <p:spPr>
          <a:xfrm>
            <a:off x="-102999" y="940760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en-US" altLang="ko-KR" sz="2800" b="1" dirty="0" err="1">
                <a:solidFill>
                  <a:srgbClr val="0000CC"/>
                </a:solidFill>
              </a:rPr>
              <a:t>result.php</a:t>
            </a:r>
            <a:r>
              <a:rPr lang="en-US" altLang="ko-KR" sz="2800" b="1" dirty="0">
                <a:solidFill>
                  <a:srgbClr val="0000CC"/>
                </a:solidFill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AF2A5-6C46-DFCA-CABB-57A8C81E2F77}"/>
              </a:ext>
            </a:extLst>
          </p:cNvPr>
          <p:cNvSpPr txBox="1"/>
          <p:nvPr/>
        </p:nvSpPr>
        <p:spPr>
          <a:xfrm>
            <a:off x="267089" y="4946019"/>
            <a:ext cx="8697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Result.php</a:t>
            </a:r>
            <a:r>
              <a:rPr lang="ko-KR" altLang="en-US" sz="1600" b="1" dirty="0"/>
              <a:t>에서는 각각 배열들을 받아 사용자가 각 위험과 주의 등급을 받은 항목들에 대해 일어날 수 있는 질병들을 합쳐준다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 err="1"/>
              <a:t>예를들어</a:t>
            </a:r>
            <a:r>
              <a:rPr lang="en-US" altLang="ko-KR" sz="1600" b="1" dirty="0"/>
              <a:t> -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0000CC"/>
                </a:solidFill>
              </a:rPr>
              <a:t>혈압 </a:t>
            </a:r>
            <a:r>
              <a:rPr lang="en-US" altLang="ko-KR" sz="1600" b="1" dirty="0">
                <a:solidFill>
                  <a:srgbClr val="0000CC"/>
                </a:solidFill>
              </a:rPr>
              <a:t>:</a:t>
            </a:r>
            <a:r>
              <a:rPr lang="ko-KR" altLang="en-US" sz="1600" b="1" dirty="0">
                <a:solidFill>
                  <a:srgbClr val="0000CC"/>
                </a:solidFill>
              </a:rPr>
              <a:t> 고혈압</a:t>
            </a:r>
            <a:r>
              <a:rPr lang="en-US" altLang="ko-KR" sz="1600" b="1" dirty="0">
                <a:solidFill>
                  <a:srgbClr val="0000CC"/>
                </a:solidFill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</a:rPr>
              <a:t> 뇌혈관 </a:t>
            </a:r>
            <a:r>
              <a:rPr lang="en-US" altLang="ko-KR" sz="1600" b="1" dirty="0">
                <a:solidFill>
                  <a:srgbClr val="0000CC"/>
                </a:solidFill>
              </a:rPr>
              <a:t>/</a:t>
            </a:r>
            <a:r>
              <a:rPr lang="ko-KR" altLang="en-US" sz="1600" b="1" dirty="0">
                <a:solidFill>
                  <a:srgbClr val="0000CC"/>
                </a:solidFill>
              </a:rPr>
              <a:t> </a:t>
            </a:r>
            <a:r>
              <a:rPr lang="ko-KR" altLang="en-US" sz="1600" b="1" dirty="0" err="1">
                <a:solidFill>
                  <a:srgbClr val="0000CC"/>
                </a:solidFill>
              </a:rPr>
              <a:t>체수분</a:t>
            </a:r>
            <a:r>
              <a:rPr lang="ko-KR" altLang="en-US" sz="1600" b="1" dirty="0">
                <a:solidFill>
                  <a:srgbClr val="0000CC"/>
                </a:solidFill>
              </a:rPr>
              <a:t> </a:t>
            </a:r>
            <a:r>
              <a:rPr lang="en-US" altLang="ko-KR" sz="1600" b="1" dirty="0">
                <a:solidFill>
                  <a:srgbClr val="0000CC"/>
                </a:solidFill>
              </a:rPr>
              <a:t>:</a:t>
            </a:r>
            <a:r>
              <a:rPr lang="ko-KR" altLang="en-US" sz="1600" b="1" dirty="0">
                <a:solidFill>
                  <a:srgbClr val="0000CC"/>
                </a:solidFill>
              </a:rPr>
              <a:t> 고혈압</a:t>
            </a:r>
            <a:r>
              <a:rPr lang="en-US" altLang="ko-KR" sz="1600" b="1" dirty="0">
                <a:solidFill>
                  <a:srgbClr val="0000CC"/>
                </a:solidFill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</a:rPr>
              <a:t> 심혈관 </a:t>
            </a:r>
            <a:r>
              <a:rPr lang="ko-KR" altLang="en-US" sz="1600" b="1" dirty="0"/>
              <a:t>일 때 겹치는 고혈압 부분에 대해</a:t>
            </a:r>
            <a:endParaRPr lang="en-US" altLang="ko-KR" sz="1600" b="1" dirty="0"/>
          </a:p>
          <a:p>
            <a:r>
              <a:rPr lang="ko-KR" altLang="en-US" sz="1600" b="1" dirty="0"/>
              <a:t>반복해서 같은 테이블을 </a:t>
            </a:r>
            <a:r>
              <a:rPr lang="ko-KR" altLang="en-US" sz="1600" b="1" dirty="0" err="1"/>
              <a:t>추천해주기</a:t>
            </a:r>
            <a:r>
              <a:rPr lang="ko-KR" altLang="en-US" sz="1600" b="1" dirty="0"/>
              <a:t> 보다는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0000CC"/>
                </a:solidFill>
              </a:rPr>
              <a:t>‘</a:t>
            </a:r>
            <a:r>
              <a:rPr lang="ko-KR" altLang="en-US" sz="1600" b="1" dirty="0">
                <a:solidFill>
                  <a:srgbClr val="0000CC"/>
                </a:solidFill>
              </a:rPr>
              <a:t>혈압</a:t>
            </a:r>
            <a:r>
              <a:rPr lang="en-US" altLang="ko-KR" sz="1600" b="1" dirty="0">
                <a:solidFill>
                  <a:srgbClr val="0000CC"/>
                </a:solidFill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</a:rPr>
              <a:t> </a:t>
            </a:r>
            <a:r>
              <a:rPr lang="ko-KR" altLang="en-US" sz="1600" b="1" dirty="0" err="1">
                <a:solidFill>
                  <a:srgbClr val="0000CC"/>
                </a:solidFill>
              </a:rPr>
              <a:t>체수분</a:t>
            </a:r>
            <a:r>
              <a:rPr lang="en-US" altLang="ko-KR" sz="1600" b="1" dirty="0">
                <a:solidFill>
                  <a:srgbClr val="0000CC"/>
                </a:solidFill>
              </a:rPr>
              <a:t>’</a:t>
            </a:r>
            <a:r>
              <a:rPr lang="ko-KR" altLang="en-US" sz="1600" b="1" dirty="0">
                <a:solidFill>
                  <a:srgbClr val="0000CC"/>
                </a:solidFill>
              </a:rPr>
              <a:t> 에 대한 </a:t>
            </a:r>
            <a:r>
              <a:rPr lang="en-US" altLang="ko-KR" sz="1600" b="1" dirty="0">
                <a:solidFill>
                  <a:srgbClr val="0000CC"/>
                </a:solidFill>
              </a:rPr>
              <a:t>‘</a:t>
            </a:r>
            <a:r>
              <a:rPr lang="ko-KR" altLang="en-US" sz="1600" b="1" dirty="0">
                <a:solidFill>
                  <a:srgbClr val="0000CC"/>
                </a:solidFill>
              </a:rPr>
              <a:t>고혈압</a:t>
            </a:r>
            <a:r>
              <a:rPr lang="en-US" altLang="ko-KR" sz="1600" b="1" dirty="0">
                <a:solidFill>
                  <a:srgbClr val="0000CC"/>
                </a:solidFill>
              </a:rPr>
              <a:t>’</a:t>
            </a:r>
            <a:r>
              <a:rPr lang="ko-KR" altLang="en-US" sz="1600" b="1" dirty="0">
                <a:solidFill>
                  <a:srgbClr val="0000CC"/>
                </a:solidFill>
              </a:rPr>
              <a:t> 보험 추천 </a:t>
            </a:r>
            <a:r>
              <a:rPr lang="ko-KR" altLang="en-US" sz="1600" b="1" dirty="0"/>
              <a:t>이렇게 합쳐준다</a:t>
            </a:r>
            <a:r>
              <a:rPr lang="en-US" altLang="ko-KR" sz="1600" b="1" dirty="0"/>
              <a:t>.</a:t>
            </a:r>
            <a:endParaRPr lang="en-US" altLang="ko-KR" sz="1600" b="1" dirty="0">
              <a:solidFill>
                <a:srgbClr val="0000CC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FCE92D6-1D29-025E-AB52-7D865645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9" y="2023899"/>
            <a:ext cx="8051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55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089" y="6039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969" y="48208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Implementation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81125-5699-3210-59DF-2D4988C5EDC9}"/>
              </a:ext>
            </a:extLst>
          </p:cNvPr>
          <p:cNvSpPr txBox="1"/>
          <p:nvPr/>
        </p:nvSpPr>
        <p:spPr>
          <a:xfrm>
            <a:off x="-102999" y="940760"/>
            <a:ext cx="370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CC"/>
                </a:solidFill>
              </a:rPr>
              <a:t>&lt; </a:t>
            </a:r>
            <a:r>
              <a:rPr lang="en-US" altLang="ko-KR" sz="2800" b="1" dirty="0" err="1">
                <a:solidFill>
                  <a:srgbClr val="0000CC"/>
                </a:solidFill>
              </a:rPr>
              <a:t>result.php</a:t>
            </a:r>
            <a:r>
              <a:rPr lang="en-US" altLang="ko-KR" sz="2800" b="1" dirty="0">
                <a:solidFill>
                  <a:srgbClr val="0000CC"/>
                </a:solidFill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6C64D-F562-FAFA-E330-37E61F0C7139}"/>
              </a:ext>
            </a:extLst>
          </p:cNvPr>
          <p:cNvSpPr txBox="1"/>
          <p:nvPr/>
        </p:nvSpPr>
        <p:spPr>
          <a:xfrm>
            <a:off x="348182" y="5875614"/>
            <a:ext cx="8697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이후 리스트에서 </a:t>
            </a:r>
            <a:r>
              <a:rPr lang="ko-KR" altLang="en-US" sz="1600" b="1" dirty="0" err="1"/>
              <a:t>반복문으로</a:t>
            </a:r>
            <a:r>
              <a:rPr lang="ko-KR" altLang="en-US" sz="1600" b="1" dirty="0"/>
              <a:t> 각 일어날 수 있는 질병 즉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에서는 </a:t>
            </a:r>
            <a:r>
              <a:rPr lang="en-US" altLang="ko-KR" sz="1600" b="1" dirty="0"/>
              <a:t>KIND</a:t>
            </a:r>
            <a:r>
              <a:rPr lang="ko-KR" altLang="en-US" sz="1600" b="1" dirty="0"/>
              <a:t>들에 대해 질의를 하면서  보험을 추천해준다</a:t>
            </a:r>
            <a:r>
              <a:rPr lang="en-US" altLang="ko-KR" sz="1600" b="1" dirty="0"/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2A6B8CA-ABFE-9C27-E1D9-2390816A8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38" y="1570928"/>
            <a:ext cx="5504861" cy="41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-8050"/>
            <a:ext cx="1855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Motivation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13C8A-63F7-EF66-0B19-356790F9C82A}"/>
              </a:ext>
            </a:extLst>
          </p:cNvPr>
          <p:cNvSpPr txBox="1"/>
          <p:nvPr/>
        </p:nvSpPr>
        <p:spPr>
          <a:xfrm>
            <a:off x="143508" y="5643245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00CC"/>
                </a:solidFill>
              </a:rPr>
              <a:t>Smart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00CC"/>
                </a:solidFill>
              </a:rPr>
              <a:t>Health Care </a:t>
            </a:r>
            <a:r>
              <a:rPr lang="en-US" altLang="ko-KR" sz="2800" b="1" dirty="0"/>
              <a:t>by </a:t>
            </a:r>
            <a:r>
              <a:rPr lang="en-US" altLang="ko-KR" sz="2800" b="1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Insurance companies</a:t>
            </a:r>
          </a:p>
          <a:p>
            <a:pPr algn="ctr"/>
            <a:endParaRPr lang="en-US" altLang="ko-KR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0D5860-2973-A6D1-F4FB-15FEAF09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0" y="1684288"/>
            <a:ext cx="4279532" cy="4220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DF4859-971A-E3E1-E98D-057C3C3B9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40" y="2176008"/>
            <a:ext cx="3795836" cy="3259633"/>
          </a:xfrm>
          <a:prstGeom prst="rect">
            <a:avLst/>
          </a:prstGeom>
          <a:ln w="57150">
            <a:solidFill>
              <a:srgbClr val="0000CC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ECED5-EE94-4FC7-A731-154E6D92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546" y="2176009"/>
            <a:ext cx="3315886" cy="3259633"/>
          </a:xfrm>
          <a:prstGeom prst="rect">
            <a:avLst/>
          </a:prstGeom>
          <a:ln w="57150">
            <a:solidFill>
              <a:srgbClr val="0000CC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DC095D-E51F-1DFE-8BB9-DA9FBC5C18C6}"/>
              </a:ext>
            </a:extLst>
          </p:cNvPr>
          <p:cNvSpPr txBox="1"/>
          <p:nvPr/>
        </p:nvSpPr>
        <p:spPr>
          <a:xfrm>
            <a:off x="5701762" y="17358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Attain by Aetna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5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-8050"/>
            <a:ext cx="1855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Motivation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B836B-5736-669D-F2E8-99194B8D1E93}"/>
              </a:ext>
            </a:extLst>
          </p:cNvPr>
          <p:cNvSpPr txBox="1"/>
          <p:nvPr/>
        </p:nvSpPr>
        <p:spPr>
          <a:xfrm>
            <a:off x="883599" y="2568010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Among the insurance products sold by several insurance companies, </a:t>
            </a: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Based on personal health data</a:t>
            </a:r>
            <a:r>
              <a:rPr lang="en-US" altLang="ko-KR" sz="2800" b="1" dirty="0"/>
              <a:t>, </a:t>
            </a:r>
          </a:p>
          <a:p>
            <a:pPr algn="ctr"/>
            <a:r>
              <a:rPr lang="en-US" altLang="ko-KR" sz="2800" b="1" dirty="0"/>
              <a:t>we created a system that informs and recommends insurance companies and products.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DDF00-DC60-DE46-E0B5-206C38596A47}"/>
              </a:ext>
            </a:extLst>
          </p:cNvPr>
          <p:cNvSpPr txBox="1"/>
          <p:nvPr/>
        </p:nvSpPr>
        <p:spPr>
          <a:xfrm>
            <a:off x="683568" y="1291407"/>
            <a:ext cx="7672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Insurance Recommendation</a:t>
            </a:r>
            <a:endParaRPr lang="ko-KR" altLang="en-US" sz="4400" b="1" dirty="0"/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D52A55EA-5988-1CB1-2978-49E25447351A}"/>
              </a:ext>
            </a:extLst>
          </p:cNvPr>
          <p:cNvSpPr/>
          <p:nvPr/>
        </p:nvSpPr>
        <p:spPr>
          <a:xfrm>
            <a:off x="673240" y="2229513"/>
            <a:ext cx="7766933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9470" y="15435"/>
            <a:ext cx="2301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Requirements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7F9E90-3788-C472-C777-8B18BA23678F}"/>
              </a:ext>
            </a:extLst>
          </p:cNvPr>
          <p:cNvSpPr/>
          <p:nvPr/>
        </p:nvSpPr>
        <p:spPr>
          <a:xfrm>
            <a:off x="209470" y="1124745"/>
            <a:ext cx="8683010" cy="7052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F124E-B8F3-D898-4D8C-626D2304BD86}"/>
              </a:ext>
            </a:extLst>
          </p:cNvPr>
          <p:cNvSpPr txBox="1"/>
          <p:nvPr/>
        </p:nvSpPr>
        <p:spPr>
          <a:xfrm>
            <a:off x="980721" y="1223890"/>
            <a:ext cx="3438144" cy="411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solidFill>
                  <a:schemeClr val="bg1"/>
                </a:solidFill>
              </a:rPr>
              <a:t>기능적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요구사항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/>
              <a:t>사용자 개인 정보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b="1" dirty="0"/>
              <a:t>사용자 회원가입 </a:t>
            </a:r>
            <a:r>
              <a:rPr kumimoji="1" lang="en-US" altLang="ko-KR" sz="1400" b="1" dirty="0"/>
              <a:t>/ </a:t>
            </a:r>
            <a:r>
              <a:rPr kumimoji="1" lang="ko-KR" altLang="en-US" sz="1400" b="1" dirty="0"/>
              <a:t>로그인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b="1" dirty="0"/>
              <a:t>사용자 정보 조회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b="1" dirty="0"/>
              <a:t>사용자 정보 추가 </a:t>
            </a:r>
            <a:r>
              <a:rPr kumimoji="1" lang="en-US" altLang="ko-KR" sz="1400" b="1" dirty="0"/>
              <a:t>/</a:t>
            </a:r>
            <a:r>
              <a:rPr kumimoji="1" lang="ko-KR" altLang="en-US" sz="1400" b="1" dirty="0"/>
              <a:t>수정 </a:t>
            </a:r>
            <a:r>
              <a:rPr kumimoji="1" lang="en-US" altLang="ko-KR" sz="1400" b="1" dirty="0"/>
              <a:t>/ </a:t>
            </a:r>
            <a:r>
              <a:rPr kumimoji="1" lang="ko-KR" altLang="en-US" sz="1400" b="1" dirty="0"/>
              <a:t>삭제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/>
              <a:t>사용자의 건강 정보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b="1" dirty="0"/>
              <a:t>건강 정보 조회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b="1" dirty="0"/>
              <a:t>건강 정보</a:t>
            </a:r>
            <a:r>
              <a:rPr kumimoji="1" lang="en-US" altLang="ko-KR" sz="1400" b="1" dirty="0"/>
              <a:t> </a:t>
            </a:r>
            <a:r>
              <a:rPr kumimoji="1" lang="ko-KR" altLang="en-US" sz="1400" b="1" dirty="0"/>
              <a:t>추가</a:t>
            </a:r>
            <a:r>
              <a:rPr kumimoji="1" lang="en-US" altLang="ko-KR" sz="1400" b="1" dirty="0"/>
              <a:t>/ </a:t>
            </a:r>
            <a:r>
              <a:rPr kumimoji="1" lang="ko-KR" altLang="en-US" sz="1400" b="1" dirty="0"/>
              <a:t>삭제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/>
              <a:t>보험 상품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b="1" dirty="0"/>
              <a:t>보험 상품 조회</a:t>
            </a:r>
            <a:endParaRPr kumimoji="1"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b="1" dirty="0"/>
              <a:t>보험 상품 추천</a:t>
            </a:r>
            <a:endParaRPr kumimoji="1" lang="en-US" altLang="ko-KR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F39AD-240C-2D38-B81C-1D1202FEB72C}"/>
              </a:ext>
            </a:extLst>
          </p:cNvPr>
          <p:cNvSpPr txBox="1"/>
          <p:nvPr/>
        </p:nvSpPr>
        <p:spPr>
          <a:xfrm>
            <a:off x="5271936" y="1223890"/>
            <a:ext cx="3108543" cy="342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solidFill>
                  <a:schemeClr val="bg1"/>
                </a:solidFill>
              </a:rPr>
              <a:t>비기능적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요구사항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endParaRPr kumimoji="1" lang="en-US" altLang="ko-Kore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UI</a:t>
            </a:r>
            <a:r>
              <a:rPr kumimoji="1" lang="ko-KR" altLang="en-US" b="1" dirty="0"/>
              <a:t>설계</a:t>
            </a:r>
            <a:r>
              <a:rPr kumimoji="1" lang="en-US" altLang="ko-KR" b="1" dirty="0"/>
              <a:t>(WEB)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보험사 사이트 링크 연동 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추천 받은 보험 선택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개인 건강 정보 기록 열람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타 보험 제품 가격 비교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0927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6742" y="48208"/>
            <a:ext cx="977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Table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028" y="14054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Data Base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19FE5-E73C-C261-D59A-E8A0F95C2846}"/>
              </a:ext>
            </a:extLst>
          </p:cNvPr>
          <p:cNvSpPr txBox="1"/>
          <p:nvPr/>
        </p:nvSpPr>
        <p:spPr>
          <a:xfrm>
            <a:off x="899592" y="1119752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</a:rPr>
              <a:t>&lt; ERD(</a:t>
            </a:r>
            <a:r>
              <a:rPr lang="en-US" altLang="ko-KR" sz="2000" b="1" i="0" dirty="0">
                <a:solidFill>
                  <a:srgbClr val="262D40"/>
                </a:solidFill>
                <a:effectLst/>
                <a:latin typeface="MaplestoryLight"/>
              </a:rPr>
              <a:t>Entity Relationship Diagram)</a:t>
            </a:r>
            <a:r>
              <a:rPr lang="en-US" altLang="ko-KR" sz="2000" b="1" dirty="0">
                <a:latin typeface="+mj-lt"/>
              </a:rPr>
              <a:t>&gt; 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10CBC-B7B3-EBDD-209D-C3C94128C972}"/>
              </a:ext>
            </a:extLst>
          </p:cNvPr>
          <p:cNvSpPr txBox="1"/>
          <p:nvPr/>
        </p:nvSpPr>
        <p:spPr>
          <a:xfrm>
            <a:off x="5104030" y="1900860"/>
            <a:ext cx="3724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CUSTOMERINFO : </a:t>
            </a:r>
            <a:r>
              <a:rPr lang="ko-KR" altLang="en-US" b="1" dirty="0"/>
              <a:t>고객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HEALTH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개인 건강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REFERENCE : </a:t>
            </a:r>
            <a:r>
              <a:rPr lang="ko-KR" altLang="en-US" b="1" dirty="0"/>
              <a:t>참조 테이블</a:t>
            </a:r>
            <a:endParaRPr lang="en-US" altLang="ko-KR" b="1" dirty="0"/>
          </a:p>
          <a:p>
            <a:r>
              <a:rPr lang="en-US" altLang="ko-KR" b="1" dirty="0"/>
              <a:t>( </a:t>
            </a:r>
            <a:r>
              <a:rPr lang="ko-KR" altLang="en-US" b="1" dirty="0"/>
              <a:t>고객</a:t>
            </a:r>
            <a:r>
              <a:rPr lang="en-US" altLang="ko-KR" b="1" dirty="0"/>
              <a:t>ID, </a:t>
            </a:r>
            <a:r>
              <a:rPr lang="ko-KR" altLang="en-US" b="1" dirty="0"/>
              <a:t>보험</a:t>
            </a:r>
            <a:r>
              <a:rPr lang="en-US" altLang="ko-KR" b="1" dirty="0"/>
              <a:t>ID )</a:t>
            </a:r>
          </a:p>
          <a:p>
            <a:endParaRPr lang="en-US" altLang="ko-KR" b="1" dirty="0"/>
          </a:p>
          <a:p>
            <a:r>
              <a:rPr lang="en-US" altLang="ko-KR" b="1" dirty="0"/>
              <a:t>PRODUCT : </a:t>
            </a:r>
            <a:r>
              <a:rPr lang="ko-KR" altLang="en-US" b="1" dirty="0"/>
              <a:t>보험 상품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INS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보험사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INSNUMBER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보험사</a:t>
            </a:r>
            <a:r>
              <a:rPr lang="en-US" altLang="ko-KR" b="1" dirty="0"/>
              <a:t> </a:t>
            </a:r>
            <a:r>
              <a:rPr lang="ko-KR" altLang="en-US" b="1" dirty="0"/>
              <a:t>본사 </a:t>
            </a:r>
            <a:r>
              <a:rPr lang="en-US" altLang="ko-KR" b="1" dirty="0"/>
              <a:t>TEL</a:t>
            </a:r>
            <a:r>
              <a:rPr lang="ko-KR" altLang="en-US" b="1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BB3331-FEA6-C2EC-B456-444D0174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3" y="1875212"/>
            <a:ext cx="3988005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3721</Words>
  <Application>Microsoft Macintosh PowerPoint</Application>
  <PresentationFormat>화면 슬라이드 쇼(4:3)</PresentationFormat>
  <Paragraphs>868</Paragraphs>
  <Slides>58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4" baseType="lpstr">
      <vt:lpstr>-apple-system</vt:lpstr>
      <vt:lpstr>Abril Titling Bold</vt:lpstr>
      <vt:lpstr>Bitter</vt:lpstr>
      <vt:lpstr>HY헤드라인M</vt:lpstr>
      <vt:lpstr>Malgun Gothic</vt:lpstr>
      <vt:lpstr>Malgun Gothic</vt:lpstr>
      <vt:lpstr>MaplestoryLight</vt:lpstr>
      <vt:lpstr>Noto Sans DemiLight</vt:lpstr>
      <vt:lpstr>Noto Sans KR</vt:lpstr>
      <vt:lpstr>RIDI Batang</vt:lpstr>
      <vt:lpstr>Arial</vt:lpstr>
      <vt:lpstr>Assistant</vt:lpstr>
      <vt:lpstr>Calibri</vt:lpstr>
      <vt:lpstr>Consolas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전성태</cp:lastModifiedBy>
  <cp:revision>355</cp:revision>
  <dcterms:created xsi:type="dcterms:W3CDTF">2016-11-03T20:47:04Z</dcterms:created>
  <dcterms:modified xsi:type="dcterms:W3CDTF">2022-12-12T09:39:54Z</dcterms:modified>
</cp:coreProperties>
</file>