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0" r:id="rId4"/>
    <p:sldId id="258" r:id="rId5"/>
    <p:sldId id="262" r:id="rId6"/>
    <p:sldId id="270" r:id="rId7"/>
    <p:sldId id="297" r:id="rId8"/>
    <p:sldId id="295" r:id="rId9"/>
    <p:sldId id="296" r:id="rId10"/>
    <p:sldId id="298" r:id="rId11"/>
    <p:sldId id="300" r:id="rId12"/>
    <p:sldId id="301" r:id="rId13"/>
    <p:sldId id="302" r:id="rId14"/>
    <p:sldId id="303" r:id="rId15"/>
    <p:sldId id="304" r:id="rId16"/>
    <p:sldId id="305" r:id="rId17"/>
    <p:sldId id="30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50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96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7C2A3-07EB-45E6-8BFA-871D3D1E3ADB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1E48A-68E6-41EC-A089-0B3ADA57610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c"/>
          <p:cNvSpPr txBox="1"/>
          <p:nvPr/>
        </p:nvSpPr>
        <p:spPr>
          <a:xfrm>
            <a:off x="0" y="8928100"/>
            <a:ext cx="685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endParaRPr lang="en-US" sz="1000" b="1">
              <a:solidFill>
                <a:srgbClr val="D2002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0102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6ED0F-9F9A-4810-9C26-11245A3C4182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235C4-1D31-4239-B465-A0D6B891AF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c"/>
          <p:cNvSpPr txBox="1"/>
          <p:nvPr/>
        </p:nvSpPr>
        <p:spPr>
          <a:xfrm>
            <a:off x="0" y="8928100"/>
            <a:ext cx="685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endParaRPr lang="en-US" sz="1000" b="1" i="0" u="none" baseline="0">
              <a:solidFill>
                <a:srgbClr val="D2002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904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235C4-1D31-4239-B465-A0D6B891AF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51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235C4-1D31-4239-B465-A0D6B891AF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51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235C4-1D31-4239-B465-A0D6B891AF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3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235C4-1D31-4239-B465-A0D6B891AF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3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56F3-445A-4B74-BE44-48B4DF9A41BC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EA9-9A4F-4167-A631-AB713A609D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c"/>
          <p:cNvSpPr txBox="1"/>
          <p:nvPr userDrawn="1"/>
        </p:nvSpPr>
        <p:spPr>
          <a:xfrm>
            <a:off x="0" y="66421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endParaRPr lang="en-US" sz="1000" b="1" i="0" u="none" baseline="0">
              <a:solidFill>
                <a:srgbClr val="D2002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183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56F3-445A-4B74-BE44-48B4DF9A41BC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EA9-9A4F-4167-A631-AB713A60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56F3-445A-4B74-BE44-48B4DF9A41BC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EA9-9A4F-4167-A631-AB713A60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4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56F3-445A-4B74-BE44-48B4DF9A41BC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EA9-9A4F-4167-A631-AB713A60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4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56F3-445A-4B74-BE44-48B4DF9A41BC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EA9-9A4F-4167-A631-AB713A60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9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56F3-445A-4B74-BE44-48B4DF9A41BC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EA9-9A4F-4167-A631-AB713A60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6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56F3-445A-4B74-BE44-48B4DF9A41BC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EA9-9A4F-4167-A631-AB713A60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8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56F3-445A-4B74-BE44-48B4DF9A41BC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EA9-9A4F-4167-A631-AB713A60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3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56F3-445A-4B74-BE44-48B4DF9A41BC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EA9-9A4F-4167-A631-AB713A60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0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56F3-445A-4B74-BE44-48B4DF9A41BC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EA9-9A4F-4167-A631-AB713A60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6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56F3-445A-4B74-BE44-48B4DF9A41BC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EA9-9A4F-4167-A631-AB713A60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2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usWatermark"/>
          <p:cNvSpPr txBox="1"/>
          <p:nvPr userDrawn="1"/>
        </p:nvSpPr>
        <p:spPr>
          <a:xfrm rot="-2220000">
            <a:off x="0" y="3421380"/>
            <a:ext cx="9144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endParaRPr lang="en-US" sz="100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156F3-445A-4B74-BE44-48B4DF9A41BC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B5EA9-9A4F-4167-A631-AB713A609D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c"/>
          <p:cNvSpPr txBox="1"/>
          <p:nvPr userDrawn="1"/>
        </p:nvSpPr>
        <p:spPr>
          <a:xfrm>
            <a:off x="0" y="66421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endParaRPr lang="en-US" sz="1000" b="1" i="0" u="none" baseline="0">
              <a:solidFill>
                <a:srgbClr val="D2002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737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hyperlink" Target="http://www.defcon-russia.r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" y="1143000"/>
            <a:ext cx="7772400" cy="1470025"/>
          </a:xfrm>
        </p:spPr>
        <p:txBody>
          <a:bodyPr/>
          <a:lstStyle/>
          <a:p>
            <a:r>
              <a:rPr lang="en-US" dirty="0" smtClean="0"/>
              <a:t>Use After Free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3733800"/>
            <a:ext cx="7696200" cy="182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         </a:t>
            </a:r>
            <a:r>
              <a:rPr lang="en-US" dirty="0" err="1" smtClean="0"/>
              <a:t>Defcon</a:t>
            </a:r>
            <a:r>
              <a:rPr lang="en-US" dirty="0" smtClean="0"/>
              <a:t> Russia # 14                           </a:t>
            </a:r>
          </a:p>
          <a:p>
            <a:pPr lvl="3"/>
            <a:r>
              <a:rPr lang="en-US" dirty="0"/>
              <a:t> </a:t>
            </a:r>
            <a:r>
              <a:rPr lang="en-US" dirty="0" smtClean="0"/>
              <a:t>                  </a:t>
            </a:r>
          </a:p>
          <a:p>
            <a:pPr lvl="3"/>
            <a:r>
              <a:rPr lang="en-US" dirty="0" smtClean="0"/>
              <a:t> 21 Feb. 2012</a:t>
            </a:r>
          </a:p>
          <a:p>
            <a:pPr lvl="3"/>
            <a:r>
              <a:rPr lang="en-US" dirty="0" smtClean="0"/>
              <a:t>   by </a:t>
            </a:r>
            <a:r>
              <a:rPr lang="en-US" b="1" dirty="0" smtClean="0"/>
              <a:t>@</a:t>
            </a:r>
            <a:r>
              <a:rPr lang="en-US" b="1" dirty="0" err="1" smtClean="0"/>
              <a:t>asintsov</a:t>
            </a:r>
            <a:endParaRPr lang="en-US" b="1" dirty="0" smtClean="0"/>
          </a:p>
          <a:p>
            <a:pPr lvl="3"/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1026" name="Picture 2" descr="http://a0.twimg.com/profile_images/1424489925/trash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4097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kommein.com/wp-content/uploads/2011/03/For-Dummie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65363"/>
            <a:ext cx="4257675" cy="43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7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304800"/>
            <a:ext cx="8229600" cy="1143000"/>
          </a:xfrm>
        </p:spPr>
        <p:txBody>
          <a:bodyPr/>
          <a:lstStyle/>
          <a:p>
            <a:r>
              <a:rPr lang="ru-RU" dirty="0"/>
              <a:t> </a:t>
            </a:r>
            <a:r>
              <a:rPr lang="en-US" dirty="0" smtClean="0"/>
              <a:t>ASLR / ROP /GS /</a:t>
            </a:r>
            <a:r>
              <a:rPr lang="en-US" dirty="0" err="1" smtClean="0"/>
              <a:t>safeSEH</a:t>
            </a:r>
            <a:endParaRPr lang="en-US" dirty="0"/>
          </a:p>
        </p:txBody>
      </p:sp>
      <p:pic>
        <p:nvPicPr>
          <p:cNvPr id="4" name="Picture 2" descr="http://a0.twimg.com/profile_images/1424489925/trash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4097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38400"/>
            <a:ext cx="35052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2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theory.getUAF</a:t>
            </a:r>
            <a:r>
              <a:rPr lang="en-US" dirty="0" smtClean="0"/>
              <a:t>()[0];</a:t>
            </a:r>
            <a:endParaRPr lang="en-US" dirty="0"/>
          </a:p>
        </p:txBody>
      </p:sp>
      <p:pic>
        <p:nvPicPr>
          <p:cNvPr id="4" name="Picture 2" descr="http://a0.twimg.com/profile_images/1424489925/trash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4097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" y="2133599"/>
            <a:ext cx="4343400" cy="2441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2213360"/>
            <a:ext cx="7620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62200" y="2213360"/>
            <a:ext cx="7620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0" y="2822960"/>
            <a:ext cx="7620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00400" y="2819400"/>
            <a:ext cx="7620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3900" y="4270760"/>
            <a:ext cx="7620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62100" y="4270760"/>
            <a:ext cx="7620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00300" y="4270760"/>
            <a:ext cx="7620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38500" y="4270760"/>
            <a:ext cx="7620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76700" y="4270760"/>
            <a:ext cx="7620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81600" y="3044440"/>
            <a:ext cx="762000" cy="155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90146" y="2741419"/>
            <a:ext cx="762000" cy="1808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90146" y="2436619"/>
            <a:ext cx="762000" cy="1755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81600" y="2150333"/>
            <a:ext cx="762000" cy="177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81600" y="3274819"/>
            <a:ext cx="762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019800" y="2057400"/>
            <a:ext cx="2705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Process Memory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Modules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Object with pointer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System modules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Heap pages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953000"/>
            <a:ext cx="452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*</a:t>
            </a:r>
            <a:r>
              <a:rPr lang="en-US" dirty="0" err="1" smtClean="0"/>
              <a:t>obj</a:t>
            </a:r>
            <a:r>
              <a:rPr lang="en-US" dirty="0" smtClean="0"/>
              <a:t> = (Object *)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(Object));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9600" y="5193268"/>
            <a:ext cx="193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obj</a:t>
            </a:r>
            <a:r>
              <a:rPr lang="en-US" dirty="0" smtClean="0"/>
              <a:t>-&gt;</a:t>
            </a:r>
            <a:r>
              <a:rPr lang="en-US" dirty="0" err="1" smtClean="0"/>
              <a:t>callMethod</a:t>
            </a:r>
            <a:r>
              <a:rPr lang="en-US" dirty="0" smtClean="0"/>
              <a:t>();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2209800" y="2327660"/>
            <a:ext cx="762000" cy="594646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9600" y="5421868"/>
            <a:ext cx="106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ree(</a:t>
            </a:r>
            <a:r>
              <a:rPr lang="en-US" dirty="0" err="1" smtClean="0"/>
              <a:t>obj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11493" y="5650468"/>
            <a:ext cx="246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HeapSpray</a:t>
            </a:r>
            <a:r>
              <a:rPr lang="en-US" dirty="0" smtClean="0"/>
              <a:t>(0x0c0c0c0c);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200400" y="2211578"/>
            <a:ext cx="762000" cy="215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048125" y="2211578"/>
            <a:ext cx="762000" cy="215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85800" y="2514600"/>
            <a:ext cx="4124325" cy="825026"/>
            <a:chOff x="685800" y="2514600"/>
            <a:chExt cx="4124325" cy="825026"/>
          </a:xfrm>
        </p:grpSpPr>
        <p:sp>
          <p:nvSpPr>
            <p:cNvPr id="51" name="Rectangle 50"/>
            <p:cNvSpPr/>
            <p:nvPr/>
          </p:nvSpPr>
          <p:spPr>
            <a:xfrm>
              <a:off x="1524000" y="2525992"/>
              <a:ext cx="762000" cy="2154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685800" y="2514600"/>
              <a:ext cx="4124325" cy="825026"/>
              <a:chOff x="685800" y="2514600"/>
              <a:chExt cx="4124325" cy="825026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85800" y="2525992"/>
                <a:ext cx="762000" cy="2154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362200" y="2514600"/>
                <a:ext cx="762000" cy="2154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190875" y="2517269"/>
                <a:ext cx="762000" cy="2154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048125" y="2525992"/>
                <a:ext cx="762000" cy="2154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685800" y="2822337"/>
                <a:ext cx="762000" cy="2154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524000" y="2830792"/>
                <a:ext cx="762000" cy="2154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362200" y="2830792"/>
                <a:ext cx="762000" cy="2154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048125" y="2822336"/>
                <a:ext cx="762000" cy="2154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85800" y="3124199"/>
                <a:ext cx="762000" cy="2154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524000" y="3122418"/>
                <a:ext cx="762000" cy="2154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376165" y="3117698"/>
                <a:ext cx="762000" cy="2154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609600" y="5879068"/>
            <a:ext cx="197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obj</a:t>
            </a:r>
            <a:r>
              <a:rPr lang="en-US" b="1" dirty="0" smtClean="0"/>
              <a:t>-&gt;</a:t>
            </a:r>
            <a:r>
              <a:rPr lang="en-US" b="1" dirty="0" err="1" smtClean="0"/>
              <a:t>callMethod</a:t>
            </a:r>
            <a:r>
              <a:rPr lang="en-US" b="1" dirty="0" smtClean="0"/>
              <a:t>();</a:t>
            </a:r>
            <a:endParaRPr lang="en-US" b="1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2057400" y="2938505"/>
            <a:ext cx="1023615" cy="719095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801242" y="3569495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0x0C0C0C0C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://www.insidesocal.com/tomhoffarth/doh-homer-simps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385060"/>
            <a:ext cx="27146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1524000" y="2836133"/>
            <a:ext cx="762000" cy="2154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6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5" grpId="0"/>
      <p:bldP spid="40" grpId="0"/>
      <p:bldP spid="46" grpId="0"/>
      <p:bldP spid="47" grpId="0"/>
      <p:bldP spid="48" grpId="0" animBg="1"/>
      <p:bldP spid="49" grpId="0" animBg="1"/>
      <p:bldP spid="65" grpId="0"/>
      <p:bldP spid="68" grpId="0"/>
      <p:bldP spid="6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theory.getUAF</a:t>
            </a:r>
            <a:r>
              <a:rPr lang="en-US" dirty="0" smtClean="0"/>
              <a:t>()[1];</a:t>
            </a:r>
            <a:endParaRPr lang="en-US" dirty="0"/>
          </a:p>
        </p:txBody>
      </p:sp>
      <p:pic>
        <p:nvPicPr>
          <p:cNvPr id="4" name="Picture 2" descr="http://a0.twimg.com/profile_images/1424489925/trash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4097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" y="2133599"/>
            <a:ext cx="4343400" cy="2441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2213360"/>
            <a:ext cx="7620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62200" y="2208019"/>
            <a:ext cx="1371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0" y="2822960"/>
            <a:ext cx="7620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90146" y="2741419"/>
            <a:ext cx="762000" cy="1808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90146" y="2436619"/>
            <a:ext cx="762000" cy="1755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019800" y="2325469"/>
            <a:ext cx="270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   Some objects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Object with pointer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Attacker’s blocks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166807" y="2512818"/>
            <a:ext cx="227653" cy="2501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447800" y="2512818"/>
            <a:ext cx="1100216" cy="2501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352800" y="2534334"/>
            <a:ext cx="1371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5800" y="2822960"/>
            <a:ext cx="762000" cy="2375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362200" y="2814058"/>
            <a:ext cx="1244197" cy="2375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188082" y="3117077"/>
            <a:ext cx="1783718" cy="2375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181600" y="3019513"/>
            <a:ext cx="762000" cy="18088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09600" y="4928116"/>
            <a:ext cx="109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 Free();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09600" y="5257205"/>
            <a:ext cx="119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)  Spray();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3810000" y="2222883"/>
            <a:ext cx="914400" cy="2137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524000" y="2819400"/>
            <a:ext cx="914400" cy="228600"/>
          </a:xfrm>
          <a:prstGeom prst="rect">
            <a:avLst/>
          </a:prstGeom>
          <a:solidFill>
            <a:schemeClr val="accent2">
              <a:alpha val="42000"/>
            </a:schemeClr>
          </a:solidFill>
          <a:ln>
            <a:solidFill>
              <a:schemeClr val="accent2">
                <a:shade val="50000"/>
                <a:alpha val="46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686175" y="2814058"/>
            <a:ext cx="914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681325" y="5626537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Large" pitchFamily="34" charset="0"/>
              </a:rPr>
              <a:t>SIZE MATTERS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kia Large" pitchFamily="34" charset="0"/>
            </a:endParaRPr>
          </a:p>
        </p:txBody>
      </p:sp>
      <p:pic>
        <p:nvPicPr>
          <p:cNvPr id="80" name="Picture 2" descr="http://1.bp.blogspot.com/_r7mldtE7qg4/SoV4YqDbRgI/AAAAAAAAFcc/36419mpYgV0/s200/Hom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53200" y="4602655"/>
            <a:ext cx="1791679" cy="225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93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3" grpId="0"/>
      <p:bldP spid="74" grpId="0"/>
      <p:bldP spid="75" grpId="0" animBg="1"/>
      <p:bldP spid="78" grpId="0" animBg="1"/>
      <p:bldP spid="78" grpId="1" animBg="1"/>
      <p:bldP spid="79" grpId="0" animBg="1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workshop.getUAF</a:t>
            </a:r>
            <a:r>
              <a:rPr lang="en-US" dirty="0" smtClean="0"/>
              <a:t>();</a:t>
            </a:r>
            <a:endParaRPr lang="en-US" dirty="0"/>
          </a:p>
        </p:txBody>
      </p:sp>
      <p:pic>
        <p:nvPicPr>
          <p:cNvPr id="4" name="Picture 2" descr="http://a0.twimg.com/profile_images/1424489925/trash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4097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0" y="2133600"/>
            <a:ext cx="3728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\</a:t>
            </a:r>
            <a:r>
              <a:rPr lang="en-US" dirty="0" smtClean="0"/>
              <a:t>part2\bin\uaf.bat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\</a:t>
            </a:r>
            <a:r>
              <a:rPr lang="en-US" dirty="0" smtClean="0"/>
              <a:t>part2\exercises\Fig1\demo.htm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3457545"/>
            <a:ext cx="4468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armored: ALSR/DEP/GS/SEH/SEHOP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343400" y="3276600"/>
            <a:ext cx="2637779" cy="1480066"/>
            <a:chOff x="4343400" y="3276600"/>
            <a:chExt cx="2637779" cy="1480066"/>
          </a:xfrm>
        </p:grpSpPr>
        <p:sp>
          <p:nvSpPr>
            <p:cNvPr id="11" name="Oval 10"/>
            <p:cNvSpPr/>
            <p:nvPr/>
          </p:nvSpPr>
          <p:spPr>
            <a:xfrm>
              <a:off x="4343400" y="3276600"/>
              <a:ext cx="1752600" cy="76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5562600" y="4038600"/>
              <a:ext cx="5334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096000" y="4387334"/>
              <a:ext cx="885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Useless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10000" y="3405172"/>
            <a:ext cx="1496192" cy="1507585"/>
            <a:chOff x="3810000" y="3405172"/>
            <a:chExt cx="1496192" cy="1507585"/>
          </a:xfrm>
        </p:grpSpPr>
        <p:sp>
          <p:nvSpPr>
            <p:cNvPr id="18" name="Oval 17"/>
            <p:cNvSpPr/>
            <p:nvPr/>
          </p:nvSpPr>
          <p:spPr>
            <a:xfrm>
              <a:off x="3810000" y="3405172"/>
              <a:ext cx="533400" cy="504855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076700" y="3910027"/>
              <a:ext cx="1229492" cy="1002730"/>
              <a:chOff x="4076700" y="3910027"/>
              <a:chExt cx="1229492" cy="1002730"/>
            </a:xfrm>
          </p:grpSpPr>
          <p:cxnSp>
            <p:nvCxnSpPr>
              <p:cNvPr id="20" name="Straight Arrow Connector 19"/>
              <p:cNvCxnSpPr>
                <a:endCxn id="18" idx="4"/>
              </p:cNvCxnSpPr>
              <p:nvPr/>
            </p:nvCxnSpPr>
            <p:spPr>
              <a:xfrm flipH="1" flipV="1">
                <a:off x="4076700" y="3910027"/>
                <a:ext cx="723900" cy="73817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727829" y="4543425"/>
                <a:ext cx="578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ROP</a:t>
                </a:r>
                <a:endParaRPr lang="en-US" dirty="0"/>
              </a:p>
            </p:txBody>
          </p:sp>
        </p:grpSp>
      </p:grpSp>
      <p:sp>
        <p:nvSpPr>
          <p:cNvPr id="26" name="Flowchart: Document 25"/>
          <p:cNvSpPr/>
          <p:nvPr/>
        </p:nvSpPr>
        <p:spPr>
          <a:xfrm>
            <a:off x="1204120" y="2819400"/>
            <a:ext cx="5802180" cy="2895600"/>
          </a:xfrm>
          <a:prstGeom prst="flowChartDocumen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Task 8:  Find UAF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--------------------------------------------------------------------------------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94687" y="3527762"/>
            <a:ext cx="40400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vulnPlugin2.InitRed(31337,0x31333331);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/>
              <a:t> =  vulnPlugin2.CallRed();</a:t>
            </a:r>
          </a:p>
          <a:p>
            <a:r>
              <a:rPr lang="en-US" dirty="0" smtClean="0"/>
              <a:t>alert(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); //a=31337</a:t>
            </a:r>
            <a:endParaRPr lang="en-US" dirty="0"/>
          </a:p>
          <a:p>
            <a:r>
              <a:rPr lang="en-US" dirty="0" smtClean="0"/>
              <a:t>vulnPlugin2.FreeRed</a:t>
            </a:r>
            <a:r>
              <a:rPr lang="en-US" dirty="0"/>
              <a:t>();</a:t>
            </a:r>
          </a:p>
          <a:p>
            <a:r>
              <a:rPr lang="en-US" dirty="0" smtClean="0"/>
              <a:t>vulnPlugin2.InitGreen(666,0x31333331</a:t>
            </a:r>
            <a:r>
              <a:rPr lang="en-US" dirty="0"/>
              <a:t>);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en-US" dirty="0"/>
              <a:t> =  vulnPlugin2.</a:t>
            </a:r>
            <a:r>
              <a:rPr lang="en-US" u="sng" dirty="0"/>
              <a:t>CallRed</a:t>
            </a:r>
            <a:r>
              <a:rPr lang="en-US" dirty="0"/>
              <a:t>(); </a:t>
            </a:r>
          </a:p>
          <a:p>
            <a:r>
              <a:rPr lang="en-US" dirty="0" smtClean="0"/>
              <a:t>alert(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n-US" dirty="0" smtClean="0"/>
              <a:t>); //b= ???</a:t>
            </a:r>
            <a:endParaRPr lang="en-US" dirty="0"/>
          </a:p>
        </p:txBody>
      </p:sp>
      <p:sp>
        <p:nvSpPr>
          <p:cNvPr id="32" name="Flowchart: Document 31"/>
          <p:cNvSpPr/>
          <p:nvPr/>
        </p:nvSpPr>
        <p:spPr>
          <a:xfrm>
            <a:off x="1442310" y="3200400"/>
            <a:ext cx="5802180" cy="2895600"/>
          </a:xfrm>
          <a:prstGeom prst="flowChartDocumen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Task </a:t>
            </a:r>
            <a:r>
              <a:rPr lang="en-US" b="1" dirty="0">
                <a:solidFill>
                  <a:schemeClr val="tx1"/>
                </a:solidFill>
              </a:rPr>
              <a:t>9</a:t>
            </a:r>
            <a:r>
              <a:rPr lang="en-US" b="1" dirty="0" smtClean="0">
                <a:solidFill>
                  <a:schemeClr val="tx1"/>
                </a:solidFill>
              </a:rPr>
              <a:t>:  Rewrite object </a:t>
            </a:r>
            <a:r>
              <a:rPr lang="en-US" b="1" dirty="0">
                <a:solidFill>
                  <a:schemeClr val="tx1"/>
                </a:solidFill>
              </a:rPr>
              <a:t>by using </a:t>
            </a:r>
            <a:r>
              <a:rPr lang="en-US" b="1" u="sng" dirty="0" err="1" smtClean="0">
                <a:solidFill>
                  <a:schemeClr val="tx1"/>
                </a:solidFill>
              </a:rPr>
              <a:t>InitString</a:t>
            </a:r>
            <a:r>
              <a:rPr lang="en-US" b="1" u="sng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--------------------------------------------------------------------------------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27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6" grpId="0" animBg="1"/>
      <p:bldP spid="25" grpId="0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theory.getLeak</a:t>
            </a:r>
            <a:r>
              <a:rPr lang="en-US" dirty="0" smtClean="0"/>
              <a:t>()[0];</a:t>
            </a:r>
            <a:endParaRPr lang="en-US" dirty="0"/>
          </a:p>
        </p:txBody>
      </p:sp>
      <p:pic>
        <p:nvPicPr>
          <p:cNvPr id="4" name="Picture 2" descr="http://a0.twimg.com/profile_images/1424489925/trash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4097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" y="2133600"/>
            <a:ext cx="4343400" cy="885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2213858"/>
            <a:ext cx="4038600" cy="3105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90146" y="2741419"/>
            <a:ext cx="762000" cy="1808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90146" y="2436619"/>
            <a:ext cx="762000" cy="1755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019800" y="2325469"/>
            <a:ext cx="270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   Data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Pointer</a:t>
            </a:r>
          </a:p>
          <a:p>
            <a:endParaRPr lang="en-US" dirty="0" smtClean="0"/>
          </a:p>
        </p:txBody>
      </p:sp>
      <p:pic>
        <p:nvPicPr>
          <p:cNvPr id="80" name="Picture 2" descr="http://1.bp.blogspot.com/_r7mldtE7qg4/SoV4YqDbRgI/AAAAAAAAFcc/36419mpYgV0/s200/Home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53200" y="4602655"/>
            <a:ext cx="1791679" cy="225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762000" y="2585066"/>
            <a:ext cx="2819400" cy="3105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57600" y="2585066"/>
            <a:ext cx="1143000" cy="3105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6072" y="168502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Obj1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09600" y="1671780"/>
            <a:ext cx="4343400" cy="1347733"/>
            <a:chOff x="609600" y="1671780"/>
            <a:chExt cx="4343400" cy="1347733"/>
          </a:xfrm>
        </p:grpSpPr>
        <p:sp>
          <p:nvSpPr>
            <p:cNvPr id="5" name="Rectangle 4"/>
            <p:cNvSpPr/>
            <p:nvPr/>
          </p:nvSpPr>
          <p:spPr>
            <a:xfrm>
              <a:off x="609600" y="2133600"/>
              <a:ext cx="4343400" cy="885913"/>
            </a:xfrm>
            <a:prstGeom prst="rect">
              <a:avLst/>
            </a:prstGeom>
            <a:solidFill>
              <a:schemeClr val="bg2">
                <a:lumMod val="75000"/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66800" y="1671780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, Freed…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9600" y="3782645"/>
            <a:ext cx="4343400" cy="885914"/>
            <a:chOff x="576072" y="4104488"/>
            <a:chExt cx="4343400" cy="885914"/>
          </a:xfrm>
        </p:grpSpPr>
        <p:sp>
          <p:nvSpPr>
            <p:cNvPr id="27" name="Rectangle 26"/>
            <p:cNvSpPr/>
            <p:nvPr/>
          </p:nvSpPr>
          <p:spPr>
            <a:xfrm>
              <a:off x="576072" y="4104488"/>
              <a:ext cx="4343400" cy="885914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>
              <a:solidFill>
                <a:schemeClr val="accent1">
                  <a:shade val="50000"/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28472" y="4184746"/>
              <a:ext cx="4038600" cy="310534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4000"/>
              </a:schemeClr>
            </a:solidFill>
            <a:ln>
              <a:solidFill>
                <a:schemeClr val="accent1">
                  <a:shade val="50000"/>
                  <a:alpha val="12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28472" y="4555954"/>
              <a:ext cx="4038600" cy="310534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1000"/>
              </a:schemeClr>
            </a:solidFill>
            <a:ln>
              <a:solidFill>
                <a:schemeClr val="accent1">
                  <a:shade val="50000"/>
                  <a:alpha val="12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1500" y="3297567"/>
            <a:ext cx="184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Obj2,  same size…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257800"/>
            <a:ext cx="245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Obj2.</a:t>
            </a:r>
            <a:r>
              <a:rPr lang="en-US" dirty="0" smtClean="0"/>
              <a:t>ReadData() ---- ???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2000" y="2224706"/>
            <a:ext cx="4038600" cy="670894"/>
            <a:chOff x="762000" y="2224706"/>
            <a:chExt cx="4038600" cy="670894"/>
          </a:xfrm>
        </p:grpSpPr>
        <p:sp>
          <p:nvSpPr>
            <p:cNvPr id="39" name="Rectangle 38"/>
            <p:cNvSpPr/>
            <p:nvPr/>
          </p:nvSpPr>
          <p:spPr>
            <a:xfrm>
              <a:off x="3657600" y="2576557"/>
              <a:ext cx="1143000" cy="3190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2000" y="2224706"/>
              <a:ext cx="4038600" cy="2996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77240" y="2595915"/>
              <a:ext cx="2804160" cy="2996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122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67253E-6 L 5.55112E-17 -0.238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9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theory.getLeak</a:t>
            </a:r>
            <a:r>
              <a:rPr lang="en-US" dirty="0" smtClean="0"/>
              <a:t>()[1];</a:t>
            </a:r>
            <a:endParaRPr lang="en-US" dirty="0"/>
          </a:p>
        </p:txBody>
      </p:sp>
      <p:pic>
        <p:nvPicPr>
          <p:cNvPr id="4" name="Picture 2" descr="http://a0.twimg.com/profile_images/1424489925/trash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4097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" y="2133600"/>
            <a:ext cx="4343400" cy="885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2213858"/>
            <a:ext cx="4038600" cy="3105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90146" y="2741419"/>
            <a:ext cx="762000" cy="1808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90146" y="2436619"/>
            <a:ext cx="762000" cy="1755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019800" y="2325469"/>
            <a:ext cx="270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   Data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Pointer</a:t>
            </a:r>
          </a:p>
          <a:p>
            <a:endParaRPr lang="en-US" dirty="0" smtClean="0"/>
          </a:p>
        </p:txBody>
      </p:sp>
      <p:pic>
        <p:nvPicPr>
          <p:cNvPr id="80" name="Picture 2" descr="http://1.bp.blogspot.com/_r7mldtE7qg4/SoV4YqDbRgI/AAAAAAAAFcc/36419mpYgV0/s200/Home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53200" y="4602655"/>
            <a:ext cx="1791679" cy="225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762000" y="2585066"/>
            <a:ext cx="2819400" cy="3105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57600" y="2585066"/>
            <a:ext cx="1143000" cy="3105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6072" y="168502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Obj1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09600" y="1671780"/>
            <a:ext cx="4343400" cy="1347733"/>
            <a:chOff x="609600" y="1671780"/>
            <a:chExt cx="4343400" cy="1347733"/>
          </a:xfrm>
        </p:grpSpPr>
        <p:sp>
          <p:nvSpPr>
            <p:cNvPr id="5" name="Rectangle 4"/>
            <p:cNvSpPr/>
            <p:nvPr/>
          </p:nvSpPr>
          <p:spPr>
            <a:xfrm>
              <a:off x="609600" y="2133600"/>
              <a:ext cx="4343400" cy="885913"/>
            </a:xfrm>
            <a:prstGeom prst="rect">
              <a:avLst/>
            </a:prstGeom>
            <a:solidFill>
              <a:schemeClr val="bg2">
                <a:lumMod val="75000"/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66800" y="1671780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, Freed…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1500" y="3297567"/>
            <a:ext cx="184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Obj2,  same size…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257800"/>
            <a:ext cx="245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Obj1.</a:t>
            </a:r>
            <a:r>
              <a:rPr lang="en-US" dirty="0" smtClean="0"/>
              <a:t>ReadData() ---- ???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90916" y="3782645"/>
            <a:ext cx="4343400" cy="885914"/>
            <a:chOff x="609600" y="3782645"/>
            <a:chExt cx="4343400" cy="885914"/>
          </a:xfrm>
        </p:grpSpPr>
        <p:grpSp>
          <p:nvGrpSpPr>
            <p:cNvPr id="10" name="Group 9"/>
            <p:cNvGrpSpPr/>
            <p:nvPr/>
          </p:nvGrpSpPr>
          <p:grpSpPr>
            <a:xfrm>
              <a:off x="609600" y="3782645"/>
              <a:ext cx="4343400" cy="885914"/>
              <a:chOff x="576072" y="4104488"/>
              <a:chExt cx="4343400" cy="88591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576072" y="4104488"/>
                <a:ext cx="4343400" cy="885914"/>
              </a:xfrm>
              <a:prstGeom prst="rect">
                <a:avLst/>
              </a:prstGeom>
              <a:solidFill>
                <a:schemeClr val="accent1">
                  <a:alpha val="24000"/>
                </a:schemeClr>
              </a:solidFill>
              <a:ln>
                <a:solidFill>
                  <a:schemeClr val="accent1">
                    <a:shade val="50000"/>
                    <a:alpha val="1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28472" y="4184746"/>
                <a:ext cx="4038600" cy="31053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44000"/>
                </a:schemeClr>
              </a:solidFill>
              <a:ln>
                <a:solidFill>
                  <a:schemeClr val="accent1">
                    <a:shade val="50000"/>
                    <a:alpha val="12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022838" y="4547444"/>
                <a:ext cx="2744234" cy="36064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41000"/>
                </a:schemeClr>
              </a:solidFill>
              <a:ln>
                <a:solidFill>
                  <a:schemeClr val="accent1">
                    <a:shade val="50000"/>
                    <a:alpha val="12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762000" y="4225602"/>
              <a:ext cx="1143000" cy="36064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2000" y="2561098"/>
            <a:ext cx="1143000" cy="360641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/>
          <p:cNvSpPr/>
          <p:nvPr/>
        </p:nvSpPr>
        <p:spPr>
          <a:xfrm>
            <a:off x="571500" y="2129191"/>
            <a:ext cx="7391400" cy="2895600"/>
          </a:xfrm>
          <a:prstGeom prst="flowChartDocumen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Task 10:  Get leak by using </a:t>
            </a:r>
            <a:r>
              <a:rPr lang="en-US" b="1" u="sng" dirty="0" err="1" smtClean="0">
                <a:solidFill>
                  <a:schemeClr val="tx1"/>
                </a:solidFill>
              </a:rPr>
              <a:t>InitOther</a:t>
            </a:r>
            <a:r>
              <a:rPr lang="en-US" b="1" u="sng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--------------------------------------------------------------------------------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3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67253E-6 L 0.00417 -0.238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119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31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workshop.exploitUAF</a:t>
            </a:r>
            <a:r>
              <a:rPr lang="en-US" dirty="0" smtClean="0"/>
              <a:t>();</a:t>
            </a:r>
            <a:endParaRPr lang="en-US" dirty="0"/>
          </a:p>
        </p:txBody>
      </p:sp>
      <p:pic>
        <p:nvPicPr>
          <p:cNvPr id="4" name="Picture 2" descr="http://a0.twimg.com/profile_images/1424489925/trash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4097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213360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Task </a:t>
            </a:r>
            <a:r>
              <a:rPr lang="en-US" b="1" dirty="0" smtClean="0"/>
              <a:t>11</a:t>
            </a:r>
            <a:endParaRPr lang="en-US" b="1" dirty="0" smtClean="0"/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Exploit Leak!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Build ROP by leaked address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Make  </a:t>
            </a:r>
            <a:r>
              <a:rPr lang="en-US" dirty="0" err="1" smtClean="0"/>
              <a:t>pwning</a:t>
            </a:r>
            <a:r>
              <a:rPr lang="en-US" dirty="0" smtClean="0"/>
              <a:t> ESP (stack pivot) ESP -&gt; </a:t>
            </a:r>
            <a:r>
              <a:rPr lang="en-US" dirty="0" err="1" smtClean="0"/>
              <a:t>HeapSpray</a:t>
            </a:r>
            <a:r>
              <a:rPr lang="en-US" dirty="0" smtClean="0"/>
              <a:t> -&gt; ROP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Make </a:t>
            </a:r>
            <a:r>
              <a:rPr lang="en-US" dirty="0"/>
              <a:t>h</a:t>
            </a:r>
            <a:r>
              <a:rPr lang="en-US" dirty="0" smtClean="0"/>
              <a:t>eap executable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Run </a:t>
            </a:r>
            <a:r>
              <a:rPr lang="en-US" dirty="0" err="1" smtClean="0"/>
              <a:t>shellcode</a:t>
            </a:r>
            <a:r>
              <a:rPr lang="en-US" dirty="0" smtClean="0"/>
              <a:t>!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37892" name="Picture 4" descr="http://www.aaarpinball.com/Simpsons/BartSlingshot-N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05662"/>
            <a:ext cx="1143000" cy="251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767" y="3657600"/>
            <a:ext cx="3302033" cy="3028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575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Picture 4" descr="https://encrypted-tbn3.google.com/images?q=tbn:ANd9GcRx4py3VpZKpuCMFXi2m_nXePupIQftcSRkNBCRmDveRuIevcDAO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48" y="4530219"/>
            <a:ext cx="951552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elete workshop;</a:t>
            </a:r>
            <a:endParaRPr lang="en-US" dirty="0"/>
          </a:p>
        </p:txBody>
      </p:sp>
      <p:pic>
        <p:nvPicPr>
          <p:cNvPr id="4" name="Picture 2" descr="http://a0.twimg.com/profile_images/1424489925/trash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4097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raft_lens2806042module29556622photo_1240639056fry-panique-questions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0" y="1600200"/>
            <a:ext cx="3048000" cy="282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143000" y="4854239"/>
            <a:ext cx="6553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twitter.com/</a:t>
            </a:r>
            <a:r>
              <a:rPr lang="en-US" dirty="0" err="1" smtClean="0"/>
              <a:t>asintsov</a:t>
            </a:r>
            <a:r>
              <a:rPr lang="en-US" dirty="0" smtClean="0"/>
              <a:t>                                   alex.sintsov@gmail.com</a:t>
            </a:r>
          </a:p>
          <a:p>
            <a:pPr algn="ctr"/>
            <a:endParaRPr lang="en-US" dirty="0" smtClean="0"/>
          </a:p>
          <a:p>
            <a:r>
              <a:rPr lang="en-US" dirty="0" smtClean="0"/>
              <a:t>  </a:t>
            </a:r>
            <a:endParaRPr lang="en-US" dirty="0"/>
          </a:p>
          <a:p>
            <a:endParaRPr lang="en-US" dirty="0"/>
          </a:p>
        </p:txBody>
      </p:sp>
      <p:pic>
        <p:nvPicPr>
          <p:cNvPr id="39938" name="Picture 2" descr="https://encrypted-tbn2.google.com/images?q=tbn:ANd9GcQuA6aB-BzIlg4RZbJjbkphF-LMmipIuub8C04-KiUtMjFVD4Bc-Q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89035" y="5647566"/>
            <a:ext cx="460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7"/>
              </a:rPr>
              <a:t>www.defcon-russia.ru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r>
              <a:rPr lang="en-US" dirty="0" smtClean="0"/>
              <a:t>Use-After-Free</a:t>
            </a:r>
          </a:p>
          <a:p>
            <a:r>
              <a:rPr lang="en-US" strike="sngStrike" dirty="0" smtClean="0"/>
              <a:t>Heap Spray</a:t>
            </a:r>
          </a:p>
          <a:p>
            <a:r>
              <a:rPr lang="en-US" dirty="0" smtClean="0"/>
              <a:t>Address </a:t>
            </a:r>
            <a:r>
              <a:rPr lang="en-US" dirty="0"/>
              <a:t>l</a:t>
            </a:r>
            <a:r>
              <a:rPr lang="en-US" dirty="0" smtClean="0"/>
              <a:t>eak</a:t>
            </a:r>
            <a:endParaRPr lang="ru-RU" dirty="0" smtClean="0"/>
          </a:p>
          <a:p>
            <a:r>
              <a:rPr lang="en-US" dirty="0" smtClean="0"/>
              <a:t>ASLR</a:t>
            </a:r>
          </a:p>
          <a:p>
            <a:pPr marL="0" indent="0">
              <a:buNone/>
            </a:pPr>
            <a:r>
              <a:rPr lang="en-US" dirty="0" smtClean="0"/>
              <a:t>=&gt; calc.exe</a:t>
            </a:r>
            <a:endParaRPr lang="ru-RU" dirty="0" smtClean="0"/>
          </a:p>
          <a:p>
            <a:endParaRPr lang="en-US" dirty="0"/>
          </a:p>
        </p:txBody>
      </p:sp>
      <p:pic>
        <p:nvPicPr>
          <p:cNvPr id="4" name="Picture 2" descr="http://a0.twimg.com/profile_images/1424489925/trash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4097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219" y="2971800"/>
            <a:ext cx="3530633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89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Excluded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Shellcode</a:t>
            </a:r>
            <a:r>
              <a:rPr lang="en-US" dirty="0" smtClean="0"/>
              <a:t> dev. </a:t>
            </a:r>
          </a:p>
          <a:p>
            <a:r>
              <a:rPr lang="en-US" dirty="0" smtClean="0"/>
              <a:t>Heap Spray</a:t>
            </a:r>
          </a:p>
          <a:p>
            <a:r>
              <a:rPr lang="en-US" dirty="0" err="1" smtClean="0"/>
              <a:t>Metasploit</a:t>
            </a:r>
            <a:r>
              <a:rPr lang="en-US" dirty="0" smtClean="0"/>
              <a:t> (btw, there is workshop by Rick!)</a:t>
            </a:r>
            <a:endParaRPr lang="ru-RU" dirty="0" smtClean="0"/>
          </a:p>
          <a:p>
            <a:r>
              <a:rPr lang="en-US" dirty="0" smtClean="0"/>
              <a:t>Sandboxing</a:t>
            </a:r>
          </a:p>
          <a:p>
            <a:r>
              <a:rPr lang="en-US" dirty="0" smtClean="0"/>
              <a:t>Advanced techniques by N. </a:t>
            </a:r>
            <a:r>
              <a:rPr lang="en-US" dirty="0" err="1" smtClean="0"/>
              <a:t>Tarakanov</a:t>
            </a:r>
            <a:r>
              <a:rPr lang="en-US" dirty="0" smtClean="0"/>
              <a:t> 8)</a:t>
            </a:r>
            <a:endParaRPr lang="ru-RU" dirty="0" smtClean="0"/>
          </a:p>
          <a:p>
            <a:r>
              <a:rPr lang="en-US" dirty="0" smtClean="0"/>
              <a:t>Browser’s </a:t>
            </a:r>
            <a:r>
              <a:rPr lang="en-US" dirty="0" err="1" smtClean="0"/>
              <a:t>vulns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4" name="Picture 2" descr="http://a0.twimg.com/profile_images/1424489925/trash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4097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nger quotations homer simpson 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15339"/>
            <a:ext cx="3657600" cy="252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95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Target </a:t>
            </a:r>
            <a:r>
              <a:rPr lang="ru-RU" dirty="0" smtClean="0"/>
              <a:t>?</a:t>
            </a:r>
          </a:p>
          <a:p>
            <a:r>
              <a:rPr lang="en-US" dirty="0" smtClean="0"/>
              <a:t>IE</a:t>
            </a:r>
            <a:r>
              <a:rPr lang="en-US" b="1" dirty="0" smtClean="0"/>
              <a:t>8</a:t>
            </a:r>
            <a:r>
              <a:rPr lang="en-US" dirty="0" smtClean="0"/>
              <a:t> x32</a:t>
            </a:r>
          </a:p>
          <a:p>
            <a:r>
              <a:rPr lang="en-US" dirty="0" smtClean="0"/>
              <a:t>IE9</a:t>
            </a:r>
          </a:p>
          <a:p>
            <a:r>
              <a:rPr lang="en-US" dirty="0" smtClean="0"/>
              <a:t>IE11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Windows 7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dirty="0" smtClean="0"/>
              <a:t>Tools </a:t>
            </a:r>
            <a:r>
              <a:rPr lang="ru-RU" dirty="0" smtClean="0"/>
              <a:t>?</a:t>
            </a:r>
          </a:p>
          <a:p>
            <a:r>
              <a:rPr lang="en-US" dirty="0" err="1" smtClean="0"/>
              <a:t>Windbg</a:t>
            </a:r>
            <a:endParaRPr lang="en-US" dirty="0" smtClean="0"/>
          </a:p>
          <a:p>
            <a:r>
              <a:rPr lang="en-US" dirty="0" smtClean="0"/>
              <a:t>x32dbg</a:t>
            </a:r>
            <a:endParaRPr lang="en-US" dirty="0" smtClean="0"/>
          </a:p>
          <a:p>
            <a:r>
              <a:rPr lang="en-US" dirty="0" smtClean="0"/>
              <a:t>mona.py</a:t>
            </a:r>
          </a:p>
          <a:p>
            <a:r>
              <a:rPr lang="en-US" dirty="0" smtClean="0"/>
              <a:t>Notepad++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 smtClean="0"/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4" name="Picture 2" descr="http://a0.twimg.com/profile_images/1424489925/trash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4097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immunityinc.com/images/debugger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362200"/>
            <a:ext cx="3127294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71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</a:t>
            </a:r>
            <a:endParaRPr lang="en-US" dirty="0"/>
          </a:p>
        </p:txBody>
      </p:sp>
      <p:pic>
        <p:nvPicPr>
          <p:cNvPr id="4" name="Picture 2" descr="http://a0.twimg.com/profile_images/1424489925/trash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4097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Прямоугольник 10"/>
          <p:cNvSpPr>
            <a:spLocks noChangeArrowheads="1"/>
          </p:cNvSpPr>
          <p:nvPr/>
        </p:nvSpPr>
        <p:spPr bwMode="auto">
          <a:xfrm>
            <a:off x="500063" y="1981200"/>
            <a:ext cx="83581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990000"/>
              </a:buClr>
              <a:defRPr/>
            </a:pPr>
            <a:r>
              <a:rPr lang="en-US" sz="2200" b="1" dirty="0">
                <a:solidFill>
                  <a:srgbClr val="C00000"/>
                </a:solidFill>
                <a:latin typeface="Calibri" pitchFamily="34" charset="0"/>
              </a:rPr>
              <a:t>	</a:t>
            </a:r>
            <a:endParaRPr lang="ru-RU" sz="2200" b="1" dirty="0">
              <a:solidFill>
                <a:srgbClr val="C00000"/>
              </a:solidFill>
              <a:latin typeface="Calibri" pitchFamily="34" charset="0"/>
            </a:endParaRPr>
          </a:p>
          <a:p>
            <a:pPr marL="914400" lvl="1" indent="-4572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990000"/>
              </a:buClr>
              <a:defRPr/>
            </a:pPr>
            <a:endParaRPr lang="ru-RU" sz="2200" dirty="0">
              <a:solidFill>
                <a:srgbClr val="404040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28750" y="5195888"/>
            <a:ext cx="57150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-793" y="3766344"/>
            <a:ext cx="28575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8"/>
          <p:cNvSpPr txBox="1">
            <a:spLocks noChangeArrowheads="1"/>
          </p:cNvSpPr>
          <p:nvPr/>
        </p:nvSpPr>
        <p:spPr bwMode="auto">
          <a:xfrm>
            <a:off x="6643688" y="5267325"/>
            <a:ext cx="586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Year</a:t>
            </a:r>
            <a:endParaRPr lang="ru-RU" dirty="0"/>
          </a:p>
        </p:txBody>
      </p:sp>
      <p:sp>
        <p:nvSpPr>
          <p:cNvPr id="11" name="TextBox 29"/>
          <p:cNvSpPr txBox="1">
            <a:spLocks noChangeArrowheads="1"/>
          </p:cNvSpPr>
          <p:nvPr/>
        </p:nvSpPr>
        <p:spPr bwMode="auto">
          <a:xfrm>
            <a:off x="0" y="2408238"/>
            <a:ext cx="9214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Difficult</a:t>
            </a:r>
            <a:endParaRPr lang="ru-RU" dirty="0"/>
          </a:p>
        </p:txBody>
      </p:sp>
      <p:sp>
        <p:nvSpPr>
          <p:cNvPr id="12" name="Freeform 11"/>
          <p:cNvSpPr/>
          <p:nvPr/>
        </p:nvSpPr>
        <p:spPr>
          <a:xfrm>
            <a:off x="1471613" y="3076575"/>
            <a:ext cx="4975225" cy="2012950"/>
          </a:xfrm>
          <a:custGeom>
            <a:avLst/>
            <a:gdLst>
              <a:gd name="connsiteX0" fmla="*/ 0 w 4974336"/>
              <a:gd name="connsiteY0" fmla="*/ 2011680 h 2011680"/>
              <a:gd name="connsiteX1" fmla="*/ 914400 w 4974336"/>
              <a:gd name="connsiteY1" fmla="*/ 1965960 h 2011680"/>
              <a:gd name="connsiteX2" fmla="*/ 2359152 w 4974336"/>
              <a:gd name="connsiteY2" fmla="*/ 1773936 h 2011680"/>
              <a:gd name="connsiteX3" fmla="*/ 3346704 w 4974336"/>
              <a:gd name="connsiteY3" fmla="*/ 1508760 h 2011680"/>
              <a:gd name="connsiteX4" fmla="*/ 4306824 w 4974336"/>
              <a:gd name="connsiteY4" fmla="*/ 740664 h 2011680"/>
              <a:gd name="connsiteX5" fmla="*/ 4974336 w 4974336"/>
              <a:gd name="connsiteY5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4336" h="2011680">
                <a:moveTo>
                  <a:pt x="0" y="2011680"/>
                </a:moveTo>
                <a:cubicBezTo>
                  <a:pt x="260604" y="2008632"/>
                  <a:pt x="521208" y="2005584"/>
                  <a:pt x="914400" y="1965960"/>
                </a:cubicBezTo>
                <a:cubicBezTo>
                  <a:pt x="1307592" y="1926336"/>
                  <a:pt x="1953768" y="1850136"/>
                  <a:pt x="2359152" y="1773936"/>
                </a:cubicBezTo>
                <a:cubicBezTo>
                  <a:pt x="2764536" y="1697736"/>
                  <a:pt x="3022092" y="1680972"/>
                  <a:pt x="3346704" y="1508760"/>
                </a:cubicBezTo>
                <a:cubicBezTo>
                  <a:pt x="3671316" y="1336548"/>
                  <a:pt x="4035552" y="992124"/>
                  <a:pt x="4306824" y="740664"/>
                </a:cubicBezTo>
                <a:cubicBezTo>
                  <a:pt x="4578096" y="489204"/>
                  <a:pt x="4776216" y="244602"/>
                  <a:pt x="4974336" y="0"/>
                </a:cubicBezTo>
              </a:path>
            </a:pathLst>
          </a:cu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" name="TextBox 31"/>
          <p:cNvSpPr txBox="1">
            <a:spLocks noChangeArrowheads="1"/>
          </p:cNvSpPr>
          <p:nvPr/>
        </p:nvSpPr>
        <p:spPr bwMode="auto">
          <a:xfrm>
            <a:off x="7573963" y="6196013"/>
            <a:ext cx="153118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 smtClean="0"/>
              <a:t>Stolen from</a:t>
            </a:r>
            <a:r>
              <a:rPr lang="ru-RU" sz="1000" dirty="0" smtClean="0"/>
              <a:t> </a:t>
            </a:r>
            <a:r>
              <a:rPr lang="en-US" sz="1000" b="1" dirty="0"/>
              <a:t>Dino Dai </a:t>
            </a:r>
            <a:r>
              <a:rPr lang="en-US" sz="1000" b="1" dirty="0" err="1"/>
              <a:t>Zovi</a:t>
            </a:r>
            <a:endParaRPr lang="ru-RU" sz="1000" b="1" dirty="0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1527175" y="3221038"/>
            <a:ext cx="5422900" cy="1746250"/>
          </a:xfrm>
          <a:custGeom>
            <a:avLst/>
            <a:gdLst>
              <a:gd name="T0" fmla="*/ 0 w 5422392"/>
              <a:gd name="T1" fmla="*/ 0 h 1746504"/>
              <a:gd name="T2" fmla="*/ 813892 w 5422392"/>
              <a:gd name="T3" fmla="*/ 27428 h 1746504"/>
              <a:gd name="T4" fmla="*/ 1627784 w 5422392"/>
              <a:gd name="T5" fmla="*/ 265137 h 1746504"/>
              <a:gd name="T6" fmla="*/ 2734312 w 5422392"/>
              <a:gd name="T7" fmla="*/ 795412 h 1746504"/>
              <a:gd name="T8" fmla="*/ 4051171 w 5422392"/>
              <a:gd name="T9" fmla="*/ 1499398 h 1746504"/>
              <a:gd name="T10" fmla="*/ 5422900 w 5422392"/>
              <a:gd name="T11" fmla="*/ 1746250 h 17465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422392" h="1746504">
                <a:moveTo>
                  <a:pt x="0" y="0"/>
                </a:moveTo>
                <a:lnTo>
                  <a:pt x="813816" y="27432"/>
                </a:lnTo>
                <a:cubicBezTo>
                  <a:pt x="1085088" y="71628"/>
                  <a:pt x="1307592" y="137160"/>
                  <a:pt x="1627632" y="265176"/>
                </a:cubicBezTo>
                <a:cubicBezTo>
                  <a:pt x="1947672" y="393192"/>
                  <a:pt x="2330196" y="589788"/>
                  <a:pt x="2734056" y="795528"/>
                </a:cubicBezTo>
                <a:cubicBezTo>
                  <a:pt x="3137916" y="1001268"/>
                  <a:pt x="3602736" y="1341120"/>
                  <a:pt x="4050792" y="1499616"/>
                </a:cubicBezTo>
                <a:cubicBezTo>
                  <a:pt x="4498848" y="1658112"/>
                  <a:pt x="4960620" y="1702308"/>
                  <a:pt x="5422392" y="1746504"/>
                </a:cubicBezTo>
              </a:path>
            </a:pathLst>
          </a:custGeom>
          <a:noFill/>
          <a:ln w="31750" cap="flat" cmpd="sng" algn="ctr">
            <a:solidFill>
              <a:srgbClr val="990000"/>
            </a:solidFill>
            <a:prstDash val="solid"/>
            <a:round/>
            <a:headEnd/>
            <a:tailEnd/>
          </a:ln>
        </p:spPr>
        <p:txBody>
          <a:bodyPr anchor="ctr"/>
          <a:lstStyle/>
          <a:p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2963863" y="5159375"/>
            <a:ext cx="71438" cy="1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5036344" y="5160169"/>
            <a:ext cx="714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035425" y="5159375"/>
            <a:ext cx="71438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893594" y="5160169"/>
            <a:ext cx="714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2035969" y="5160169"/>
            <a:ext cx="714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43"/>
          <p:cNvSpPr txBox="1">
            <a:spLocks noChangeArrowheads="1"/>
          </p:cNvSpPr>
          <p:nvPr/>
        </p:nvSpPr>
        <p:spPr bwMode="auto">
          <a:xfrm>
            <a:off x="1857375" y="5267325"/>
            <a:ext cx="523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1990</a:t>
            </a:r>
            <a:endParaRPr lang="ru-RU" sz="1200"/>
          </a:p>
        </p:txBody>
      </p:sp>
      <p:sp>
        <p:nvSpPr>
          <p:cNvPr id="21" name="TextBox 44"/>
          <p:cNvSpPr txBox="1">
            <a:spLocks noChangeArrowheads="1"/>
          </p:cNvSpPr>
          <p:nvPr/>
        </p:nvSpPr>
        <p:spPr bwMode="auto">
          <a:xfrm>
            <a:off x="4857750" y="5267325"/>
            <a:ext cx="523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2005</a:t>
            </a:r>
            <a:endParaRPr lang="ru-RU" sz="1200"/>
          </a:p>
        </p:txBody>
      </p:sp>
      <p:sp>
        <p:nvSpPr>
          <p:cNvPr id="22" name="TextBox 45"/>
          <p:cNvSpPr txBox="1">
            <a:spLocks noChangeArrowheads="1"/>
          </p:cNvSpPr>
          <p:nvPr/>
        </p:nvSpPr>
        <p:spPr bwMode="auto">
          <a:xfrm>
            <a:off x="3833813" y="5267325"/>
            <a:ext cx="523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2000</a:t>
            </a:r>
            <a:endParaRPr lang="ru-RU" sz="1200"/>
          </a:p>
        </p:txBody>
      </p:sp>
      <p:sp>
        <p:nvSpPr>
          <p:cNvPr id="23" name="TextBox 46"/>
          <p:cNvSpPr txBox="1">
            <a:spLocks noChangeArrowheads="1"/>
          </p:cNvSpPr>
          <p:nvPr/>
        </p:nvSpPr>
        <p:spPr bwMode="auto">
          <a:xfrm>
            <a:off x="2714625" y="5267325"/>
            <a:ext cx="523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1995</a:t>
            </a:r>
            <a:endParaRPr lang="ru-RU" sz="1200"/>
          </a:p>
        </p:txBody>
      </p:sp>
      <p:sp>
        <p:nvSpPr>
          <p:cNvPr id="24" name="TextBox 47"/>
          <p:cNvSpPr txBox="1">
            <a:spLocks noChangeArrowheads="1"/>
          </p:cNvSpPr>
          <p:nvPr/>
        </p:nvSpPr>
        <p:spPr bwMode="auto">
          <a:xfrm>
            <a:off x="5691188" y="5276850"/>
            <a:ext cx="523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2010</a:t>
            </a:r>
            <a:endParaRPr lang="ru-RU" sz="1200"/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1403350" y="5930900"/>
            <a:ext cx="2330449" cy="288925"/>
          </a:xfrm>
          <a:prstGeom prst="rect">
            <a:avLst/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ru-RU" b="1" dirty="0" smtClean="0">
                <a:solidFill>
                  <a:schemeClr val="bg1"/>
                </a:solidFill>
              </a:rPr>
              <a:t>   </a:t>
            </a:r>
            <a:r>
              <a:rPr lang="en-US" b="1" dirty="0" smtClean="0">
                <a:solidFill>
                  <a:schemeClr val="bg1"/>
                </a:solidFill>
              </a:rPr>
              <a:t>Finding </a:t>
            </a:r>
            <a:r>
              <a:rPr lang="en-US" b="1" dirty="0" err="1" smtClean="0">
                <a:solidFill>
                  <a:schemeClr val="bg1"/>
                </a:solidFill>
              </a:rPr>
              <a:t>vulns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1403350" y="5570538"/>
            <a:ext cx="233045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</a:rPr>
              <a:t>Expolit</a:t>
            </a:r>
            <a:r>
              <a:rPr lang="en-US" b="1" dirty="0" smtClean="0">
                <a:solidFill>
                  <a:schemeClr val="bg1"/>
                </a:solidFill>
              </a:rPr>
              <a:t> development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109788"/>
            <a:ext cx="2047875" cy="2857500"/>
          </a:xfrm>
          <a:prstGeom prst="rect">
            <a:avLst/>
          </a:prstGeom>
          <a:noFill/>
          <a:ln w="317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51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ar1057.files.wordpress.com/2012/04/simpsons_couch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05" y="1239075"/>
            <a:ext cx="6781800" cy="562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Hey</a:t>
            </a:r>
            <a:r>
              <a:rPr lang="ru-RU" dirty="0" smtClean="0"/>
              <a:t>!</a:t>
            </a:r>
            <a:r>
              <a:rPr lang="en-US" dirty="0" smtClean="0"/>
              <a:t> Ho! Let’s go!</a:t>
            </a:r>
            <a:endParaRPr lang="en-US" dirty="0"/>
          </a:p>
        </p:txBody>
      </p:sp>
      <p:pic>
        <p:nvPicPr>
          <p:cNvPr id="4" name="Picture 2" descr="http://a0.twimg.com/profile_images/1424489925/trash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4097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76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ru-RU" dirty="0"/>
              <a:t> </a:t>
            </a:r>
            <a:r>
              <a:rPr lang="en-US" dirty="0" err="1" smtClean="0"/>
              <a:t>theory.getShellcode</a:t>
            </a:r>
            <a:r>
              <a:rPr lang="en-US" dirty="0" smtClean="0"/>
              <a:t>();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Assembler instructions</a:t>
            </a:r>
          </a:p>
          <a:p>
            <a:r>
              <a:rPr lang="en-US" dirty="0" smtClean="0"/>
              <a:t>Program</a:t>
            </a:r>
          </a:p>
          <a:p>
            <a:r>
              <a:rPr lang="en-US" dirty="0" smtClean="0"/>
              <a:t>Shell 8-)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EIP</a:t>
            </a:r>
            <a:r>
              <a:rPr lang="en-US" dirty="0" smtClean="0"/>
              <a:t> ---------</a:t>
            </a:r>
            <a:r>
              <a:rPr lang="en-US" dirty="0" smtClean="0">
                <a:sym typeface="Wingdings" pitchFamily="2" charset="2"/>
              </a:rPr>
              <a:t>&gt; </a:t>
            </a:r>
            <a:r>
              <a:rPr lang="en-US" dirty="0" err="1" smtClean="0">
                <a:sym typeface="Wingdings" pitchFamily="2" charset="2"/>
              </a:rPr>
              <a:t>Asm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b="1" dirty="0" smtClean="0">
                <a:sym typeface="Wingdings" pitchFamily="2" charset="2"/>
              </a:rPr>
              <a:t>Code</a:t>
            </a:r>
            <a:r>
              <a:rPr lang="en-US" dirty="0" smtClean="0">
                <a:sym typeface="Wingdings" pitchFamily="2" charset="2"/>
              </a:rPr>
              <a:t> that doing something </a:t>
            </a:r>
            <a:r>
              <a:rPr lang="en-US" b="1" dirty="0" smtClean="0">
                <a:sym typeface="Wingdings" pitchFamily="2" charset="2"/>
              </a:rPr>
              <a:t>bad</a:t>
            </a:r>
            <a:endParaRPr lang="en-US" b="1" dirty="0"/>
          </a:p>
        </p:txBody>
      </p:sp>
      <p:pic>
        <p:nvPicPr>
          <p:cNvPr id="4" name="Picture 2" descr="http://a0.twimg.com/profile_images/1424489925/trash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4097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" y="1800226"/>
            <a:ext cx="9103587" cy="3914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52400" y="1752600"/>
            <a:ext cx="4876800" cy="1600200"/>
            <a:chOff x="152400" y="1752600"/>
            <a:chExt cx="4876800" cy="1600200"/>
          </a:xfrm>
        </p:grpSpPr>
        <p:sp>
          <p:nvSpPr>
            <p:cNvPr id="5" name="Oval 4"/>
            <p:cNvSpPr/>
            <p:nvPr/>
          </p:nvSpPr>
          <p:spPr>
            <a:xfrm>
              <a:off x="152400" y="3124200"/>
              <a:ext cx="3810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886200" y="1752600"/>
              <a:ext cx="381000" cy="37147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3124200"/>
              <a:ext cx="723900" cy="228600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211206" y="1895474"/>
              <a:ext cx="817994" cy="228600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3962400" y="2286000"/>
            <a:ext cx="0" cy="2209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17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274638"/>
            <a:ext cx="8229600" cy="1143000"/>
          </a:xfrm>
        </p:spPr>
        <p:txBody>
          <a:bodyPr/>
          <a:lstStyle/>
          <a:p>
            <a:r>
              <a:rPr lang="ru-RU" dirty="0"/>
              <a:t> </a:t>
            </a:r>
            <a:r>
              <a:rPr lang="en-US" dirty="0" err="1" smtClean="0"/>
              <a:t>theory.getHeap</a:t>
            </a:r>
            <a:r>
              <a:rPr lang="en-US" dirty="0" smtClean="0"/>
              <a:t>();  </a:t>
            </a:r>
            <a:endParaRPr lang="en-US" dirty="0"/>
          </a:p>
        </p:txBody>
      </p:sp>
      <p:pic>
        <p:nvPicPr>
          <p:cNvPr id="4" name="Picture 2" descr="http://a0.twimg.com/profile_images/1424489925/trash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4097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" y="2363980"/>
            <a:ext cx="4343400" cy="2441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2443741"/>
            <a:ext cx="7620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62200" y="2443741"/>
            <a:ext cx="7620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0" y="3053341"/>
            <a:ext cx="7620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00400" y="3073993"/>
            <a:ext cx="7620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3900" y="4501141"/>
            <a:ext cx="7620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62100" y="4501141"/>
            <a:ext cx="7620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00300" y="4501141"/>
            <a:ext cx="7620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38500" y="4501141"/>
            <a:ext cx="7620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76700" y="4501141"/>
            <a:ext cx="7620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90146" y="3276600"/>
            <a:ext cx="762000" cy="155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90146" y="2971800"/>
            <a:ext cx="762000" cy="1808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90146" y="2667000"/>
            <a:ext cx="762000" cy="1755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81600" y="2380714"/>
            <a:ext cx="762000" cy="177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81600" y="3505200"/>
            <a:ext cx="762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19800" y="2310348"/>
            <a:ext cx="2705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Process Memory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Modules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Vuln</a:t>
            </a:r>
            <a:r>
              <a:rPr lang="en-US" dirty="0" smtClean="0"/>
              <a:t>. module.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System modules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Heap pages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200400" y="2451572"/>
            <a:ext cx="762000" cy="215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38600" y="2451573"/>
            <a:ext cx="762000" cy="215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800" y="2756373"/>
            <a:ext cx="762000" cy="215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24000" y="2756373"/>
            <a:ext cx="762000" cy="215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362200" y="2756373"/>
            <a:ext cx="762000" cy="215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00400" y="2756373"/>
            <a:ext cx="762000" cy="215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038600" y="2756373"/>
            <a:ext cx="762000" cy="215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85800" y="3061173"/>
            <a:ext cx="762000" cy="215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362200" y="3048000"/>
            <a:ext cx="762000" cy="215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052131" y="3087166"/>
            <a:ext cx="762000" cy="215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84376" y="3369533"/>
            <a:ext cx="762000" cy="215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524000" y="3354931"/>
            <a:ext cx="762000" cy="215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62200" y="3365973"/>
            <a:ext cx="762000" cy="215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07878" y="3369533"/>
            <a:ext cx="762000" cy="215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52131" y="3374520"/>
            <a:ext cx="762000" cy="215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248400" y="4114800"/>
            <a:ext cx="762000" cy="215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3962400" y="4330227"/>
            <a:ext cx="2294546" cy="10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018946" y="4348741"/>
            <a:ext cx="524854" cy="1061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 flipV="1">
            <a:off x="3969878" y="5371562"/>
            <a:ext cx="3573922" cy="14102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038600" y="5410200"/>
            <a:ext cx="3446804" cy="155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038600" y="5635239"/>
            <a:ext cx="3446804" cy="1707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038600" y="5863840"/>
            <a:ext cx="3446804" cy="155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038600" y="6092440"/>
            <a:ext cx="3446804" cy="155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038600" y="6321040"/>
            <a:ext cx="3446804" cy="155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038600" y="6549640"/>
            <a:ext cx="2761004" cy="155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799604" y="6549640"/>
            <a:ext cx="685800" cy="155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91141" y="5496672"/>
            <a:ext cx="685800" cy="155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91141" y="5806009"/>
            <a:ext cx="685800" cy="155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436762" y="5373469"/>
            <a:ext cx="130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- </a:t>
            </a:r>
            <a:r>
              <a:rPr lang="en-US" dirty="0" err="1" smtClean="0"/>
              <a:t>Nop</a:t>
            </a:r>
            <a:r>
              <a:rPr lang="en-US" dirty="0" smtClean="0"/>
              <a:t> sled</a:t>
            </a:r>
          </a:p>
          <a:p>
            <a:r>
              <a:rPr lang="en-US" dirty="0" smtClean="0"/>
              <a:t> - </a:t>
            </a:r>
            <a:r>
              <a:rPr lang="en-US" dirty="0" err="1" smtClean="0"/>
              <a:t>Shellcode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01054" y="1577460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0x0c0c0c0c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68" idx="2"/>
          </p:cNvCxnSpPr>
          <p:nvPr/>
        </p:nvCxnSpPr>
        <p:spPr>
          <a:xfrm>
            <a:off x="1231195" y="1946792"/>
            <a:ext cx="1550105" cy="152689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231195" y="1948572"/>
            <a:ext cx="4026605" cy="399502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55" idx="3"/>
          </p:cNvCxnSpPr>
          <p:nvPr/>
        </p:nvCxnSpPr>
        <p:spPr>
          <a:xfrm>
            <a:off x="5257800" y="5941820"/>
            <a:ext cx="222760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7" idx="3"/>
          </p:cNvCxnSpPr>
          <p:nvPr/>
        </p:nvCxnSpPr>
        <p:spPr>
          <a:xfrm>
            <a:off x="4038600" y="6168640"/>
            <a:ext cx="3446804" cy="17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038600" y="6397240"/>
            <a:ext cx="3446804" cy="17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2" idx="1"/>
          </p:cNvCxnSpPr>
          <p:nvPr/>
        </p:nvCxnSpPr>
        <p:spPr>
          <a:xfrm>
            <a:off x="4051508" y="6616315"/>
            <a:ext cx="2748096" cy="1130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\x90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404" y="3281941"/>
            <a:ext cx="5427583" cy="208962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71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8" grpId="0" animBg="1"/>
      <p:bldP spid="51" grpId="0" animBg="1"/>
      <p:bldP spid="53" grpId="0" animBg="1"/>
      <p:bldP spid="55" grpId="0" animBg="1"/>
      <p:bldP spid="57" grpId="0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274638"/>
            <a:ext cx="8229600" cy="1143000"/>
          </a:xfrm>
        </p:spPr>
        <p:txBody>
          <a:bodyPr/>
          <a:lstStyle/>
          <a:p>
            <a:r>
              <a:rPr lang="ru-RU" dirty="0"/>
              <a:t> </a:t>
            </a:r>
            <a:r>
              <a:rPr lang="en-US" dirty="0" err="1" smtClean="0"/>
              <a:t>theory.getHeap</a:t>
            </a:r>
            <a:r>
              <a:rPr lang="en-US" dirty="0"/>
              <a:t>(</a:t>
            </a:r>
            <a:r>
              <a:rPr lang="en-US" dirty="0" smtClean="0"/>
              <a:t>‘IE9’);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Array of strings (</a:t>
            </a:r>
            <a:r>
              <a:rPr lang="en-US" b="1" dirty="0" smtClean="0"/>
              <a:t>substring()</a:t>
            </a:r>
            <a:r>
              <a:rPr lang="en-US" dirty="0" smtClean="0"/>
              <a:t>…)…</a:t>
            </a:r>
          </a:p>
          <a:p>
            <a:pPr marL="0" indent="0"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</a:t>
            </a:r>
            <a:endParaRPr lang="en-US" b="1" dirty="0"/>
          </a:p>
        </p:txBody>
      </p:sp>
      <p:pic>
        <p:nvPicPr>
          <p:cNvPr id="4" name="Picture 2" descr="http://a0.twimg.com/profile_images/1424489925/trash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4097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33348" y="3609975"/>
            <a:ext cx="8915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62148" y="3657600"/>
            <a:ext cx="63222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90748" y="3724275"/>
            <a:ext cx="467439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0061 0061 0061 </a:t>
            </a:r>
            <a:r>
              <a:rPr lang="en-US" dirty="0" smtClean="0"/>
              <a:t>0061 </a:t>
            </a:r>
            <a:r>
              <a:rPr lang="en-US" dirty="0"/>
              <a:t>0061 0061 0061 </a:t>
            </a:r>
            <a:r>
              <a:rPr lang="en-US" dirty="0" smtClean="0"/>
              <a:t>0061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86600" y="3733800"/>
            <a:ext cx="1023938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00 00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09548" y="3724275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Header(0x10)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1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2456</TotalTime>
  <Words>371</Words>
  <Application>Microsoft Office PowerPoint</Application>
  <PresentationFormat>On-screen Show (4:3)</PresentationFormat>
  <Paragraphs>150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</vt:lpstr>
      <vt:lpstr>Calibri</vt:lpstr>
      <vt:lpstr>Nokia Large</vt:lpstr>
      <vt:lpstr>Wingdings</vt:lpstr>
      <vt:lpstr>Office Theme</vt:lpstr>
      <vt:lpstr>Use After Free</vt:lpstr>
      <vt:lpstr>Agenda</vt:lpstr>
      <vt:lpstr>Excluded</vt:lpstr>
      <vt:lpstr>Environment</vt:lpstr>
      <vt:lpstr>Evolution</vt:lpstr>
      <vt:lpstr>Hey! Ho! Let’s go!</vt:lpstr>
      <vt:lpstr> theory.getShellcode();  </vt:lpstr>
      <vt:lpstr> theory.getHeap();  </vt:lpstr>
      <vt:lpstr> theory.getHeap(‘IE9’);</vt:lpstr>
      <vt:lpstr> ASLR / ROP /GS /safeSEH</vt:lpstr>
      <vt:lpstr>theory.getUAF()[0];</vt:lpstr>
      <vt:lpstr>theory.getUAF()[1];</vt:lpstr>
      <vt:lpstr>workshop.getUAF();</vt:lpstr>
      <vt:lpstr>theory.getLeak()[0];</vt:lpstr>
      <vt:lpstr>theory.getLeak()[1];</vt:lpstr>
      <vt:lpstr>workshop.exploitUAF();</vt:lpstr>
      <vt:lpstr>delete workshop;</vt:lpstr>
    </vt:vector>
  </TitlesOfParts>
  <Company>NOKIA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Эксплуатация уязвимостей в приложениях (win32)</dc:title>
  <dc:creator>Sintsov Alexey (Nokia-LC/Berlin)</dc:creator>
  <cp:lastModifiedBy>Sintsov, Alexey</cp:lastModifiedBy>
  <cp:revision>133</cp:revision>
  <dcterms:created xsi:type="dcterms:W3CDTF">2012-08-07T10:54:03Z</dcterms:created>
  <dcterms:modified xsi:type="dcterms:W3CDTF">2016-09-27T12:42:16Z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fc59967b-a910-4670-b1fd-25f604ef895e</vt:lpwstr>
  </property>
  <property fmtid="{D5CDD505-2E9C-101B-9397-08002B2CF9AE}" pid="3" name="NokiaConfidentiality">
    <vt:lpwstr>Public</vt:lpwstr>
  </property>
</Properties>
</file>