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63" r:id="rId6"/>
    <p:sldId id="267" r:id="rId7"/>
    <p:sldId id="268" r:id="rId8"/>
    <p:sldId id="269" r:id="rId9"/>
    <p:sldId id="270" r:id="rId10"/>
    <p:sldId id="265" r:id="rId11"/>
    <p:sldId id="260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leduardo:Documents:DC-WIFI-STA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WiFi of Users</c:v>
                </c:pt>
              </c:strCache>
            </c:strRef>
          </c:tx>
          <c:invertIfNegative val="0"/>
          <c:cat>
            <c:numRef>
              <c:f>Sheet1!$A$2:$A$53</c:f>
              <c:numCache>
                <c:formatCode>h:mm</c:formatCode>
                <c:ptCount val="52"/>
                <c:pt idx="0">
                  <c:v>0.416666666666667</c:v>
                </c:pt>
                <c:pt idx="1">
                  <c:v>0.458333333333333</c:v>
                </c:pt>
                <c:pt idx="2">
                  <c:v>0.489583333333333</c:v>
                </c:pt>
                <c:pt idx="3">
                  <c:v>0.5</c:v>
                </c:pt>
                <c:pt idx="4">
                  <c:v>0.520833333333333</c:v>
                </c:pt>
                <c:pt idx="5">
                  <c:v>0.541666666666667</c:v>
                </c:pt>
                <c:pt idx="6">
                  <c:v>0.5625</c:v>
                </c:pt>
                <c:pt idx="7">
                  <c:v>0.604166666666667</c:v>
                </c:pt>
                <c:pt idx="8">
                  <c:v>0.625</c:v>
                </c:pt>
                <c:pt idx="9">
                  <c:v>0.645833333333333</c:v>
                </c:pt>
                <c:pt idx="10">
                  <c:v>0.666666666666667</c:v>
                </c:pt>
                <c:pt idx="11">
                  <c:v>0.708333333333333</c:v>
                </c:pt>
                <c:pt idx="12">
                  <c:v>0.729166666666667</c:v>
                </c:pt>
                <c:pt idx="13">
                  <c:v>0.833333333333333</c:v>
                </c:pt>
                <c:pt idx="14">
                  <c:v>0.333333333333333</c:v>
                </c:pt>
                <c:pt idx="15">
                  <c:v>0.354166666666667</c:v>
                </c:pt>
                <c:pt idx="16">
                  <c:v>0.375</c:v>
                </c:pt>
                <c:pt idx="17">
                  <c:v>0.395833333333333</c:v>
                </c:pt>
                <c:pt idx="18">
                  <c:v>0.416666666666667</c:v>
                </c:pt>
                <c:pt idx="19">
                  <c:v>0.4375</c:v>
                </c:pt>
                <c:pt idx="20">
                  <c:v>0.458333333333333</c:v>
                </c:pt>
                <c:pt idx="21">
                  <c:v>0.479166666666667</c:v>
                </c:pt>
                <c:pt idx="22">
                  <c:v>0.5</c:v>
                </c:pt>
                <c:pt idx="23">
                  <c:v>0.541666666666667</c:v>
                </c:pt>
                <c:pt idx="24">
                  <c:v>0.5625</c:v>
                </c:pt>
                <c:pt idx="25">
                  <c:v>0.666666666666667</c:v>
                </c:pt>
                <c:pt idx="26">
                  <c:v>0.708333333333333</c:v>
                </c:pt>
                <c:pt idx="27">
                  <c:v>0.375</c:v>
                </c:pt>
                <c:pt idx="28">
                  <c:v>0.395833333333333</c:v>
                </c:pt>
                <c:pt idx="29">
                  <c:v>0.416666666666667</c:v>
                </c:pt>
                <c:pt idx="30">
                  <c:v>0.4375</c:v>
                </c:pt>
                <c:pt idx="31">
                  <c:v>0.479166666666667</c:v>
                </c:pt>
                <c:pt idx="32">
                  <c:v>0.5</c:v>
                </c:pt>
                <c:pt idx="33">
                  <c:v>0.520833333333333</c:v>
                </c:pt>
                <c:pt idx="34">
                  <c:v>0.541666666666667</c:v>
                </c:pt>
                <c:pt idx="35">
                  <c:v>0.5625</c:v>
                </c:pt>
                <c:pt idx="36">
                  <c:v>0.583333333333333</c:v>
                </c:pt>
                <c:pt idx="37">
                  <c:v>0.604166666666666</c:v>
                </c:pt>
                <c:pt idx="38">
                  <c:v>0.666666666666666</c:v>
                </c:pt>
                <c:pt idx="39">
                  <c:v>0.6875</c:v>
                </c:pt>
                <c:pt idx="40">
                  <c:v>0.708333333333333</c:v>
                </c:pt>
                <c:pt idx="41">
                  <c:v>0.729166666666666</c:v>
                </c:pt>
                <c:pt idx="42">
                  <c:v>0.75</c:v>
                </c:pt>
                <c:pt idx="43">
                  <c:v>0.770833333333333</c:v>
                </c:pt>
                <c:pt idx="44">
                  <c:v>0.791666666666666</c:v>
                </c:pt>
                <c:pt idx="45">
                  <c:v>0.354166666666667</c:v>
                </c:pt>
                <c:pt idx="46">
                  <c:v>0.375</c:v>
                </c:pt>
                <c:pt idx="47">
                  <c:v>0.416666666666667</c:v>
                </c:pt>
                <c:pt idx="48">
                  <c:v>0.4375</c:v>
                </c:pt>
                <c:pt idx="49">
                  <c:v>0.458333333333333</c:v>
                </c:pt>
                <c:pt idx="50">
                  <c:v>0.479166666666667</c:v>
                </c:pt>
                <c:pt idx="51">
                  <c:v>0.604166666666667</c:v>
                </c:pt>
              </c:numCache>
            </c:numRef>
          </c:cat>
          <c:val>
            <c:numRef>
              <c:f>Sheet1!$B$2:$B$53</c:f>
              <c:numCache>
                <c:formatCode>General</c:formatCode>
                <c:ptCount val="52"/>
                <c:pt idx="0">
                  <c:v>79.0</c:v>
                </c:pt>
                <c:pt idx="1">
                  <c:v>139.0</c:v>
                </c:pt>
                <c:pt idx="2">
                  <c:v>150.0</c:v>
                </c:pt>
                <c:pt idx="3">
                  <c:v>163.0</c:v>
                </c:pt>
                <c:pt idx="4">
                  <c:v>171.0</c:v>
                </c:pt>
                <c:pt idx="5">
                  <c:v>179.0</c:v>
                </c:pt>
                <c:pt idx="6">
                  <c:v>174.0</c:v>
                </c:pt>
                <c:pt idx="7">
                  <c:v>192.0</c:v>
                </c:pt>
                <c:pt idx="8">
                  <c:v>220.0</c:v>
                </c:pt>
                <c:pt idx="9">
                  <c:v>223.0</c:v>
                </c:pt>
                <c:pt idx="10">
                  <c:v>201.0</c:v>
                </c:pt>
                <c:pt idx="11">
                  <c:v>178.0</c:v>
                </c:pt>
                <c:pt idx="12">
                  <c:v>165.0</c:v>
                </c:pt>
                <c:pt idx="13">
                  <c:v>75.0</c:v>
                </c:pt>
                <c:pt idx="14">
                  <c:v>11.0</c:v>
                </c:pt>
                <c:pt idx="15">
                  <c:v>26.0</c:v>
                </c:pt>
                <c:pt idx="16">
                  <c:v>63.0</c:v>
                </c:pt>
                <c:pt idx="17">
                  <c:v>133.0</c:v>
                </c:pt>
                <c:pt idx="18">
                  <c:v>275.0</c:v>
                </c:pt>
                <c:pt idx="19">
                  <c:v>370.0</c:v>
                </c:pt>
                <c:pt idx="20">
                  <c:v>476.0</c:v>
                </c:pt>
                <c:pt idx="21">
                  <c:v>485.0</c:v>
                </c:pt>
                <c:pt idx="22">
                  <c:v>521.0</c:v>
                </c:pt>
                <c:pt idx="23">
                  <c:v>544.0</c:v>
                </c:pt>
                <c:pt idx="24">
                  <c:v>529.0</c:v>
                </c:pt>
                <c:pt idx="25">
                  <c:v>556.0</c:v>
                </c:pt>
                <c:pt idx="26">
                  <c:v>499.0</c:v>
                </c:pt>
                <c:pt idx="27">
                  <c:v>70.0</c:v>
                </c:pt>
                <c:pt idx="28">
                  <c:v>122.0</c:v>
                </c:pt>
                <c:pt idx="29">
                  <c:v>311.0</c:v>
                </c:pt>
                <c:pt idx="30">
                  <c:v>382.0</c:v>
                </c:pt>
                <c:pt idx="31">
                  <c:v>465.0</c:v>
                </c:pt>
                <c:pt idx="32">
                  <c:v>558.0</c:v>
                </c:pt>
                <c:pt idx="33">
                  <c:v>603.0</c:v>
                </c:pt>
                <c:pt idx="34">
                  <c:v>479.0</c:v>
                </c:pt>
                <c:pt idx="35">
                  <c:v>422.0</c:v>
                </c:pt>
                <c:pt idx="36">
                  <c:v>415.0</c:v>
                </c:pt>
                <c:pt idx="37">
                  <c:v>427.0</c:v>
                </c:pt>
                <c:pt idx="38">
                  <c:v>488.0</c:v>
                </c:pt>
                <c:pt idx="39">
                  <c:v>494.0</c:v>
                </c:pt>
                <c:pt idx="40">
                  <c:v>536.0</c:v>
                </c:pt>
                <c:pt idx="41">
                  <c:v>470.0</c:v>
                </c:pt>
                <c:pt idx="42">
                  <c:v>352.0</c:v>
                </c:pt>
                <c:pt idx="43">
                  <c:v>299.0</c:v>
                </c:pt>
                <c:pt idx="44">
                  <c:v>228.0</c:v>
                </c:pt>
                <c:pt idx="45">
                  <c:v>17.0</c:v>
                </c:pt>
                <c:pt idx="46">
                  <c:v>44.0</c:v>
                </c:pt>
                <c:pt idx="47">
                  <c:v>215.0</c:v>
                </c:pt>
                <c:pt idx="48">
                  <c:v>329.0</c:v>
                </c:pt>
                <c:pt idx="49">
                  <c:v>410.0</c:v>
                </c:pt>
                <c:pt idx="50">
                  <c:v>405.0</c:v>
                </c:pt>
                <c:pt idx="51">
                  <c:v>92.0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95416632"/>
        <c:axId val="495418232"/>
      </c:barChart>
      <c:catAx>
        <c:axId val="495416632"/>
        <c:scaling>
          <c:orientation val="minMax"/>
        </c:scaling>
        <c:delete val="0"/>
        <c:axPos val="b"/>
        <c:numFmt formatCode="h:mm" sourceLinked="1"/>
        <c:majorTickMark val="out"/>
        <c:minorTickMark val="none"/>
        <c:tickLblPos val="nextTo"/>
        <c:crossAx val="495418232"/>
        <c:crosses val="autoZero"/>
        <c:auto val="1"/>
        <c:lblAlgn val="ctr"/>
        <c:lblOffset val="100"/>
        <c:noMultiLvlLbl val="0"/>
      </c:catAx>
      <c:valAx>
        <c:axId val="4954182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00"/>
                </a:solidFill>
              </a:defRPr>
            </a:pPr>
            <a:endParaRPr lang="en-US"/>
          </a:p>
        </c:txPr>
        <c:crossAx val="4954166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D1C976CE-9700-4EBC-8CBB-D003DAB13EBC}" type="datetimeFigureOut">
              <a:rPr lang="en-US" smtClean="0"/>
              <a:t>8/4/13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5DE9114-1144-4561-A543-386E7C2AC50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7937"/>
            <a:ext cx="3721689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D1C976CE-9700-4EBC-8CBB-D003DAB13EBC}" type="datetimeFigureOut">
              <a:rPr lang="en-US" smtClean="0"/>
              <a:t>8/4/13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5DE9114-1144-4561-A543-386E7C2AC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" y="0"/>
            <a:ext cx="9162288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D1C976CE-9700-4EBC-8CBB-D003DAB13EBC}" type="datetimeFigureOut">
              <a:rPr lang="en-US" smtClean="0"/>
              <a:t>8/4/13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5DE9114-1144-4561-A543-386E7C2AC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D1C976CE-9700-4EBC-8CBB-D003DAB13EBC}" type="datetimeFigureOut">
              <a:rPr lang="en-US" smtClean="0"/>
              <a:t>8/4/13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5DE9114-1144-4561-A543-386E7C2AC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D1C976CE-9700-4EBC-8CBB-D003DAB13EBC}" type="datetimeFigureOut">
              <a:rPr lang="en-US" smtClean="0"/>
              <a:t>8/4/13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5DE9114-1144-4561-A543-386E7C2AC50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D1C976CE-9700-4EBC-8CBB-D003DAB13EBC}" type="datetimeFigureOut">
              <a:rPr lang="en-US" smtClean="0"/>
              <a:t>8/4/13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5DE9114-1144-4561-A543-386E7C2AC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D1C976CE-9700-4EBC-8CBB-D003DAB13EBC}" type="datetimeFigureOut">
              <a:rPr lang="en-US" smtClean="0"/>
              <a:t>8/4/13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5DE9114-1144-4561-A543-386E7C2AC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D1C976CE-9700-4EBC-8CBB-D003DAB13EBC}" type="datetimeFigureOut">
              <a:rPr lang="en-US" smtClean="0"/>
              <a:t>8/4/13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5DE9114-1144-4561-A543-386E7C2AC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ltGray">
          <a:xfrm>
            <a:off x="0" y="0"/>
            <a:ext cx="9143999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D1C976CE-9700-4EBC-8CBB-D003DAB13EBC}" type="datetimeFigureOut">
              <a:rPr lang="en-US" smtClean="0"/>
              <a:t>8/4/13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5DE9114-1144-4561-A543-386E7C2AC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D1C976CE-9700-4EBC-8CBB-D003DAB13EBC}" type="datetimeFigureOut">
              <a:rPr lang="en-US" smtClean="0"/>
              <a:t>8/4/13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5DE9114-1144-4561-A543-386E7C2AC50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</p:spPr>
        <p:txBody>
          <a:bodyPr/>
          <a:lstStyle/>
          <a:p>
            <a:fld id="{D1C976CE-9700-4EBC-8CBB-D003DAB13EBC}" type="datetimeFigureOut">
              <a:rPr lang="en-US" smtClean="0"/>
              <a:t>8/4/13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</p:spPr>
        <p:txBody>
          <a:bodyPr/>
          <a:lstStyle/>
          <a:p>
            <a:fld id="{B5DE9114-1144-4561-A543-386E7C2AC50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emf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9143999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5404"/>
            <a:ext cx="1600200" cy="43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240" y="14796"/>
            <a:ext cx="998759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rgbClr val="FFC000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rgbClr val="FFC000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rgbClr val="FFC000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rgbClr val="FFC000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rgbClr val="FFC000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efconnetworking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DEF CON 21</a:t>
            </a:r>
            <a:br>
              <a:rPr lang="en-US" dirty="0" smtClean="0"/>
            </a:br>
            <a:r>
              <a:rPr lang="en-US" dirty="0" smtClean="0"/>
              <a:t>CLOSING CEREMONIES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Stick a fork in us…we’re done!</a:t>
            </a:r>
            <a:endParaRPr lang="en-US" dirty="0"/>
          </a:p>
        </p:txBody>
      </p:sp>
      <p:pic>
        <p:nvPicPr>
          <p:cNvPr id="5" name="Picture 4" descr="NOC-logo3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5249691"/>
            <a:ext cx="3702933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66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(unexpected)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802.1x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DefConSecure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00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 indent="0"/>
            <a:r>
              <a:rPr lang="en-US" sz="4400" dirty="0"/>
              <a:t>The Unstoppable </a:t>
            </a:r>
            <a:r>
              <a:rPr lang="en-US" sz="4400" dirty="0" smtClean="0"/>
              <a:t>NOC Team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Infrastructure:	</a:t>
            </a:r>
            <a:r>
              <a:rPr lang="en-US" dirty="0"/>
              <a:t>	</a:t>
            </a:r>
            <a:r>
              <a:rPr lang="en-US" dirty="0" smtClean="0"/>
              <a:t>Booger </a:t>
            </a:r>
            <a:r>
              <a:rPr lang="en-US" dirty="0" smtClean="0"/>
              <a:t>&amp; </a:t>
            </a:r>
            <a:r>
              <a:rPr lang="en-US" dirty="0" err="1" smtClean="0"/>
              <a:t>Naifx</a:t>
            </a:r>
            <a:endParaRPr lang="en-US" dirty="0" smtClean="0"/>
          </a:p>
          <a:p>
            <a:r>
              <a:rPr lang="en-US" dirty="0" smtClean="0"/>
              <a:t>Wireless:			</a:t>
            </a:r>
            <a:r>
              <a:rPr lang="en-US" dirty="0" err="1" smtClean="0"/>
              <a:t>Tabkur</a:t>
            </a:r>
            <a:r>
              <a:rPr lang="en-US" dirty="0" smtClean="0"/>
              <a:t> &amp; </a:t>
            </a:r>
            <a:r>
              <a:rPr lang="en-US" dirty="0" err="1" smtClean="0"/>
              <a:t>Arhawk</a:t>
            </a:r>
            <a:endParaRPr lang="en-US" dirty="0" smtClean="0"/>
          </a:p>
          <a:p>
            <a:r>
              <a:rPr lang="en-US" dirty="0" smtClean="0"/>
              <a:t>DC TV:			</a:t>
            </a:r>
            <a:r>
              <a:rPr lang="en-US" dirty="0" smtClean="0"/>
              <a:t>	</a:t>
            </a:r>
            <a:r>
              <a:rPr lang="en-US" dirty="0" err="1" smtClean="0"/>
              <a:t>Videoman</a:t>
            </a:r>
            <a:endParaRPr lang="en-US" dirty="0" smtClean="0"/>
          </a:p>
          <a:p>
            <a:r>
              <a:rPr lang="en-US" dirty="0" smtClean="0"/>
              <a:t>Public Relations &amp; More:	#sparky</a:t>
            </a:r>
          </a:p>
          <a:p>
            <a:r>
              <a:rPr lang="en-US" dirty="0" smtClean="0"/>
              <a:t>Social Media &amp; More:	T3ase</a:t>
            </a:r>
          </a:p>
          <a:p>
            <a:r>
              <a:rPr lang="en-US" dirty="0" smtClean="0"/>
              <a:t>Master Planner: </a:t>
            </a:r>
            <a:r>
              <a:rPr lang="en-US" dirty="0" smtClean="0"/>
              <a:t>		</a:t>
            </a:r>
            <a:r>
              <a:rPr lang="en-US" dirty="0" smtClean="0"/>
              <a:t>EFFFFN</a:t>
            </a:r>
          </a:p>
          <a:p>
            <a:r>
              <a:rPr lang="en-US" dirty="0" smtClean="0"/>
              <a:t>Master On-Site Delivery:	Mac</a:t>
            </a:r>
            <a:endParaRPr lang="en-US" dirty="0" smtClean="0"/>
          </a:p>
          <a:p>
            <a:r>
              <a:rPr lang="en-US" dirty="0" smtClean="0"/>
              <a:t>Retirement-Fail King:	The Lockheed</a:t>
            </a:r>
          </a:p>
          <a:p>
            <a:r>
              <a:rPr lang="en-US" dirty="0" smtClean="0"/>
              <a:t>Attempt-Retirement:	Heather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39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@DEFCON_NOC</a:t>
            </a:r>
          </a:p>
          <a:p>
            <a:r>
              <a:rPr lang="en-US" dirty="0" smtClean="0">
                <a:hlinkClick r:id="rId2"/>
              </a:rPr>
              <a:t>www.defconnetworking.org</a:t>
            </a:r>
            <a:endParaRPr lang="en-US" dirty="0" smtClean="0"/>
          </a:p>
          <a:p>
            <a:r>
              <a:rPr lang="en-US" dirty="0" smtClean="0"/>
              <a:t>FEEDBACK: </a:t>
            </a:r>
            <a:r>
              <a:rPr lang="en-US" dirty="0" err="1" smtClean="0"/>
              <a:t>noc</a:t>
            </a:r>
            <a:r>
              <a:rPr lang="en-US" dirty="0" smtClean="0"/>
              <a:t> /AT/</a:t>
            </a:r>
            <a:r>
              <a:rPr lang="en-US" dirty="0" err="1" smtClean="0"/>
              <a:t>defconnetworking.org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473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Wired Network Infrastructure</a:t>
            </a:r>
          </a:p>
          <a:p>
            <a:pPr lvl="1"/>
            <a:r>
              <a:rPr lang="en-US" dirty="0" smtClean="0"/>
              <a:t>Speakers (and special requests)</a:t>
            </a:r>
          </a:p>
          <a:p>
            <a:pPr lvl="1"/>
            <a:r>
              <a:rPr lang="en-US" dirty="0" smtClean="0"/>
              <a:t>Vendors</a:t>
            </a:r>
          </a:p>
          <a:p>
            <a:pPr lvl="1"/>
            <a:r>
              <a:rPr lang="en-US" dirty="0" smtClean="0"/>
              <a:t>Contests</a:t>
            </a:r>
          </a:p>
          <a:p>
            <a:pPr lvl="1"/>
            <a:r>
              <a:rPr lang="en-US" dirty="0" smtClean="0"/>
              <a:t>Goons</a:t>
            </a:r>
          </a:p>
          <a:p>
            <a:pPr lvl="1"/>
            <a:r>
              <a:rPr lang="en-US" dirty="0" smtClean="0"/>
              <a:t>Servers &amp; more</a:t>
            </a:r>
          </a:p>
          <a:p>
            <a:r>
              <a:rPr lang="en-US" dirty="0" smtClean="0"/>
              <a:t>Wireless Network</a:t>
            </a:r>
          </a:p>
          <a:p>
            <a:pPr lvl="1"/>
            <a:r>
              <a:rPr lang="en-US" dirty="0" smtClean="0"/>
              <a:t>Attendees</a:t>
            </a:r>
          </a:p>
          <a:p>
            <a:r>
              <a:rPr lang="en-US" dirty="0" smtClean="0"/>
              <a:t>DCTV</a:t>
            </a:r>
          </a:p>
        </p:txBody>
      </p:sp>
    </p:spTree>
    <p:extLst>
      <p:ext uri="{BB962C8B-B14F-4D97-AF65-F5344CB8AC3E}">
        <p14:creationId xmlns:p14="http://schemas.microsoft.com/office/powerpoint/2010/main" val="410920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087772"/>
              </p:ext>
            </p:extLst>
          </p:nvPr>
        </p:nvGraphicFramePr>
        <p:xfrm>
          <a:off x="605415" y="1999306"/>
          <a:ext cx="8005185" cy="24737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9465"/>
                <a:gridCol w="889465"/>
                <a:gridCol w="889465"/>
                <a:gridCol w="889465"/>
                <a:gridCol w="889465"/>
                <a:gridCol w="889465"/>
                <a:gridCol w="889465"/>
                <a:gridCol w="889465"/>
                <a:gridCol w="8894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SUN</a:t>
                      </a:r>
                    </a:p>
                    <a:p>
                      <a:pPr algn="ctr"/>
                      <a:r>
                        <a:rPr lang="en-US" sz="1400" dirty="0" smtClean="0"/>
                        <a:t>7/28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MON</a:t>
                      </a:r>
                    </a:p>
                    <a:p>
                      <a:pPr algn="ctr"/>
                      <a:r>
                        <a:rPr lang="en-US" sz="1400" dirty="0" smtClean="0"/>
                        <a:t>7/29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TUE</a:t>
                      </a:r>
                    </a:p>
                    <a:p>
                      <a:pPr algn="ctr"/>
                      <a:r>
                        <a:rPr lang="en-US" sz="1400" dirty="0" smtClean="0"/>
                        <a:t>7/30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WED</a:t>
                      </a:r>
                    </a:p>
                    <a:p>
                      <a:pPr algn="ctr"/>
                      <a:r>
                        <a:rPr lang="en-US" sz="1400" dirty="0" smtClean="0"/>
                        <a:t>7/31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THU</a:t>
                      </a:r>
                    </a:p>
                    <a:p>
                      <a:pPr algn="ctr"/>
                      <a:r>
                        <a:rPr lang="en-US" sz="1400" dirty="0" smtClean="0"/>
                        <a:t>8/1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FRI</a:t>
                      </a:r>
                    </a:p>
                    <a:p>
                      <a:pPr algn="ctr"/>
                      <a:r>
                        <a:rPr lang="en-US" sz="1400" dirty="0" smtClean="0"/>
                        <a:t>8/2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SAT</a:t>
                      </a:r>
                    </a:p>
                    <a:p>
                      <a:pPr algn="ctr"/>
                      <a:r>
                        <a:rPr lang="en-US" sz="1400" dirty="0" smtClean="0"/>
                        <a:t>8/3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SUN</a:t>
                      </a:r>
                    </a:p>
                    <a:p>
                      <a:pPr algn="ctr"/>
                      <a:r>
                        <a:rPr lang="en-US" sz="1400" dirty="0" smtClean="0"/>
                        <a:t>8/4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MON</a:t>
                      </a:r>
                    </a:p>
                    <a:p>
                      <a:pPr algn="ctr"/>
                      <a:r>
                        <a:rPr lang="en-US" sz="1400" dirty="0" smtClean="0"/>
                        <a:t>8/5</a:t>
                      </a:r>
                      <a:endParaRPr lang="en-US" sz="1400" dirty="0"/>
                    </a:p>
                  </a:txBody>
                  <a:tcPr/>
                </a:tc>
              </a:tr>
              <a:tr h="19555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ARRIVALS</a:t>
                      </a:r>
                      <a:endParaRPr lang="en-US" sz="1600" dirty="0"/>
                    </a:p>
                  </a:txBody>
                  <a:tcPr vert="wordArt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SETUP</a:t>
                      </a:r>
                      <a:endParaRPr lang="en-US" sz="1600" dirty="0"/>
                    </a:p>
                  </a:txBody>
                  <a:tcPr vert="wordArt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SETUP</a:t>
                      </a:r>
                      <a:endParaRPr lang="en-US" sz="1600" dirty="0"/>
                    </a:p>
                  </a:txBody>
                  <a:tcPr vert="wordArt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SETUP</a:t>
                      </a:r>
                      <a:endParaRPr lang="en-US" sz="1600" dirty="0"/>
                    </a:p>
                  </a:txBody>
                  <a:tcPr vert="wordArt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CONFERENCE</a:t>
                      </a:r>
                      <a:endParaRPr lang="en-US" sz="1600" dirty="0"/>
                    </a:p>
                  </a:txBody>
                  <a:tcPr vert="wordArt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CONFERENCE</a:t>
                      </a:r>
                      <a:endParaRPr lang="en-US" sz="1600" dirty="0"/>
                    </a:p>
                  </a:txBody>
                  <a:tcPr vert="wordArt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CONFERENCE</a:t>
                      </a:r>
                      <a:endParaRPr lang="en-US" sz="1600" dirty="0"/>
                    </a:p>
                  </a:txBody>
                  <a:tcPr vert="wordArt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CONFERENCE</a:t>
                      </a:r>
                      <a:endParaRPr lang="en-US" sz="1600" dirty="0"/>
                    </a:p>
                  </a:txBody>
                  <a:tcPr vert="wordArt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DEPARTURES</a:t>
                      </a:r>
                      <a:endParaRPr lang="en-US" sz="1600" dirty="0"/>
                    </a:p>
                  </a:txBody>
                  <a:tcPr vert="wordArtVert" anchor="ctr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9211070"/>
              </p:ext>
            </p:extLst>
          </p:nvPr>
        </p:nvGraphicFramePr>
        <p:xfrm>
          <a:off x="1005757" y="4982610"/>
          <a:ext cx="6942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776"/>
                <a:gridCol w="867776"/>
                <a:gridCol w="867776"/>
                <a:gridCol w="867776"/>
                <a:gridCol w="867776"/>
                <a:gridCol w="867776"/>
                <a:gridCol w="867776"/>
                <a:gridCol w="8677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FEB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APR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JUN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JUL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AGO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84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Wired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120 Mbps uplink (6 Mbps </a:t>
            </a:r>
            <a:r>
              <a:rPr lang="en-US" dirty="0" smtClean="0"/>
              <a:t>- DC14)</a:t>
            </a:r>
          </a:p>
          <a:p>
            <a:r>
              <a:rPr lang="en-US" dirty="0" smtClean="0"/>
              <a:t>FreeBSD Firewalls</a:t>
            </a:r>
          </a:p>
          <a:p>
            <a:r>
              <a:rPr lang="en-US" dirty="0" smtClean="0"/>
              <a:t>10 managed switches</a:t>
            </a:r>
          </a:p>
          <a:p>
            <a:r>
              <a:rPr lang="en-US" dirty="0" smtClean="0"/>
              <a:t>Not enough unmanaged switches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23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Aruba 6000</a:t>
            </a:r>
          </a:p>
          <a:p>
            <a:r>
              <a:rPr lang="en-US" dirty="0" smtClean="0"/>
              <a:t>47 Access Points</a:t>
            </a:r>
          </a:p>
          <a:p>
            <a:r>
              <a:rPr lang="en-US" dirty="0" smtClean="0"/>
              <a:t>6 Air Monitors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995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DC21 Network Stats</a:t>
            </a:r>
            <a:endParaRPr lang="en-US" dirty="0"/>
          </a:p>
        </p:txBody>
      </p:sp>
      <p:pic>
        <p:nvPicPr>
          <p:cNvPr id="5" name="Picture 4" descr="Screen shot 2013-08-04 at 5.07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" y="1955800"/>
            <a:ext cx="7493000" cy="2946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29000" y="1981200"/>
            <a:ext cx="2438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0" y="1905000"/>
            <a:ext cx="1577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 Traffic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4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DC21 Network Stats</a:t>
            </a:r>
            <a:endParaRPr lang="en-US" dirty="0"/>
          </a:p>
        </p:txBody>
      </p:sp>
      <p:pic>
        <p:nvPicPr>
          <p:cNvPr id="4" name="Picture 3" descr="Screen shot 2013-08-04 at 5.07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8500"/>
            <a:ext cx="7467600" cy="2908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29000" y="1981200"/>
            <a:ext cx="2438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0" y="1905000"/>
            <a:ext cx="1321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Traffic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4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r>
              <a:rPr lang="en-US" dirty="0" smtClean="0"/>
              <a:t> Stats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2792001"/>
              </p:ext>
            </p:extLst>
          </p:nvPr>
        </p:nvGraphicFramePr>
        <p:xfrm>
          <a:off x="6350" y="809625"/>
          <a:ext cx="8832850" cy="5238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53632" y="6121367"/>
            <a:ext cx="2930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3,950 Unique MAC addresses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113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r>
              <a:rPr lang="en-US" dirty="0" smtClean="0"/>
              <a:t> Stats</a:t>
            </a:r>
            <a:endParaRPr lang="en-US" dirty="0"/>
          </a:p>
        </p:txBody>
      </p:sp>
      <p:pic>
        <p:nvPicPr>
          <p:cNvPr id="4" name="Picture 3" descr="Security summ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1" y="1371600"/>
            <a:ext cx="4572000" cy="4114800"/>
          </a:xfrm>
          <a:prstGeom prst="rect">
            <a:avLst/>
          </a:prstGeom>
        </p:spPr>
      </p:pic>
      <p:pic>
        <p:nvPicPr>
          <p:cNvPr id="5" name="Picture 4" descr="DC21-Heatm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838200"/>
            <a:ext cx="3547908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06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244</TotalTime>
  <Words>168</Words>
  <Application>Microsoft Macintosh PowerPoint</Application>
  <PresentationFormat>On-screen Show (4:3)</PresentationFormat>
  <Paragraphs>81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Module</vt:lpstr>
      <vt:lpstr>DEF CON 21 CLOSING CEREMONIES</vt:lpstr>
      <vt:lpstr>What do we do?</vt:lpstr>
      <vt:lpstr>Timeline</vt:lpstr>
      <vt:lpstr>Wired Infrastructure</vt:lpstr>
      <vt:lpstr>Wireless Stuff</vt:lpstr>
      <vt:lpstr>DC21 Network Stats</vt:lpstr>
      <vt:lpstr>DC21 Network Stats</vt:lpstr>
      <vt:lpstr>WiFi Stats</vt:lpstr>
      <vt:lpstr>WiFi Stats</vt:lpstr>
      <vt:lpstr>(unexpected) Issues</vt:lpstr>
      <vt:lpstr>The Unstoppable NOC Team</vt:lpstr>
      <vt:lpstr>Thanks!!</vt:lpstr>
    </vt:vector>
  </TitlesOfParts>
  <Company>SCEA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B. Kirk</dc:creator>
  <cp:lastModifiedBy>Luiz Eduardo</cp:lastModifiedBy>
  <cp:revision>36</cp:revision>
  <dcterms:created xsi:type="dcterms:W3CDTF">2013-08-04T16:01:03Z</dcterms:created>
  <dcterms:modified xsi:type="dcterms:W3CDTF">2013-08-04T22:13:46Z</dcterms:modified>
</cp:coreProperties>
</file>