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61" r:id="rId5"/>
    <p:sldId id="266" r:id="rId6"/>
    <p:sldId id="262" r:id="rId7"/>
    <p:sldId id="263" r:id="rId8"/>
    <p:sldId id="264" r:id="rId9"/>
    <p:sldId id="265"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00" autoAdjust="0"/>
  </p:normalViewPr>
  <p:slideViewPr>
    <p:cSldViewPr snapToGrid="0" snapToObjects="1">
      <p:cViewPr varScale="1">
        <p:scale>
          <a:sx n="88" d="100"/>
          <a:sy n="88" d="100"/>
        </p:scale>
        <p:origin x="-148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F57F6C-E706-D74B-98BE-20FDEA2EF39F}" type="datetimeFigureOut">
              <a:rPr lang="en-US" smtClean="0"/>
              <a:t>8/16/14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E23719-BC3E-FC40-A534-73B453138D61}" type="slidenum">
              <a:rPr lang="en-US" smtClean="0"/>
              <a:t>‹#›</a:t>
            </a:fld>
            <a:endParaRPr lang="en-US"/>
          </a:p>
        </p:txBody>
      </p:sp>
    </p:spTree>
    <p:extLst>
      <p:ext uri="{BB962C8B-B14F-4D97-AF65-F5344CB8AC3E}">
        <p14:creationId xmlns:p14="http://schemas.microsoft.com/office/powerpoint/2010/main" val="77942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B2DB0E-7FC0-B445-ACDD-7BBE2DBF29C1}" type="datetimeFigureOut">
              <a:rPr lang="en-US" smtClean="0"/>
              <a:t>8/16/14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7BC8C-695B-4248-8735-A66E6EAA47BD}" type="slidenum">
              <a:rPr lang="en-US" smtClean="0"/>
              <a:t>‹#›</a:t>
            </a:fld>
            <a:endParaRPr lang="en-US"/>
          </a:p>
        </p:txBody>
      </p:sp>
    </p:spTree>
    <p:extLst>
      <p:ext uri="{BB962C8B-B14F-4D97-AF65-F5344CB8AC3E}">
        <p14:creationId xmlns:p14="http://schemas.microsoft.com/office/powerpoint/2010/main" val="4156214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97BC8C-695B-4248-8735-A66E6EAA47BD}" type="slidenum">
              <a:rPr lang="en-US" smtClean="0"/>
              <a:t>1</a:t>
            </a:fld>
            <a:endParaRPr lang="en-US"/>
          </a:p>
        </p:txBody>
      </p:sp>
    </p:spTree>
    <p:extLst>
      <p:ext uri="{BB962C8B-B14F-4D97-AF65-F5344CB8AC3E}">
        <p14:creationId xmlns:p14="http://schemas.microsoft.com/office/powerpoint/2010/main" val="393910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mentioned in the conference program, I have no words</a:t>
            </a:r>
            <a:r>
              <a:rPr lang="en-US" baseline="0" dirty="0" smtClean="0"/>
              <a:t> to thank the NOC team. Their “con week” starts on Monday, to make sure everything is up and running for contests, speakers, vendors and attendees by the time the conference opens on Thu morning. It is a challenge. And after that, monitoring, fixing and helping with ongoing requests throughout the conference days. If you ever get to know one of them, buy them a beer or 10.</a:t>
            </a:r>
          </a:p>
          <a:p>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10</a:t>
            </a:fld>
            <a:endParaRPr lang="en-US"/>
          </a:p>
        </p:txBody>
      </p:sp>
    </p:spTree>
    <p:extLst>
      <p:ext uri="{BB962C8B-B14F-4D97-AF65-F5344CB8AC3E}">
        <p14:creationId xmlns:p14="http://schemas.microsoft.com/office/powerpoint/2010/main" val="4214597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97BC8C-695B-4248-8735-A66E6EAA47BD}" type="slidenum">
              <a:rPr lang="en-US" smtClean="0"/>
              <a:t>11</a:t>
            </a:fld>
            <a:endParaRPr lang="en-US"/>
          </a:p>
        </p:txBody>
      </p:sp>
    </p:spTree>
    <p:extLst>
      <p:ext uri="{BB962C8B-B14F-4D97-AF65-F5344CB8AC3E}">
        <p14:creationId xmlns:p14="http://schemas.microsoft.com/office/powerpoint/2010/main" val="292373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2</a:t>
            </a:fld>
            <a:endParaRPr lang="en-US"/>
          </a:p>
        </p:txBody>
      </p:sp>
    </p:spTree>
    <p:extLst>
      <p:ext uri="{BB962C8B-B14F-4D97-AF65-F5344CB8AC3E}">
        <p14:creationId xmlns:p14="http://schemas.microsoft.com/office/powerpoint/2010/main" val="259277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3</a:t>
            </a:fld>
            <a:endParaRPr lang="en-US"/>
          </a:p>
        </p:txBody>
      </p:sp>
    </p:spTree>
    <p:extLst>
      <p:ext uri="{BB962C8B-B14F-4D97-AF65-F5344CB8AC3E}">
        <p14:creationId xmlns:p14="http://schemas.microsoft.com/office/powerpoint/2010/main" val="327521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top of the upgrades mentioned in the last slide we had 51 Aruba Networks Access Points (Models</a:t>
            </a:r>
            <a:r>
              <a:rPr lang="en-US" baseline="0" dirty="0" smtClean="0"/>
              <a:t> AP-70 and AP-65), some configured as Access Points (providing access, duh) and some configured as Air Monitors.</a:t>
            </a:r>
          </a:p>
          <a:p>
            <a:r>
              <a:rPr lang="en-US" baseline="0" dirty="0" smtClean="0"/>
              <a:t>Several switches providing layer 2 connectivity, some managed and some unmanaged.</a:t>
            </a:r>
          </a:p>
          <a:p>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4</a:t>
            </a:fld>
            <a:endParaRPr lang="en-US"/>
          </a:p>
        </p:txBody>
      </p:sp>
    </p:spTree>
    <p:extLst>
      <p:ext uri="{BB962C8B-B14F-4D97-AF65-F5344CB8AC3E}">
        <p14:creationId xmlns:p14="http://schemas.microsoft.com/office/powerpoint/2010/main" val="304699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hacker conference after all, but our</a:t>
            </a:r>
            <a:r>
              <a:rPr lang="en-US" baseline="0" dirty="0" smtClean="0"/>
              <a:t> mission is to provide reliable access to everyone.</a:t>
            </a:r>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5</a:t>
            </a:fld>
            <a:endParaRPr lang="en-US"/>
          </a:p>
        </p:txBody>
      </p:sp>
    </p:spTree>
    <p:extLst>
      <p:ext uri="{BB962C8B-B14F-4D97-AF65-F5344CB8AC3E}">
        <p14:creationId xmlns:p14="http://schemas.microsoft.com/office/powerpoint/2010/main" val="3275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took us a while</a:t>
            </a:r>
            <a:r>
              <a:rPr lang="en-US" baseline="0" dirty="0" smtClean="0"/>
              <a:t> this year to bring the </a:t>
            </a:r>
            <a:r>
              <a:rPr lang="en-US" baseline="0" dirty="0" err="1" smtClean="0"/>
              <a:t>wifireg</a:t>
            </a:r>
            <a:r>
              <a:rPr lang="en-US" baseline="0" dirty="0" smtClean="0"/>
              <a:t> server up because once again the IOS devices were not behaving with the 802.1x certificates. After looking at different ways to provide that, we were able to create a mobile </a:t>
            </a:r>
            <a:r>
              <a:rPr lang="en-US" baseline="0" dirty="0" err="1" smtClean="0"/>
              <a:t>config</a:t>
            </a:r>
            <a:r>
              <a:rPr lang="en-US" baseline="0" dirty="0" smtClean="0"/>
              <a:t> package where then the IOS device would not complain about the cert. Still, since we don’t use an MDM solution (and you would not want us to manage your device either), the </a:t>
            </a:r>
            <a:r>
              <a:rPr lang="en-US" baseline="0" dirty="0" err="1" smtClean="0"/>
              <a:t>mobileconfig</a:t>
            </a:r>
            <a:r>
              <a:rPr lang="en-US" baseline="0" dirty="0" smtClean="0"/>
              <a:t> package couldn’t be “verified”.</a:t>
            </a:r>
          </a:p>
          <a:p>
            <a:r>
              <a:rPr lang="en-US" baseline="0" dirty="0" smtClean="0"/>
              <a:t>We found a couple more kinks with the IOS devices, luckily ran into a fellow Apple employee during the cons and let’s see if something can be done.</a:t>
            </a:r>
          </a:p>
          <a:p>
            <a:r>
              <a:rPr lang="en-US" baseline="0" dirty="0" smtClean="0"/>
              <a:t>Also, post conference, had a good talk with a known friend that likes to play with our network, and despite the allegations that he was able to </a:t>
            </a:r>
            <a:r>
              <a:rPr lang="en-US" baseline="0" dirty="0" err="1" smtClean="0"/>
              <a:t>MiTM</a:t>
            </a:r>
            <a:r>
              <a:rPr lang="en-US" baseline="0" dirty="0" smtClean="0"/>
              <a:t> the network, we still need to dig through the data he has since during our tests pre-con the IOS seemed to be sending the credentials to a rogue server (prompting the user for the password again), but the reality is that the device itself was sending a reject 802.1X packet to the server due to talking to the wrong cert. Let’s see. </a:t>
            </a:r>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6</a:t>
            </a:fld>
            <a:endParaRPr lang="en-US"/>
          </a:p>
        </p:txBody>
      </p:sp>
    </p:spTree>
    <p:extLst>
      <p:ext uri="{BB962C8B-B14F-4D97-AF65-F5344CB8AC3E}">
        <p14:creationId xmlns:p14="http://schemas.microsoft.com/office/powerpoint/2010/main" val="3915861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a:t>
            </a:r>
            <a:r>
              <a:rPr lang="en-US" baseline="0" dirty="0" smtClean="0"/>
              <a:t> like stats, here are some of them then:</a:t>
            </a:r>
          </a:p>
          <a:p>
            <a:r>
              <a:rPr lang="en-US" baseline="0" dirty="0" smtClean="0"/>
              <a:t>We had a 120 Mbps uplink to the </a:t>
            </a:r>
            <a:r>
              <a:rPr lang="en-US" baseline="0" dirty="0" err="1" smtClean="0"/>
              <a:t>internetz</a:t>
            </a:r>
            <a:r>
              <a:rPr lang="en-US" baseline="0" dirty="0" smtClean="0"/>
              <a:t>, we did not peak it this year.</a:t>
            </a:r>
          </a:p>
          <a:p>
            <a:r>
              <a:rPr lang="en-US" baseline="0" dirty="0" smtClean="0"/>
              <a:t>Internal traffic, especially to DTs new media server was really good and kept the internal network busy</a:t>
            </a:r>
          </a:p>
          <a:p>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7</a:t>
            </a:fld>
            <a:endParaRPr lang="en-US"/>
          </a:p>
        </p:txBody>
      </p:sp>
    </p:spTree>
    <p:extLst>
      <p:ext uri="{BB962C8B-B14F-4D97-AF65-F5344CB8AC3E}">
        <p14:creationId xmlns:p14="http://schemas.microsoft.com/office/powerpoint/2010/main" val="53924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more users on the </a:t>
            </a:r>
            <a:r>
              <a:rPr lang="en-US" dirty="0" err="1" smtClean="0"/>
              <a:t>DefCon</a:t>
            </a:r>
            <a:r>
              <a:rPr lang="en-US" baseline="0" dirty="0" smtClean="0"/>
              <a:t> unencrypted network for most of the time… that’s a fact… </a:t>
            </a:r>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8</a:t>
            </a:fld>
            <a:endParaRPr lang="en-US"/>
          </a:p>
        </p:txBody>
      </p:sp>
    </p:spTree>
    <p:extLst>
      <p:ext uri="{BB962C8B-B14F-4D97-AF65-F5344CB8AC3E}">
        <p14:creationId xmlns:p14="http://schemas.microsoft.com/office/powerpoint/2010/main" val="3877356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DCTV</a:t>
            </a:r>
            <a:r>
              <a:rPr lang="en-US" baseline="0" dirty="0" smtClean="0"/>
              <a:t> is awesome… we will do our best to keep that for the new location.</a:t>
            </a:r>
            <a:endParaRPr lang="en-US" dirty="0"/>
          </a:p>
        </p:txBody>
      </p:sp>
      <p:sp>
        <p:nvSpPr>
          <p:cNvPr id="4" name="Slide Number Placeholder 3"/>
          <p:cNvSpPr>
            <a:spLocks noGrp="1"/>
          </p:cNvSpPr>
          <p:nvPr>
            <p:ph type="sldNum" sz="quarter" idx="10"/>
          </p:nvPr>
        </p:nvSpPr>
        <p:spPr/>
        <p:txBody>
          <a:bodyPr/>
          <a:lstStyle/>
          <a:p>
            <a:fld id="{DA97BC8C-695B-4248-8735-A66E6EAA47BD}" type="slidenum">
              <a:rPr lang="en-US" smtClean="0"/>
              <a:t>9</a:t>
            </a:fld>
            <a:endParaRPr lang="en-US"/>
          </a:p>
        </p:txBody>
      </p:sp>
    </p:spTree>
    <p:extLst>
      <p:ext uri="{BB962C8B-B14F-4D97-AF65-F5344CB8AC3E}">
        <p14:creationId xmlns:p14="http://schemas.microsoft.com/office/powerpoint/2010/main" val="234058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80E71080-AFAE-484E-AEC8-3E2AC9D1D7FF}" type="datetimeFigureOut">
              <a:rPr lang="en-US" smtClean="0"/>
              <a:t>8/16/14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2761810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0E71080-AFAE-484E-AEC8-3E2AC9D1D7FF}" type="datetimeFigureOut">
              <a:rPr lang="en-US" smtClean="0"/>
              <a:t>8/16/14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301181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80E71080-AFAE-484E-AEC8-3E2AC9D1D7FF}" type="datetimeFigureOut">
              <a:rPr lang="en-US" smtClean="0"/>
              <a:t>8/16/14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362203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r>
              <a:rPr lang="en-US" dirty="0" smtClean="0"/>
              <a:t>@DEFCON_NOC</a:t>
            </a:r>
            <a:endParaRPr lang="en-US" dirty="0"/>
          </a:p>
        </p:txBody>
      </p:sp>
      <p:sp>
        <p:nvSpPr>
          <p:cNvPr id="5" name="Footer Placeholder 4"/>
          <p:cNvSpPr>
            <a:spLocks noGrp="1"/>
          </p:cNvSpPr>
          <p:nvPr>
            <p:ph type="ftr" sz="quarter" idx="11"/>
          </p:nvPr>
        </p:nvSpPr>
        <p:spPr/>
        <p:txBody>
          <a:bodyPr/>
          <a:lstStyle/>
          <a:p>
            <a:r>
              <a:rPr lang="en-US" dirty="0" err="1" smtClean="0"/>
              <a:t>defconnetworking.org</a:t>
            </a:r>
            <a:endParaRPr lang="en-US" dirty="0"/>
          </a:p>
        </p:txBody>
      </p:sp>
      <p:sp>
        <p:nvSpPr>
          <p:cNvPr id="6" name="Slide Number Placeholder 5"/>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80424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80E71080-AFAE-484E-AEC8-3E2AC9D1D7FF}" type="datetimeFigureOut">
              <a:rPr lang="en-US" smtClean="0"/>
              <a:t>8/16/14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286660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80E71080-AFAE-484E-AEC8-3E2AC9D1D7FF}" type="datetimeFigureOut">
              <a:rPr lang="en-US" smtClean="0"/>
              <a:t>8/16/14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26098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80E71080-AFAE-484E-AEC8-3E2AC9D1D7FF}" type="datetimeFigureOut">
              <a:rPr lang="en-US" smtClean="0"/>
              <a:t>8/16/14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805094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80E71080-AFAE-484E-AEC8-3E2AC9D1D7FF}" type="datetimeFigureOut">
              <a:rPr lang="en-US" smtClean="0"/>
              <a:t>8/16/14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494901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71080-AFAE-484E-AEC8-3E2AC9D1D7FF}" type="datetimeFigureOut">
              <a:rPr lang="en-US" smtClean="0"/>
              <a:t>8/16/14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103729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0E71080-AFAE-484E-AEC8-3E2AC9D1D7FF}" type="datetimeFigureOut">
              <a:rPr lang="en-US" smtClean="0"/>
              <a:t>8/16/14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69755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80E71080-AFAE-484E-AEC8-3E2AC9D1D7FF}" type="datetimeFigureOut">
              <a:rPr lang="en-US" smtClean="0"/>
              <a:t>8/16/14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340AD-773E-C249-ADD3-6B0E99D10040}" type="slidenum">
              <a:rPr lang="en-US" smtClean="0"/>
              <a:t>‹#›</a:t>
            </a:fld>
            <a:endParaRPr lang="en-US"/>
          </a:p>
        </p:txBody>
      </p:sp>
    </p:spTree>
    <p:extLst>
      <p:ext uri="{BB962C8B-B14F-4D97-AF65-F5344CB8AC3E}">
        <p14:creationId xmlns:p14="http://schemas.microsoft.com/office/powerpoint/2010/main" val="34043806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gi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smtClean="0"/>
              <a:t>@DEFCON_NOC</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smtClean="0"/>
              <a:t>defconnetworking.org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340AD-773E-C249-ADD3-6B0E99D10040}" type="slidenum">
              <a:rPr lang="en-US" smtClean="0"/>
              <a:t>‹#›</a:t>
            </a:fld>
            <a:endParaRPr lang="en-US"/>
          </a:p>
        </p:txBody>
      </p:sp>
      <p:pic>
        <p:nvPicPr>
          <p:cNvPr id="8" name="Picture 7" descr="NOC-logo3.gif"/>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6419312" y="5477058"/>
            <a:ext cx="2594427" cy="1112268"/>
          </a:xfrm>
          <a:prstGeom prst="rect">
            <a:avLst/>
          </a:prstGeom>
        </p:spPr>
      </p:pic>
    </p:spTree>
    <p:extLst>
      <p:ext uri="{BB962C8B-B14F-4D97-AF65-F5344CB8AC3E}">
        <p14:creationId xmlns:p14="http://schemas.microsoft.com/office/powerpoint/2010/main" val="75776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 CON 22</a:t>
            </a:r>
            <a:br>
              <a:rPr lang="en-US" dirty="0" smtClean="0"/>
            </a:br>
            <a:r>
              <a:rPr lang="en-US" dirty="0" smtClean="0"/>
              <a:t>Network Operations Center</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954419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NOC TEAM</a:t>
            </a:r>
            <a:endParaRPr lang="en-US" dirty="0"/>
          </a:p>
        </p:txBody>
      </p:sp>
      <p:sp>
        <p:nvSpPr>
          <p:cNvPr id="3" name="Content Placeholder 2"/>
          <p:cNvSpPr>
            <a:spLocks noGrp="1"/>
          </p:cNvSpPr>
          <p:nvPr>
            <p:ph idx="1"/>
          </p:nvPr>
        </p:nvSpPr>
        <p:spPr>
          <a:xfrm>
            <a:off x="457200" y="1682970"/>
            <a:ext cx="3387954" cy="4525963"/>
          </a:xfrm>
        </p:spPr>
        <p:txBody>
          <a:bodyPr>
            <a:normAutofit/>
          </a:bodyPr>
          <a:lstStyle/>
          <a:p>
            <a:r>
              <a:rPr lang="en-US" dirty="0" smtClean="0"/>
              <a:t>Leads</a:t>
            </a:r>
          </a:p>
          <a:p>
            <a:pPr lvl="1"/>
            <a:r>
              <a:rPr lang="en-US" dirty="0" smtClean="0"/>
              <a:t>@</a:t>
            </a:r>
            <a:r>
              <a:rPr lang="en-US" dirty="0" err="1" smtClean="0"/>
              <a:t>effffn</a:t>
            </a:r>
            <a:endParaRPr lang="en-US" dirty="0" smtClean="0"/>
          </a:p>
          <a:p>
            <a:pPr lvl="1"/>
            <a:r>
              <a:rPr lang="en-US" dirty="0" smtClean="0"/>
              <a:t>mac</a:t>
            </a:r>
          </a:p>
          <a:p>
            <a:r>
              <a:rPr lang="en-US" dirty="0" smtClean="0"/>
              <a:t>Infra/ Systems</a:t>
            </a:r>
          </a:p>
          <a:p>
            <a:pPr lvl="1"/>
            <a:r>
              <a:rPr lang="en-US" dirty="0" smtClean="0"/>
              <a:t>#sparky</a:t>
            </a:r>
          </a:p>
          <a:p>
            <a:pPr lvl="1"/>
            <a:r>
              <a:rPr lang="en-US" dirty="0" smtClean="0"/>
              <a:t>t3ase</a:t>
            </a:r>
          </a:p>
          <a:p>
            <a:pPr lvl="1"/>
            <a:r>
              <a:rPr lang="en-US" dirty="0" smtClean="0"/>
              <a:t>Booger</a:t>
            </a:r>
          </a:p>
          <a:p>
            <a:pPr lvl="1"/>
            <a:r>
              <a:rPr lang="en-US" dirty="0" err="1" smtClean="0"/>
              <a:t>Naifx</a:t>
            </a:r>
            <a:endParaRPr lang="en-US" dirty="0" smtClean="0"/>
          </a:p>
        </p:txBody>
      </p:sp>
      <p:sp>
        <p:nvSpPr>
          <p:cNvPr id="5" name="Content Placeholder 2"/>
          <p:cNvSpPr txBox="1">
            <a:spLocks/>
          </p:cNvSpPr>
          <p:nvPr/>
        </p:nvSpPr>
        <p:spPr>
          <a:xfrm>
            <a:off x="4558773" y="1682970"/>
            <a:ext cx="3387954" cy="452596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DCTV</a:t>
            </a:r>
          </a:p>
          <a:p>
            <a:pPr lvl="1"/>
            <a:r>
              <a:rPr lang="en-US" dirty="0" err="1" smtClean="0"/>
              <a:t>videoman</a:t>
            </a:r>
            <a:endParaRPr lang="en-US" dirty="0" smtClean="0"/>
          </a:p>
          <a:p>
            <a:r>
              <a:rPr lang="en-US" dirty="0" err="1" smtClean="0"/>
              <a:t>WiFi</a:t>
            </a:r>
            <a:endParaRPr lang="en-US" dirty="0" smtClean="0"/>
          </a:p>
          <a:p>
            <a:pPr lvl="1"/>
            <a:r>
              <a:rPr lang="en-US" dirty="0" err="1" smtClean="0"/>
              <a:t>rukbatgarten</a:t>
            </a:r>
            <a:endParaRPr lang="en-US" dirty="0" smtClean="0"/>
          </a:p>
          <a:p>
            <a:pPr lvl="1"/>
            <a:r>
              <a:rPr lang="en-US" dirty="0" err="1" smtClean="0"/>
              <a:t>arh@wk</a:t>
            </a:r>
            <a:endParaRPr lang="en-US" dirty="0" smtClean="0"/>
          </a:p>
          <a:p>
            <a:r>
              <a:rPr lang="en-US" dirty="0" smtClean="0"/>
              <a:t>N00bs</a:t>
            </a:r>
          </a:p>
          <a:p>
            <a:pPr lvl="1"/>
            <a:r>
              <a:rPr lang="en-US" dirty="0"/>
              <a:t>c</a:t>
            </a:r>
            <a:r>
              <a:rPr lang="en-US" dirty="0" smtClean="0"/>
              <a:t>0mmiebstrd</a:t>
            </a:r>
          </a:p>
          <a:p>
            <a:pPr lvl="1"/>
            <a:r>
              <a:rPr lang="en-US" dirty="0" smtClean="0"/>
              <a:t>whop</a:t>
            </a:r>
          </a:p>
          <a:p>
            <a:pPr lvl="1"/>
            <a:r>
              <a:rPr lang="en-US" dirty="0" smtClean="0"/>
              <a:t>CRV</a:t>
            </a:r>
          </a:p>
          <a:p>
            <a:pPr lvl="1"/>
            <a:r>
              <a:rPr lang="en-US" dirty="0" smtClean="0"/>
              <a:t>serif</a:t>
            </a:r>
          </a:p>
          <a:p>
            <a:pPr marL="457200" lvl="1" indent="0">
              <a:buNone/>
            </a:pPr>
            <a:endParaRPr lang="en-US" dirty="0"/>
          </a:p>
        </p:txBody>
      </p:sp>
      <p:sp>
        <p:nvSpPr>
          <p:cNvPr id="6"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7"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spTree>
    <p:extLst>
      <p:ext uri="{BB962C8B-B14F-4D97-AF65-F5344CB8AC3E}">
        <p14:creationId xmlns:p14="http://schemas.microsoft.com/office/powerpoint/2010/main" val="27209444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457200" y="1600200"/>
            <a:ext cx="4344610" cy="4525963"/>
          </a:xfrm>
        </p:spPr>
        <p:txBody>
          <a:bodyPr>
            <a:normAutofit fontScale="85000" lnSpcReduction="10000"/>
          </a:bodyPr>
          <a:lstStyle/>
          <a:p>
            <a:r>
              <a:rPr lang="en-US" dirty="0" smtClean="0"/>
              <a:t>Dark Tangent</a:t>
            </a:r>
          </a:p>
          <a:p>
            <a:r>
              <a:rPr lang="en-US" dirty="0" smtClean="0"/>
              <a:t>Will</a:t>
            </a:r>
          </a:p>
          <a:p>
            <a:r>
              <a:rPr lang="en-US" dirty="0" err="1" smtClean="0"/>
              <a:t>Charel</a:t>
            </a:r>
            <a:endParaRPr lang="en-US" dirty="0" smtClean="0"/>
          </a:p>
          <a:p>
            <a:r>
              <a:rPr lang="en-US" dirty="0" smtClean="0"/>
              <a:t>Caesars Staff</a:t>
            </a:r>
          </a:p>
          <a:p>
            <a:r>
              <a:rPr lang="en-US" dirty="0" smtClean="0"/>
              <a:t>Encore Staff</a:t>
            </a:r>
          </a:p>
          <a:p>
            <a:r>
              <a:rPr lang="en-US" dirty="0" smtClean="0"/>
              <a:t>You!</a:t>
            </a:r>
          </a:p>
          <a:p>
            <a:r>
              <a:rPr lang="en-US" b="1" dirty="0" smtClean="0"/>
              <a:t>The random guy who brings us snacks!</a:t>
            </a:r>
          </a:p>
          <a:p>
            <a:r>
              <a:rPr lang="en-US" dirty="0" smtClean="0"/>
              <a:t>Those who offered </a:t>
            </a:r>
            <a:r>
              <a:rPr lang="en-US" b="1" dirty="0" smtClean="0"/>
              <a:t>constructive </a:t>
            </a:r>
            <a:r>
              <a:rPr lang="en-US" dirty="0" smtClean="0"/>
              <a:t>commentary</a:t>
            </a:r>
            <a:endParaRPr lang="en-US" dirty="0"/>
          </a:p>
        </p:txBody>
      </p:sp>
      <p:sp>
        <p:nvSpPr>
          <p:cNvPr id="4" name="Content Placeholder 2"/>
          <p:cNvSpPr txBox="1">
            <a:spLocks/>
          </p:cNvSpPr>
          <p:nvPr/>
        </p:nvSpPr>
        <p:spPr>
          <a:xfrm>
            <a:off x="3468871" y="1752600"/>
            <a:ext cx="5550192"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http://</a:t>
            </a:r>
            <a:r>
              <a:rPr lang="en-US" dirty="0" err="1" smtClean="0"/>
              <a:t>defconnetworking.org</a:t>
            </a:r>
            <a:endParaRPr lang="en-US" dirty="0" smtClean="0"/>
          </a:p>
          <a:p>
            <a:r>
              <a:rPr lang="en-US" dirty="0" smtClean="0"/>
              <a:t>@DEFCON_NOC</a:t>
            </a:r>
          </a:p>
          <a:p>
            <a:r>
              <a:rPr lang="en-US" dirty="0" err="1" smtClean="0"/>
              <a:t>noc</a:t>
            </a:r>
            <a:r>
              <a:rPr lang="en-US" dirty="0" smtClean="0"/>
              <a:t>/at\</a:t>
            </a:r>
            <a:r>
              <a:rPr lang="en-US" dirty="0" err="1" smtClean="0"/>
              <a:t>defconnetworking.org</a:t>
            </a:r>
            <a:endParaRPr lang="en-US" dirty="0" smtClean="0"/>
          </a:p>
        </p:txBody>
      </p:sp>
      <p:sp>
        <p:nvSpPr>
          <p:cNvPr id="5"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6"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spTree>
    <p:extLst>
      <p:ext uri="{BB962C8B-B14F-4D97-AF65-F5344CB8AC3E}">
        <p14:creationId xmlns:p14="http://schemas.microsoft.com/office/powerpoint/2010/main" val="20854350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do we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Wired Infrastructure</a:t>
            </a:r>
          </a:p>
          <a:p>
            <a:pPr lvl="1"/>
            <a:r>
              <a:rPr lang="en-US" dirty="0" smtClean="0"/>
              <a:t>Speakers</a:t>
            </a:r>
          </a:p>
          <a:p>
            <a:pPr lvl="1"/>
            <a:r>
              <a:rPr lang="en-US" dirty="0" smtClean="0"/>
              <a:t>Goons</a:t>
            </a:r>
          </a:p>
          <a:p>
            <a:pPr lvl="1"/>
            <a:r>
              <a:rPr lang="en-US" dirty="0" smtClean="0"/>
              <a:t>Press</a:t>
            </a:r>
          </a:p>
          <a:p>
            <a:pPr lvl="1"/>
            <a:r>
              <a:rPr lang="en-US" dirty="0" smtClean="0"/>
              <a:t>Contests</a:t>
            </a:r>
          </a:p>
          <a:p>
            <a:pPr lvl="1"/>
            <a:r>
              <a:rPr lang="en-US" dirty="0" smtClean="0"/>
              <a:t>Vendors	</a:t>
            </a:r>
          </a:p>
          <a:p>
            <a:r>
              <a:rPr lang="en-US" dirty="0" smtClean="0"/>
              <a:t>DCTV</a:t>
            </a:r>
          </a:p>
          <a:p>
            <a:pPr lvl="1"/>
            <a:r>
              <a:rPr lang="en-US" dirty="0" smtClean="0"/>
              <a:t>Those of you too drunk to</a:t>
            </a:r>
            <a:br>
              <a:rPr lang="en-US" dirty="0" smtClean="0"/>
            </a:br>
            <a:r>
              <a:rPr lang="en-US" dirty="0" smtClean="0"/>
              <a:t>roll your asses out of bed</a:t>
            </a:r>
          </a:p>
          <a:p>
            <a:r>
              <a:rPr lang="en-US" dirty="0"/>
              <a:t>Wireless Infrastructure</a:t>
            </a:r>
          </a:p>
          <a:p>
            <a:pPr lvl="1"/>
            <a:r>
              <a:rPr lang="en-US" dirty="0"/>
              <a:t>Those of you </a:t>
            </a:r>
            <a:r>
              <a:rPr lang="en-US" dirty="0" smtClean="0"/>
              <a:t>hangover that</a:t>
            </a:r>
            <a:r>
              <a:rPr lang="en-US" dirty="0"/>
              <a:t/>
            </a:r>
            <a:br>
              <a:rPr lang="en-US" dirty="0"/>
            </a:br>
            <a:r>
              <a:rPr lang="en-US" dirty="0" smtClean="0"/>
              <a:t>rolled </a:t>
            </a:r>
            <a:r>
              <a:rPr lang="en-US" dirty="0"/>
              <a:t>your asses out of bed</a:t>
            </a:r>
          </a:p>
          <a:p>
            <a:pPr lvl="1"/>
            <a:endParaRPr lang="en-US" dirty="0" smtClean="0"/>
          </a:p>
          <a:p>
            <a:pPr lvl="1"/>
            <a:endParaRPr lang="en-US" dirty="0" smtClean="0"/>
          </a:p>
          <a:p>
            <a:pPr lvl="1"/>
            <a:endParaRPr lang="en-US" dirty="0"/>
          </a:p>
        </p:txBody>
      </p:sp>
      <p:pic>
        <p:nvPicPr>
          <p:cNvPr id="4" name="Picture 3" descr="save-the-internets.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17700" y="176374"/>
            <a:ext cx="3926300" cy="5149998"/>
          </a:xfrm>
          <a:prstGeom prst="rect">
            <a:avLst/>
          </a:prstGeom>
        </p:spPr>
      </p:pic>
      <p:sp>
        <p:nvSpPr>
          <p:cNvPr id="5"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6"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spTree>
    <p:extLst>
      <p:ext uri="{BB962C8B-B14F-4D97-AF65-F5344CB8AC3E}">
        <p14:creationId xmlns:p14="http://schemas.microsoft.com/office/powerpoint/2010/main" val="20042691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changed?</a:t>
            </a:r>
            <a:br>
              <a:rPr lang="en-US" dirty="0" smtClean="0"/>
            </a:br>
            <a:r>
              <a:rPr lang="en-US" dirty="0" smtClean="0"/>
              <a:t>MOAR GOTGIGABITZ</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DCTV</a:t>
            </a:r>
          </a:p>
          <a:p>
            <a:pPr lvl="1"/>
            <a:r>
              <a:rPr lang="en-US" dirty="0" smtClean="0"/>
              <a:t>2 x HDTV video encoders</a:t>
            </a:r>
          </a:p>
          <a:p>
            <a:r>
              <a:rPr lang="en-US" dirty="0" smtClean="0"/>
              <a:t>Firewall upgrade</a:t>
            </a:r>
          </a:p>
          <a:p>
            <a:pPr lvl="1"/>
            <a:r>
              <a:rPr lang="en-US" dirty="0" smtClean="0"/>
              <a:t>2 x 10GE interfaces</a:t>
            </a:r>
          </a:p>
          <a:p>
            <a:pPr lvl="1"/>
            <a:r>
              <a:rPr lang="en-US" dirty="0" smtClean="0"/>
              <a:t>10 x more powerful</a:t>
            </a:r>
          </a:p>
          <a:p>
            <a:r>
              <a:rPr lang="en-US" dirty="0" smtClean="0"/>
              <a:t>Wireless Gear</a:t>
            </a:r>
          </a:p>
          <a:p>
            <a:pPr lvl="1"/>
            <a:r>
              <a:rPr lang="en-US" dirty="0" smtClean="0"/>
              <a:t>2 x Aruba M3 sup cards</a:t>
            </a:r>
          </a:p>
          <a:p>
            <a:r>
              <a:rPr lang="en-US" dirty="0" smtClean="0"/>
              <a:t>Media Server</a:t>
            </a:r>
          </a:p>
          <a:p>
            <a:pPr lvl="1"/>
            <a:r>
              <a:rPr lang="en-US" dirty="0" smtClean="0"/>
              <a:t>2 x GE interfaces</a:t>
            </a:r>
          </a:p>
          <a:p>
            <a:r>
              <a:rPr lang="en-US" dirty="0" smtClean="0"/>
              <a:t>10GE Core Switch</a:t>
            </a:r>
          </a:p>
          <a:p>
            <a:pPr lvl="1"/>
            <a:endParaRPr lang="en-US" dirty="0"/>
          </a:p>
        </p:txBody>
      </p:sp>
      <p:pic>
        <p:nvPicPr>
          <p:cNvPr id="4" name="Picture 3" descr="c032baadcc3e13b220e14b515666e356.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91809" y="2188679"/>
            <a:ext cx="3794991" cy="2526380"/>
          </a:xfrm>
          <a:prstGeom prst="rect">
            <a:avLst/>
          </a:prstGeom>
        </p:spPr>
      </p:pic>
      <p:sp>
        <p:nvSpPr>
          <p:cNvPr id="5"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6"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spTree>
    <p:extLst>
      <p:ext uri="{BB962C8B-B14F-4D97-AF65-F5344CB8AC3E}">
        <p14:creationId xmlns:p14="http://schemas.microsoft.com/office/powerpoint/2010/main" val="81879618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4"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5"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pic>
        <p:nvPicPr>
          <p:cNvPr id="6" name="Content Placeholder 5" descr="birds-near-plane-pest-cemetery.jpg"/>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36285" y="1774524"/>
            <a:ext cx="8995086" cy="4946951"/>
          </a:xfrm>
        </p:spPr>
      </p:pic>
    </p:spTree>
    <p:extLst>
      <p:ext uri="{BB962C8B-B14F-4D97-AF65-F5344CB8AC3E}">
        <p14:creationId xmlns:p14="http://schemas.microsoft.com/office/powerpoint/2010/main" val="1865460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375720359_porsche-covered-in-bird-poop-680x510.jpg"/>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a:off x="-907144" y="0"/>
            <a:ext cx="10147905" cy="6712857"/>
          </a:xfrm>
        </p:spPr>
      </p:pic>
    </p:spTree>
    <p:extLst>
      <p:ext uri="{BB962C8B-B14F-4D97-AF65-F5344CB8AC3E}">
        <p14:creationId xmlns:p14="http://schemas.microsoft.com/office/powerpoint/2010/main" val="27707300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443103760_265a15718f_z.jpg"/>
          <p:cNvPicPr>
            <a:picLocks noChangeAspect="1"/>
          </p:cNvPicPr>
          <p:nvPr/>
        </p:nvPicPr>
        <p:blipFill>
          <a:blip r:embed="rId3">
            <a:alphaModFix amt="69000"/>
            <a:extLst>
              <a:ext uri="{28A0092B-C50C-407E-A947-70E740481C1C}">
                <a14:useLocalDpi xmlns:a14="http://schemas.microsoft.com/office/drawing/2010/main"/>
              </a:ext>
            </a:extLst>
          </a:blip>
          <a:stretch>
            <a:fillRect/>
          </a:stretch>
        </p:blipFill>
        <p:spPr>
          <a:xfrm>
            <a:off x="139757" y="1287768"/>
            <a:ext cx="7552814" cy="5050945"/>
          </a:xfrm>
          <a:prstGeom prst="rect">
            <a:avLst/>
          </a:prstGeom>
        </p:spPr>
      </p:pic>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a:xfrm>
            <a:off x="506565" y="1602695"/>
            <a:ext cx="7186006" cy="4525963"/>
          </a:xfrm>
        </p:spPr>
        <p:txBody>
          <a:bodyPr>
            <a:normAutofit fontScale="92500" lnSpcReduction="10000"/>
          </a:bodyPr>
          <a:lstStyle/>
          <a:p>
            <a:r>
              <a:rPr lang="en-US" dirty="0" smtClean="0"/>
              <a:t>PRE-CON</a:t>
            </a:r>
          </a:p>
          <a:p>
            <a:pPr lvl="1"/>
            <a:r>
              <a:rPr lang="en-US" sz="3200" dirty="0" smtClean="0"/>
              <a:t>IOS + 802.1X + Certificates = f00bar</a:t>
            </a:r>
          </a:p>
          <a:p>
            <a:pPr lvl="1"/>
            <a:r>
              <a:rPr lang="en-US" sz="3200" dirty="0" smtClean="0"/>
              <a:t>Some of the logistics</a:t>
            </a:r>
          </a:p>
          <a:p>
            <a:pPr lvl="1"/>
            <a:r>
              <a:rPr lang="en-US" sz="3200" dirty="0" smtClean="0"/>
              <a:t>Not enough time</a:t>
            </a:r>
          </a:p>
          <a:p>
            <a:r>
              <a:rPr lang="en-US" dirty="0" smtClean="0"/>
              <a:t>CON</a:t>
            </a:r>
          </a:p>
          <a:p>
            <a:pPr lvl="1"/>
            <a:r>
              <a:rPr lang="en-US" sz="3200" dirty="0" smtClean="0"/>
              <a:t>Some devices not behaving as expected</a:t>
            </a:r>
          </a:p>
          <a:p>
            <a:pPr lvl="1"/>
            <a:r>
              <a:rPr lang="en-US" sz="3200" dirty="0" smtClean="0"/>
              <a:t>Unplugged APs </a:t>
            </a:r>
          </a:p>
          <a:p>
            <a:pPr lvl="1"/>
            <a:r>
              <a:rPr lang="en-US" sz="3200" dirty="0" smtClean="0"/>
              <a:t>People playing with the network (and attendees)</a:t>
            </a:r>
          </a:p>
          <a:p>
            <a:pPr lvl="1"/>
            <a:endParaRPr lang="en-US" sz="3200" dirty="0" smtClean="0"/>
          </a:p>
          <a:p>
            <a:endParaRPr lang="en-US" dirty="0"/>
          </a:p>
        </p:txBody>
      </p:sp>
      <p:sp>
        <p:nvSpPr>
          <p:cNvPr id="5"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6"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spTree>
    <p:extLst>
      <p:ext uri="{BB962C8B-B14F-4D97-AF65-F5344CB8AC3E}">
        <p14:creationId xmlns:p14="http://schemas.microsoft.com/office/powerpoint/2010/main" val="8442995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08-10 at 12.54.35 PM.png"/>
          <p:cNvPicPr>
            <a:picLocks noChangeAspect="1"/>
          </p:cNvPicPr>
          <p:nvPr/>
        </p:nvPicPr>
        <p:blipFill>
          <a:blip r:embed="rId3" cstate="email">
            <a:alphaModFix/>
            <a:extLst>
              <a:ext uri="{28A0092B-C50C-407E-A947-70E740481C1C}">
                <a14:useLocalDpi xmlns:a14="http://schemas.microsoft.com/office/drawing/2010/main"/>
              </a:ext>
            </a:extLst>
          </a:blip>
          <a:stretch>
            <a:fillRect/>
          </a:stretch>
        </p:blipFill>
        <p:spPr>
          <a:xfrm>
            <a:off x="4772709" y="98264"/>
            <a:ext cx="4293388" cy="1723147"/>
          </a:xfrm>
          <a:prstGeom prst="rect">
            <a:avLst/>
          </a:prstGeom>
        </p:spPr>
      </p:pic>
      <p:sp>
        <p:nvSpPr>
          <p:cNvPr id="2" name="Title 1"/>
          <p:cNvSpPr>
            <a:spLocks noGrp="1"/>
          </p:cNvSpPr>
          <p:nvPr>
            <p:ph type="title"/>
          </p:nvPr>
        </p:nvSpPr>
        <p:spPr>
          <a:xfrm>
            <a:off x="457200" y="274638"/>
            <a:ext cx="3293883" cy="1143000"/>
          </a:xfrm>
        </p:spPr>
        <p:txBody>
          <a:bodyPr>
            <a:normAutofit fontScale="90000"/>
          </a:bodyPr>
          <a:lstStyle/>
          <a:p>
            <a:pPr algn="l"/>
            <a:r>
              <a:rPr lang="en-US" dirty="0" smtClean="0"/>
              <a:t>Stats</a:t>
            </a:r>
            <a:br>
              <a:rPr lang="en-US" dirty="0" smtClean="0"/>
            </a:br>
            <a:r>
              <a:rPr lang="en-US" sz="2700" dirty="0" smtClean="0"/>
              <a:t>(because </a:t>
            </a:r>
            <a:r>
              <a:rPr lang="en-US" sz="2700" smtClean="0"/>
              <a:t>math is </a:t>
            </a:r>
            <a:r>
              <a:rPr lang="en-US" sz="2700" dirty="0" smtClean="0"/>
              <a:t>hard)</a:t>
            </a:r>
            <a:endParaRPr lang="en-US" sz="2700" dirty="0"/>
          </a:p>
        </p:txBody>
      </p:sp>
      <p:sp>
        <p:nvSpPr>
          <p:cNvPr id="3" name="Content Placeholder 2"/>
          <p:cNvSpPr>
            <a:spLocks noGrp="1"/>
          </p:cNvSpPr>
          <p:nvPr>
            <p:ph idx="1"/>
          </p:nvPr>
        </p:nvSpPr>
        <p:spPr>
          <a:xfrm>
            <a:off x="280815" y="1600200"/>
            <a:ext cx="4916609" cy="4525963"/>
          </a:xfrm>
        </p:spPr>
        <p:txBody>
          <a:bodyPr>
            <a:normAutofit/>
          </a:bodyPr>
          <a:lstStyle/>
          <a:p>
            <a:pPr marL="0" indent="0">
              <a:buNone/>
            </a:pPr>
            <a:r>
              <a:rPr lang="en-US" sz="2400" dirty="0"/>
              <a:t>As of Sun 12:</a:t>
            </a:r>
            <a:r>
              <a:rPr lang="en-US" sz="2400" dirty="0" smtClean="0"/>
              <a:t>30PM</a:t>
            </a:r>
            <a:r>
              <a:rPr lang="en-US" sz="2400" dirty="0"/>
              <a:t>, transferred</a:t>
            </a:r>
          </a:p>
          <a:p>
            <a:pPr marL="0" indent="0">
              <a:buNone/>
            </a:pPr>
            <a:r>
              <a:rPr lang="en-US" sz="2400" dirty="0"/>
              <a:t>- Internet: </a:t>
            </a:r>
            <a:r>
              <a:rPr lang="en-US" sz="2400" dirty="0" smtClean="0"/>
              <a:t>1.11TB</a:t>
            </a:r>
            <a:endParaRPr lang="en-US" sz="2400" dirty="0"/>
          </a:p>
          <a:p>
            <a:pPr marL="0" indent="0">
              <a:buNone/>
            </a:pPr>
            <a:r>
              <a:rPr lang="en-US" sz="2400" dirty="0"/>
              <a:t>- </a:t>
            </a:r>
            <a:r>
              <a:rPr lang="en-US" sz="2400" dirty="0" smtClean="0"/>
              <a:t>Media Server: </a:t>
            </a:r>
            <a:r>
              <a:rPr lang="en-US" sz="2400" dirty="0"/>
              <a:t>4.41TB</a:t>
            </a:r>
          </a:p>
          <a:p>
            <a:pPr marL="0" indent="0">
              <a:buNone/>
            </a:pPr>
            <a:r>
              <a:rPr lang="en-US" sz="2400" dirty="0" smtClean="0"/>
              <a:t>- </a:t>
            </a:r>
            <a:r>
              <a:rPr lang="en-US" sz="2400" dirty="0" err="1" smtClean="0"/>
              <a:t>WiFis</a:t>
            </a:r>
            <a:r>
              <a:rPr lang="en-US" sz="2400" dirty="0"/>
              <a:t>: 3.97TB</a:t>
            </a:r>
          </a:p>
          <a:p>
            <a:pPr marL="0" indent="0">
              <a:buNone/>
            </a:pPr>
            <a:r>
              <a:rPr lang="en-US" sz="2400" dirty="0"/>
              <a:t/>
            </a:r>
            <a:br>
              <a:rPr lang="en-US" sz="2400" dirty="0"/>
            </a:br>
            <a:r>
              <a:rPr lang="en-US" sz="2400" dirty="0" smtClean="0"/>
              <a:t>DHCP Leases</a:t>
            </a:r>
            <a:endParaRPr lang="en-US" sz="2400" dirty="0"/>
          </a:p>
          <a:p>
            <a:pPr marL="0" indent="0">
              <a:buNone/>
            </a:pPr>
            <a:r>
              <a:rPr lang="en-US" sz="2400" dirty="0"/>
              <a:t>- 4353 devices</a:t>
            </a:r>
          </a:p>
          <a:p>
            <a:endParaRPr lang="en-US" sz="2400" dirty="0"/>
          </a:p>
        </p:txBody>
      </p:sp>
      <p:sp>
        <p:nvSpPr>
          <p:cNvPr id="4"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5"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pic>
        <p:nvPicPr>
          <p:cNvPr id="7" name="Picture 6" descr="Screen Shot 2014-08-10 at 12.54.54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72709" y="1921467"/>
            <a:ext cx="4293388" cy="1669246"/>
          </a:xfrm>
          <a:prstGeom prst="rect">
            <a:avLst/>
          </a:prstGeom>
        </p:spPr>
      </p:pic>
      <p:pic>
        <p:nvPicPr>
          <p:cNvPr id="11" name="Picture 10" descr="Screen Shot 2014-08-10 at 12.55.04 PM.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72709" y="3696537"/>
            <a:ext cx="4371291" cy="1726289"/>
          </a:xfrm>
          <a:prstGeom prst="rect">
            <a:avLst/>
          </a:prstGeom>
        </p:spPr>
      </p:pic>
    </p:spTree>
    <p:extLst>
      <p:ext uri="{BB962C8B-B14F-4D97-AF65-F5344CB8AC3E}">
        <p14:creationId xmlns:p14="http://schemas.microsoft.com/office/powerpoint/2010/main" val="40441010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 Stats</a:t>
            </a:r>
            <a:endParaRPr lang="en-US" dirty="0"/>
          </a:p>
        </p:txBody>
      </p:sp>
      <p:sp>
        <p:nvSpPr>
          <p:cNvPr id="4"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5"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pic>
        <p:nvPicPr>
          <p:cNvPr id="7" name="Picture 6" descr="Screen Shot 2014-08-10 at 12.31.40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19800" y="456335"/>
            <a:ext cx="3030280" cy="1969280"/>
          </a:xfrm>
          <a:prstGeom prst="rect">
            <a:avLst/>
          </a:prstGeom>
        </p:spPr>
      </p:pic>
      <p:pic>
        <p:nvPicPr>
          <p:cNvPr id="8" name="Picture 7" descr="Screen Shot 2014-08-10 at 12.32.10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50992" y="3508328"/>
            <a:ext cx="4079615" cy="2938614"/>
          </a:xfrm>
          <a:prstGeom prst="rect">
            <a:avLst/>
          </a:prstGeom>
        </p:spPr>
      </p:pic>
      <p:pic>
        <p:nvPicPr>
          <p:cNvPr id="9" name="Picture 8" descr="Screen Shot 2014-08-10 at 12.30.12 PM.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81624" y="2932003"/>
            <a:ext cx="3487488" cy="2512491"/>
          </a:xfrm>
          <a:prstGeom prst="rect">
            <a:avLst/>
          </a:prstGeom>
        </p:spPr>
      </p:pic>
      <p:sp>
        <p:nvSpPr>
          <p:cNvPr id="10" name="TextBox 9"/>
          <p:cNvSpPr txBox="1"/>
          <p:nvPr/>
        </p:nvSpPr>
        <p:spPr>
          <a:xfrm>
            <a:off x="457200" y="1447833"/>
            <a:ext cx="4801314" cy="1815882"/>
          </a:xfrm>
          <a:prstGeom prst="rect">
            <a:avLst/>
          </a:prstGeom>
          <a:noFill/>
        </p:spPr>
        <p:txBody>
          <a:bodyPr wrap="none" rtlCol="0">
            <a:spAutoFit/>
          </a:bodyPr>
          <a:lstStyle/>
          <a:p>
            <a:pPr marL="285750" indent="-285750">
              <a:buFont typeface="Arial"/>
              <a:buChar char="•"/>
            </a:pPr>
            <a:r>
              <a:rPr lang="en-US" sz="2800" dirty="0" smtClean="0"/>
              <a:t>41 Access Points</a:t>
            </a:r>
          </a:p>
          <a:p>
            <a:pPr marL="285750" indent="-285750">
              <a:buFont typeface="Arial"/>
              <a:buChar char="•"/>
            </a:pPr>
            <a:r>
              <a:rPr lang="en-US" sz="2800" dirty="0" smtClean="0"/>
              <a:t>10 Air Monitors</a:t>
            </a:r>
          </a:p>
          <a:p>
            <a:pPr marL="285750" indent="-285750">
              <a:buFont typeface="Arial"/>
              <a:buChar char="•"/>
            </a:pPr>
            <a:r>
              <a:rPr lang="en-US" sz="2800" dirty="0" smtClean="0"/>
              <a:t>Average of users: 600 / hour</a:t>
            </a:r>
          </a:p>
          <a:p>
            <a:pPr marL="285750" indent="-285750">
              <a:buFont typeface="Arial"/>
              <a:buChar char="•"/>
            </a:pPr>
            <a:r>
              <a:rPr lang="en-US" sz="2800" dirty="0" smtClean="0"/>
              <a:t>Average of attacks: 1904 /day</a:t>
            </a:r>
            <a:endParaRPr lang="en-US" sz="2800" dirty="0"/>
          </a:p>
        </p:txBody>
      </p:sp>
    </p:spTree>
    <p:extLst>
      <p:ext uri="{BB962C8B-B14F-4D97-AF65-F5344CB8AC3E}">
        <p14:creationId xmlns:p14="http://schemas.microsoft.com/office/powerpoint/2010/main" val="13014459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DCTV</a:t>
            </a:r>
            <a:endParaRPr lang="en-US" dirty="0"/>
          </a:p>
        </p:txBody>
      </p:sp>
      <p:sp>
        <p:nvSpPr>
          <p:cNvPr id="3" name="Content Placeholder 2"/>
          <p:cNvSpPr>
            <a:spLocks noGrp="1"/>
          </p:cNvSpPr>
          <p:nvPr>
            <p:ph idx="1"/>
          </p:nvPr>
        </p:nvSpPr>
        <p:spPr>
          <a:xfrm>
            <a:off x="457200" y="1394585"/>
            <a:ext cx="7513562" cy="4525963"/>
          </a:xfrm>
        </p:spPr>
        <p:txBody>
          <a:bodyPr/>
          <a:lstStyle/>
          <a:p>
            <a:r>
              <a:rPr lang="en-US" dirty="0"/>
              <a:t>Broadcast to the 2500 Rio guest rooms</a:t>
            </a:r>
            <a:r>
              <a:rPr lang="en-US" dirty="0" smtClean="0"/>
              <a:t>!</a:t>
            </a:r>
          </a:p>
          <a:p>
            <a:r>
              <a:rPr lang="en-US" dirty="0" smtClean="0"/>
              <a:t>Played </a:t>
            </a:r>
            <a:r>
              <a:rPr lang="en-US" dirty="0"/>
              <a:t>the  DEF CON </a:t>
            </a:r>
            <a:r>
              <a:rPr lang="en-US" dirty="0" smtClean="0"/>
              <a:t>documentary</a:t>
            </a:r>
          </a:p>
          <a:p>
            <a:r>
              <a:rPr lang="en-US" dirty="0" smtClean="0"/>
              <a:t>We are looking for original content… </a:t>
            </a:r>
            <a:endParaRPr lang="en-US" dirty="0"/>
          </a:p>
          <a:p>
            <a:endParaRPr lang="en-US" dirty="0"/>
          </a:p>
        </p:txBody>
      </p:sp>
      <p:sp>
        <p:nvSpPr>
          <p:cNvPr id="4" name="Date Placeholder 3"/>
          <p:cNvSpPr>
            <a:spLocks noGrp="1"/>
          </p:cNvSpPr>
          <p:nvPr>
            <p:ph type="dt" sz="half" idx="10"/>
          </p:nvPr>
        </p:nvSpPr>
        <p:spPr>
          <a:xfrm>
            <a:off x="457200" y="6356350"/>
            <a:ext cx="2133600" cy="365125"/>
          </a:xfrm>
        </p:spPr>
        <p:txBody>
          <a:bodyPr/>
          <a:lstStyle/>
          <a:p>
            <a:r>
              <a:rPr lang="en-US" dirty="0" smtClean="0"/>
              <a:t>@DEFCON_NOC</a:t>
            </a:r>
            <a:endParaRPr lang="en-US" dirty="0"/>
          </a:p>
        </p:txBody>
      </p:sp>
      <p:sp>
        <p:nvSpPr>
          <p:cNvPr id="5" name="Footer Placeholder 4"/>
          <p:cNvSpPr>
            <a:spLocks noGrp="1"/>
          </p:cNvSpPr>
          <p:nvPr>
            <p:ph type="ftr" sz="quarter" idx="11"/>
          </p:nvPr>
        </p:nvSpPr>
        <p:spPr>
          <a:xfrm>
            <a:off x="3124200" y="6356350"/>
            <a:ext cx="2895600" cy="365125"/>
          </a:xfrm>
        </p:spPr>
        <p:txBody>
          <a:bodyPr/>
          <a:lstStyle/>
          <a:p>
            <a:r>
              <a:rPr lang="en-US" dirty="0" err="1" smtClean="0"/>
              <a:t>defconnetworking.org</a:t>
            </a:r>
            <a:endParaRPr lang="en-US" dirty="0"/>
          </a:p>
        </p:txBody>
      </p:sp>
    </p:spTree>
    <p:extLst>
      <p:ext uri="{BB962C8B-B14F-4D97-AF65-F5344CB8AC3E}">
        <p14:creationId xmlns:p14="http://schemas.microsoft.com/office/powerpoint/2010/main" val="10393676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406</TotalTime>
  <Words>717</Words>
  <Application>Microsoft Macintosh PowerPoint</Application>
  <PresentationFormat>On-screen Show (4:3)</PresentationFormat>
  <Paragraphs>122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DEF CON 22 Network Operations Center</vt:lpstr>
      <vt:lpstr>What do we do?</vt:lpstr>
      <vt:lpstr>What changed? MOAR GOTGIGABITZ</vt:lpstr>
      <vt:lpstr>Network Topology</vt:lpstr>
      <vt:lpstr>PowerPoint Presentation</vt:lpstr>
      <vt:lpstr>Challenges</vt:lpstr>
      <vt:lpstr>Stats (because math is hard)</vt:lpstr>
      <vt:lpstr>WiFi Stats</vt:lpstr>
      <vt:lpstr>DCTV</vt:lpstr>
      <vt:lpstr>NOC TEAM</vt:lpstr>
      <vt:lpstr>Thanks!!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effffn</dc:creator>
  <cp:keywords/>
  <dc:description/>
  <cp:lastModifiedBy>Luiz Eduardo</cp:lastModifiedBy>
  <cp:revision>68</cp:revision>
  <cp:lastPrinted>2014-08-16T16:04:19Z</cp:lastPrinted>
  <dcterms:created xsi:type="dcterms:W3CDTF">2014-08-10T17:39:48Z</dcterms:created>
  <dcterms:modified xsi:type="dcterms:W3CDTF">2014-08-16T18:36:41Z</dcterms:modified>
  <cp:category/>
</cp:coreProperties>
</file>