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3" r:id="rId1"/>
  </p:sldMasterIdLst>
  <p:notesMasterIdLst>
    <p:notesMasterId r:id="rId19"/>
  </p:notesMasterIdLst>
  <p:sldIdLst>
    <p:sldId id="256" r:id="rId2"/>
    <p:sldId id="263" r:id="rId3"/>
    <p:sldId id="257" r:id="rId4"/>
    <p:sldId id="267" r:id="rId5"/>
    <p:sldId id="262" r:id="rId6"/>
    <p:sldId id="258" r:id="rId7"/>
    <p:sldId id="266" r:id="rId8"/>
    <p:sldId id="261" r:id="rId9"/>
    <p:sldId id="259" r:id="rId10"/>
    <p:sldId id="265" r:id="rId11"/>
    <p:sldId id="269" r:id="rId12"/>
    <p:sldId id="268" r:id="rId13"/>
    <p:sldId id="270" r:id="rId14"/>
    <p:sldId id="271" r:id="rId15"/>
    <p:sldId id="272" r:id="rId16"/>
    <p:sldId id="260" r:id="rId17"/>
    <p:sldId id="26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59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interSettings" Target="printerSettings/printerSettings1.bin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145C2-8EFD-3D46-B40A-32A70615120A}" type="datetimeFigureOut">
              <a:rPr lang="en-US" smtClean="0"/>
              <a:t>8/9/15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96E85-8061-BA45-A6FF-3D5F2FEDCC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300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port mapping</a:t>
            </a:r>
          </a:p>
          <a:p>
            <a:r>
              <a:rPr lang="en-US" smtClean="0"/>
              <a:t>android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896E85-8061-BA45-A6FF-3D5F2FEDCCA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12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7B0AA-AC8E-4463-ADAC-E87D09B82E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 anchor="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@DEFCON_NOC</a:t>
            </a:r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defconnetworking.org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t"/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x-none" smtClean="0"/>
              <a:t>Drag picture to placeholder or click icon to add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 anchor="t"/>
          <a:lstStyle>
            <a:lvl1pPr marL="0" indent="0">
              <a:buNone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6C9AAD0-0DD6-F34B-8E75-5E8614B27CBB}" type="datetimeFigureOut">
              <a:rPr lang="en-US" smtClean="0"/>
              <a:t>8/9/15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gi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x-none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4BF1D1-37BA-6C4B-B2FD-583FCFA6621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NOC-logo3.gif"/>
          <p:cNvPicPr>
            <a:picLocks noChangeAspect="1"/>
          </p:cNvPicPr>
          <p:nvPr userDrawn="1"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19312" y="5477058"/>
            <a:ext cx="2594427" cy="1112268"/>
          </a:xfrm>
          <a:prstGeom prst="rect">
            <a:avLst/>
          </a:prstGeom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smtClean="0"/>
              <a:t>@DEFCON_NOC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dirty="0" err="1" smtClean="0"/>
              <a:t>defconnetworking.org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4" r:id="rId1"/>
    <p:sldLayoutId id="2147483865" r:id="rId2"/>
    <p:sldLayoutId id="2147483866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2" r:id="rId9"/>
    <p:sldLayoutId id="2147483873" r:id="rId10"/>
    <p:sldLayoutId id="214748387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50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DEF CON 23 NOC REVIEW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22833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1202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10 </a:t>
            </a:r>
            <a:r>
              <a:rPr lang="en-US" dirty="0" err="1" smtClean="0"/>
              <a:t>gbps</a:t>
            </a:r>
            <a:r>
              <a:rPr lang="en-US" dirty="0" smtClean="0"/>
              <a:t> backbone</a:t>
            </a:r>
          </a:p>
          <a:p>
            <a:r>
              <a:rPr lang="en-US" dirty="0" smtClean="0"/>
              <a:t>125 mbps internet uplink</a:t>
            </a:r>
          </a:p>
          <a:p>
            <a:r>
              <a:rPr lang="en-US" dirty="0" smtClean="0"/>
              <a:t>Wired</a:t>
            </a:r>
          </a:p>
          <a:p>
            <a:pPr lvl="1"/>
            <a:r>
              <a:rPr lang="en-US" dirty="0" smtClean="0"/>
              <a:t>Firewall</a:t>
            </a:r>
          </a:p>
          <a:p>
            <a:pPr lvl="1"/>
            <a:r>
              <a:rPr lang="en-US" dirty="0" smtClean="0"/>
              <a:t>2 x Core routers</a:t>
            </a:r>
          </a:p>
          <a:p>
            <a:pPr lvl="1"/>
            <a:r>
              <a:rPr lang="en-US" dirty="0" smtClean="0"/>
              <a:t>15 x edges</a:t>
            </a:r>
          </a:p>
          <a:p>
            <a:pPr lvl="1"/>
            <a:r>
              <a:rPr lang="en-US" dirty="0" smtClean="0"/>
              <a:t>Media Server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34973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Wireless</a:t>
            </a:r>
          </a:p>
          <a:p>
            <a:pPr lvl="1"/>
            <a:r>
              <a:rPr lang="en-US" dirty="0" smtClean="0"/>
              <a:t>7210 Aruba Controller</a:t>
            </a:r>
          </a:p>
          <a:p>
            <a:pPr lvl="1"/>
            <a:r>
              <a:rPr lang="en-US" dirty="0" smtClean="0"/>
              <a:t>50 Access Points</a:t>
            </a:r>
          </a:p>
          <a:p>
            <a:r>
              <a:rPr lang="en-US" dirty="0" smtClean="0"/>
              <a:t>DCTV</a:t>
            </a:r>
          </a:p>
          <a:p>
            <a:pPr lvl="1"/>
            <a:r>
              <a:rPr lang="en-US" dirty="0" smtClean="0"/>
              <a:t>5 raspberry </a:t>
            </a:r>
            <a:r>
              <a:rPr lang="en-US" dirty="0" err="1" smtClean="0"/>
              <a:t>pis</a:t>
            </a:r>
            <a:endParaRPr lang="en-US" dirty="0" smtClean="0"/>
          </a:p>
          <a:p>
            <a:pPr lvl="1"/>
            <a:r>
              <a:rPr lang="en-US" dirty="0" smtClean="0"/>
              <a:t>5 channels Paris and Bally’s</a:t>
            </a:r>
          </a:p>
          <a:p>
            <a:pPr lvl="1"/>
            <a:r>
              <a:rPr lang="en-US" dirty="0" smtClean="0"/>
              <a:t>Video Transcoder with 32G of memory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3941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noc-5day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700" y="1244600"/>
            <a:ext cx="8089900" cy="43688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Numbers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1531" y="1600200"/>
            <a:ext cx="7039336" cy="3090987"/>
          </a:xfrm>
        </p:spPr>
        <p:txBody>
          <a:bodyPr>
            <a:normAutofit fontScale="47500" lnSpcReduction="20000"/>
          </a:bodyPr>
          <a:lstStyle/>
          <a:p>
            <a:r>
              <a:rPr lang="en-US" dirty="0" smtClean="0"/>
              <a:t>Internet</a:t>
            </a:r>
          </a:p>
          <a:p>
            <a:pPr lvl="1"/>
            <a:r>
              <a:rPr lang="en-US" dirty="0" smtClean="0"/>
              <a:t>1.5 Terabytes in</a:t>
            </a:r>
          </a:p>
          <a:p>
            <a:pPr lvl="1"/>
            <a:r>
              <a:rPr lang="en-US" dirty="0" smtClean="0"/>
              <a:t>0.34 Terabytes out</a:t>
            </a:r>
          </a:p>
          <a:p>
            <a:r>
              <a:rPr lang="en-US" dirty="0" smtClean="0"/>
              <a:t>Media Server</a:t>
            </a:r>
          </a:p>
          <a:p>
            <a:pPr lvl="1"/>
            <a:r>
              <a:rPr lang="en-US" dirty="0" smtClean="0"/>
              <a:t>1.8 Terabytes</a:t>
            </a:r>
          </a:p>
          <a:p>
            <a:r>
              <a:rPr lang="en-US" dirty="0" smtClean="0"/>
              <a:t>22k DHCP leases (all network, and yeah…)</a:t>
            </a:r>
          </a:p>
          <a:p>
            <a:r>
              <a:rPr lang="en-US" dirty="0" smtClean="0"/>
              <a:t>5,300 different mac addresses (all network, and yeah… )</a:t>
            </a:r>
          </a:p>
          <a:p>
            <a:r>
              <a:rPr lang="en-US" dirty="0" smtClean="0"/>
              <a:t>3,972 users registered on </a:t>
            </a:r>
            <a:r>
              <a:rPr lang="en-US" dirty="0" err="1" smtClean="0"/>
              <a:t>wifireg</a:t>
            </a:r>
            <a:endParaRPr lang="en-US" dirty="0" smtClean="0"/>
          </a:p>
          <a:p>
            <a:r>
              <a:rPr lang="en-US" dirty="0" smtClean="0"/>
              <a:t>117,467 valid authentications against the RADIUS server</a:t>
            </a:r>
          </a:p>
          <a:p>
            <a:endParaRPr lang="en-US" dirty="0" smtClean="0"/>
          </a:p>
        </p:txBody>
      </p:sp>
      <p:sp>
        <p:nvSpPr>
          <p:cNvPr id="6" name="Oval 5"/>
          <p:cNvSpPr/>
          <p:nvPr/>
        </p:nvSpPr>
        <p:spPr>
          <a:xfrm>
            <a:off x="7127572" y="4908583"/>
            <a:ext cx="1063988" cy="480561"/>
          </a:xfrm>
          <a:prstGeom prst="ellipse">
            <a:avLst/>
          </a:prstGeom>
          <a:noFill/>
          <a:ln w="381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66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2160723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# of Devices by Manufacturer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1883       Apple</a:t>
            </a:r>
          </a:p>
          <a:p>
            <a:pPr marL="0" indent="0">
              <a:buNone/>
            </a:pPr>
            <a:r>
              <a:rPr lang="en-US" dirty="0"/>
              <a:t>782        Intel Corporate</a:t>
            </a:r>
          </a:p>
          <a:p>
            <a:pPr marL="0" indent="0">
              <a:buNone/>
            </a:pPr>
            <a:r>
              <a:rPr lang="en-US" dirty="0"/>
              <a:t>239        Hon </a:t>
            </a:r>
            <a:r>
              <a:rPr lang="en-US" dirty="0" err="1"/>
              <a:t>Hai</a:t>
            </a:r>
            <a:r>
              <a:rPr lang="en-US" dirty="0"/>
              <a:t> Precision Ind. </a:t>
            </a:r>
            <a:r>
              <a:rPr lang="en-US" dirty="0" err="1"/>
              <a:t>Co.,Ltd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hu-HU" dirty="0"/>
              <a:t>201        LG Electronics</a:t>
            </a:r>
          </a:p>
          <a:p>
            <a:pPr marL="0" indent="0">
              <a:buNone/>
            </a:pPr>
            <a:r>
              <a:rPr lang="en-US" dirty="0"/>
              <a:t>196        Samsung Electro Mechanics co., LTD.</a:t>
            </a:r>
          </a:p>
          <a:p>
            <a:pPr marL="0" indent="0">
              <a:buNone/>
            </a:pPr>
            <a:r>
              <a:rPr lang="en-US" dirty="0"/>
              <a:t>93         </a:t>
            </a:r>
            <a:r>
              <a:rPr lang="en-US" dirty="0" err="1"/>
              <a:t>ASUSTek</a:t>
            </a:r>
            <a:r>
              <a:rPr lang="en-US" dirty="0"/>
              <a:t> COMPUTER INC.</a:t>
            </a:r>
          </a:p>
          <a:p>
            <a:pPr marL="0" indent="0">
              <a:buNone/>
            </a:pPr>
            <a:r>
              <a:rPr lang="en-US" dirty="0"/>
              <a:t>92         HTC Corporation</a:t>
            </a:r>
          </a:p>
          <a:p>
            <a:pPr marL="0" indent="0">
              <a:buNone/>
            </a:pPr>
            <a:r>
              <a:rPr lang="nl-NL" dirty="0"/>
              <a:t>90         </a:t>
            </a:r>
            <a:r>
              <a:rPr lang="nl-NL" dirty="0" err="1"/>
              <a:t>VMware</a:t>
            </a:r>
            <a:r>
              <a:rPr lang="nl-NL" dirty="0"/>
              <a:t>, Inc.</a:t>
            </a:r>
          </a:p>
          <a:p>
            <a:pPr marL="0" indent="0">
              <a:buNone/>
            </a:pPr>
            <a:r>
              <a:rPr lang="nl-NL" dirty="0"/>
              <a:t>90         </a:t>
            </a:r>
            <a:r>
              <a:rPr lang="nl-NL" dirty="0" err="1"/>
              <a:t>Liteon</a:t>
            </a:r>
            <a:r>
              <a:rPr lang="nl-NL" dirty="0"/>
              <a:t> Technology Corporation</a:t>
            </a:r>
          </a:p>
          <a:p>
            <a:pPr marL="0" indent="0">
              <a:buNone/>
            </a:pPr>
            <a:r>
              <a:rPr lang="nl-NL" dirty="0"/>
              <a:t>86         Motorola </a:t>
            </a:r>
            <a:r>
              <a:rPr lang="nl-NL" dirty="0" err="1"/>
              <a:t>Mobility</a:t>
            </a:r>
            <a:r>
              <a:rPr lang="nl-NL" dirty="0"/>
              <a:t> LLC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3847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Graphs</a:t>
            </a:r>
            <a:endParaRPr lang="en-US" dirty="0"/>
          </a:p>
        </p:txBody>
      </p:sp>
      <p:pic>
        <p:nvPicPr>
          <p:cNvPr id="5" name="Picture 4" descr="Screen Shot 2015-08-09 at 12.52.04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200" y="1113826"/>
            <a:ext cx="7975600" cy="46863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86020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WiFi</a:t>
            </a:r>
            <a:r>
              <a:rPr lang="en-US" dirty="0" smtClean="0"/>
              <a:t> Graphs</a:t>
            </a:r>
            <a:endParaRPr lang="en-US" dirty="0"/>
          </a:p>
        </p:txBody>
      </p:sp>
      <p:pic>
        <p:nvPicPr>
          <p:cNvPr id="5" name="Picture 4" descr="Screen Shot 2015-08-09 at 12.34.20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57300"/>
            <a:ext cx="9144000" cy="4321606"/>
          </a:xfrm>
          <a:prstGeom prst="rect">
            <a:avLst/>
          </a:prstGeom>
        </p:spPr>
      </p:pic>
      <p:pic>
        <p:nvPicPr>
          <p:cNvPr id="6" name="Picture 5" descr="Screen Shot 2015-08-09 at 12.52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040021"/>
            <a:ext cx="9144000" cy="1817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19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effffn’s</a:t>
            </a:r>
            <a:r>
              <a:rPr lang="en-US" dirty="0" smtClean="0"/>
              <a:t> twelve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82970"/>
            <a:ext cx="3387954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Leads</a:t>
            </a:r>
          </a:p>
          <a:p>
            <a:pPr lvl="1"/>
            <a:r>
              <a:rPr lang="en-US" dirty="0" smtClean="0"/>
              <a:t>@</a:t>
            </a:r>
            <a:r>
              <a:rPr lang="en-US" dirty="0" err="1" smtClean="0"/>
              <a:t>effffn</a:t>
            </a:r>
            <a:endParaRPr lang="en-US" dirty="0" smtClean="0"/>
          </a:p>
          <a:p>
            <a:pPr lvl="1"/>
            <a:r>
              <a:rPr lang="en-US" dirty="0" smtClean="0"/>
              <a:t>mac</a:t>
            </a:r>
          </a:p>
          <a:p>
            <a:r>
              <a:rPr lang="en-US" dirty="0" smtClean="0"/>
              <a:t>Infra/ Systems</a:t>
            </a:r>
          </a:p>
          <a:p>
            <a:pPr lvl="1"/>
            <a:r>
              <a:rPr lang="en-US" dirty="0" smtClean="0"/>
              <a:t>#sparky</a:t>
            </a:r>
          </a:p>
          <a:p>
            <a:pPr lvl="1"/>
            <a:r>
              <a:rPr lang="en-US" dirty="0" err="1" smtClean="0"/>
              <a:t>Naifx</a:t>
            </a:r>
            <a:endParaRPr lang="en-US" dirty="0" smtClean="0"/>
          </a:p>
          <a:p>
            <a:pPr lvl="1"/>
            <a:r>
              <a:rPr lang="en-US" dirty="0" smtClean="0"/>
              <a:t>Booger</a:t>
            </a:r>
          </a:p>
          <a:p>
            <a:pPr lvl="1"/>
            <a:r>
              <a:rPr lang="en-US" dirty="0" smtClean="0"/>
              <a:t>char</a:t>
            </a:r>
          </a:p>
          <a:p>
            <a:pPr lvl="1"/>
            <a:r>
              <a:rPr lang="en-US" dirty="0" err="1" smtClean="0"/>
              <a:t>commiebstrd</a:t>
            </a:r>
            <a:endParaRPr lang="en-US" dirty="0" smtClean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558773" y="1682970"/>
            <a:ext cx="3387954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DCTV</a:t>
            </a:r>
          </a:p>
          <a:p>
            <a:pPr lvl="1"/>
            <a:r>
              <a:rPr lang="en-US" dirty="0" err="1" smtClean="0"/>
              <a:t>videoman</a:t>
            </a:r>
            <a:endParaRPr lang="en-US" dirty="0" smtClean="0"/>
          </a:p>
          <a:p>
            <a:pPr lvl="1"/>
            <a:r>
              <a:rPr lang="en-US" dirty="0"/>
              <a:t>serif</a:t>
            </a:r>
            <a:endParaRPr lang="en-US" dirty="0" smtClean="0"/>
          </a:p>
          <a:p>
            <a:r>
              <a:rPr lang="en-US" dirty="0" err="1" smtClean="0"/>
              <a:t>WiFi</a:t>
            </a:r>
            <a:endParaRPr lang="en-US" dirty="0" smtClean="0"/>
          </a:p>
          <a:p>
            <a:pPr lvl="1"/>
            <a:r>
              <a:rPr lang="en-US" dirty="0" err="1" smtClean="0"/>
              <a:t>rukbatgarten</a:t>
            </a:r>
            <a:endParaRPr lang="en-US" dirty="0" smtClean="0"/>
          </a:p>
          <a:p>
            <a:pPr lvl="1"/>
            <a:r>
              <a:rPr lang="en-US" dirty="0" err="1" smtClean="0"/>
              <a:t>arh@wk</a:t>
            </a:r>
            <a:endParaRPr lang="en-US" dirty="0" smtClean="0"/>
          </a:p>
          <a:p>
            <a:pPr lvl="1"/>
            <a:r>
              <a:rPr lang="en-US" dirty="0" smtClean="0"/>
              <a:t>CRV</a:t>
            </a:r>
          </a:p>
          <a:p>
            <a:r>
              <a:rPr lang="en-US" dirty="0" smtClean="0"/>
              <a:t>N00b</a:t>
            </a:r>
          </a:p>
          <a:p>
            <a:pPr lvl="1"/>
            <a:r>
              <a:rPr lang="en-US" dirty="0" err="1" smtClean="0"/>
              <a:t>planB</a:t>
            </a:r>
            <a:endParaRPr lang="en-US" dirty="0" smtClean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7484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THANKS!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44610" cy="4525963"/>
          </a:xfrm>
        </p:spPr>
        <p:txBody>
          <a:bodyPr>
            <a:normAutofit fontScale="55000" lnSpcReduction="20000"/>
          </a:bodyPr>
          <a:lstStyle/>
          <a:p>
            <a:r>
              <a:rPr lang="en-US" dirty="0" smtClean="0"/>
              <a:t>DT</a:t>
            </a:r>
          </a:p>
          <a:p>
            <a:r>
              <a:rPr lang="en-US" dirty="0" smtClean="0"/>
              <a:t>Russ</a:t>
            </a:r>
          </a:p>
          <a:p>
            <a:r>
              <a:rPr lang="en-US" dirty="0" err="1" smtClean="0"/>
              <a:t>Charel</a:t>
            </a:r>
            <a:endParaRPr lang="en-US" dirty="0" smtClean="0"/>
          </a:p>
          <a:p>
            <a:r>
              <a:rPr lang="en-US" dirty="0" smtClean="0"/>
              <a:t>Caesars Staff</a:t>
            </a:r>
          </a:p>
          <a:p>
            <a:r>
              <a:rPr lang="en-US" dirty="0" smtClean="0"/>
              <a:t>Encore Staff</a:t>
            </a:r>
          </a:p>
          <a:p>
            <a:r>
              <a:rPr lang="en-US" smtClean="0"/>
              <a:t>Dragorn</a:t>
            </a:r>
            <a:endParaRPr lang="en-US" dirty="0" smtClean="0"/>
          </a:p>
          <a:p>
            <a:r>
              <a:rPr lang="en-US" dirty="0" smtClean="0"/>
              <a:t>Source of Knowledge</a:t>
            </a:r>
          </a:p>
          <a:p>
            <a:r>
              <a:rPr lang="en-US" b="1" dirty="0" smtClean="0"/>
              <a:t>The same random guy who brings us snacks!</a:t>
            </a:r>
          </a:p>
          <a:p>
            <a:r>
              <a:rPr lang="en-US" b="1" dirty="0" smtClean="0"/>
              <a:t>You!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68871" y="1752600"/>
            <a:ext cx="555019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http://</a:t>
            </a:r>
            <a:r>
              <a:rPr lang="en-US" dirty="0" err="1" smtClean="0"/>
              <a:t>defconnetworking.org</a:t>
            </a:r>
            <a:endParaRPr lang="en-US" dirty="0" smtClean="0"/>
          </a:p>
          <a:p>
            <a:r>
              <a:rPr lang="en-US" dirty="0" smtClean="0"/>
              <a:t>@DEFCON_NOC</a:t>
            </a:r>
          </a:p>
          <a:p>
            <a:r>
              <a:rPr lang="en-US" dirty="0" err="1" smtClean="0"/>
              <a:t>noc</a:t>
            </a:r>
            <a:r>
              <a:rPr lang="en-US" dirty="0" smtClean="0"/>
              <a:t>/at\</a:t>
            </a:r>
            <a:r>
              <a:rPr lang="en-US" dirty="0" err="1" smtClean="0"/>
              <a:t>defconnetworking.org</a:t>
            </a:r>
            <a:endParaRPr lang="en-US" dirty="0" smtClean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/>
          <a:p>
            <a:r>
              <a:rPr lang="en-US" dirty="0" smtClean="0"/>
              <a:t>@DEFCON_NOC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dirty="0" err="1" smtClean="0"/>
              <a:t>defconnetworking.org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13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 we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39090"/>
          </a:xfrm>
        </p:spPr>
        <p:txBody>
          <a:bodyPr>
            <a:noAutofit/>
          </a:bodyPr>
          <a:lstStyle/>
          <a:p>
            <a:r>
              <a:rPr lang="en-US" sz="1800" dirty="0"/>
              <a:t>Wired Infrastructure</a:t>
            </a:r>
          </a:p>
          <a:p>
            <a:pPr lvl="1"/>
            <a:r>
              <a:rPr lang="en-US" sz="1400" dirty="0"/>
              <a:t>Speakers</a:t>
            </a:r>
          </a:p>
          <a:p>
            <a:pPr lvl="1"/>
            <a:r>
              <a:rPr lang="en-US" sz="1400" dirty="0"/>
              <a:t>Goons</a:t>
            </a:r>
          </a:p>
          <a:p>
            <a:pPr lvl="1"/>
            <a:r>
              <a:rPr lang="en-US" sz="1400" dirty="0"/>
              <a:t>Press</a:t>
            </a:r>
          </a:p>
          <a:p>
            <a:pPr lvl="1"/>
            <a:r>
              <a:rPr lang="en-US" sz="1400" dirty="0"/>
              <a:t>Contests</a:t>
            </a:r>
          </a:p>
          <a:p>
            <a:pPr lvl="1"/>
            <a:r>
              <a:rPr lang="en-US" sz="1400" dirty="0" smtClean="0"/>
              <a:t>Vendors</a:t>
            </a:r>
          </a:p>
          <a:p>
            <a:pPr lvl="1"/>
            <a:r>
              <a:rPr lang="en-US" sz="1400" dirty="0" smtClean="0"/>
              <a:t>Media Server</a:t>
            </a:r>
          </a:p>
          <a:p>
            <a:pPr lvl="1"/>
            <a:r>
              <a:rPr lang="en-US" sz="1400" dirty="0" smtClean="0"/>
              <a:t>Workshops</a:t>
            </a:r>
          </a:p>
          <a:p>
            <a:pPr lvl="1"/>
            <a:r>
              <a:rPr lang="en-US" sz="1400" dirty="0" err="1" smtClean="0"/>
              <a:t>rootz</a:t>
            </a:r>
            <a:r>
              <a:rPr lang="en-US" sz="1400" dirty="0"/>
              <a:t>	</a:t>
            </a:r>
          </a:p>
          <a:p>
            <a:r>
              <a:rPr lang="en-US" sz="1800" dirty="0"/>
              <a:t>DCTV</a:t>
            </a:r>
          </a:p>
          <a:p>
            <a:pPr lvl="1"/>
            <a:r>
              <a:rPr lang="en-US" sz="1400" dirty="0" smtClean="0"/>
              <a:t>for the hangover people in their rooms</a:t>
            </a:r>
            <a:endParaRPr lang="en-US" sz="1400" dirty="0"/>
          </a:p>
          <a:p>
            <a:r>
              <a:rPr lang="en-US" sz="1800" dirty="0"/>
              <a:t>Wireless Infrastructure</a:t>
            </a:r>
          </a:p>
          <a:p>
            <a:pPr lvl="1"/>
            <a:r>
              <a:rPr lang="en-US" sz="1400" dirty="0" smtClean="0"/>
              <a:t>for the the brave people</a:t>
            </a:r>
            <a:endParaRPr lang="en-US" sz="1400" dirty="0"/>
          </a:p>
        </p:txBody>
      </p:sp>
      <p:pic>
        <p:nvPicPr>
          <p:cNvPr id="4" name="Picture 3" descr="Ancient-Alie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7129" y="1484218"/>
            <a:ext cx="4670361" cy="407255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68058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</a:t>
            </a:r>
            <a:endParaRPr lang="en-US" dirty="0"/>
          </a:p>
        </p:txBody>
      </p:sp>
      <p:pic>
        <p:nvPicPr>
          <p:cNvPr id="4" name="Content Placeholder 3" descr="ezmtg7.jpg"/>
          <p:cNvPicPr>
            <a:picLocks noGrp="1" noChangeAspect="1"/>
          </p:cNvPicPr>
          <p:nvPr>
            <p:ph idx="1"/>
          </p:nvPr>
        </p:nvPicPr>
        <p:blipFill>
          <a:blip r:embed="rId2">
            <a:alphaModFix amt="9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58" b="8958"/>
          <a:stretch>
            <a:fillRect/>
          </a:stretch>
        </p:blipFill>
        <p:spPr>
          <a:xfrm>
            <a:off x="1993546" y="1829041"/>
            <a:ext cx="6693254" cy="368103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/>
              <a:t>Early / even </a:t>
            </a:r>
            <a:r>
              <a:rPr lang="en-US" sz="2800" i="1" dirty="0" err="1" smtClean="0"/>
              <a:t>moar</a:t>
            </a:r>
            <a:r>
              <a:rPr lang="en-US" sz="2800" dirty="0" smtClean="0"/>
              <a:t> planning</a:t>
            </a:r>
          </a:p>
          <a:p>
            <a:r>
              <a:rPr lang="en-US" sz="2800" dirty="0" smtClean="0"/>
              <a:t>The two venues major concerns</a:t>
            </a:r>
          </a:p>
          <a:p>
            <a:pPr lvl="2"/>
            <a:r>
              <a:rPr lang="en-US" sz="2000" dirty="0" smtClean="0"/>
              <a:t>interconnectivity (MDFs/ IDFs/ </a:t>
            </a:r>
            <a:r>
              <a:rPr lang="en-US" sz="2000" dirty="0" err="1" smtClean="0"/>
              <a:t>etc</a:t>
            </a:r>
            <a:r>
              <a:rPr lang="en-US" sz="2000" dirty="0" smtClean="0"/>
              <a:t>)</a:t>
            </a:r>
          </a:p>
          <a:p>
            <a:pPr lvl="2"/>
            <a:r>
              <a:rPr lang="en-US" sz="2000" dirty="0" err="1" smtClean="0"/>
              <a:t>ethernet</a:t>
            </a:r>
            <a:r>
              <a:rPr lang="en-US" sz="2000" dirty="0" smtClean="0"/>
              <a:t> drop availability (especially Bally’s &amp; 26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floor)</a:t>
            </a:r>
          </a:p>
          <a:p>
            <a:pPr lvl="3"/>
            <a:r>
              <a:rPr lang="en-US" sz="1600" dirty="0" err="1" smtClean="0"/>
              <a:t>wifi</a:t>
            </a:r>
            <a:r>
              <a:rPr lang="en-US" sz="1600" dirty="0" smtClean="0"/>
              <a:t> coverage</a:t>
            </a:r>
          </a:p>
          <a:p>
            <a:pPr lvl="2"/>
            <a:r>
              <a:rPr lang="en-US" sz="2000" dirty="0" smtClean="0"/>
              <a:t>DCTV availability, number of channels and quality of the signal</a:t>
            </a:r>
          </a:p>
          <a:p>
            <a:r>
              <a:rPr lang="en-US" dirty="0" smtClean="0"/>
              <a:t>getting all of the requirements on time</a:t>
            </a:r>
          </a:p>
          <a:p>
            <a:pPr lvl="2"/>
            <a:endParaRPr lang="en-US" sz="2000" dirty="0" smtClean="0"/>
          </a:p>
          <a:p>
            <a:pPr lvl="1"/>
            <a:endParaRPr 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6824352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 descr="desktop-1406693463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67" b="7367"/>
          <a:stretch>
            <a:fillRect/>
          </a:stretch>
        </p:blipFill>
        <p:spPr>
          <a:xfrm>
            <a:off x="0" y="331817"/>
            <a:ext cx="9412448" cy="5176484"/>
          </a:xfrm>
        </p:spPr>
      </p:pic>
    </p:spTree>
    <p:extLst>
      <p:ext uri="{BB962C8B-B14F-4D97-AF65-F5344CB8AC3E}">
        <p14:creationId xmlns:p14="http://schemas.microsoft.com/office/powerpoint/2010/main" val="21411868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upgrayedd</a:t>
            </a:r>
            <a:endParaRPr lang="en-US" dirty="0"/>
          </a:p>
        </p:txBody>
      </p:sp>
      <p:pic>
        <p:nvPicPr>
          <p:cNvPr id="4" name="Picture 3" descr="upgrayedd2.jpg"/>
          <p:cNvPicPr>
            <a:picLocks noChangeAspect="1"/>
          </p:cNvPicPr>
          <p:nvPr/>
        </p:nvPicPr>
        <p:blipFill>
          <a:blip r:embed="rId2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799" y="1600200"/>
            <a:ext cx="7315200" cy="48097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159313" y="1667183"/>
            <a:ext cx="6773767" cy="4525963"/>
          </a:xfrm>
        </p:spPr>
        <p:txBody>
          <a:bodyPr>
            <a:noAutofit/>
          </a:bodyPr>
          <a:lstStyle/>
          <a:p>
            <a:r>
              <a:rPr lang="en-US" sz="2800" dirty="0" smtClean="0"/>
              <a:t>Some newer Aruba APs</a:t>
            </a:r>
          </a:p>
          <a:p>
            <a:pPr lvl="1"/>
            <a:r>
              <a:rPr lang="en-US" sz="2400" dirty="0" smtClean="0"/>
              <a:t>105</a:t>
            </a:r>
          </a:p>
          <a:p>
            <a:pPr lvl="1"/>
            <a:r>
              <a:rPr lang="en-US" sz="2400" dirty="0" smtClean="0"/>
              <a:t>135</a:t>
            </a:r>
          </a:p>
          <a:p>
            <a:pPr lvl="1"/>
            <a:r>
              <a:rPr lang="en-US" sz="2400" dirty="0" smtClean="0"/>
              <a:t>225</a:t>
            </a:r>
            <a:endParaRPr lang="en-US" sz="2400" dirty="0"/>
          </a:p>
          <a:p>
            <a:r>
              <a:rPr lang="en-US" sz="2800" dirty="0" smtClean="0"/>
              <a:t>7210 Controller</a:t>
            </a:r>
          </a:p>
          <a:p>
            <a:r>
              <a:rPr lang="en-US" sz="2800" dirty="0" smtClean="0"/>
              <a:t>new raspberry </a:t>
            </a:r>
            <a:r>
              <a:rPr lang="en-US" sz="2800" dirty="0" err="1" smtClean="0"/>
              <a:t>pis</a:t>
            </a:r>
            <a:r>
              <a:rPr lang="en-US" sz="2800" dirty="0" smtClean="0"/>
              <a:t> for DCTV</a:t>
            </a:r>
          </a:p>
          <a:p>
            <a:r>
              <a:rPr lang="en-US" sz="2800" dirty="0" smtClean="0"/>
              <a:t>addition of slides to the DCTV streaming</a:t>
            </a:r>
          </a:p>
        </p:txBody>
      </p:sp>
    </p:spTree>
    <p:extLst>
      <p:ext uri="{BB962C8B-B14F-4D97-AF65-F5344CB8AC3E}">
        <p14:creationId xmlns:p14="http://schemas.microsoft.com/office/powerpoint/2010/main" val="316358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5830238" y="1632532"/>
            <a:ext cx="2472286" cy="4885699"/>
          </a:xfrm>
          <a:prstGeom prst="round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57200" y="1590427"/>
            <a:ext cx="2472286" cy="4885699"/>
          </a:xfrm>
          <a:prstGeom prst="round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Up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89378" y="2640809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Internet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82127" y="5866516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Monday</a:t>
            </a:r>
            <a:endParaRPr lang="en-US" b="1" dirty="0"/>
          </a:p>
        </p:txBody>
      </p:sp>
      <p:sp>
        <p:nvSpPr>
          <p:cNvPr id="10" name="TextBox 9"/>
          <p:cNvSpPr txBox="1"/>
          <p:nvPr/>
        </p:nvSpPr>
        <p:spPr>
          <a:xfrm>
            <a:off x="940925" y="2096653"/>
            <a:ext cx="1202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NOC Setup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5568" y="3180852"/>
            <a:ext cx="22139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MDF/IDF connections</a:t>
            </a:r>
          </a:p>
          <a:p>
            <a:r>
              <a:rPr lang="en-US" dirty="0" smtClean="0"/>
              <a:t>Hotels Interconnect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40925" y="4081575"/>
            <a:ext cx="1430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DCTV Staging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15568" y="4611094"/>
            <a:ext cx="20856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WiFI</a:t>
            </a:r>
            <a:r>
              <a:rPr lang="en-US" dirty="0" smtClean="0"/>
              <a:t> Controller</a:t>
            </a:r>
          </a:p>
          <a:p>
            <a:r>
              <a:rPr lang="en-US" dirty="0" smtClean="0"/>
              <a:t>Setup/ RADIUS </a:t>
            </a:r>
            <a:r>
              <a:rPr lang="en-US" dirty="0" err="1" smtClean="0"/>
              <a:t>Auth</a:t>
            </a:r>
            <a:endParaRPr lang="en-US" dirty="0" smtClean="0"/>
          </a:p>
          <a:p>
            <a:r>
              <a:rPr lang="en-US" dirty="0" smtClean="0"/>
              <a:t>testing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115117" y="1632532"/>
            <a:ext cx="2472286" cy="4885699"/>
          </a:xfrm>
          <a:prstGeom prst="round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253276" y="4912695"/>
            <a:ext cx="2273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wifireg.defcon.org</a:t>
            </a:r>
            <a:r>
              <a:rPr lang="en-US" dirty="0"/>
              <a:t> up!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874367" y="5866516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Tuesday</a:t>
            </a:r>
            <a:endParaRPr lang="en-US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3421446" y="2640809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 hanging start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3166078" y="3222957"/>
            <a:ext cx="2112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CGClines</a:t>
            </a:r>
            <a:r>
              <a:rPr lang="en-US" dirty="0" smtClean="0"/>
              <a:t> up/ testing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94492" y="5694886"/>
            <a:ext cx="8492308" cy="0"/>
          </a:xfrm>
          <a:prstGeom prst="line">
            <a:avLst/>
          </a:prstGeom>
          <a:ln>
            <a:solidFill>
              <a:srgbClr val="3366FF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6429319" y="5866516"/>
            <a:ext cx="1313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Wednesday</a:t>
            </a:r>
            <a:endParaRPr lang="en-US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3421446" y="3827183"/>
            <a:ext cx="1723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 hanging start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3193000" y="4395292"/>
            <a:ext cx="2181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DCTV </a:t>
            </a:r>
            <a:r>
              <a:rPr lang="en-US" dirty="0" err="1" smtClean="0"/>
              <a:t>headend</a:t>
            </a:r>
            <a:r>
              <a:rPr lang="en-US" dirty="0" smtClean="0"/>
              <a:t> install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6124250" y="2188986"/>
            <a:ext cx="1783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moar</a:t>
            </a:r>
            <a:r>
              <a:rPr lang="en-US" dirty="0" smtClean="0"/>
              <a:t> AP hanging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933205" y="2808328"/>
            <a:ext cx="2171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patching   patching</a:t>
            </a:r>
          </a:p>
          <a:p>
            <a:r>
              <a:rPr lang="en-US" dirty="0" smtClean="0"/>
              <a:t> patching      patching   </a:t>
            </a:r>
            <a:endParaRPr lang="en-US" dirty="0"/>
          </a:p>
        </p:txBody>
      </p:sp>
      <p:sp>
        <p:nvSpPr>
          <p:cNvPr id="29" name="TextBox 28"/>
          <p:cNvSpPr txBox="1"/>
          <p:nvPr/>
        </p:nvSpPr>
        <p:spPr>
          <a:xfrm>
            <a:off x="3166078" y="1911987"/>
            <a:ext cx="22976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moved remaining core</a:t>
            </a:r>
          </a:p>
          <a:p>
            <a:r>
              <a:rPr lang="en-US" dirty="0" smtClean="0"/>
              <a:t>gear to MDF</a:t>
            </a:r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6124250" y="3841294"/>
            <a:ext cx="1980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Android 802.1x fun</a:t>
            </a:r>
            <a:endParaRPr lang="en-US" dirty="0"/>
          </a:p>
        </p:txBody>
      </p:sp>
      <p:sp>
        <p:nvSpPr>
          <p:cNvPr id="31" name="TextBox 30"/>
          <p:cNvSpPr txBox="1"/>
          <p:nvPr/>
        </p:nvSpPr>
        <p:spPr>
          <a:xfrm>
            <a:off x="5910323" y="4441060"/>
            <a:ext cx="23465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Network Management</a:t>
            </a:r>
          </a:p>
          <a:p>
            <a:r>
              <a:rPr lang="en-US" dirty="0" smtClean="0"/>
              <a:t>Systems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1956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13" grpId="0" animBg="1"/>
      <p:bldP spid="8" grpId="0"/>
      <p:bldP spid="9" grpId="0"/>
      <p:bldP spid="10" grpId="0"/>
      <p:bldP spid="11" grpId="0"/>
      <p:bldP spid="12" grpId="0"/>
      <p:bldP spid="14" grpId="0"/>
      <p:bldP spid="18" grpId="0" animBg="1"/>
      <p:bldP spid="19" grpId="0"/>
      <p:bldP spid="20" grpId="0"/>
      <p:bldP spid="21" grpId="0"/>
      <p:bldP spid="22" grpId="0"/>
      <p:bldP spid="26" grpId="0"/>
      <p:bldP spid="23" grpId="0"/>
      <p:bldP spid="24" grpId="0"/>
      <p:bldP spid="27" grpId="0"/>
      <p:bldP spid="28" grpId="0"/>
      <p:bldP spid="29" grpId="0"/>
      <p:bldP spid="30" grpId="0"/>
      <p:bldP spid="3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port mapping/ provisioning</a:t>
            </a:r>
          </a:p>
          <a:p>
            <a:r>
              <a:rPr lang="en-US" dirty="0" smtClean="0"/>
              <a:t>All kinds of </a:t>
            </a:r>
            <a:r>
              <a:rPr lang="en-US" dirty="0" err="1" smtClean="0"/>
              <a:t>WiFi</a:t>
            </a:r>
            <a:r>
              <a:rPr lang="en-US" dirty="0" smtClean="0"/>
              <a:t> </a:t>
            </a:r>
            <a:r>
              <a:rPr lang="en-US" dirty="0" err="1" smtClean="0"/>
              <a:t>config</a:t>
            </a:r>
            <a:r>
              <a:rPr lang="en-US" dirty="0" smtClean="0"/>
              <a:t> instructions</a:t>
            </a:r>
          </a:p>
          <a:p>
            <a:r>
              <a:rPr lang="en-US" strike="sngStrike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getting requirements on time</a:t>
            </a:r>
          </a:p>
          <a:p>
            <a:r>
              <a:rPr lang="en-US" dirty="0" smtClean="0"/>
              <a:t>last minute changes or new requests</a:t>
            </a:r>
          </a:p>
        </p:txBody>
      </p:sp>
    </p:spTree>
    <p:extLst>
      <p:ext uri="{BB962C8B-B14F-4D97-AF65-F5344CB8AC3E}">
        <p14:creationId xmlns:p14="http://schemas.microsoft.com/office/powerpoint/2010/main" val="13359686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pic>
        <p:nvPicPr>
          <p:cNvPr id="4" name="Content Placeholder 3" descr="Rami-Malek-in-Mr.-Robot-Season-1-Episode-1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42" r="4542"/>
          <a:stretch>
            <a:fillRect/>
          </a:stretch>
        </p:blipFill>
        <p:spPr>
          <a:xfrm>
            <a:off x="-441" y="1600200"/>
            <a:ext cx="9198821" cy="5058997"/>
          </a:xfrm>
        </p:spPr>
      </p:pic>
      <p:pic>
        <p:nvPicPr>
          <p:cNvPr id="5" name="Picture 4" descr="Pineapp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0619" y="86808"/>
            <a:ext cx="2303868" cy="3442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4427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Issues</a:t>
            </a:r>
            <a:endParaRPr lang="en-US" dirty="0"/>
          </a:p>
        </p:txBody>
      </p:sp>
      <p:pic>
        <p:nvPicPr>
          <p:cNvPr id="4" name="Content Placeholder 3" descr="explain_this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88" b="21988"/>
          <a:stretch>
            <a:fillRect/>
          </a:stretch>
        </p:blipFill>
        <p:spPr>
          <a:xfrm>
            <a:off x="926269" y="1462897"/>
            <a:ext cx="7333934" cy="403338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3274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wilight">
  <a:themeElements>
    <a:clrScheme name="Twilight">
      <a:dk1>
        <a:sysClr val="windowText" lastClr="000000"/>
      </a:dk1>
      <a:lt1>
        <a:sysClr val="window" lastClr="FFFFFF"/>
      </a:lt1>
      <a:dk2>
        <a:srgbClr val="24213E"/>
      </a:dk2>
      <a:lt2>
        <a:srgbClr val="E9EAF0"/>
      </a:lt2>
      <a:accent1>
        <a:srgbClr val="E8BC4A"/>
      </a:accent1>
      <a:accent2>
        <a:srgbClr val="83C1C6"/>
      </a:accent2>
      <a:accent3>
        <a:srgbClr val="E78D35"/>
      </a:accent3>
      <a:accent4>
        <a:srgbClr val="909CE1"/>
      </a:accent4>
      <a:accent5>
        <a:srgbClr val="839C41"/>
      </a:accent5>
      <a:accent6>
        <a:srgbClr val="CC5439"/>
      </a:accent6>
      <a:hlink>
        <a:srgbClr val="1C6CF1"/>
      </a:hlink>
      <a:folHlink>
        <a:srgbClr val="C649E0"/>
      </a:folHlink>
    </a:clrScheme>
    <a:fontScheme name="Twilight">
      <a:maj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ヒラギノ角ゴ Pro W3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wi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 fov="600000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bg1">
                <a:shade val="100000"/>
                <a:satMod val="300000"/>
              </a:schemeClr>
            </a:gs>
            <a:gs pos="31000">
              <a:schemeClr val="bg1">
                <a:tint val="100000"/>
                <a:satMod val="300000"/>
              </a:schemeClr>
            </a:gs>
            <a:gs pos="62000">
              <a:schemeClr val="phClr">
                <a:tint val="100000"/>
                <a:shade val="100000"/>
                <a:satMod val="100000"/>
              </a:schemeClr>
            </a:gs>
            <a:gs pos="100000">
              <a:schemeClr val="phClr">
                <a:shade val="100000"/>
                <a:hueMod val="93000"/>
                <a:satMod val="50000"/>
                <a:lumMod val="2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100000"/>
                <a:satMod val="100000"/>
              </a:schemeClr>
            </a:gs>
            <a:gs pos="100000">
              <a:schemeClr val="phClr">
                <a:tint val="100000"/>
                <a:shade val="100000"/>
                <a:alpha val="100000"/>
                <a:hueMod val="100000"/>
                <a:satMod val="150000"/>
                <a:lumMod val="5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Twilight.thmx</Template>
  <TotalTime>6085</TotalTime>
  <Words>342</Words>
  <Application>Microsoft Macintosh PowerPoint</Application>
  <PresentationFormat>On-screen Show (4:3)</PresentationFormat>
  <Paragraphs>139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Twilight</vt:lpstr>
      <vt:lpstr>DEF CON 23 NOC REVIEW</vt:lpstr>
      <vt:lpstr>what do we do?</vt:lpstr>
      <vt:lpstr>Planning</vt:lpstr>
      <vt:lpstr>PowerPoint Presentation</vt:lpstr>
      <vt:lpstr>upgrayedd</vt:lpstr>
      <vt:lpstr>Setting Up</vt:lpstr>
      <vt:lpstr>Challenges</vt:lpstr>
      <vt:lpstr>Challenges</vt:lpstr>
      <vt:lpstr>Issues</vt:lpstr>
      <vt:lpstr>Numbers</vt:lpstr>
      <vt:lpstr>Numbers</vt:lpstr>
      <vt:lpstr>Numbers</vt:lpstr>
      <vt:lpstr># of Devices by Manufacturer</vt:lpstr>
      <vt:lpstr>WiFi Graphs</vt:lpstr>
      <vt:lpstr>WiFi Graphs</vt:lpstr>
      <vt:lpstr>effffn’s twelve</vt:lpstr>
      <vt:lpstr>THANKS!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 CON 23 NOC REVIEW</dc:title>
  <dc:subject/>
  <dc:creator>effffn</dc:creator>
  <cp:keywords/>
  <dc:description/>
  <cp:lastModifiedBy>Luiz Eduardo</cp:lastModifiedBy>
  <cp:revision>103</cp:revision>
  <cp:lastPrinted>2015-08-10T01:40:54Z</cp:lastPrinted>
  <dcterms:created xsi:type="dcterms:W3CDTF">2015-08-04T00:59:24Z</dcterms:created>
  <dcterms:modified xsi:type="dcterms:W3CDTF">2015-08-10T01:45:47Z</dcterms:modified>
  <cp:category/>
</cp:coreProperties>
</file>