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12192000"/>
  <p:notesSz cx="6858000" cy="9144000"/>
  <p:embeddedFontLst>
    <p:embeddedFont>
      <p:font typeface="Livv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U2IRA//dxNXOTH15cGqpy6SCj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Livvic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Livvic-italic.fntdata"/><Relationship Id="rId12" Type="http://schemas.openxmlformats.org/officeDocument/2006/relationships/slide" Target="slides/slide5.xml"/><Relationship Id="rId34" Type="http://schemas.openxmlformats.org/officeDocument/2006/relationships/font" Target="fonts/Livvic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Livvic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ed55ef830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8ed55ef830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ed55ef830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8ed55ef830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ed55ef830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ed55ef830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d1016fb45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8d1016fb45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db923bd0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8db923bd0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8db923bd0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ed55ef830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8ed55ef830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ed55ef830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d1016fb45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Demonstrar ataques no CLIçç</a:t>
            </a:r>
            <a:endParaRPr/>
          </a:p>
        </p:txBody>
      </p:sp>
      <p:sp>
        <p:nvSpPr>
          <p:cNvPr id="403" name="Google Shape;403;g8d1016fb45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d1016fb45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Demonstrar ataques no CLIçç</a:t>
            </a:r>
            <a:endParaRPr/>
          </a:p>
        </p:txBody>
      </p:sp>
      <p:sp>
        <p:nvSpPr>
          <p:cNvPr id="411" name="Google Shape;411;g8d1016fb45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1016fb45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Demonstrar ataques no CLIçç</a:t>
            </a:r>
            <a:endParaRPr/>
          </a:p>
        </p:txBody>
      </p:sp>
      <p:sp>
        <p:nvSpPr>
          <p:cNvPr id="418" name="Google Shape;418;g8d1016fb45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d1016fb45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Demonstrar ataques no CLIçç</a:t>
            </a:r>
            <a:endParaRPr/>
          </a:p>
        </p:txBody>
      </p:sp>
      <p:sp>
        <p:nvSpPr>
          <p:cNvPr id="425" name="Google Shape;425;g8d1016fb45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d1016fb4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d1016fb4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d1016fb45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Demonstrar ataques no CLIçç</a:t>
            </a:r>
            <a:endParaRPr/>
          </a:p>
        </p:txBody>
      </p:sp>
      <p:sp>
        <p:nvSpPr>
          <p:cNvPr id="438" name="Google Shape;438;g8d1016fb45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ed55ef83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ed55ef83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b923bd0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8db923bd0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8db923bd0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ed55ef830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8ed55ef830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ed55ef83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8ed55ef83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32F3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2"/>
          <p:cNvSpPr txBox="1"/>
          <p:nvPr>
            <p:ph type="ctrTitle"/>
          </p:nvPr>
        </p:nvSpPr>
        <p:spPr>
          <a:xfrm>
            <a:off x="266700" y="19510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2"/>
          <p:cNvSpPr txBox="1"/>
          <p:nvPr>
            <p:ph idx="1" type="subTitle"/>
          </p:nvPr>
        </p:nvSpPr>
        <p:spPr>
          <a:xfrm>
            <a:off x="266700" y="44307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2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22"/>
          <p:cNvSpPr txBox="1"/>
          <p:nvPr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itle">
  <p:cSld name="Sub-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1"/>
          <p:cNvSpPr txBox="1"/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squid-ink">
  <p:cSld name="category_squid-i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1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31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squidink">
  <p:cSld name="blank_squidi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2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32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2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2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squid-ink">
  <p:cSld name="icons_squid-i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3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33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3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3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3"/>
          <p:cNvSpPr/>
          <p:nvPr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3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/>
          </a:p>
        </p:txBody>
      </p:sp>
      <p:cxnSp>
        <p:nvCxnSpPr>
          <p:cNvPr id="81" name="Google Shape;81;p133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33"/>
          <p:cNvSpPr txBox="1"/>
          <p:nvPr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purple">
  <p:cSld name="category_purp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4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4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4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34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88" name="Google Shape;88;p134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4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90" name="Google Shape;90;p134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" name="Google Shape;91;p134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4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purple">
  <p:cSld name="icons_purp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5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35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5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5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5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5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00" name="Google Shape;100;p135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01" name="Google Shape;101;p135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02" name="Google Shape;102;p135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35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pink">
  <p:cSld name="category_pi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6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6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6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36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09" name="Google Shape;109;p136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6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111" name="Google Shape;111;p136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2" name="Google Shape;112;p136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6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pink">
  <p:cSld name="icons_pi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7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37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7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7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7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7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21" name="Google Shape;121;p137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22" name="Google Shape;122;p137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23" name="Google Shape;123;p137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37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green">
  <p:cSld name="category_gree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8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8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38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38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30" name="Google Shape;130;p138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8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132" name="Google Shape;132;p138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3" name="Google Shape;133;p138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8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green">
  <p:cSld name="icons_gree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9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39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9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9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9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9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42" name="Google Shape;142;p139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43" name="Google Shape;143;p139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44" name="Google Shape;144;p139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39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only_Dark-BG" type="titleOnly">
  <p:cSld name="TITLE_ONLY">
    <p:bg>
      <p:bgPr>
        <a:solidFill>
          <a:srgbClr val="232F3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2"/>
          <p:cNvSpPr txBox="1"/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2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orange">
  <p:cSld name="category_orang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0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0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40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40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51" name="Google Shape;151;p140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0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153" name="Google Shape;153;p140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140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0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orange">
  <p:cSld name="icons_orang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41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1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41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1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1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1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64" name="Google Shape;164;p141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65" name="Google Shape;165;p141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66" name="Google Shape;166;p141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red">
  <p:cSld name="category_red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2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2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42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42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72" name="Google Shape;172;p142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2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174" name="Google Shape;174;p142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142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2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red">
  <p:cSld name="icons_red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3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3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3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43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3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3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84" name="Google Shape;184;p143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85" name="Google Shape;185;p143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86" name="Google Shape;186;p143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43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nces_orange">
  <p:cSld name="instances_orang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4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44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4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144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4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4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195" name="Google Shape;195;p144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196" name="Google Shape;196;p144"/>
          <p:cNvSpPr txBox="1"/>
          <p:nvPr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197" name="Google Shape;197;p144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44"/>
          <p:cNvCxnSpPr/>
          <p:nvPr/>
        </p:nvCxnSpPr>
        <p:spPr>
          <a:xfrm>
            <a:off x="3553904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44"/>
          <p:cNvCxnSpPr/>
          <p:nvPr/>
        </p:nvCxnSpPr>
        <p:spPr>
          <a:xfrm>
            <a:off x="507161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44"/>
          <p:cNvSpPr txBox="1"/>
          <p:nvPr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blue">
  <p:cSld name="category_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5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5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45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45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206" name="Google Shape;206;p145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5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208" name="Google Shape;208;p145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145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5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blue">
  <p:cSld name="icons_blu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6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46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46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46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6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6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218" name="Google Shape;218;p146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219" name="Google Shape;219;p146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220" name="Google Shape;220;p146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46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blue_resource">
  <p:cSld name="icons_blue_resourc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7"/>
          <p:cNvSpPr/>
          <p:nvPr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7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47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47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7" name="Google Shape;227;p147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47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7"/>
          <p:cNvSpPr txBox="1"/>
          <p:nvPr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turquoise">
  <p:cSld name="category_turquois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8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8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48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48"/>
          <p:cNvGrpSpPr/>
          <p:nvPr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235" name="Google Shape;235;p148"/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8"/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/>
            </a:p>
          </p:txBody>
        </p:sp>
        <p:cxnSp>
          <p:nvCxnSpPr>
            <p:cNvPr id="237" name="Google Shape;237;p148"/>
            <p:cNvCxnSpPr/>
            <p:nvPr/>
          </p:nvCxnSpPr>
          <p:spPr>
            <a:xfrm>
              <a:off x="9220200" y="1519841"/>
              <a:ext cx="0" cy="257787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148"/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8"/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turquoise">
  <p:cSld name="icons_turquois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9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49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49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149"/>
          <p:cNvSpPr/>
          <p:nvPr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9"/>
          <p:cNvSpPr/>
          <p:nvPr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9"/>
          <p:cNvSpPr txBox="1"/>
          <p:nvPr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/>
          </a:p>
        </p:txBody>
      </p:sp>
      <p:sp>
        <p:nvSpPr>
          <p:cNvPr id="247" name="Google Shape;247;p149"/>
          <p:cNvSpPr txBox="1"/>
          <p:nvPr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/>
          </a:p>
        </p:txBody>
      </p:sp>
      <p:sp>
        <p:nvSpPr>
          <p:cNvPr id="248" name="Google Shape;248;p149"/>
          <p:cNvSpPr txBox="1"/>
          <p:nvPr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249" name="Google Shape;249;p149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149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Dark-BG">
  <p:cSld name="Blank_Dark-BG">
    <p:bg>
      <p:bgPr>
        <a:solidFill>
          <a:srgbClr val="232F3E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3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53"/>
          <p:cNvSpPr/>
          <p:nvPr/>
        </p:nvSpPr>
        <p:spPr>
          <a:xfrm>
            <a:off x="1025892" y="6420078"/>
            <a:ext cx="76256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2018, Amazon Web Services, Inc. or its affiliates. All rights reserved.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_green">
  <p:cSld name="resources_gree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0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50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50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150"/>
          <p:cNvSpPr/>
          <p:nvPr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50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150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egory_gray">
  <p:cSld name="category_gra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4"/>
          <p:cNvSpPr txBox="1"/>
          <p:nvPr>
            <p:ph type="title"/>
          </p:nvPr>
        </p:nvSpPr>
        <p:spPr>
          <a:xfrm>
            <a:off x="750146" y="2280621"/>
            <a:ext cx="6683388" cy="2205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54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154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gray">
  <p:cSld name="icons_gra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5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55"/>
          <p:cNvSpPr txBox="1"/>
          <p:nvPr>
            <p:ph type="title"/>
          </p:nvPr>
        </p:nvSpPr>
        <p:spPr>
          <a:xfrm>
            <a:off x="202294" y="390334"/>
            <a:ext cx="6532780" cy="55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800"/>
              <a:buFont typeface="Arial"/>
              <a:buNone/>
              <a:defRPr b="1" sz="2800">
                <a:solidFill>
                  <a:srgbClr val="141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5"/>
          <p:cNvSpPr txBox="1"/>
          <p:nvPr>
            <p:ph idx="1" type="body"/>
          </p:nvPr>
        </p:nvSpPr>
        <p:spPr>
          <a:xfrm>
            <a:off x="10909468" y="438500"/>
            <a:ext cx="1053932" cy="46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B23"/>
              </a:buClr>
              <a:buSzPts val="1800"/>
              <a:buNone/>
              <a:defRPr sz="1800">
                <a:solidFill>
                  <a:srgbClr val="141B2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155"/>
          <p:cNvSpPr/>
          <p:nvPr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5"/>
          <p:cNvSpPr/>
          <p:nvPr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5"/>
          <p:cNvSpPr txBox="1"/>
          <p:nvPr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269" name="Google Shape;269;p155"/>
          <p:cNvCxnSpPr/>
          <p:nvPr/>
        </p:nvCxnSpPr>
        <p:spPr>
          <a:xfrm>
            <a:off x="1828799" y="1050090"/>
            <a:ext cx="0" cy="5014321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4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4"/>
          <p:cNvSpPr txBox="1"/>
          <p:nvPr>
            <p:ph idx="1" type="body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4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-page">
  <p:cSld name="TOC-page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5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25"/>
          <p:cNvSpPr txBox="1"/>
          <p:nvPr>
            <p:ph type="title"/>
          </p:nvPr>
        </p:nvSpPr>
        <p:spPr>
          <a:xfrm>
            <a:off x="266699" y="537401"/>
            <a:ext cx="11696700" cy="1299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5"/>
          <p:cNvSpPr txBox="1"/>
          <p:nvPr>
            <p:ph idx="1" type="body"/>
          </p:nvPr>
        </p:nvSpPr>
        <p:spPr>
          <a:xfrm>
            <a:off x="266700" y="1925142"/>
            <a:ext cx="11696699" cy="391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-header" type="secHead">
  <p:cSld name="SECTION_HEADER">
    <p:bg>
      <p:bgPr>
        <a:blipFill>
          <a:blip r:embed="rId2">
            <a:alphaModFix amt="58999"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99111" y="0"/>
            <a:ext cx="20192152" cy="721148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6"/>
          <p:cNvSpPr txBox="1"/>
          <p:nvPr>
            <p:ph type="title"/>
          </p:nvPr>
        </p:nvSpPr>
        <p:spPr>
          <a:xfrm>
            <a:off x="26670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6"/>
          <p:cNvSpPr txBox="1"/>
          <p:nvPr>
            <p:ph idx="1" type="body"/>
          </p:nvPr>
        </p:nvSpPr>
        <p:spPr>
          <a:xfrm>
            <a:off x="26670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2000"/>
              <a:buNone/>
              <a:defRPr sz="2000">
                <a:solidFill>
                  <a:srgbClr val="8A8C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 sz="1800">
                <a:solidFill>
                  <a:srgbClr val="8A8C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1600"/>
              <a:buNone/>
              <a:defRPr sz="1600">
                <a:solidFill>
                  <a:srgbClr val="8A8C8F"/>
                </a:solidFill>
              </a:defRPr>
            </a:lvl9pPr>
          </a:lstStyle>
          <a:p/>
        </p:txBody>
      </p:sp>
      <p:sp>
        <p:nvSpPr>
          <p:cNvPr id="45" name="Google Shape;45;p126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-content" type="twoObj">
  <p:cSld name="TWO_OBJECTS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7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7"/>
          <p:cNvSpPr txBox="1"/>
          <p:nvPr>
            <p:ph idx="1" type="body"/>
          </p:nvPr>
        </p:nvSpPr>
        <p:spPr>
          <a:xfrm>
            <a:off x="266700" y="1093787"/>
            <a:ext cx="5753100" cy="508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7"/>
          <p:cNvSpPr txBox="1"/>
          <p:nvPr>
            <p:ph idx="2" type="body"/>
          </p:nvPr>
        </p:nvSpPr>
        <p:spPr>
          <a:xfrm>
            <a:off x="6172200" y="1093787"/>
            <a:ext cx="5791200" cy="508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7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only_Light-BG" type="titleOnly">
  <p:cSld name="TITLE_ONLY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8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8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Light-BG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9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F3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1"/>
          <p:cNvSpPr txBox="1"/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1"/>
          <p:cNvSpPr txBox="1"/>
          <p:nvPr>
            <p:ph idx="1" type="body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942" y="6345238"/>
            <a:ext cx="584385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1"/>
          <p:cNvSpPr/>
          <p:nvPr/>
        </p:nvSpPr>
        <p:spPr>
          <a:xfrm>
            <a:off x="1025892" y="6420078"/>
            <a:ext cx="76256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AB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B6BAB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3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23"/>
          <p:cNvSpPr txBox="1"/>
          <p:nvPr>
            <p:ph idx="1" type="body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3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942" y="6345238"/>
            <a:ext cx="585391" cy="3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3"/>
          <p:cNvSpPr/>
          <p:nvPr/>
        </p:nvSpPr>
        <p:spPr>
          <a:xfrm>
            <a:off x="1025892" y="6420078"/>
            <a:ext cx="76256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ABF"/>
              </a:buClr>
              <a:buSzPts val="800"/>
              <a:buFont typeface="Arial"/>
              <a:buNone/>
            </a:pPr>
            <a:r>
              <a:rPr b="0" i="0" lang="en-US" sz="800">
                <a:solidFill>
                  <a:srgbClr val="B6BAB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</a:t>
            </a:r>
            <a:endParaRPr/>
          </a:p>
        </p:txBody>
      </p:sp>
      <p:pic>
        <p:nvPicPr>
          <p:cNvPr id="32" name="Google Shape;32;p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2926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0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30"/>
          <p:cNvSpPr txBox="1"/>
          <p:nvPr>
            <p:ph idx="1" type="body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0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942" y="6345238"/>
            <a:ext cx="585391" cy="3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0"/>
          <p:cNvSpPr/>
          <p:nvPr/>
        </p:nvSpPr>
        <p:spPr>
          <a:xfrm>
            <a:off x="1025892" y="6420078"/>
            <a:ext cx="76256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ABF"/>
              </a:buClr>
              <a:buSzPts val="800"/>
              <a:buFont typeface="Arial"/>
              <a:buNone/>
            </a:pPr>
            <a:r>
              <a:rPr b="0" i="0" lang="en-US" sz="800">
                <a:solidFill>
                  <a:srgbClr val="B6BAB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FSecureLABS/leonidas" TargetMode="External"/><Relationship Id="rId4" Type="http://schemas.openxmlformats.org/officeDocument/2006/relationships/hyperlink" Target="http://detectioninthe.cloud/" TargetMode="External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inkedin.com/in/daniel-saibt-4b77909/" TargetMode="External"/><Relationship Id="rId4" Type="http://schemas.openxmlformats.org/officeDocument/2006/relationships/hyperlink" Target="mailto:danielsaibt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organiza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"/>
          <p:cNvSpPr txBox="1"/>
          <p:nvPr>
            <p:ph type="ctrTitle"/>
          </p:nvPr>
        </p:nvSpPr>
        <p:spPr>
          <a:xfrm>
            <a:off x="266700" y="1867988"/>
            <a:ext cx="9144000" cy="1122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AWS - Implementing permissions guardrails across accounts</a:t>
            </a:r>
            <a:endParaRPr/>
          </a:p>
        </p:txBody>
      </p:sp>
      <p:sp>
        <p:nvSpPr>
          <p:cNvPr id="275" name="Google Shape;275;p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ed55ef830_1_8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Development Process</a:t>
            </a:r>
            <a:endParaRPr/>
          </a:p>
        </p:txBody>
      </p:sp>
      <p:sp>
        <p:nvSpPr>
          <p:cNvPr id="338" name="Google Shape;338;g8ed55ef830_1_8"/>
          <p:cNvSpPr txBox="1"/>
          <p:nvPr>
            <p:ph idx="1" type="body"/>
          </p:nvPr>
        </p:nvSpPr>
        <p:spPr>
          <a:xfrm>
            <a:off x="266700" y="11303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How to give product and development teams freedom of action?</a:t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How to balance the usability versus security?</a:t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339" name="Google Shape;339;g8ed55ef830_1_8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g8ed55ef830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88" y="3072663"/>
            <a:ext cx="64674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ed55ef830_1_26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Costs control and Asset Inventory</a:t>
            </a:r>
            <a:endParaRPr/>
          </a:p>
        </p:txBody>
      </p:sp>
      <p:sp>
        <p:nvSpPr>
          <p:cNvPr id="346" name="Google Shape;346;g8ed55ef830_1_26"/>
          <p:cNvSpPr txBox="1"/>
          <p:nvPr>
            <p:ph idx="1" type="body"/>
          </p:nvPr>
        </p:nvSpPr>
        <p:spPr>
          <a:xfrm>
            <a:off x="266700" y="11303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/>
              <a:t>And the cost? AWS launches new tools every time.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What about asset inventory? Do you really use all regions?</a:t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/>
              <a:t> 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347" name="Google Shape;347;g8ed55ef830_1_26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g8ed55ef83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23" y="2903675"/>
            <a:ext cx="5745025" cy="2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ed55ef830_1_14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Incident Response and </a:t>
            </a:r>
            <a:r>
              <a:rPr lang="en-US"/>
              <a:t>Security Baseline</a:t>
            </a:r>
            <a:endParaRPr/>
          </a:p>
        </p:txBody>
      </p:sp>
      <p:sp>
        <p:nvSpPr>
          <p:cNvPr id="354" name="Google Shape;354;g8ed55ef830_1_14"/>
          <p:cNvSpPr txBox="1"/>
          <p:nvPr>
            <p:ph idx="1" type="body"/>
          </p:nvPr>
        </p:nvSpPr>
        <p:spPr>
          <a:xfrm>
            <a:off x="266700" y="108285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What if an access key is compromised? </a:t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How to ensure that security controls have not been disabled or tampered with?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355" name="Google Shape;355;g8ed55ef830_1_14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g8ed55ef83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70" y="2964875"/>
            <a:ext cx="3112600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8999"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d1016fb45_1_22"/>
          <p:cNvSpPr txBox="1"/>
          <p:nvPr>
            <p:ph type="title"/>
          </p:nvPr>
        </p:nvSpPr>
        <p:spPr>
          <a:xfrm>
            <a:off x="26670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basis of our defense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2" name="Google Shape;362;g8d1016fb45_1_22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db923bd02_0_9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Decentralized mode</a:t>
            </a:r>
            <a:endParaRPr/>
          </a:p>
        </p:txBody>
      </p:sp>
      <p:sp>
        <p:nvSpPr>
          <p:cNvPr id="369" name="Google Shape;369;g8db923bd02_0_9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8db923bd0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625" y="355638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8db923bd02_0_9"/>
          <p:cNvSpPr txBox="1"/>
          <p:nvPr/>
        </p:nvSpPr>
        <p:spPr>
          <a:xfrm>
            <a:off x="1785181" y="4026289"/>
            <a:ext cx="13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Production Account</a:t>
            </a:r>
            <a:endParaRPr/>
          </a:p>
        </p:txBody>
      </p:sp>
      <p:pic>
        <p:nvPicPr>
          <p:cNvPr id="372" name="Google Shape;372;g8db923bd0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350" y="158153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8db923bd02_0_9"/>
          <p:cNvSpPr txBox="1"/>
          <p:nvPr/>
        </p:nvSpPr>
        <p:spPr>
          <a:xfrm>
            <a:off x="4118906" y="2051439"/>
            <a:ext cx="13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Development Account</a:t>
            </a:r>
            <a:endParaRPr/>
          </a:p>
        </p:txBody>
      </p:sp>
      <p:pic>
        <p:nvPicPr>
          <p:cNvPr id="374" name="Google Shape;374;g8db923bd0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150" y="302933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8db923bd02_0_9"/>
          <p:cNvSpPr txBox="1"/>
          <p:nvPr/>
        </p:nvSpPr>
        <p:spPr>
          <a:xfrm>
            <a:off x="4042706" y="3499239"/>
            <a:ext cx="13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Staging Account</a:t>
            </a:r>
            <a:endParaRPr/>
          </a:p>
        </p:txBody>
      </p:sp>
      <p:pic>
        <p:nvPicPr>
          <p:cNvPr id="376" name="Google Shape;376;g8db923bd0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950" y="264833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8db923bd02_0_9"/>
          <p:cNvSpPr txBox="1"/>
          <p:nvPr/>
        </p:nvSpPr>
        <p:spPr>
          <a:xfrm>
            <a:off x="6252506" y="3118239"/>
            <a:ext cx="13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Cyber Security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Account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8" name="Google Shape;378;g8db923bd0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000" y="456268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8db923bd02_0_9"/>
          <p:cNvSpPr txBox="1"/>
          <p:nvPr/>
        </p:nvSpPr>
        <p:spPr>
          <a:xfrm>
            <a:off x="6194556" y="5032589"/>
            <a:ext cx="13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PCI DSS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Account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ed55ef830_1_20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Centralized</a:t>
            </a:r>
            <a:r>
              <a:rPr lang="en-US"/>
              <a:t> mode</a:t>
            </a:r>
            <a:endParaRPr/>
          </a:p>
        </p:txBody>
      </p:sp>
      <p:sp>
        <p:nvSpPr>
          <p:cNvPr id="386" name="Google Shape;386;g8ed55ef830_1_20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g8ed55ef830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00" y="1099251"/>
            <a:ext cx="7905425" cy="45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8ed55ef830_1_20"/>
          <p:cNvSpPr txBox="1"/>
          <p:nvPr/>
        </p:nvSpPr>
        <p:spPr>
          <a:xfrm>
            <a:off x="1450700" y="5700525"/>
            <a:ext cx="900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https://docs.aws.amazon.com/organizations/latest/userguide/orgs_getting-started_concepts.html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"/>
          <p:cNvSpPr txBox="1"/>
          <p:nvPr>
            <p:ph type="title"/>
          </p:nvPr>
        </p:nvSpPr>
        <p:spPr>
          <a:xfrm>
            <a:off x="26670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Hands on with AWS Organizations</a:t>
            </a:r>
            <a:endParaRPr/>
          </a:p>
        </p:txBody>
      </p:sp>
      <p:sp>
        <p:nvSpPr>
          <p:cNvPr id="394" name="Google Shape;394;p7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/>
          <p:nvPr>
            <p:ph type="title"/>
          </p:nvPr>
        </p:nvSpPr>
        <p:spPr>
          <a:xfrm>
            <a:off x="26670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TTPs in the Cloud</a:t>
            </a:r>
            <a:endParaRPr/>
          </a:p>
        </p:txBody>
      </p:sp>
      <p:sp>
        <p:nvSpPr>
          <p:cNvPr id="400" name="Google Shape;400;p10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d1016fb45_1_13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Leonidas Framework </a:t>
            </a:r>
            <a:endParaRPr/>
          </a:p>
        </p:txBody>
      </p:sp>
      <p:sp>
        <p:nvSpPr>
          <p:cNvPr id="406" name="Google Shape;406;g8d1016fb45_1_13"/>
          <p:cNvSpPr txBox="1"/>
          <p:nvPr>
            <p:ph idx="1" type="body"/>
          </p:nvPr>
        </p:nvSpPr>
        <p:spPr>
          <a:xfrm>
            <a:off x="266700" y="9017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20"/>
              <a:t>Leonidas, a framework for executing attacker actions in the cloud...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Project: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hlink"/>
                </a:solidFill>
                <a:hlinkClick r:id="rId3"/>
              </a:rPr>
              <a:t>https://github.com/FSecureLABS/leonidas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1500"/>
              <a:t>Documentation: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1500" u="sng">
                <a:solidFill>
                  <a:schemeClr val="hlink"/>
                </a:solidFill>
                <a:hlinkClick r:id="rId4"/>
              </a:rPr>
              <a:t>http://detectioninthe.cloud/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407" name="Google Shape;407;g8d1016fb45_1_13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g8d1016fb45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882" y="3144803"/>
            <a:ext cx="8236565" cy="3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d1016fb45_1_44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Leonidas Framework </a:t>
            </a:r>
            <a:endParaRPr/>
          </a:p>
        </p:txBody>
      </p:sp>
      <p:sp>
        <p:nvSpPr>
          <p:cNvPr id="414" name="Google Shape;414;g8d1016fb45_1_44"/>
          <p:cNvSpPr txBox="1"/>
          <p:nvPr>
            <p:ph idx="1" type="body"/>
          </p:nvPr>
        </p:nvSpPr>
        <p:spPr>
          <a:xfrm>
            <a:off x="266700" y="9017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Testing the guardrails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Evading defense: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aws cloudtrail stop-logging --name production-trail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415" name="Google Shape;415;g8d1016fb45_1_44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whoami</a:t>
            </a:r>
            <a:endParaRPr/>
          </a:p>
        </p:txBody>
      </p:sp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266700" y="1093775"/>
            <a:ext cx="81477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Daniel Saibt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Lead do time de segurança da vertical digital na Linx;</a:t>
            </a:r>
            <a:br>
              <a:rPr lang="en-US" sz="2000"/>
            </a:b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Vivência prática como pentester;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Focado atualmente em cloud security;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Pai da Cecília do Otto e marido da Karen;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82" name="Google Shape;282;p5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5"/>
          <p:cNvSpPr txBox="1"/>
          <p:nvPr/>
        </p:nvSpPr>
        <p:spPr>
          <a:xfrm>
            <a:off x="4927600" y="-5461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300" y="637862"/>
            <a:ext cx="32575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d1016fb45_1_54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Leonidas Framework </a:t>
            </a:r>
            <a:endParaRPr/>
          </a:p>
        </p:txBody>
      </p:sp>
      <p:sp>
        <p:nvSpPr>
          <p:cNvPr id="421" name="Google Shape;421;g8d1016fb45_1_54"/>
          <p:cNvSpPr txBox="1"/>
          <p:nvPr>
            <p:ph idx="1" type="body"/>
          </p:nvPr>
        </p:nvSpPr>
        <p:spPr>
          <a:xfrm>
            <a:off x="266700" y="10075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Testing the guardrails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Evading defense: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700"/>
              <a:t>aws configservice delete-config-rule --config-rule-nam</a:t>
            </a:r>
            <a:r>
              <a:rPr lang="en-US" sz="1700"/>
              <a:t>e s3-bucket-public-read-prohibited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422" name="Google Shape;422;g8d1016fb45_1_54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d1016fb45_1_62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Leonidas Framework </a:t>
            </a:r>
            <a:endParaRPr/>
          </a:p>
        </p:txBody>
      </p:sp>
      <p:sp>
        <p:nvSpPr>
          <p:cNvPr id="428" name="Google Shape;428;g8d1016fb45_1_62"/>
          <p:cNvSpPr txBox="1"/>
          <p:nvPr>
            <p:ph idx="1" type="body"/>
          </p:nvPr>
        </p:nvSpPr>
        <p:spPr>
          <a:xfrm>
            <a:off x="266700" y="10075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Testing the guardrails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/>
              <a:t>Evading defense:</a:t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700"/>
              <a:t>aws guardduty delete-detector --detector-id aab9cebb4e538b7b9672e7a8728716d7 --region us-east-1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429" name="Google Shape;429;g8d1016fb45_1_62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d1016fb45_1_8"/>
          <p:cNvSpPr txBox="1"/>
          <p:nvPr>
            <p:ph type="title"/>
          </p:nvPr>
        </p:nvSpPr>
        <p:spPr>
          <a:xfrm>
            <a:off x="26670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Where do I start ? </a:t>
            </a:r>
            <a:endParaRPr/>
          </a:p>
        </p:txBody>
      </p:sp>
      <p:sp>
        <p:nvSpPr>
          <p:cNvPr id="435" name="Google Shape;435;g8d1016fb45_1_8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d1016fb45_1_35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Step by step</a:t>
            </a:r>
            <a:r>
              <a:rPr lang="en-US"/>
              <a:t> </a:t>
            </a:r>
            <a:endParaRPr/>
          </a:p>
        </p:txBody>
      </p:sp>
      <p:sp>
        <p:nvSpPr>
          <p:cNvPr id="441" name="Google Shape;441;g8d1016fb45_1_35"/>
          <p:cNvSpPr txBox="1"/>
          <p:nvPr>
            <p:ph idx="1" type="body"/>
          </p:nvPr>
        </p:nvSpPr>
        <p:spPr>
          <a:xfrm>
            <a:off x="1727175" y="4866725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500"/>
              <a:t>https://docs.aws.amazon.com/organizations/latest/userguide/orgs_tutorials_basic.html</a:t>
            </a:r>
            <a:endParaRPr sz="1500"/>
          </a:p>
        </p:txBody>
      </p:sp>
      <p:sp>
        <p:nvSpPr>
          <p:cNvPr id="442" name="Google Shape;442;g8d1016fb45_1_35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g8d1016fb45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38" y="1466288"/>
            <a:ext cx="78009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 txBox="1"/>
          <p:nvPr>
            <p:ph type="title"/>
          </p:nvPr>
        </p:nvSpPr>
        <p:spPr>
          <a:xfrm>
            <a:off x="26670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49" name="Google Shape;449;p16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"/>
          <p:cNvSpPr txBox="1"/>
          <p:nvPr>
            <p:ph type="title"/>
          </p:nvPr>
        </p:nvSpPr>
        <p:spPr>
          <a:xfrm>
            <a:off x="733352" y="1535000"/>
            <a:ext cx="107253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000"/>
              <a:t>Contatos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1400"/>
            </a:br>
            <a:r>
              <a:rPr lang="en-US" sz="1900"/>
              <a:t>Linkedin: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https://www.linkedin.com/in/daniel-saibt-4b77909/</a:t>
            </a:r>
            <a:br>
              <a:rPr lang="en-US" sz="1900"/>
            </a:b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1900"/>
              <a:t>Email: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danielsaibt@gmail.com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1900"/>
              <a:t>Insta: danielsaibt</a:t>
            </a:r>
            <a:endParaRPr sz="1900"/>
          </a:p>
        </p:txBody>
      </p:sp>
      <p:sp>
        <p:nvSpPr>
          <p:cNvPr id="455" name="Google Shape;455;p2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"/>
          <p:cNvSpPr txBox="1"/>
          <p:nvPr>
            <p:ph type="title"/>
          </p:nvPr>
        </p:nvSpPr>
        <p:spPr>
          <a:xfrm>
            <a:off x="266699" y="80201"/>
            <a:ext cx="116967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266700" y="1380092"/>
            <a:ext cx="116967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 and Concepts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Challenge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Hands on with AWS Organizations / Service Control Policies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TTPs in the Cloud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Where do I start 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8999"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26670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Introduction and Concepts</a:t>
            </a:r>
            <a:endParaRPr/>
          </a:p>
        </p:txBody>
      </p:sp>
      <p:sp>
        <p:nvSpPr>
          <p:cNvPr id="297" name="Google Shape;297;p4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ed55ef830_0_18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AWS Organizations </a:t>
            </a:r>
            <a:endParaRPr/>
          </a:p>
        </p:txBody>
      </p:sp>
      <p:sp>
        <p:nvSpPr>
          <p:cNvPr id="303" name="Google Shape;303;g8ed55ef830_0_18"/>
          <p:cNvSpPr txBox="1"/>
          <p:nvPr>
            <p:ph idx="1" type="body"/>
          </p:nvPr>
        </p:nvSpPr>
        <p:spPr>
          <a:xfrm>
            <a:off x="266700" y="11303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AWS Organizations helps you centrally govern your environment as you grow and scale your workloads on AWS.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https://aws.amazon.com/organizations/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/>
              <a:t>Work in two mode:</a:t>
            </a:r>
            <a:endParaRPr sz="222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/>
              <a:t>- Billing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/>
              <a:t>	- Full 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304" name="Google Shape;304;g8ed55ef830_0_18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b923bd02_0_21"/>
          <p:cNvSpPr txBox="1"/>
          <p:nvPr>
            <p:ph type="title"/>
          </p:nvPr>
        </p:nvSpPr>
        <p:spPr>
          <a:xfrm>
            <a:off x="247650" y="965937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AWS Organizations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g8db923bd02_0_21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g8db923bd02_0_21"/>
          <p:cNvSpPr txBox="1"/>
          <p:nvPr/>
        </p:nvSpPr>
        <p:spPr>
          <a:xfrm>
            <a:off x="744350" y="1447525"/>
            <a:ext cx="867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32F3E"/>
              </a:buClr>
              <a:buSzPts val="1700"/>
              <a:buChar char="-"/>
            </a:pPr>
            <a:r>
              <a:rPr b="1" lang="en-US" sz="1700">
                <a:solidFill>
                  <a:srgbClr val="232F3E"/>
                </a:solidFill>
              </a:rPr>
              <a:t>Manage and define your organization and accounts</a:t>
            </a:r>
            <a:endParaRPr b="1" sz="1700">
              <a:solidFill>
                <a:srgbClr val="232F3E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700"/>
              <a:buChar char="-"/>
            </a:pPr>
            <a:r>
              <a:rPr b="1" lang="en-US" sz="1700">
                <a:solidFill>
                  <a:srgbClr val="232F3E"/>
                </a:solidFill>
              </a:rPr>
              <a:t>Control access and permissions</a:t>
            </a:r>
            <a:endParaRPr b="1" sz="1700">
              <a:solidFill>
                <a:srgbClr val="232F3E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700"/>
              <a:buChar char="-"/>
            </a:pPr>
            <a:r>
              <a:rPr b="1" lang="en-US" sz="1700">
                <a:solidFill>
                  <a:srgbClr val="232F3E"/>
                </a:solidFill>
              </a:rPr>
              <a:t>Secure your environment for compliance</a:t>
            </a:r>
            <a:endParaRPr b="1" sz="1700">
              <a:solidFill>
                <a:srgbClr val="232F3E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700"/>
              <a:buChar char="-"/>
            </a:pPr>
            <a:r>
              <a:rPr b="1" lang="en-US" sz="1700">
                <a:solidFill>
                  <a:srgbClr val="232F3E"/>
                </a:solidFill>
              </a:rPr>
              <a:t>Share resources across accounts</a:t>
            </a:r>
            <a:endParaRPr b="1" sz="1700">
              <a:solidFill>
                <a:srgbClr val="232F3E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700"/>
              <a:buChar char="-"/>
            </a:pPr>
            <a:r>
              <a:rPr b="1" lang="en-US" sz="1700">
                <a:solidFill>
                  <a:srgbClr val="232F3E"/>
                </a:solidFill>
              </a:rPr>
              <a:t>Centrally manage costs and billing</a:t>
            </a:r>
            <a:endParaRPr b="1" sz="1700">
              <a:solidFill>
                <a:srgbClr val="232F3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32F3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32F3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32F3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Service Control Policies</a:t>
            </a:r>
            <a:r>
              <a:rPr lang="en-US"/>
              <a:t> </a:t>
            </a:r>
            <a:endParaRPr/>
          </a:p>
        </p:txBody>
      </p:sp>
      <p:sp>
        <p:nvSpPr>
          <p:cNvPr id="318" name="Google Shape;318;p11"/>
          <p:cNvSpPr txBox="1"/>
          <p:nvPr>
            <p:ph idx="1" type="body"/>
          </p:nvPr>
        </p:nvSpPr>
        <p:spPr>
          <a:xfrm>
            <a:off x="247650" y="10075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[..] you can use Service Control Policies (SCPs) to set permission guardrails with the fine-grained controls used in AWS Identity and Access Management (IAM) policies. This makes it easier to meet the specific requirements of your organization’s governance rules.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600"/>
              <a:t>https://docs.aws.amazon.com/organizations/latest/userguide/orgs_introduction.html</a:t>
            </a:r>
            <a:endParaRPr sz="1600"/>
          </a:p>
          <a:p>
            <a:pPr indent="0" lvl="0" marL="14097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This is our guardrail;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Applied at account level, not user level;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JSON like;</a:t>
            </a:r>
            <a:endParaRPr sz="1800"/>
          </a:p>
        </p:txBody>
      </p:sp>
      <p:sp>
        <p:nvSpPr>
          <p:cNvPr id="319" name="Google Shape;319;p11"/>
          <p:cNvSpPr txBox="1"/>
          <p:nvPr>
            <p:ph idx="12" type="sldNum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8999"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ed55ef830_1_3"/>
          <p:cNvSpPr txBox="1"/>
          <p:nvPr>
            <p:ph type="title"/>
          </p:nvPr>
        </p:nvSpPr>
        <p:spPr>
          <a:xfrm>
            <a:off x="26670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The challenge</a:t>
            </a:r>
            <a:endParaRPr/>
          </a:p>
        </p:txBody>
      </p:sp>
      <p:sp>
        <p:nvSpPr>
          <p:cNvPr id="325" name="Google Shape;325;g8ed55ef830_1_3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ed55ef830_0_12"/>
          <p:cNvSpPr txBox="1"/>
          <p:nvPr>
            <p:ph type="title"/>
          </p:nvPr>
        </p:nvSpPr>
        <p:spPr>
          <a:xfrm>
            <a:off x="266700" y="413812"/>
            <a:ext cx="11696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Multi Account </a:t>
            </a:r>
            <a:r>
              <a:rPr lang="en-US"/>
              <a:t>Environment</a:t>
            </a:r>
            <a:endParaRPr/>
          </a:p>
        </p:txBody>
      </p:sp>
      <p:sp>
        <p:nvSpPr>
          <p:cNvPr id="331" name="Google Shape;331;g8ed55ef830_0_12"/>
          <p:cNvSpPr txBox="1"/>
          <p:nvPr>
            <p:ph idx="1" type="body"/>
          </p:nvPr>
        </p:nvSpPr>
        <p:spPr>
          <a:xfrm>
            <a:off x="266700" y="673100"/>
            <a:ext cx="11696700" cy="5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You will need more and more accounts:</a:t>
            </a:r>
            <a:endParaRPr sz="222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Production Account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Staging Account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Dev Account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/>
              <a:t>Security Strategy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Cyber Security Account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Break Glass Account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Or product/team/compliance accounts:</a:t>
            </a:r>
            <a:endParaRPr sz="222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Retail team account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Market team account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Datalake team account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PCI DSS account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-316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  <p:sp>
        <p:nvSpPr>
          <p:cNvPr id="332" name="Google Shape;332;g8ed55ef830_0_12"/>
          <p:cNvSpPr txBox="1"/>
          <p:nvPr>
            <p:ph idx="12" type="sldNum"/>
          </p:nvPr>
        </p:nvSpPr>
        <p:spPr>
          <a:xfrm>
            <a:off x="9220200" y="63452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2018-09-14T20:21:45Z</dcterms:created>
  <dc:creator>Microsoft Office User</dc:creator>
</cp:coreProperties>
</file>