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5" r:id="rId3"/>
    <p:sldId id="293" r:id="rId4"/>
    <p:sldId id="286" r:id="rId5"/>
    <p:sldId id="290" r:id="rId6"/>
    <p:sldId id="288" r:id="rId7"/>
    <p:sldId id="287" r:id="rId8"/>
    <p:sldId id="292" r:id="rId9"/>
    <p:sldId id="284" r:id="rId1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79BE"/>
    <a:srgbClr val="EA6400"/>
    <a:srgbClr val="F5A300"/>
    <a:srgbClr val="DF0400"/>
    <a:srgbClr val="1D8E1D"/>
    <a:srgbClr val="F8F8F8"/>
    <a:srgbClr val="C33C6D"/>
    <a:srgbClr val="101C26"/>
    <a:srgbClr val="B90F22"/>
    <a:srgbClr val="9C1C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2" autoAdjust="0"/>
    <p:restoredTop sz="75943" autoAdjust="0"/>
  </p:normalViewPr>
  <p:slideViewPr>
    <p:cSldViewPr snapToObjects="1">
      <p:cViewPr varScale="1">
        <p:scale>
          <a:sx n="75" d="100"/>
          <a:sy n="75" d="100"/>
        </p:scale>
        <p:origin x="12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7104"/>
    </p:cViewPr>
  </p:sorterViewPr>
  <p:notesViewPr>
    <p:cSldViewPr snapToObjects="1">
      <p:cViewPr varScale="1">
        <p:scale>
          <a:sx n="65" d="100"/>
          <a:sy n="65" d="100"/>
        </p:scale>
        <p:origin x="-356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5. März 2015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977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5. März 2015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034124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baseline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März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351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-  </a:t>
            </a:r>
            <a:r>
              <a:rPr lang="de-DE" err="1" smtClean="0"/>
              <a:t>gjg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März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691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-  </a:t>
            </a:r>
            <a:r>
              <a:rPr lang="de-DE" err="1" smtClean="0"/>
              <a:t>gjg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März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041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 </a:t>
            </a:r>
            <a:r>
              <a:rPr lang="de-DE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answer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question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research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questions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easy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integrate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analysis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those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development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reporting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März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878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de-DE" sz="2400" baseline="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März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644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März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152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-  </a:t>
            </a:r>
            <a:r>
              <a:rPr lang="de-DE" err="1" smtClean="0"/>
              <a:t>gjg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März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984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-  </a:t>
            </a:r>
            <a:r>
              <a:rPr lang="de-DE" err="1" smtClean="0"/>
              <a:t>gjg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März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314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März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769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3079B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3079BE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0825" y="6468510"/>
            <a:ext cx="7202488" cy="29373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05.03.2015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Secure Software Development | </a:t>
            </a:r>
            <a:r>
              <a:rPr kumimoji="0" lang="de-DE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Funke, </a:t>
            </a:r>
            <a:r>
              <a:rPr lang="de-DE" sz="1000" dirty="0" err="1" smtClean="0">
                <a:latin typeface="+mn-lt"/>
              </a:rPr>
              <a:t>Pfretzschner</a:t>
            </a:r>
            <a:r>
              <a:rPr lang="de-DE" sz="1000" dirty="0" smtClean="0">
                <a:latin typeface="+mn-lt"/>
              </a:rPr>
              <a:t>, </a:t>
            </a:r>
            <a:r>
              <a:rPr lang="de-DE" sz="1000" dirty="0" err="1" smtClean="0">
                <a:latin typeface="+mn-lt"/>
              </a:rPr>
              <a:t>Zulfiqar</a:t>
            </a:r>
            <a:r>
              <a:rPr lang="de-DE" sz="1000" dirty="0" smtClean="0">
                <a:latin typeface="+mn-lt"/>
              </a:rPr>
              <a:t> </a:t>
            </a:r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grpSp>
        <p:nvGrpSpPr>
          <p:cNvPr id="18" name="Group 33"/>
          <p:cNvGrpSpPr>
            <a:grpSpLocks/>
          </p:cNvGrpSpPr>
          <p:nvPr userDrawn="1"/>
        </p:nvGrpSpPr>
        <p:grpSpPr bwMode="auto">
          <a:xfrm>
            <a:off x="7224594" y="6381328"/>
            <a:ext cx="796796" cy="336930"/>
            <a:chOff x="4556" y="412"/>
            <a:chExt cx="1051" cy="436"/>
          </a:xfrm>
        </p:grpSpPr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4556" y="412"/>
              <a:ext cx="1051" cy="4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>
                <a:solidFill>
                  <a:srgbClr val="FFFFFF"/>
                </a:solidFill>
                <a:latin typeface="Arial" pitchFamily="34" charset="0"/>
              </a:endParaRPr>
            </a:p>
          </p:txBody>
        </p:sp>
        <p:pic>
          <p:nvPicPr>
            <p:cNvPr id="20" name="Picture 31" descr="cased_quer.tif                                                 0001BD8B&#10;kraenkvisuell                  C41A40F3: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0" y="519"/>
              <a:ext cx="97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" name="Gruppieren 1"/>
          <p:cNvGrpSpPr/>
          <p:nvPr userDrawn="1"/>
        </p:nvGrpSpPr>
        <p:grpSpPr>
          <a:xfrm>
            <a:off x="5292080" y="6408144"/>
            <a:ext cx="1805635" cy="350424"/>
            <a:chOff x="4886327" y="6381336"/>
            <a:chExt cx="2067372" cy="420688"/>
          </a:xfrm>
        </p:grpSpPr>
        <p:pic>
          <p:nvPicPr>
            <p:cNvPr id="22" name="Picture 32" descr="tud_logo.tif                                                   0001BC3D&#10;kraenkvisuell                  C41A40F3: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6327" y="6381336"/>
              <a:ext cx="1065213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2" descr="sit_85mm_p334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7074" y="6476792"/>
              <a:ext cx="9366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876" y="6408144"/>
            <a:ext cx="853574" cy="32360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080" y="655834"/>
            <a:ext cx="1536508" cy="1485714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8460472" cy="4479943"/>
          </a:xfrm>
        </p:spPr>
        <p:txBody>
          <a:bodyPr/>
          <a:lstStyle>
            <a:lvl1pPr>
              <a:buClr>
                <a:srgbClr val="B90F22"/>
              </a:buClr>
              <a:defRPr/>
            </a:lvl1pPr>
            <a:lvl2pPr>
              <a:buClr>
                <a:srgbClr val="3079BE"/>
              </a:buClr>
              <a:defRPr/>
            </a:lvl2pPr>
            <a:lvl3pPr>
              <a:buClr>
                <a:srgbClr val="3079BE"/>
              </a:buClr>
              <a:defRPr/>
            </a:lvl3pPr>
            <a:lvl4pPr>
              <a:buClr>
                <a:srgbClr val="3079BE"/>
              </a:buClr>
              <a:defRPr/>
            </a:lvl4pPr>
            <a:lvl5pPr>
              <a:buClr>
                <a:srgbClr val="3079BE"/>
              </a:buClr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838846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4"/>
            <a:endParaRPr lang="de-DE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3079BE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2" y="6489700"/>
            <a:ext cx="7775971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05.03.2015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Secure Software Development |  </a:t>
            </a:r>
            <a:r>
              <a:rPr kumimoji="0" lang="de-DE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Funke, </a:t>
            </a:r>
            <a:r>
              <a:rPr lang="de-DE" sz="1000" dirty="0" err="1" smtClean="0">
                <a:latin typeface="+mn-lt"/>
              </a:rPr>
              <a:t>Pfretzschner</a:t>
            </a:r>
            <a:r>
              <a:rPr lang="de-DE" sz="1000" dirty="0" smtClean="0">
                <a:latin typeface="+mn-lt"/>
              </a:rPr>
              <a:t>, </a:t>
            </a:r>
            <a:r>
              <a:rPr lang="de-DE" sz="1000" dirty="0" err="1" smtClean="0">
                <a:latin typeface="+mn-lt"/>
              </a:rPr>
              <a:t>Zulfiqar</a:t>
            </a:r>
            <a:r>
              <a:rPr lang="de-DE" sz="1000" dirty="0" smtClean="0">
                <a:latin typeface="+mn-lt"/>
              </a:rPr>
              <a:t>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150646" y="6436113"/>
            <a:ext cx="741834" cy="305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986" y="446087"/>
            <a:ext cx="1037602" cy="1003301"/>
          </a:xfrm>
          <a:prstGeom prst="rect">
            <a:avLst/>
          </a:prstGeom>
          <a:solidFill>
            <a:schemeClr val="bg1"/>
          </a:solidFill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3079BE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3079BE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3079BE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1062037" indent="-3429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3079BE"/>
        </a:buClr>
        <a:buFont typeface="+mj-lt"/>
        <a:buAutoNum type="arabicPeriod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58775" y="563562"/>
            <a:ext cx="6642117" cy="157003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sz="3200">
                <a:latin typeface="+mn-lt"/>
              </a:rPr>
              <a:t>Integration of Static Code </a:t>
            </a:r>
            <a:r>
              <a:rPr lang="en-GB" sz="3200" smtClean="0">
                <a:latin typeface="+mn-lt"/>
              </a:rPr>
              <a:t>Analysis in </a:t>
            </a:r>
            <a:r>
              <a:rPr lang="en-GB" sz="3200">
                <a:latin typeface="+mn-lt"/>
              </a:rPr>
              <a:t>Continuous Integration Lifecycles</a:t>
            </a:r>
            <a:endParaRPr lang="en-US" sz="2400">
              <a:latin typeface="+mn-lt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6228184" y="6125578"/>
            <a:ext cx="2766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smtClean="0">
                <a:solidFill>
                  <a:schemeClr val="tx1">
                    <a:alpha val="20000"/>
                  </a:schemeClr>
                </a:solidFill>
              </a:rPr>
              <a:t>Source: </a:t>
            </a:r>
            <a:r>
              <a:rPr lang="de-DE" sz="800">
                <a:solidFill>
                  <a:schemeClr val="tx1">
                    <a:alpha val="20000"/>
                  </a:schemeClr>
                </a:solidFill>
              </a:rPr>
              <a:t>http://povilasb.com/_images/code_analysis.jpeg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576969"/>
            <a:ext cx="4896544" cy="367240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hteck 2"/>
          <p:cNvSpPr/>
          <p:nvPr/>
        </p:nvSpPr>
        <p:spPr>
          <a:xfrm>
            <a:off x="432048" y="284802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400"/>
              <a:t>Brian </a:t>
            </a:r>
            <a:r>
              <a:rPr lang="de-DE" sz="2400" err="1" smtClean="0"/>
              <a:t>Pfretzschner</a:t>
            </a:r>
            <a:endParaRPr lang="de-DE" sz="2400" smtClean="0"/>
          </a:p>
          <a:p>
            <a:r>
              <a:rPr lang="de-DE" sz="2400" smtClean="0"/>
              <a:t>Sebastian Funke</a:t>
            </a:r>
            <a:endParaRPr lang="de-DE" sz="2400"/>
          </a:p>
          <a:p>
            <a:r>
              <a:rPr lang="de-DE" sz="2400" smtClean="0"/>
              <a:t>Hamza </a:t>
            </a:r>
            <a:r>
              <a:rPr lang="en-US" sz="2400" err="1"/>
              <a:t>Zulfiqar</a:t>
            </a:r>
            <a:endParaRPr lang="de-DE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smtClean="0"/>
              <a:t>Why Static Code Analysis?</a:t>
            </a:r>
            <a:endParaRPr lang="de-DE" sz="2400"/>
          </a:p>
        </p:txBody>
      </p:sp>
      <p:sp>
        <p:nvSpPr>
          <p:cNvPr id="6" name="Content Placeholder 5"/>
          <p:cNvSpPr txBox="1">
            <a:spLocks noGrp="1"/>
          </p:cNvSpPr>
          <p:nvPr>
            <p:ph idx="1"/>
          </p:nvPr>
        </p:nvSpPr>
        <p:spPr>
          <a:xfrm>
            <a:off x="368094" y="1819252"/>
            <a:ext cx="8380370" cy="9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Static</a:t>
            </a:r>
            <a:r>
              <a:rPr lang="de-DE" sz="2400" dirty="0"/>
              <a:t> Code Analysis </a:t>
            </a:r>
            <a:r>
              <a:rPr lang="de-DE" sz="2400" dirty="0" err="1" smtClean="0"/>
              <a:t>is</a:t>
            </a:r>
            <a:r>
              <a:rPr lang="de-DE" sz="2400" dirty="0" smtClean="0"/>
              <a:t> </a:t>
            </a:r>
            <a:r>
              <a:rPr lang="de-DE" sz="2400" dirty="0" err="1" smtClean="0"/>
              <a:t>your</a:t>
            </a:r>
            <a:r>
              <a:rPr lang="de-DE" sz="2400" dirty="0" smtClean="0"/>
              <a:t> </a:t>
            </a:r>
            <a:r>
              <a:rPr lang="de-DE" sz="2400" dirty="0"/>
              <a:t>personal 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(</a:t>
            </a:r>
            <a:r>
              <a:rPr lang="de-DE" sz="2400" dirty="0" err="1"/>
              <a:t>security</a:t>
            </a:r>
            <a:r>
              <a:rPr lang="de-DE" sz="2400" dirty="0"/>
              <a:t>) </a:t>
            </a:r>
            <a:r>
              <a:rPr lang="de-DE" sz="2400" dirty="0" err="1"/>
              <a:t>code</a:t>
            </a:r>
            <a:r>
              <a:rPr lang="en-US" sz="2400" dirty="0"/>
              <a:t> auditor</a:t>
            </a:r>
            <a:r>
              <a:rPr lang="de-DE" sz="2400" dirty="0" smtClean="0"/>
              <a:t>!</a:t>
            </a:r>
            <a:endParaRPr lang="en-GB" sz="2400" dirty="0"/>
          </a:p>
        </p:txBody>
      </p:sp>
      <p:sp>
        <p:nvSpPr>
          <p:cNvPr id="3" name="Eingekerbter Pfeil nach rechts 2"/>
          <p:cNvSpPr/>
          <p:nvPr/>
        </p:nvSpPr>
        <p:spPr>
          <a:xfrm>
            <a:off x="755576" y="3329724"/>
            <a:ext cx="2138860" cy="1944216"/>
          </a:xfrm>
          <a:prstGeom prst="notchedRightArrow">
            <a:avLst/>
          </a:prstGeom>
          <a:solidFill>
            <a:srgbClr val="DF04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7" name="Eingekerbter Pfeil nach rechts 16"/>
          <p:cNvSpPr/>
          <p:nvPr/>
        </p:nvSpPr>
        <p:spPr>
          <a:xfrm>
            <a:off x="2483768" y="3329724"/>
            <a:ext cx="2138860" cy="1944216"/>
          </a:xfrm>
          <a:prstGeom prst="notchedRightArrow">
            <a:avLst/>
          </a:prstGeom>
          <a:solidFill>
            <a:srgbClr val="EA64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 Analysis</a:t>
            </a:r>
            <a:endParaRPr lang="en-US" dirty="0"/>
          </a:p>
        </p:txBody>
      </p:sp>
      <p:sp>
        <p:nvSpPr>
          <p:cNvPr id="18" name="Eingekerbter Pfeil nach rechts 17"/>
          <p:cNvSpPr/>
          <p:nvPr/>
        </p:nvSpPr>
        <p:spPr>
          <a:xfrm>
            <a:off x="4211960" y="3329724"/>
            <a:ext cx="2138860" cy="1944216"/>
          </a:xfrm>
          <a:prstGeom prst="notchedRightArrow">
            <a:avLst/>
          </a:prstGeom>
          <a:solidFill>
            <a:srgbClr val="F5A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Review</a:t>
            </a:r>
            <a:endParaRPr lang="en-US" dirty="0"/>
          </a:p>
        </p:txBody>
      </p:sp>
      <p:sp>
        <p:nvSpPr>
          <p:cNvPr id="19" name="Eingekerbter Pfeil nach rechts 18"/>
          <p:cNvSpPr/>
          <p:nvPr/>
        </p:nvSpPr>
        <p:spPr>
          <a:xfrm>
            <a:off x="5940152" y="3329724"/>
            <a:ext cx="2304256" cy="1944216"/>
          </a:xfrm>
          <a:prstGeom prst="notched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Solid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15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smtClean="0"/>
              <a:t>Research </a:t>
            </a:r>
            <a:r>
              <a:rPr lang="de-DE" sz="3200" dirty="0" err="1" smtClean="0"/>
              <a:t>questions</a:t>
            </a:r>
            <a:endParaRPr lang="de-DE" sz="2400" dirty="0"/>
          </a:p>
        </p:txBody>
      </p:sp>
      <p:sp>
        <p:nvSpPr>
          <p:cNvPr id="6" name="Content Placeholder 5"/>
          <p:cNvSpPr txBox="1">
            <a:spLocks noGrp="1"/>
          </p:cNvSpPr>
          <p:nvPr>
            <p:ph idx="1"/>
          </p:nvPr>
        </p:nvSpPr>
        <p:spPr>
          <a:xfrm>
            <a:off x="358774" y="1844824"/>
            <a:ext cx="8389690" cy="5098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3079BE"/>
              </a:buClr>
              <a:buAutoNum type="arabicPeriod"/>
            </a:pPr>
            <a:r>
              <a:rPr lang="de-DE" sz="2400" dirty="0" smtClean="0"/>
              <a:t> </a:t>
            </a:r>
            <a:r>
              <a:rPr lang="de-DE" sz="2400" b="1" dirty="0" err="1" smtClean="0"/>
              <a:t>Where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apply</a:t>
            </a:r>
            <a:r>
              <a:rPr lang="de-DE" sz="2400" dirty="0" smtClean="0"/>
              <a:t> </a:t>
            </a:r>
            <a:r>
              <a:rPr lang="de-DE" sz="2400" dirty="0" err="1" smtClean="0"/>
              <a:t>static</a:t>
            </a:r>
            <a:r>
              <a:rPr lang="de-DE" sz="2400" dirty="0" smtClean="0"/>
              <a:t> </a:t>
            </a:r>
            <a:r>
              <a:rPr lang="de-DE" sz="2400" dirty="0" err="1" smtClean="0"/>
              <a:t>code</a:t>
            </a:r>
            <a:r>
              <a:rPr lang="de-DE" sz="2400" dirty="0" smtClean="0"/>
              <a:t> </a:t>
            </a:r>
            <a:r>
              <a:rPr lang="de-DE" sz="2400" dirty="0" err="1" smtClean="0"/>
              <a:t>analysis</a:t>
            </a:r>
            <a:r>
              <a:rPr lang="de-DE" sz="2400" dirty="0" smtClean="0"/>
              <a:t> in </a:t>
            </a:r>
            <a:r>
              <a:rPr lang="de-DE" sz="2400" dirty="0" err="1" smtClean="0"/>
              <a:t>software</a:t>
            </a:r>
            <a:r>
              <a:rPr lang="de-DE" sz="2400" dirty="0" smtClean="0"/>
              <a:t> </a:t>
            </a:r>
            <a:br>
              <a:rPr lang="de-DE" sz="2400" dirty="0" smtClean="0"/>
            </a:br>
            <a:r>
              <a:rPr lang="de-DE" sz="2400" dirty="0" smtClean="0"/>
              <a:t> </a:t>
            </a:r>
            <a:r>
              <a:rPr lang="de-DE" sz="2400" dirty="0" err="1" smtClean="0"/>
              <a:t>development</a:t>
            </a:r>
            <a:r>
              <a:rPr lang="de-DE" sz="2400" dirty="0" smtClean="0"/>
              <a:t> </a:t>
            </a:r>
            <a:r>
              <a:rPr lang="de-DE" sz="2400" dirty="0" err="1" smtClean="0"/>
              <a:t>processes</a:t>
            </a:r>
            <a:r>
              <a:rPr lang="de-DE" sz="2400" dirty="0" smtClean="0"/>
              <a:t>?</a:t>
            </a:r>
            <a:br>
              <a:rPr lang="de-DE" sz="2400" dirty="0" smtClean="0"/>
            </a:br>
            <a:endParaRPr lang="de-DE" sz="2400" dirty="0" smtClean="0"/>
          </a:p>
          <a:p>
            <a:pPr marL="457200" indent="-457200">
              <a:buClr>
                <a:srgbClr val="3079BE"/>
              </a:buClr>
              <a:buFont typeface="Wingdings" pitchFamily="2" charset="2"/>
              <a:buAutoNum type="arabicPeriod"/>
            </a:pPr>
            <a:r>
              <a:rPr lang="de-DE" sz="2400" dirty="0" smtClean="0"/>
              <a:t> </a:t>
            </a:r>
            <a:r>
              <a:rPr lang="de-DE" sz="2400" dirty="0" err="1" smtClean="0"/>
              <a:t>How</a:t>
            </a:r>
            <a:r>
              <a:rPr lang="de-DE" sz="2400" dirty="0" smtClean="0"/>
              <a:t> </a:t>
            </a:r>
            <a:r>
              <a:rPr lang="en-US" sz="2400" b="1" dirty="0"/>
              <a:t>usable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b="1" dirty="0" err="1"/>
              <a:t>integration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popular</a:t>
            </a:r>
            <a:r>
              <a:rPr lang="de-DE" sz="2400" dirty="0"/>
              <a:t> Open 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 Source </a:t>
            </a:r>
            <a:r>
              <a:rPr lang="de-DE" sz="2400" dirty="0" err="1"/>
              <a:t>static</a:t>
            </a:r>
            <a:r>
              <a:rPr lang="de-DE" sz="2400" dirty="0"/>
              <a:t> </a:t>
            </a:r>
            <a:r>
              <a:rPr lang="de-DE" sz="2400" dirty="0" err="1"/>
              <a:t>code</a:t>
            </a:r>
            <a:r>
              <a:rPr lang="de-DE" sz="2400" dirty="0"/>
              <a:t> </a:t>
            </a:r>
            <a:r>
              <a:rPr lang="de-DE" sz="2400" dirty="0" err="1" smtClean="0"/>
              <a:t>analysers</a:t>
            </a:r>
            <a:r>
              <a:rPr lang="de-DE" sz="2400" dirty="0" smtClean="0"/>
              <a:t>?</a:t>
            </a:r>
            <a:br>
              <a:rPr lang="de-DE" sz="2400" dirty="0" smtClean="0"/>
            </a:br>
            <a:endParaRPr lang="de-DE" sz="2400" dirty="0"/>
          </a:p>
          <a:p>
            <a:pPr marL="457200" indent="-457200">
              <a:buClr>
                <a:srgbClr val="3079BE"/>
              </a:buClr>
              <a:buFont typeface="Wingdings" pitchFamily="2" charset="2"/>
              <a:buAutoNum type="arabicPeriod"/>
            </a:pPr>
            <a:r>
              <a:rPr lang="de-DE" sz="2400" dirty="0" smtClean="0"/>
              <a:t> </a:t>
            </a:r>
            <a:r>
              <a:rPr lang="de-DE" sz="2400" dirty="0" err="1" smtClean="0"/>
              <a:t>How</a:t>
            </a:r>
            <a:r>
              <a:rPr lang="de-DE" sz="2400" dirty="0" smtClean="0"/>
              <a:t> </a:t>
            </a:r>
            <a:r>
              <a:rPr lang="de-DE" sz="2400" b="1" dirty="0" err="1"/>
              <a:t>usable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b="1" dirty="0" err="1"/>
              <a:t>reporting</a:t>
            </a:r>
            <a:r>
              <a:rPr lang="de-DE" sz="2400" b="1" dirty="0"/>
              <a:t> </a:t>
            </a:r>
            <a:r>
              <a:rPr lang="de-DE" sz="2400" b="1" dirty="0" err="1"/>
              <a:t>capabilities</a:t>
            </a:r>
            <a:r>
              <a:rPr lang="de-DE" sz="2400" b="1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 </a:t>
            </a:r>
            <a:r>
              <a:rPr lang="de-DE" sz="2400" dirty="0" err="1" smtClean="0"/>
              <a:t>popular</a:t>
            </a:r>
            <a:r>
              <a:rPr lang="de-DE" sz="2400" dirty="0" smtClean="0"/>
              <a:t> </a:t>
            </a:r>
            <a:r>
              <a:rPr lang="de-DE" sz="2400" dirty="0"/>
              <a:t>Open Source </a:t>
            </a:r>
            <a:r>
              <a:rPr lang="de-DE" sz="2400" dirty="0" err="1"/>
              <a:t>static</a:t>
            </a:r>
            <a:r>
              <a:rPr lang="de-DE" sz="2400" dirty="0"/>
              <a:t> </a:t>
            </a:r>
            <a:r>
              <a:rPr lang="de-DE" sz="2400" dirty="0" err="1"/>
              <a:t>code</a:t>
            </a:r>
            <a:r>
              <a:rPr lang="de-DE" sz="2400" dirty="0"/>
              <a:t> </a:t>
            </a:r>
            <a:r>
              <a:rPr lang="de-DE" sz="2400" dirty="0" err="1" smtClean="0"/>
              <a:t>analysers</a:t>
            </a:r>
            <a:r>
              <a:rPr lang="de-DE" sz="2400" dirty="0" smtClean="0"/>
              <a:t>?</a:t>
            </a:r>
          </a:p>
          <a:p>
            <a:pPr marL="342900" indent="-342900">
              <a:buFontTx/>
              <a:buChar char="-"/>
            </a:pPr>
            <a:endParaRPr lang="de-DE" sz="2400" dirty="0"/>
          </a:p>
          <a:p>
            <a:pPr marL="342900" indent="-342900">
              <a:buFontTx/>
              <a:buChar char="-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89264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581" y="1619250"/>
            <a:ext cx="4585750" cy="44799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smtClean="0"/>
              <a:t>Where to apply static code analysis?</a:t>
            </a:r>
            <a:endParaRPr lang="de-DE" sz="2400"/>
          </a:p>
        </p:txBody>
      </p:sp>
      <p:sp>
        <p:nvSpPr>
          <p:cNvPr id="5" name="Textfeld 4"/>
          <p:cNvSpPr txBox="1"/>
          <p:nvPr/>
        </p:nvSpPr>
        <p:spPr>
          <a:xfrm>
            <a:off x="6300192" y="6165304"/>
            <a:ext cx="2736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>
                <a:solidFill>
                  <a:schemeClr val="tx1">
                    <a:alpha val="20000"/>
                  </a:schemeClr>
                </a:solidFill>
              </a:rPr>
              <a:t>http://www.retrieverconsulting.com/cloud-solutions.html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 bwMode="auto">
          <a:xfrm>
            <a:off x="358774" y="1844824"/>
            <a:ext cx="4069209" cy="482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179388" indent="-17938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rgbClr val="B90F22"/>
              </a:buClr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rgbClr val="3079B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rgbClr val="3079BE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rgbClr val="3079BE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1062037" indent="-3429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rgbClr val="3079BE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Clr>
                <a:srgbClr val="3079BE"/>
              </a:buClr>
              <a:buFont typeface="Arial" panose="020B0604020202020204" pitchFamily="34" charset="0"/>
              <a:buChar char="•"/>
            </a:pPr>
            <a:r>
              <a:rPr lang="de-DE" sz="1800" kern="0" dirty="0" err="1" smtClean="0"/>
              <a:t>Directly</a:t>
            </a:r>
            <a:r>
              <a:rPr lang="de-DE" sz="1800" kern="0" dirty="0" smtClean="0"/>
              <a:t> in </a:t>
            </a:r>
            <a:r>
              <a:rPr lang="de-DE" sz="1800" b="1" kern="0" dirty="0" smtClean="0"/>
              <a:t>IDEs</a:t>
            </a:r>
            <a:r>
              <a:rPr lang="de-DE" sz="1800" kern="0" dirty="0" smtClean="0"/>
              <a:t> (e.g. </a:t>
            </a:r>
            <a:r>
              <a:rPr lang="de-DE" sz="1800" kern="0" dirty="0" err="1" smtClean="0"/>
              <a:t>Eclipse</a:t>
            </a:r>
            <a:r>
              <a:rPr lang="de-DE" sz="1800" kern="0" dirty="0" smtClean="0"/>
              <a:t>)</a:t>
            </a:r>
          </a:p>
          <a:p>
            <a:pPr marL="285750" indent="-285750">
              <a:buClr>
                <a:srgbClr val="3079BE"/>
              </a:buClr>
              <a:buFont typeface="Arial" panose="020B0604020202020204" pitchFamily="34" charset="0"/>
              <a:buChar char="•"/>
            </a:pPr>
            <a:endParaRPr lang="de-DE" sz="1800" kern="0" dirty="0" smtClean="0"/>
          </a:p>
          <a:p>
            <a:pPr marL="285750" indent="-285750">
              <a:buClr>
                <a:srgbClr val="3079BE"/>
              </a:buClr>
              <a:buFont typeface="Arial" panose="020B0604020202020204" pitchFamily="34" charset="0"/>
              <a:buChar char="•"/>
            </a:pPr>
            <a:endParaRPr lang="de-DE" sz="1800" kern="0" dirty="0"/>
          </a:p>
          <a:p>
            <a:pPr marL="285750" indent="-285750">
              <a:buClr>
                <a:srgbClr val="3079BE"/>
              </a:buClr>
              <a:buFont typeface="Arial" panose="020B0604020202020204" pitchFamily="34" charset="0"/>
              <a:buChar char="•"/>
            </a:pPr>
            <a:r>
              <a:rPr lang="de-DE" sz="1800" kern="0" dirty="0" smtClean="0"/>
              <a:t>In </a:t>
            </a:r>
            <a:r>
              <a:rPr lang="de-DE" sz="1800" kern="0" dirty="0" err="1" smtClean="0"/>
              <a:t>Continous</a:t>
            </a:r>
            <a:r>
              <a:rPr lang="de-DE" sz="1800" kern="0" dirty="0" smtClean="0"/>
              <a:t> Integration (</a:t>
            </a:r>
            <a:r>
              <a:rPr lang="de-DE" sz="1800" b="1" kern="0" dirty="0" smtClean="0"/>
              <a:t>CI</a:t>
            </a:r>
            <a:r>
              <a:rPr lang="de-DE" sz="1800" kern="0" dirty="0" smtClean="0"/>
              <a:t>) </a:t>
            </a:r>
            <a:r>
              <a:rPr lang="de-DE" sz="1800" kern="0" dirty="0" err="1" smtClean="0"/>
              <a:t>systems</a:t>
            </a:r>
            <a:r>
              <a:rPr lang="de-DE" sz="1800" kern="0" dirty="0" smtClean="0"/>
              <a:t> (e.g. Jenkins)</a:t>
            </a:r>
          </a:p>
          <a:p>
            <a:pPr marL="285750" indent="-285750">
              <a:buClr>
                <a:srgbClr val="3079BE"/>
              </a:buClr>
              <a:buFont typeface="Arial" panose="020B0604020202020204" pitchFamily="34" charset="0"/>
              <a:buChar char="•"/>
            </a:pPr>
            <a:endParaRPr lang="de-DE" sz="1800" kern="0" dirty="0"/>
          </a:p>
          <a:p>
            <a:pPr marL="285750" indent="-285750">
              <a:buClr>
                <a:srgbClr val="3079BE"/>
              </a:buClr>
              <a:buFont typeface="Arial" panose="020B0604020202020204" pitchFamily="34" charset="0"/>
              <a:buChar char="•"/>
            </a:pPr>
            <a:endParaRPr lang="de-DE" sz="1800" kern="0" dirty="0"/>
          </a:p>
          <a:p>
            <a:pPr marL="285750" indent="-285750">
              <a:buClr>
                <a:srgbClr val="3079BE"/>
              </a:buClr>
              <a:buFont typeface="Arial" panose="020B0604020202020204" pitchFamily="34" charset="0"/>
              <a:buChar char="•"/>
            </a:pPr>
            <a:r>
              <a:rPr lang="de-DE" sz="1800" kern="0" dirty="0" err="1" smtClean="0"/>
              <a:t>External</a:t>
            </a:r>
            <a:r>
              <a:rPr lang="de-DE" sz="1800" kern="0" dirty="0" smtClean="0"/>
              <a:t> Code Quality Management (</a:t>
            </a:r>
            <a:r>
              <a:rPr lang="de-DE" sz="1800" b="1" kern="0" dirty="0" smtClean="0"/>
              <a:t>CQM</a:t>
            </a:r>
            <a:r>
              <a:rPr lang="de-DE" sz="1800" kern="0" dirty="0" smtClean="0"/>
              <a:t>) </a:t>
            </a:r>
            <a:r>
              <a:rPr lang="de-DE" sz="1800" kern="0" dirty="0" err="1" smtClean="0"/>
              <a:t>tools</a:t>
            </a:r>
            <a:r>
              <a:rPr lang="de-DE" sz="1800" kern="0" dirty="0"/>
              <a:t/>
            </a:r>
            <a:br>
              <a:rPr lang="de-DE" sz="1800" kern="0" dirty="0"/>
            </a:br>
            <a:r>
              <a:rPr lang="de-DE" sz="1800" kern="0" dirty="0" smtClean="0"/>
              <a:t>(e.g. </a:t>
            </a:r>
            <a:r>
              <a:rPr lang="de-DE" sz="1800" kern="0" dirty="0" err="1" smtClean="0"/>
              <a:t>SonarQube</a:t>
            </a:r>
            <a:r>
              <a:rPr lang="de-DE" sz="1800" kern="0" dirty="0" smtClean="0"/>
              <a:t>)</a:t>
            </a:r>
          </a:p>
          <a:p>
            <a:endParaRPr lang="de-DE" sz="1800" kern="0" dirty="0"/>
          </a:p>
          <a:p>
            <a:endParaRPr lang="de-DE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271648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Usability Evaluation of Static Code Analysis Integration</a:t>
            </a:r>
            <a:endParaRPr lang="de-DE" sz="2000"/>
          </a:p>
        </p:txBody>
      </p:sp>
      <p:sp>
        <p:nvSpPr>
          <p:cNvPr id="6" name="Content Placeholder 5"/>
          <p:cNvSpPr txBox="1">
            <a:spLocks noGrp="1"/>
          </p:cNvSpPr>
          <p:nvPr>
            <p:ph idx="1"/>
          </p:nvPr>
        </p:nvSpPr>
        <p:spPr>
          <a:xfrm>
            <a:off x="358775" y="1628800"/>
            <a:ext cx="8461697" cy="5092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079BE"/>
              </a:buClr>
              <a:buFont typeface="Arial" panose="020B0604020202020204" pitchFamily="34" charset="0"/>
              <a:buChar char="•"/>
            </a:pPr>
            <a:r>
              <a:rPr lang="en-GB" sz="2400" u="sng" dirty="0" smtClean="0"/>
              <a:t>Evaluation Method</a:t>
            </a:r>
            <a:r>
              <a:rPr lang="en-GB" sz="2400" dirty="0" smtClean="0"/>
              <a:t>: </a:t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b="1" dirty="0" smtClean="0"/>
              <a:t>Cognitive </a:t>
            </a:r>
            <a:r>
              <a:rPr lang="en-GB" sz="2400" b="1" dirty="0" err="1" smtClean="0"/>
              <a:t>Walkthough</a:t>
            </a:r>
            <a:r>
              <a:rPr lang="en-GB" sz="2400" b="1" dirty="0" smtClean="0"/>
              <a:t> with usability inspection</a:t>
            </a:r>
          </a:p>
          <a:p>
            <a:pPr marL="815975" lvl="2" indent="-457200">
              <a:buFont typeface="+mj-lt"/>
              <a:buAutoNum type="arabicPeriod"/>
            </a:pPr>
            <a:r>
              <a:rPr lang="en-GB" sz="2200" dirty="0" smtClean="0"/>
              <a:t>Prepare Analysis</a:t>
            </a:r>
            <a:endParaRPr lang="en-GB" sz="2200" dirty="0"/>
          </a:p>
          <a:p>
            <a:pPr marL="815975" lvl="2" indent="-457200">
              <a:buFont typeface="+mj-lt"/>
              <a:buAutoNum type="arabicPeriod"/>
            </a:pPr>
            <a:r>
              <a:rPr lang="en-GB" sz="2200" dirty="0" smtClean="0"/>
              <a:t>Run Analysis</a:t>
            </a:r>
          </a:p>
          <a:p>
            <a:pPr marL="815975" lvl="2" indent="-457200">
              <a:buFont typeface="+mj-lt"/>
              <a:buAutoNum type="arabicPeriod"/>
            </a:pPr>
            <a:r>
              <a:rPr lang="en-GB" sz="2200" dirty="0" smtClean="0"/>
              <a:t>Evaluate Analysis results</a:t>
            </a:r>
          </a:p>
          <a:p>
            <a:pPr marL="815975" lvl="2" indent="-457200">
              <a:buFont typeface="+mj-lt"/>
              <a:buAutoNum type="arabicPeriod"/>
            </a:pPr>
            <a:r>
              <a:rPr lang="en-GB" sz="2200" dirty="0" smtClean="0"/>
              <a:t>Manage results</a:t>
            </a:r>
          </a:p>
          <a:p>
            <a:pPr marL="0" lvl="1" indent="0">
              <a:buNone/>
            </a:pPr>
            <a:endParaRPr lang="en-GB" sz="24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Usability questions in every walkthrough stage</a:t>
            </a:r>
          </a:p>
          <a:p>
            <a:pPr marL="0" indent="0">
              <a:buClr>
                <a:srgbClr val="3079BE"/>
              </a:buClr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4621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smtClean="0"/>
              <a:t>Evaluated Tools</a:t>
            </a:r>
            <a:endParaRPr lang="de-DE" sz="2400"/>
          </a:p>
        </p:txBody>
      </p:sp>
      <p:sp>
        <p:nvSpPr>
          <p:cNvPr id="6" name="Content Placeholder 5"/>
          <p:cNvSpPr txBox="1">
            <a:spLocks noGrp="1"/>
          </p:cNvSpPr>
          <p:nvPr>
            <p:ph idx="1"/>
          </p:nvPr>
        </p:nvSpPr>
        <p:spPr>
          <a:xfrm>
            <a:off x="358775" y="1556792"/>
            <a:ext cx="8389689" cy="5886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079BE"/>
              </a:buClr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342900" indent="-342900">
              <a:buClr>
                <a:srgbClr val="3079BE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IDE: </a:t>
            </a:r>
            <a:r>
              <a:rPr lang="de-DE" sz="2400" dirty="0" err="1" smtClean="0"/>
              <a:t>Eclipse</a:t>
            </a:r>
            <a:endParaRPr lang="de-DE" sz="2400" dirty="0" smtClean="0"/>
          </a:p>
          <a:p>
            <a:pPr marL="342900" indent="-342900">
              <a:buClr>
                <a:srgbClr val="3079BE"/>
              </a:buClr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342900" indent="-342900">
              <a:buClr>
                <a:srgbClr val="3079BE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CI: Jenkins</a:t>
            </a:r>
          </a:p>
          <a:p>
            <a:pPr marL="342900" indent="-342900">
              <a:buClr>
                <a:srgbClr val="3079BE"/>
              </a:buClr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342900" indent="-342900">
              <a:buClr>
                <a:srgbClr val="3079BE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CI: </a:t>
            </a:r>
            <a:r>
              <a:rPr lang="de-DE" sz="2400" dirty="0" err="1" smtClean="0"/>
              <a:t>TeamCity</a:t>
            </a:r>
            <a:endParaRPr lang="de-DE" sz="2400" dirty="0" smtClean="0"/>
          </a:p>
          <a:p>
            <a:pPr marL="342900" indent="-342900">
              <a:buClr>
                <a:srgbClr val="3079BE"/>
              </a:buClr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342900" indent="-342900">
              <a:buClr>
                <a:srgbClr val="3079BE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CQM: </a:t>
            </a:r>
            <a:r>
              <a:rPr lang="de-DE" sz="2400" dirty="0" err="1" smtClean="0"/>
              <a:t>SonarQube</a:t>
            </a: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761" y="1441707"/>
            <a:ext cx="1262633" cy="1262633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644008" y="5661248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>
                <a:solidFill>
                  <a:schemeClr val="tx1">
                    <a:alpha val="20000"/>
                  </a:schemeClr>
                </a:solidFill>
              </a:rPr>
              <a:t>https://</a:t>
            </a:r>
            <a:r>
              <a:rPr lang="de-DE" sz="800" smtClean="0">
                <a:solidFill>
                  <a:schemeClr val="tx1">
                    <a:alpha val="20000"/>
                  </a:schemeClr>
                </a:solidFill>
              </a:rPr>
              <a:t>raw.githubusercontent.com/yoshimov/chocolatey-packages/master/eclipse-java-juno/Eclipse_Icon_by_flosweb.png</a:t>
            </a:r>
          </a:p>
          <a:p>
            <a:r>
              <a:rPr lang="de-DE" sz="800">
                <a:solidFill>
                  <a:schemeClr val="tx1">
                    <a:alpha val="20000"/>
                  </a:schemeClr>
                </a:solidFill>
              </a:rPr>
              <a:t>https://</a:t>
            </a:r>
            <a:r>
              <a:rPr lang="de-DE" sz="800" smtClean="0">
                <a:solidFill>
                  <a:schemeClr val="tx1">
                    <a:alpha val="20000"/>
                  </a:schemeClr>
                </a:solidFill>
              </a:rPr>
              <a:t>wiki.jenkins-ci.org/display/JENKINS/Logo</a:t>
            </a:r>
            <a:endParaRPr lang="de-DE" sz="800">
              <a:solidFill>
                <a:schemeClr val="tx1">
                  <a:alpha val="20000"/>
                </a:schemeClr>
              </a:solidFill>
            </a:endParaRPr>
          </a:p>
          <a:p>
            <a:r>
              <a:rPr lang="de-DE" sz="800">
                <a:solidFill>
                  <a:schemeClr val="tx1">
                    <a:alpha val="20000"/>
                  </a:schemeClr>
                </a:solidFill>
              </a:rPr>
              <a:t>http://citconf.com/archive/budapest2012/_Images/_</a:t>
            </a:r>
            <a:r>
              <a:rPr lang="de-DE" sz="800" smtClean="0">
                <a:solidFill>
                  <a:schemeClr val="tx1">
                    <a:alpha val="20000"/>
                  </a:schemeClr>
                </a:solidFill>
              </a:rPr>
              <a:t>Sponsors/team_city.png</a:t>
            </a:r>
          </a:p>
          <a:p>
            <a:r>
              <a:rPr lang="de-DE" sz="800">
                <a:solidFill>
                  <a:schemeClr val="tx1">
                    <a:alpha val="20000"/>
                  </a:schemeClr>
                </a:solidFill>
              </a:rPr>
              <a:t>http://www.sonarqube.org/wp-content/themes/sonarsource.org/images/sonar.png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76" y="1844824"/>
            <a:ext cx="1272025" cy="176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889" y="3730582"/>
            <a:ext cx="2601185" cy="8535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625" y="4769718"/>
            <a:ext cx="3114642" cy="74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2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smtClean="0"/>
              <a:t>Comparison Results</a:t>
            </a:r>
            <a:endParaRPr lang="de-DE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583346"/>
            <a:ext cx="7077558" cy="465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31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Conclusion </a:t>
            </a:r>
            <a:endParaRPr lang="de-DE" sz="2000" dirty="0"/>
          </a:p>
        </p:txBody>
      </p:sp>
      <p:sp>
        <p:nvSpPr>
          <p:cNvPr id="6" name="Content Placeholder 5"/>
          <p:cNvSpPr txBox="1">
            <a:spLocks noGrp="1"/>
          </p:cNvSpPr>
          <p:nvPr>
            <p:ph idx="1"/>
          </p:nvPr>
        </p:nvSpPr>
        <p:spPr>
          <a:xfrm>
            <a:off x="358775" y="1628800"/>
            <a:ext cx="8605713" cy="4583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079BE"/>
              </a:buClr>
              <a:buFont typeface="Arial" panose="020B0604020202020204" pitchFamily="34" charset="0"/>
              <a:buChar char="•"/>
            </a:pPr>
            <a:r>
              <a:rPr lang="en-GB" sz="2400" dirty="0" smtClean="0"/>
              <a:t>Open Source analysers lack multi-language support</a:t>
            </a:r>
          </a:p>
          <a:p>
            <a:pPr marL="285750" indent="-285750">
              <a:buClr>
                <a:srgbClr val="3079BE"/>
              </a:buClr>
              <a:buFont typeface="Arial" panose="020B0604020202020204" pitchFamily="34" charset="0"/>
              <a:buChar char="•"/>
            </a:pPr>
            <a:r>
              <a:rPr lang="en-GB" sz="2400" dirty="0" smtClean="0"/>
              <a:t>Analysers customization (</a:t>
            </a:r>
            <a:r>
              <a:rPr lang="en-GB" sz="2400" dirty="0"/>
              <a:t>Rules)</a:t>
            </a:r>
            <a:r>
              <a:rPr lang="en-GB" sz="2400" dirty="0" smtClean="0"/>
              <a:t> hard to accomplish</a:t>
            </a:r>
          </a:p>
          <a:p>
            <a:pPr marL="285750" indent="-285750">
              <a:buClr>
                <a:srgbClr val="3079BE"/>
              </a:buClr>
              <a:buFont typeface="Arial" panose="020B0604020202020204" pitchFamily="34" charset="0"/>
              <a:buChar char="•"/>
            </a:pPr>
            <a:r>
              <a:rPr lang="en-GB" sz="2400" dirty="0" smtClean="0"/>
              <a:t>Analysis in IDE not efficient, central, easy to manage</a:t>
            </a:r>
          </a:p>
          <a:p>
            <a:pPr marL="285750" indent="-285750">
              <a:buClr>
                <a:srgbClr val="3079BE"/>
              </a:buClr>
              <a:buFont typeface="Arial" panose="020B0604020202020204" pitchFamily="34" charset="0"/>
              <a:buChar char="•"/>
            </a:pPr>
            <a:r>
              <a:rPr lang="en-GB" sz="2400" dirty="0" smtClean="0"/>
              <a:t>Analysis in CI tools hard to configure</a:t>
            </a:r>
          </a:p>
          <a:p>
            <a:pPr marL="285750" indent="-285750">
              <a:buClr>
                <a:srgbClr val="3079BE"/>
              </a:buClr>
              <a:buFont typeface="Arial" panose="020B0604020202020204" pitchFamily="34" charset="0"/>
              <a:buChar char="•"/>
            </a:pPr>
            <a:r>
              <a:rPr lang="en-GB" sz="2400" dirty="0" smtClean="0"/>
              <a:t>Reporting capabilities of analysers in CI not usable</a:t>
            </a:r>
          </a:p>
          <a:p>
            <a:pPr marL="644525" lvl="2" indent="-285750">
              <a:buFont typeface="Wingdings" panose="05000000000000000000" pitchFamily="2" charset="2"/>
              <a:buChar char="Ø"/>
            </a:pPr>
            <a:r>
              <a:rPr lang="en-GB" sz="2000" dirty="0" smtClean="0"/>
              <a:t>External Code Quality Management tools do the job</a:t>
            </a:r>
          </a:p>
          <a:p>
            <a:pPr marL="285750" indent="-285750">
              <a:buClr>
                <a:srgbClr val="3079BE"/>
              </a:buClr>
              <a:buFont typeface="Arial" panose="020B0604020202020204" pitchFamily="34" charset="0"/>
              <a:buChar char="•"/>
            </a:pPr>
            <a:r>
              <a:rPr lang="en-GB" sz="2400" dirty="0" smtClean="0"/>
              <a:t>Good idea to use many analysers</a:t>
            </a:r>
          </a:p>
          <a:p>
            <a:pPr marL="644525" lvl="2" indent="-285750">
              <a:buFont typeface="Wingdings" panose="05000000000000000000" pitchFamily="2" charset="2"/>
              <a:buChar char="Ø"/>
            </a:pPr>
            <a:r>
              <a:rPr lang="en-GB" sz="2000" dirty="0" smtClean="0"/>
              <a:t>BUT: many duplicate findings</a:t>
            </a:r>
            <a:endParaRPr lang="en-GB" sz="2000" dirty="0"/>
          </a:p>
          <a:p>
            <a:pPr marL="644525" lvl="2" indent="-285750">
              <a:buFont typeface="Wingdings" panose="05000000000000000000" pitchFamily="2" charset="2"/>
              <a:buChar char="Ø"/>
            </a:pPr>
            <a:r>
              <a:rPr lang="en-GB" sz="2000" dirty="0" smtClean="0"/>
              <a:t>Future approach: Tool to filter duplicates and false positives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8498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8460472" cy="4761328"/>
          </a:xfrm>
        </p:spPr>
        <p:txBody>
          <a:bodyPr/>
          <a:lstStyle/>
          <a:p>
            <a:pPr algn="ctr"/>
            <a:endParaRPr lang="de-DE" sz="2200">
              <a:ea typeface="+mn-ea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de-DE" smtClean="0"/>
          </a:p>
          <a:p>
            <a:pPr marL="342900" indent="-342900">
              <a:buFont typeface="Arial" pitchFamily="34" charset="0"/>
              <a:buChar char="•"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Questions</a:t>
            </a:r>
            <a:endParaRPr lang="de-DE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3354" y="1576520"/>
            <a:ext cx="5489914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658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anymed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281</Words>
  <Application>Microsoft Office PowerPoint</Application>
  <PresentationFormat>Bildschirmpräsentation (4:3)</PresentationFormat>
  <Paragraphs>92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Bitstream Charter</vt:lpstr>
      <vt:lpstr>Stafford</vt:lpstr>
      <vt:lpstr>Arial</vt:lpstr>
      <vt:lpstr>Tahoma</vt:lpstr>
      <vt:lpstr>Verdana</vt:lpstr>
      <vt:lpstr>Wingdings</vt:lpstr>
      <vt:lpstr>Präsentationsvorlage_BWL9</vt:lpstr>
      <vt:lpstr>Integration of Static Code Analysis in Continuous Integration Lifecycles</vt:lpstr>
      <vt:lpstr>Why Static Code Analysis?</vt:lpstr>
      <vt:lpstr>Research questions</vt:lpstr>
      <vt:lpstr>Where to apply static code analysis?</vt:lpstr>
      <vt:lpstr>Usability Evaluation of Static Code Analysis Integration</vt:lpstr>
      <vt:lpstr>Evaluated Tools</vt:lpstr>
      <vt:lpstr>Comparison Results</vt:lpstr>
      <vt:lpstr>Conclusion 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Sebastian Funke;Brian Pfretzschner;Hamza Zulfiqar</dc:creator>
  <cp:lastModifiedBy>Sebastian Funke</cp:lastModifiedBy>
  <cp:revision>1148</cp:revision>
  <dcterms:created xsi:type="dcterms:W3CDTF">2011-06-27T17:54:59Z</dcterms:created>
  <dcterms:modified xsi:type="dcterms:W3CDTF">2015-03-05T14:50:22Z</dcterms:modified>
</cp:coreProperties>
</file>