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4" r:id="rId3"/>
    <p:sldId id="276" r:id="rId4"/>
    <p:sldId id="278" r:id="rId5"/>
    <p:sldId id="279" r:id="rId6"/>
    <p:sldId id="286" r:id="rId7"/>
    <p:sldId id="287" r:id="rId8"/>
    <p:sldId id="288" r:id="rId9"/>
    <p:sldId id="289" r:id="rId10"/>
    <p:sldId id="291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300" r:id="rId19"/>
    <p:sldId id="299" r:id="rId20"/>
    <p:sldId id="301" r:id="rId21"/>
    <p:sldId id="302" r:id="rId22"/>
    <p:sldId id="303" r:id="rId23"/>
    <p:sldId id="277" r:id="rId24"/>
    <p:sldId id="284" r:id="rId25"/>
    <p:sldId id="285" r:id="rId2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B90F22"/>
    <a:srgbClr val="101C26"/>
    <a:srgbClr val="9C1C26"/>
    <a:srgbClr val="DF0400"/>
    <a:srgbClr val="4AADE6"/>
    <a:srgbClr val="FDCA00"/>
    <a:srgbClr val="312C8C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 autoAdjust="0"/>
    <p:restoredTop sz="73535" autoAdjust="0"/>
  </p:normalViewPr>
  <p:slideViewPr>
    <p:cSldViewPr snapToObjects="1">
      <p:cViewPr>
        <p:scale>
          <a:sx n="75" d="100"/>
          <a:sy n="75" d="100"/>
        </p:scale>
        <p:origin x="-1458" y="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-356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23. Juli 2012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77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23. Juli 2012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03412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Einleitung: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Name: Sebastian Funke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Halte Vortrag über Sicherheitsbedenken im Zusammenhang mit dem neuen HTML5 Standard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Von W3C und WHATWG ausgearbeitet, besteht aus CSS3+HTML4+JS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HTML5 soll 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Webseitenkommunikation verbessern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Dynamische Grafiken (</a:t>
            </a:r>
            <a:r>
              <a:rPr lang="de-DE" baseline="0" dirty="0" err="1" smtClean="0"/>
              <a:t>canvas</a:t>
            </a:r>
            <a:r>
              <a:rPr lang="de-DE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Video, Audio Wiedergabe homogenisieren für Browser verschiedener Geräte (</a:t>
            </a:r>
            <a:r>
              <a:rPr lang="de-DE" baseline="0" dirty="0" err="1" smtClean="0"/>
              <a:t>Plugins</a:t>
            </a:r>
            <a:r>
              <a:rPr lang="de-DE" baseline="0" dirty="0" smtClean="0"/>
              <a:t> haben ausgedient)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Und neben verbessern der Darstellungen (CSS3) viele weitere neue Features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Wird noch dran gearbeitet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23. Juli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BEEF ist ein Scanner der nach </a:t>
            </a:r>
            <a:r>
              <a:rPr lang="de-DE" dirty="0" err="1" smtClean="0"/>
              <a:t>WebVulnerabilies</a:t>
            </a:r>
            <a:r>
              <a:rPr lang="de-DE" baseline="0" dirty="0" smtClean="0"/>
              <a:t> scannt über </a:t>
            </a:r>
            <a:r>
              <a:rPr lang="de-DE" baseline="0" dirty="0" err="1" smtClean="0"/>
              <a:t>WebSockets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24. Juli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12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25. Juli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12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Social</a:t>
            </a:r>
            <a:r>
              <a:rPr lang="de-DE" baseline="0" dirty="0" smtClean="0"/>
              <a:t> Engineering: </a:t>
            </a:r>
            <a:r>
              <a:rPr lang="de-DE" baseline="0" dirty="0" err="1" smtClean="0"/>
              <a:t>sowas</a:t>
            </a:r>
            <a:r>
              <a:rPr lang="de-DE" baseline="0" dirty="0" smtClean="0"/>
              <a:t> wie: Meldung, wollen sie diese Webseite wirklich schließen z.B.</a:t>
            </a:r>
          </a:p>
          <a:p>
            <a:endParaRPr lang="de-DE" dirty="0" smtClean="0"/>
          </a:p>
          <a:p>
            <a:r>
              <a:rPr lang="de-DE" dirty="0" err="1" smtClean="0"/>
              <a:t>Clickjacking</a:t>
            </a:r>
            <a:r>
              <a:rPr lang="de-DE" dirty="0" smtClean="0"/>
              <a:t>:</a:t>
            </a:r>
            <a:r>
              <a:rPr lang="de-DE" baseline="0" dirty="0" smtClean="0"/>
              <a:t> z.B. klick in der Homepage (unsichtbares </a:t>
            </a:r>
            <a:r>
              <a:rPr lang="de-DE" baseline="0" dirty="0" err="1" smtClean="0"/>
              <a:t>iframe</a:t>
            </a:r>
            <a:r>
              <a:rPr lang="de-DE" baseline="0" dirty="0" smtClean="0"/>
              <a:t> unter </a:t>
            </a:r>
            <a:r>
              <a:rPr lang="de-DE" baseline="0" dirty="0" err="1" smtClean="0"/>
              <a:t>MausCursor</a:t>
            </a:r>
            <a:r>
              <a:rPr lang="de-DE" baseline="0" dirty="0" smtClean="0"/>
              <a:t>) öffnet kleines Fenster im Hintergrund mit Homepage oder anderer</a:t>
            </a:r>
          </a:p>
          <a:p>
            <a:r>
              <a:rPr lang="de-DE" baseline="0" dirty="0" smtClean="0"/>
              <a:t>	Webseite, welche unauffällig aussieht (Phishing Style) aber auch </a:t>
            </a:r>
            <a:r>
              <a:rPr lang="de-DE" baseline="0" dirty="0" err="1" smtClean="0"/>
              <a:t>Angreiferscript</a:t>
            </a:r>
            <a:r>
              <a:rPr lang="de-DE" baseline="0" dirty="0" smtClean="0"/>
              <a:t> enthält</a:t>
            </a:r>
          </a:p>
          <a:p>
            <a:endParaRPr lang="de-DE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Tabnapping</a:t>
            </a:r>
            <a:r>
              <a:rPr lang="de-DE" baseline="0" dirty="0" smtClean="0"/>
              <a:t>: öffnen eines weiteren Homepage-Tabs oder einer weiteren vom Angreifer gesteuerten Seite mit anderen Schadcode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25. Juli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12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Sandbox-Optionen getrennt durch</a:t>
            </a:r>
            <a:r>
              <a:rPr lang="de-DE" baseline="0" dirty="0" smtClean="0"/>
              <a:t> Leerzeichen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25. Juli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12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25. Juli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12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</a:t>
            </a:r>
            <a:r>
              <a:rPr lang="de-DE" dirty="0" err="1" smtClean="0"/>
              <a:t>Autocomplete</a:t>
            </a:r>
            <a:r>
              <a:rPr lang="de-DE" dirty="0" smtClean="0"/>
              <a:t>: Demo von </a:t>
            </a:r>
            <a:r>
              <a:rPr lang="de-DE" dirty="0" err="1" smtClean="0"/>
              <a:t>Lavakumar</a:t>
            </a:r>
            <a:r>
              <a:rPr lang="de-DE" dirty="0" smtClean="0"/>
              <a:t> </a:t>
            </a:r>
            <a:r>
              <a:rPr lang="de-DE" dirty="0" err="1" smtClean="0"/>
              <a:t>Kuppan</a:t>
            </a:r>
            <a:r>
              <a:rPr lang="de-DE" dirty="0" smtClean="0"/>
              <a:t> ausführen,</a:t>
            </a:r>
            <a:r>
              <a:rPr lang="de-DE" baseline="0" dirty="0" smtClean="0"/>
              <a:t> Buchstaben eingeben, bei </a:t>
            </a:r>
            <a:r>
              <a:rPr lang="de-DE" baseline="0" dirty="0" err="1" smtClean="0"/>
              <a:t>Enter</a:t>
            </a:r>
            <a:r>
              <a:rPr lang="de-DE" baseline="0" dirty="0" smtClean="0"/>
              <a:t> Taste werden </a:t>
            </a:r>
            <a:r>
              <a:rPr lang="de-DE" baseline="0" dirty="0" err="1" smtClean="0"/>
              <a:t>autocomplete</a:t>
            </a:r>
            <a:r>
              <a:rPr lang="de-DE" baseline="0" dirty="0" smtClean="0"/>
              <a:t> Daten gestohlen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Desktop </a:t>
            </a:r>
            <a:r>
              <a:rPr lang="de-DE" baseline="0" dirty="0" err="1" smtClean="0"/>
              <a:t>Notification</a:t>
            </a:r>
            <a:r>
              <a:rPr lang="de-DE" baseline="0" dirty="0" smtClean="0"/>
              <a:t> API: Erstellen von Phishing Nachrichten welche auffordern Login Daten einzugeben oder Desktop Daten in die Nachrichtbox zu ziehen.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Speech Input: Über </a:t>
            </a:r>
            <a:r>
              <a:rPr lang="de-DE" baseline="0" dirty="0" err="1" smtClean="0"/>
              <a:t>Clickjacking</a:t>
            </a:r>
            <a:r>
              <a:rPr lang="de-DE" baseline="0" dirty="0" smtClean="0"/>
              <a:t> im Hintergrund den Speech Input aktivieren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25. Juli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12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</a:t>
            </a:r>
            <a:r>
              <a:rPr lang="de-DE" dirty="0" err="1" smtClean="0"/>
              <a:t>Autocomplete</a:t>
            </a:r>
            <a:r>
              <a:rPr lang="de-DE" dirty="0" smtClean="0"/>
              <a:t>: Demo von </a:t>
            </a:r>
            <a:r>
              <a:rPr lang="de-DE" dirty="0" err="1" smtClean="0"/>
              <a:t>Lavakumar</a:t>
            </a:r>
            <a:r>
              <a:rPr lang="de-DE" dirty="0" smtClean="0"/>
              <a:t> </a:t>
            </a:r>
            <a:r>
              <a:rPr lang="de-DE" dirty="0" err="1" smtClean="0"/>
              <a:t>Kuppan</a:t>
            </a:r>
            <a:r>
              <a:rPr lang="de-DE" dirty="0" smtClean="0"/>
              <a:t> ausführen,</a:t>
            </a:r>
            <a:r>
              <a:rPr lang="de-DE" baseline="0" dirty="0" smtClean="0"/>
              <a:t> Buchstaben eingeben, bei </a:t>
            </a:r>
            <a:r>
              <a:rPr lang="de-DE" baseline="0" dirty="0" err="1" smtClean="0"/>
              <a:t>Enter</a:t>
            </a:r>
            <a:r>
              <a:rPr lang="de-DE" baseline="0" dirty="0" smtClean="0"/>
              <a:t> Taste werden </a:t>
            </a:r>
            <a:r>
              <a:rPr lang="de-DE" baseline="0" dirty="0" err="1" smtClean="0"/>
              <a:t>autocomplete</a:t>
            </a:r>
            <a:r>
              <a:rPr lang="de-DE" baseline="0" dirty="0" smtClean="0"/>
              <a:t> Daten gestohlen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Desktop </a:t>
            </a:r>
            <a:r>
              <a:rPr lang="de-DE" baseline="0" dirty="0" err="1" smtClean="0"/>
              <a:t>Notification</a:t>
            </a:r>
            <a:r>
              <a:rPr lang="de-DE" baseline="0" dirty="0" smtClean="0"/>
              <a:t> API: Erstellen von Phishing Nachrichten welche auffordern Login Daten einzugeben oder Desktop Daten in die Nachrichtbox zu ziehen.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Speech Input: Über </a:t>
            </a:r>
            <a:r>
              <a:rPr lang="de-DE" baseline="0" dirty="0" err="1" smtClean="0"/>
              <a:t>Clickjacking</a:t>
            </a:r>
            <a:r>
              <a:rPr lang="de-DE" baseline="0" dirty="0" smtClean="0"/>
              <a:t> im Hintergrund den Speech Input aktivieren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25. Juli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12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Welche Shopping Webseite macht die meiste Werbung und schafft es in 24 Stunden die meisten </a:t>
            </a:r>
            <a:r>
              <a:rPr lang="de-DE" dirty="0" err="1" smtClean="0"/>
              <a:t>Smartphones</a:t>
            </a:r>
            <a:r>
              <a:rPr lang="de-DE" baseline="0" dirty="0" smtClean="0"/>
              <a:t> zu verkaufen?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Emezon</a:t>
            </a:r>
            <a:r>
              <a:rPr lang="de-DE" baseline="0" dirty="0" smtClean="0"/>
              <a:t> wird geahndet als Angreifer auf Mitstreiter in den Medien </a:t>
            </a:r>
            <a:r>
              <a:rPr lang="de-DE" baseline="0" dirty="0" smtClean="0">
                <a:sym typeface="Wingdings" pitchFamily="2" charset="2"/>
              </a:rPr>
              <a:t> Aktienkurse für </a:t>
            </a:r>
            <a:r>
              <a:rPr lang="de-DE" baseline="0" dirty="0" err="1" smtClean="0">
                <a:sym typeface="Wingdings" pitchFamily="2" charset="2"/>
              </a:rPr>
              <a:t>Emezon</a:t>
            </a:r>
            <a:r>
              <a:rPr lang="de-DE" baseline="0" dirty="0" smtClean="0">
                <a:sym typeface="Wingdings" pitchFamily="2" charset="2"/>
              </a:rPr>
              <a:t> fallen  Marke geschädigt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25. Juli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12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25. Juli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12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25. Juli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1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23. Juli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859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25. Juli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12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FileSystem</a:t>
            </a:r>
            <a:r>
              <a:rPr lang="de-DE" baseline="0" dirty="0" smtClean="0"/>
              <a:t> API: </a:t>
            </a:r>
            <a:r>
              <a:rPr lang="de-DE" baseline="0" dirty="0" err="1" smtClean="0"/>
              <a:t>WebApps</a:t>
            </a:r>
            <a:r>
              <a:rPr lang="de-DE" baseline="0" dirty="0" smtClean="0"/>
              <a:t> können Daten lesen und schreiben auf dem lokalen Desktop in einem abgeschlossenen (</a:t>
            </a:r>
            <a:r>
              <a:rPr lang="de-DE" baseline="0" dirty="0" err="1" smtClean="0"/>
              <a:t>sandboxed</a:t>
            </a:r>
            <a:r>
              <a:rPr lang="de-DE" baseline="0" dirty="0" smtClean="0"/>
              <a:t>) Bereich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Custom Content Handler:  z.B. eine </a:t>
            </a:r>
            <a:r>
              <a:rPr lang="de-DE" baseline="0" dirty="0" err="1" smtClean="0"/>
              <a:t>WebApp</a:t>
            </a:r>
            <a:r>
              <a:rPr lang="de-DE" baseline="0" dirty="0" smtClean="0"/>
              <a:t> registriert sich für </a:t>
            </a:r>
            <a:r>
              <a:rPr lang="de-DE" baseline="0" dirty="0" err="1" smtClean="0"/>
              <a:t>mailto</a:t>
            </a:r>
            <a:r>
              <a:rPr lang="de-DE" baseline="0" dirty="0" smtClean="0"/>
              <a:t> mit einem eigenen Event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24. Juli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33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Schluss:</a:t>
            </a:r>
            <a:r>
              <a:rPr lang="de-DE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Wie ihr gesehen habt, sind die neuen HTML5 Features sehr nützliche Verbesserungen des alten HTML4 Standards, 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    speziell auch im Hinblick auf Browser in mobilen Endgeräten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Aber die neuen Funktionen sind mit Vorsicht zu genießen und sind zum Teil noch nicht ausgereicht sicher oder den Benutzern erklärt worden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Dennoch arbeitet das W3C schon an HTML6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Deshalb liegt es an uns Entwicklern dafür zu sorgen, dass der zukünftige HTML5 Standard möglichst sicher zu verwenden ist und weiter verbessert wird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Fragen: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Um die </a:t>
            </a:r>
            <a:r>
              <a:rPr lang="de-DE" baseline="0" dirty="0" err="1" smtClean="0"/>
              <a:t>Disskussion</a:t>
            </a:r>
            <a:r>
              <a:rPr lang="de-DE" baseline="0" dirty="0" smtClean="0"/>
              <a:t> zu starten, frage ich euch, was ihr von den neuen Features haltet ?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Würdet ihr HTML5 für eine zukünftige Webseite verwenden, anstelle von Flash ?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Habt ihr eigene Verbesserungsvorschläge für einzelne Features ?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Worin seht ihr die hauptsächlichen Schwächen von speziellen HTML5 Features?</a:t>
            </a:r>
          </a:p>
          <a:p>
            <a:r>
              <a:rPr lang="de-DE" baseline="0" dirty="0" smtClean="0"/>
              <a:t>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25. Juli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769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Gehe</a:t>
            </a:r>
            <a:r>
              <a:rPr lang="de-DE" baseline="0" dirty="0" smtClean="0"/>
              <a:t> nur kurz auf neue Features ein, um sie im Anschluss in der Attacke etwas genauer zu beschreiben im Hinblick auf ihre Funktionalität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Web Storage = </a:t>
            </a:r>
            <a:r>
              <a:rPr lang="de-DE" baseline="0" dirty="0" err="1" smtClean="0"/>
              <a:t>Local</a:t>
            </a:r>
            <a:r>
              <a:rPr lang="de-DE" baseline="0" dirty="0" smtClean="0"/>
              <a:t>, Session Storage, </a:t>
            </a:r>
            <a:r>
              <a:rPr lang="de-DE" baseline="0" dirty="0" err="1" smtClean="0"/>
              <a:t>WebSQL</a:t>
            </a:r>
            <a:r>
              <a:rPr lang="de-DE" baseline="0" dirty="0" smtClean="0"/>
              <a:t>, Offline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Cache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Anwendungsgebiete: Flexibilität wenn Internet weg ist, dass </a:t>
            </a:r>
            <a:r>
              <a:rPr lang="de-DE" baseline="0" dirty="0" err="1" smtClean="0"/>
              <a:t>WebApps</a:t>
            </a:r>
            <a:r>
              <a:rPr lang="de-DE" baseline="0" dirty="0" smtClean="0"/>
              <a:t> immer noch funktionieren und sich synchronisieren später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Multimedia: 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Canvas</a:t>
            </a:r>
            <a:r>
              <a:rPr lang="de-DE" baseline="0" dirty="0" smtClean="0"/>
              <a:t>: nicht nur 2D Animationen animieren sondern auch 3D möglich, interessant zum Designen als Flashersatz für Spiele usw.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Video und Audio möglichst kompatible , verbreitete Kodierungen, soll </a:t>
            </a:r>
            <a:r>
              <a:rPr lang="de-DE" baseline="0" dirty="0" err="1" smtClean="0"/>
              <a:t>Plugins</a:t>
            </a:r>
            <a:r>
              <a:rPr lang="de-DE" baseline="0" dirty="0" smtClean="0"/>
              <a:t> ersetzen</a:t>
            </a:r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23. Juli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05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Basierend auf einem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TrendMicro</a:t>
            </a:r>
            <a:r>
              <a:rPr lang="de-DE" baseline="0" dirty="0" smtClean="0"/>
              <a:t> Paper 2011 von Robert </a:t>
            </a:r>
            <a:r>
              <a:rPr lang="de-DE" baseline="0" dirty="0" err="1" smtClean="0"/>
              <a:t>McArdle</a:t>
            </a:r>
            <a:endParaRPr lang="de-DE" baseline="0" dirty="0" smtClean="0"/>
          </a:p>
          <a:p>
            <a:r>
              <a:rPr lang="de-DE" baseline="0" dirty="0" smtClean="0"/>
              <a:t>iBey und </a:t>
            </a:r>
            <a:r>
              <a:rPr lang="de-DE" baseline="0" dirty="0" err="1" smtClean="0"/>
              <a:t>emezon</a:t>
            </a:r>
            <a:r>
              <a:rPr lang="de-DE" baseline="0" dirty="0" smtClean="0"/>
              <a:t> sind frei gewählte fiktive Namen für zwei weltweit agierende Online-Shopping Unternehmen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24. Juli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664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Maltego</a:t>
            </a:r>
            <a:r>
              <a:rPr lang="de-DE" dirty="0" smtClean="0"/>
              <a:t>: Ist ein Tool</a:t>
            </a:r>
            <a:r>
              <a:rPr lang="de-DE" baseline="0" dirty="0" smtClean="0"/>
              <a:t> um Informationen zu sammeln, in Beziehung zu setzen und grafisch darzustellen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24. Juli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80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IDS-Intrusion </a:t>
            </a:r>
            <a:r>
              <a:rPr lang="de-DE" dirty="0" err="1" smtClean="0"/>
              <a:t>detection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system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24. Juli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521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Angreifer kann sich versichern</a:t>
            </a:r>
            <a:r>
              <a:rPr lang="de-DE" baseline="0" dirty="0" smtClean="0"/>
              <a:t> dieser Schwachstelle, indem er in der suche alert(XSS) testet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25. Juli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12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XSS darf</a:t>
            </a:r>
            <a:r>
              <a:rPr lang="de-DE" baseline="0" dirty="0" smtClean="0"/>
              <a:t> nicht unterschätzt werden!!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Wurde das XSS-Script ausgeführt, macht der Hacker gebrauch von „Shell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Future“ (</a:t>
            </a:r>
            <a:r>
              <a:rPr lang="de-DE" dirty="0" err="1" smtClean="0"/>
              <a:t>Lavakumar</a:t>
            </a:r>
            <a:r>
              <a:rPr lang="de-DE" dirty="0" smtClean="0"/>
              <a:t> </a:t>
            </a:r>
            <a:r>
              <a:rPr lang="de-DE" dirty="0" err="1" smtClean="0"/>
              <a:t>Kuppan</a:t>
            </a:r>
            <a:r>
              <a:rPr lang="de-DE" dirty="0" smtClean="0"/>
              <a:t> Andlab.org)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Vergleichbar mit einer TCP Remote Shell</a:t>
            </a:r>
            <a:r>
              <a:rPr lang="de-DE" baseline="0" dirty="0" smtClean="0"/>
              <a:t>, nur für den Browser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24. Juli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12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Über diese </a:t>
            </a:r>
            <a:r>
              <a:rPr lang="de-DE" dirty="0" err="1" smtClean="0"/>
              <a:t>WebShell</a:t>
            </a:r>
            <a:r>
              <a:rPr lang="de-DE" dirty="0" smtClean="0"/>
              <a:t> ist es möglich </a:t>
            </a:r>
          </a:p>
          <a:p>
            <a:r>
              <a:rPr lang="de-DE" dirty="0" smtClean="0"/>
              <a:t> * unsichtbar ,</a:t>
            </a:r>
            <a:r>
              <a:rPr lang="de-DE" baseline="0" dirty="0" smtClean="0"/>
              <a:t> </a:t>
            </a:r>
            <a:r>
              <a:rPr lang="de-DE" dirty="0" smtClean="0"/>
              <a:t>Gerät</a:t>
            </a:r>
            <a:r>
              <a:rPr lang="de-DE" baseline="0" dirty="0" smtClean="0"/>
              <a:t> und Betriebssystemunabhängig,</a:t>
            </a:r>
          </a:p>
          <a:p>
            <a:r>
              <a:rPr lang="de-DE" dirty="0" smtClean="0"/>
              <a:t>mit den Rechten des Opfers zu surfen</a:t>
            </a:r>
          </a:p>
          <a:p>
            <a:r>
              <a:rPr lang="de-DE" dirty="0" smtClean="0"/>
              <a:t>- Jegliche Kommunikation ist Standard Web Traffic (Port80) </a:t>
            </a:r>
            <a:r>
              <a:rPr lang="de-DE" dirty="0" smtClean="0">
                <a:sym typeface="Wingdings" pitchFamily="2" charset="2"/>
              </a:rPr>
              <a:t> Firewall resistent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24. Juli 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1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0F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0F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30.07.2012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Security in Information Technology  |  </a:t>
            </a:r>
            <a:r>
              <a:rPr lang="de-DE" sz="1000" dirty="0" smtClean="0">
                <a:latin typeface="+mn-lt"/>
              </a:rPr>
              <a:t>Prof. </a:t>
            </a:r>
            <a:r>
              <a:rPr lang="de-DE" sz="1000" dirty="0" err="1" smtClean="0">
                <a:latin typeface="+mn-lt"/>
              </a:rPr>
              <a:t>Waidner</a:t>
            </a:r>
            <a:r>
              <a:rPr lang="de-DE" sz="1000" dirty="0" smtClean="0">
                <a:latin typeface="+mn-lt"/>
              </a:rPr>
              <a:t> 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grpSp>
        <p:nvGrpSpPr>
          <p:cNvPr id="18" name="Group 33"/>
          <p:cNvGrpSpPr>
            <a:grpSpLocks/>
          </p:cNvGrpSpPr>
          <p:nvPr userDrawn="1"/>
        </p:nvGrpSpPr>
        <p:grpSpPr bwMode="auto">
          <a:xfrm>
            <a:off x="7231671" y="630238"/>
            <a:ext cx="1668463" cy="692150"/>
            <a:chOff x="4556" y="412"/>
            <a:chExt cx="1051" cy="436"/>
          </a:xfrm>
        </p:grpSpPr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4556" y="412"/>
              <a:ext cx="1051" cy="4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FFFFFF"/>
                </a:solidFill>
                <a:latin typeface="Arial" pitchFamily="34" charset="0"/>
              </a:endParaRPr>
            </a:p>
          </p:txBody>
        </p:sp>
        <p:pic>
          <p:nvPicPr>
            <p:cNvPr id="20" name="Picture 31" descr="cased_quer.tif                                                 0001BD8B&#10;kraenkvisuell                  C41A40F3: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0" y="519"/>
              <a:ext cx="97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" name="Gruppieren 1"/>
          <p:cNvGrpSpPr/>
          <p:nvPr userDrawn="1"/>
        </p:nvGrpSpPr>
        <p:grpSpPr>
          <a:xfrm>
            <a:off x="4886325" y="6381328"/>
            <a:ext cx="4079875" cy="431800"/>
            <a:chOff x="4886325" y="6381328"/>
            <a:chExt cx="4079875" cy="431800"/>
          </a:xfrm>
        </p:grpSpPr>
        <p:grpSp>
          <p:nvGrpSpPr>
            <p:cNvPr id="21" name="Group 38"/>
            <p:cNvGrpSpPr>
              <a:grpSpLocks/>
            </p:cNvGrpSpPr>
            <p:nvPr userDrawn="1"/>
          </p:nvGrpSpPr>
          <p:grpSpPr bwMode="auto">
            <a:xfrm>
              <a:off x="4886325" y="6381328"/>
              <a:ext cx="4079875" cy="431800"/>
              <a:chOff x="3078" y="4004"/>
              <a:chExt cx="2570" cy="272"/>
            </a:xfrm>
          </p:grpSpPr>
          <p:pic>
            <p:nvPicPr>
              <p:cNvPr id="22" name="Picture 32" descr="tud_logo.tif                                                   0001BC3D&#10;kraenkvisuell                  C41A40F3: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8" y="4004"/>
                <a:ext cx="671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36" descr="h_da.tif                                                       0001BC44&#10;kraenkvisuell                  C41A40F3: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4" y="4064"/>
                <a:ext cx="5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7" descr="LOEWE_dreizeilig_rgb.tif                                       0001DA15&#10;kraenkvisuell                  C41A40F3: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0" y="4036"/>
                <a:ext cx="618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5" name="Picture 2" descr="sit_85mm_p334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631" y="6484193"/>
              <a:ext cx="93662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4479943"/>
          </a:xfrm>
        </p:spPr>
        <p:txBody>
          <a:bodyPr/>
          <a:lstStyle>
            <a:lvl1pPr>
              <a:buClr>
                <a:srgbClr val="B90F22"/>
              </a:buClr>
              <a:defRPr/>
            </a:lvl1pPr>
            <a:lvl2pPr>
              <a:buClr>
                <a:srgbClr val="B90F22"/>
              </a:buClr>
              <a:defRPr/>
            </a:lvl2pPr>
            <a:lvl3pPr>
              <a:buClr>
                <a:srgbClr val="B90F22"/>
              </a:buClr>
              <a:defRPr/>
            </a:lvl3pPr>
            <a:lvl4pPr>
              <a:buClr>
                <a:srgbClr val="B90F22"/>
              </a:buClr>
              <a:defRPr/>
            </a:lvl4pPr>
            <a:lvl5pPr>
              <a:buClr>
                <a:srgbClr val="B90F22"/>
              </a:buClr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838846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0F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30.07.2012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TU-Darmstadt  |  Security in Information Technology  |  Titel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50646" y="6508121"/>
            <a:ext cx="741834" cy="305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33"/>
          <p:cNvGrpSpPr>
            <a:grpSpLocks/>
          </p:cNvGrpSpPr>
          <p:nvPr userDrawn="1"/>
        </p:nvGrpSpPr>
        <p:grpSpPr bwMode="auto">
          <a:xfrm>
            <a:off x="7224713" y="630238"/>
            <a:ext cx="1668462" cy="692150"/>
            <a:chOff x="4556" y="412"/>
            <a:chExt cx="1051" cy="436"/>
          </a:xfrm>
        </p:grpSpPr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4556" y="412"/>
              <a:ext cx="1051" cy="4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>
                <a:solidFill>
                  <a:srgbClr val="FFFFFF"/>
                </a:solidFill>
                <a:latin typeface="Arial" pitchFamily="34" charset="0"/>
              </a:endParaRPr>
            </a:p>
          </p:txBody>
        </p:sp>
        <p:pic>
          <p:nvPicPr>
            <p:cNvPr id="21" name="Picture 31" descr="cased_quer.tif                                                 0001BD8B&#10;kraenkvisuell                  C41A40F3: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630" y="519"/>
              <a:ext cx="97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C0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C00000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C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C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tml5test.com/compare/browser/index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html5rocks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html5test.com/compare/browser/index.html" TargetMode="External"/><Relationship Id="rId3" Type="http://schemas.openxmlformats.org/officeDocument/2006/relationships/hyperlink" Target="https://connect.ruhr-uni-bochum.de/p3g2butmrt4/" TargetMode="External"/><Relationship Id="rId7" Type="http://schemas.openxmlformats.org/officeDocument/2006/relationships/hyperlink" Target="http://media.hacking-lab.com/hlnews/HTML5_Web_Security_v1.0.pdf" TargetMode="External"/><Relationship Id="rId2" Type="http://schemas.openxmlformats.org/officeDocument/2006/relationships/hyperlink" Target="http://www.trendmicro.com/cloud-content/us/pdfs/security-intelligence/reports/rpt_html5-attack-scenario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kaazing.com/2012/02/28/html5-websocket-security-is-strong/" TargetMode="External"/><Relationship Id="rId5" Type="http://schemas.openxmlformats.org/officeDocument/2006/relationships/hyperlink" Target="http://www.w3.org/TR/2011/WD-html5-20110525/" TargetMode="External"/><Relationship Id="rId4" Type="http://schemas.openxmlformats.org/officeDocument/2006/relationships/hyperlink" Target="http://www.andlabs.org/html5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58775" y="563562"/>
            <a:ext cx="6642117" cy="1570038"/>
          </a:xfrm>
        </p:spPr>
        <p:txBody>
          <a:bodyPr/>
          <a:lstStyle/>
          <a:p>
            <a:r>
              <a:rPr lang="de-DE" sz="4400" dirty="0" smtClean="0">
                <a:latin typeface="+mn-lt"/>
              </a:rPr>
              <a:t>HTML5</a:t>
            </a:r>
            <a:r>
              <a:rPr lang="de-DE" sz="2700" dirty="0" smtClean="0">
                <a:latin typeface="+mn-lt"/>
              </a:rPr>
              <a:t> – </a:t>
            </a:r>
            <a:br>
              <a:rPr lang="de-DE" sz="2700" dirty="0" smtClean="0">
                <a:latin typeface="+mn-lt"/>
              </a:rPr>
            </a:br>
            <a:r>
              <a:rPr lang="de-DE" sz="2700" dirty="0" smtClean="0">
                <a:latin typeface="+mn-lt"/>
              </a:rPr>
              <a:t>Eine Sicherheitsanalyse</a:t>
            </a:r>
            <a:endParaRPr lang="de-DE" sz="2700" dirty="0">
              <a:latin typeface="+mn-lt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360000" y="2564904"/>
            <a:ext cx="8460472" cy="353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bg1"/>
                </a:solidFill>
                <a:latin typeface="+mj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588" lvl="1" indent="0">
              <a:lnSpc>
                <a:spcPct val="150000"/>
              </a:lnSpc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20" y="2780928"/>
            <a:ext cx="4505961" cy="3215521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5339308" y="6141655"/>
            <a:ext cx="4536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Quelle: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http://upload.wikimedia.org/wikipedia/commons/6/6e/HTML5-logo.svg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indent="-571500">
              <a:buFont typeface="+mj-lt"/>
              <a:buAutoNum type="romanUcPeriod" startAt="3"/>
            </a:pPr>
            <a:r>
              <a:rPr lang="de-DE" dirty="0" smtClean="0"/>
              <a:t> Der Zugang</a:t>
            </a:r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2. Ein komplettes Angriffsszenario im</a:t>
            </a:r>
            <a:r>
              <a:rPr lang="de-DE" sz="2000" dirty="0"/>
              <a:t> </a:t>
            </a:r>
            <a:r>
              <a:rPr lang="de-DE" sz="2000" dirty="0" smtClean="0"/>
              <a:t>Wirtschaftsbereich</a:t>
            </a:r>
            <a:endParaRPr lang="de-DE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5229200"/>
            <a:ext cx="86409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+mj-lt"/>
              </a:rPr>
              <a:t>“If </a:t>
            </a:r>
            <a:r>
              <a:rPr lang="en-US" i="1" dirty="0">
                <a:latin typeface="+mj-lt"/>
              </a:rPr>
              <a:t>you claim that "XSS is not a big deal" that means you never owned something by using it and that's your problem not </a:t>
            </a:r>
            <a:r>
              <a:rPr lang="en-US" i="1" dirty="0" smtClean="0">
                <a:latin typeface="+mj-lt"/>
              </a:rPr>
              <a:t>XSS's”</a:t>
            </a:r>
          </a:p>
          <a:p>
            <a:endParaRPr lang="en-US" i="1" dirty="0">
              <a:latin typeface="+mj-lt"/>
            </a:endParaRPr>
          </a:p>
          <a:p>
            <a:pPr algn="r"/>
            <a:r>
              <a:rPr lang="en-US" sz="1400" i="1" dirty="0" smtClean="0">
                <a:latin typeface="+mj-lt"/>
              </a:rPr>
              <a:t>-</a:t>
            </a:r>
            <a:r>
              <a:rPr lang="en-US" sz="1400" i="1" dirty="0" err="1" smtClean="0">
                <a:latin typeface="+mj-lt"/>
              </a:rPr>
              <a:t>Ferruh</a:t>
            </a:r>
            <a:r>
              <a:rPr lang="en-US" sz="1400" i="1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Mavituna</a:t>
            </a:r>
            <a:r>
              <a:rPr lang="en-US" sz="1400" dirty="0">
                <a:latin typeface="+mj-lt"/>
              </a:rPr>
              <a:t>, Author of XSS Shell, XSS Tunnel and </a:t>
            </a:r>
            <a:r>
              <a:rPr lang="en-US" sz="1400" dirty="0" err="1">
                <a:latin typeface="+mj-lt"/>
              </a:rPr>
              <a:t>NetSparker</a:t>
            </a:r>
            <a:endParaRPr lang="de-DE" sz="1400" dirty="0">
              <a:latin typeface="+mj-lt"/>
            </a:endParaRP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8532480" cy="252908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Verwaltung der entführten Sessions: </a:t>
            </a:r>
            <a:r>
              <a:rPr lang="de-DE" b="1" dirty="0" smtClean="0">
                <a:solidFill>
                  <a:schemeClr val="tx1">
                    <a:alpha val="20000"/>
                  </a:schemeClr>
                </a:solidFill>
              </a:rPr>
              <a:t>Shell </a:t>
            </a:r>
            <a:r>
              <a:rPr lang="de-DE" b="1" dirty="0" err="1" smtClean="0">
                <a:solidFill>
                  <a:schemeClr val="tx1">
                    <a:alpha val="20000"/>
                  </a:schemeClr>
                </a:solidFill>
              </a:rPr>
              <a:t>of</a:t>
            </a:r>
            <a:r>
              <a:rPr lang="de-DE" b="1" dirty="0" smtClean="0">
                <a:solidFill>
                  <a:schemeClr val="tx1">
                    <a:alpha val="20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tx1">
                    <a:alpha val="20000"/>
                  </a:schemeClr>
                </a:solidFill>
              </a:rPr>
              <a:t>the</a:t>
            </a:r>
            <a:r>
              <a:rPr lang="de-DE" b="1" dirty="0" smtClean="0">
                <a:solidFill>
                  <a:schemeClr val="tx1">
                    <a:alpha val="20000"/>
                  </a:schemeClr>
                </a:solidFill>
              </a:rPr>
              <a:t> Future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/>
            </a:r>
            <a:br>
              <a:rPr lang="de-DE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= bidirektionale Netzwerkverbindung mithilfe von</a:t>
            </a:r>
            <a:br>
              <a:rPr lang="de-DE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    HTML5 Features: </a:t>
            </a:r>
            <a:r>
              <a:rPr lang="de-DE" b="1" dirty="0" smtClean="0">
                <a:solidFill>
                  <a:schemeClr val="tx1">
                    <a:alpha val="20000"/>
                  </a:schemeClr>
                </a:solidFill>
              </a:rPr>
              <a:t>CORS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 und </a:t>
            </a:r>
            <a:r>
              <a:rPr lang="de-DE" b="1" dirty="0" err="1" smtClean="0">
                <a:solidFill>
                  <a:schemeClr val="tx1">
                    <a:alpha val="20000"/>
                  </a:schemeClr>
                </a:solidFill>
              </a:rPr>
              <a:t>WebSockets</a:t>
            </a:r>
            <a:endParaRPr lang="de-DE" b="1" dirty="0" smtClean="0">
              <a:solidFill>
                <a:schemeClr val="tx1">
                  <a:alpha val="20000"/>
                </a:schemeClr>
              </a:solidFill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522" y="2996950"/>
            <a:ext cx="5202956" cy="2063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14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2" b="2270"/>
          <a:stretch/>
        </p:blipFill>
        <p:spPr bwMode="auto">
          <a:xfrm>
            <a:off x="683568" y="1458888"/>
            <a:ext cx="7704856" cy="48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indent="-571500">
              <a:buFont typeface="+mj-lt"/>
              <a:buAutoNum type="romanUcPeriod" startAt="3"/>
            </a:pPr>
            <a:r>
              <a:rPr lang="de-DE" dirty="0" smtClean="0"/>
              <a:t> Der Zugang</a:t>
            </a:r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2. Ein komplettes Angriffsszenario im</a:t>
            </a:r>
            <a:r>
              <a:rPr lang="de-DE" sz="2000" dirty="0"/>
              <a:t> </a:t>
            </a:r>
            <a:r>
              <a:rPr lang="de-DE" sz="2000" dirty="0" smtClean="0"/>
              <a:t>Wirtschaftsbereich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2405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597299"/>
            <a:ext cx="36576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68931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b="1" dirty="0" smtClean="0">
                <a:solidFill>
                  <a:schemeClr val="tx1">
                    <a:alpha val="20000"/>
                  </a:schemeClr>
                </a:solidFill>
              </a:rPr>
              <a:t>Scannen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 des internen Netzwerkes mithilfe von </a:t>
            </a:r>
            <a:r>
              <a:rPr lang="de-DE" b="1" dirty="0" err="1" smtClean="0">
                <a:solidFill>
                  <a:schemeClr val="tx1">
                    <a:alpha val="20000"/>
                  </a:schemeClr>
                </a:solidFill>
              </a:rPr>
              <a:t>WebSockets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/>
            </a:r>
            <a:br>
              <a:rPr lang="de-DE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 ausgehend von den kompromittierten Maschinen des Oldtimer- Forums:</a:t>
            </a:r>
          </a:p>
          <a:p>
            <a:pPr marL="0" indent="0"/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Aufbau einer Netzwerkkarte mit:</a:t>
            </a:r>
          </a:p>
          <a:p>
            <a:pPr marL="342900" indent="-342900">
              <a:buFontTx/>
              <a:buChar char="-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Maschinen im Netzwerk</a:t>
            </a:r>
          </a:p>
          <a:p>
            <a:pPr marL="342900" indent="-342900">
              <a:buFontTx/>
              <a:buChar char="-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Laufenden Diensten im Netzwerk</a:t>
            </a:r>
          </a:p>
          <a:p>
            <a:pPr marL="342900" indent="-342900">
              <a:buFontTx/>
              <a:buChar char="-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Schwachstellen der Maschinen</a:t>
            </a:r>
            <a:b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(Web-</a:t>
            </a: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Vulnerability</a:t>
            </a:r>
            <a:r>
              <a:rPr lang="de-DE" dirty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-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Scanner BEEF) 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indent="-571500">
              <a:buFont typeface="+mj-lt"/>
              <a:buAutoNum type="romanUcPeriod" startAt="4"/>
            </a:pPr>
            <a:r>
              <a:rPr lang="de-DE" sz="2400" dirty="0" smtClean="0"/>
              <a:t> Netzwerkanalyse und Ausbreitung</a:t>
            </a:r>
            <a:endParaRPr lang="de-DE" sz="2400" dirty="0"/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2. Ein komplettes Angriffsszenario im</a:t>
            </a:r>
            <a:r>
              <a:rPr lang="de-DE" sz="2000" dirty="0"/>
              <a:t> </a:t>
            </a:r>
            <a:r>
              <a:rPr lang="de-DE" sz="2000" dirty="0" smtClean="0"/>
              <a:t>Wirtschaftsbereich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24814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080" y="3547168"/>
            <a:ext cx="36576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68931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Netzwerkanalyse ergab:</a:t>
            </a:r>
          </a:p>
          <a:p>
            <a:pPr marL="342900" indent="-342900">
              <a:buFontTx/>
              <a:buChar char="-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jeder Mitarbeiter hat als Standard-Homepage die </a:t>
            </a:r>
            <a:r>
              <a:rPr lang="de-DE" b="1" dirty="0" err="1" smtClean="0">
                <a:solidFill>
                  <a:schemeClr val="tx1">
                    <a:alpha val="20000"/>
                  </a:schemeClr>
                </a:solidFill>
              </a:rPr>
              <a:t>Intranetwebseite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 von </a:t>
            </a: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</a:rPr>
              <a:t>Emezon</a:t>
            </a:r>
            <a:endParaRPr lang="de-DE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Diese enthält </a:t>
            </a: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</a:rPr>
              <a:t>WebSQL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</a:rPr>
              <a:t>Injection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 Lücke</a:t>
            </a:r>
            <a:r>
              <a:rPr lang="de-DE" dirty="0">
                <a:solidFill>
                  <a:schemeClr val="tx1">
                    <a:alpha val="20000"/>
                  </a:schemeClr>
                </a:solidFill>
              </a:rPr>
              <a:t/>
            </a:r>
            <a:br>
              <a:rPr lang="de-DE" dirty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 mit einer entführten Session:</a:t>
            </a:r>
            <a:b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Installation des XSS-</a:t>
            </a: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Angreiferscripts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/>
            </a:r>
            <a:b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auf Intranet-Homepage</a:t>
            </a:r>
            <a:b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 Infizierung aller weiteren Mitarbeiter</a:t>
            </a:r>
            <a:b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(auch auf Handys) </a:t>
            </a:r>
            <a:endParaRPr lang="de-DE" dirty="0" smtClean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indent="-571500">
              <a:buFont typeface="+mj-lt"/>
              <a:buAutoNum type="romanUcPeriod" startAt="4"/>
            </a:pPr>
            <a:r>
              <a:rPr lang="de-DE" sz="2400" dirty="0" smtClean="0"/>
              <a:t> Netzwerkanalyse und Ausbreitung</a:t>
            </a:r>
            <a:endParaRPr lang="de-DE" sz="2400" dirty="0"/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2. Ein komplettes Angriffsszenario im</a:t>
            </a:r>
            <a:r>
              <a:rPr lang="de-DE" sz="2000" dirty="0"/>
              <a:t> </a:t>
            </a:r>
            <a:r>
              <a:rPr lang="de-DE" sz="2000" dirty="0" smtClean="0"/>
              <a:t>Wirtschaftsbereich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314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686" y="3722368"/>
            <a:ext cx="4484107" cy="2553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8316456" cy="382522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Vielzahl an Mitarbeitern ermöglicht in-persistentes Bot-Netz für spätere Angriffsphase zur Schädigung der Marke </a:t>
            </a: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</a:rPr>
              <a:t>Emezon</a:t>
            </a:r>
            <a:endParaRPr lang="de-DE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de-DE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Steigerung der Persistenz:</a:t>
            </a:r>
          </a:p>
          <a:p>
            <a:pPr marL="644525" lvl="2" indent="-28575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</a:rPr>
              <a:t>Angreiferscript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 auf Intranet-Homepage installiert</a:t>
            </a:r>
          </a:p>
          <a:p>
            <a:pPr marL="358775" lvl="2" indent="0">
              <a:buNone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    </a:t>
            </a:r>
            <a:r>
              <a:rPr lang="de-DE" u="sng" dirty="0" smtClean="0">
                <a:solidFill>
                  <a:schemeClr val="tx1">
                    <a:alpha val="20000"/>
                  </a:schemeClr>
                </a:solidFill>
              </a:rPr>
              <a:t>Weitere Techniken:</a:t>
            </a:r>
          </a:p>
          <a:p>
            <a:pPr marL="823912" lvl="3" indent="-285750">
              <a:buFont typeface="Arial" pitchFamily="34" charset="0"/>
              <a:buChar char="•"/>
            </a:pPr>
            <a:r>
              <a:rPr lang="de-DE" sz="1800" dirty="0" err="1" smtClean="0">
                <a:solidFill>
                  <a:schemeClr val="tx1">
                    <a:alpha val="20000"/>
                  </a:schemeClr>
                </a:solidFill>
              </a:rPr>
              <a:t>Social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 Engineering</a:t>
            </a:r>
          </a:p>
          <a:p>
            <a:pPr marL="823912" lvl="3" indent="-285750">
              <a:buFont typeface="Arial" pitchFamily="34" charset="0"/>
              <a:buChar char="•"/>
            </a:pPr>
            <a:r>
              <a:rPr lang="de-DE" sz="1800" dirty="0" err="1" smtClean="0">
                <a:solidFill>
                  <a:schemeClr val="tx1">
                    <a:alpha val="20000"/>
                  </a:schemeClr>
                </a:solidFill>
              </a:rPr>
              <a:t>Clickjacking</a:t>
            </a: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823912" lvl="3" indent="-285750">
              <a:buFont typeface="Arial" pitchFamily="34" charset="0"/>
              <a:buChar char="•"/>
            </a:pPr>
            <a:r>
              <a:rPr lang="de-DE" sz="1800" dirty="0" err="1" smtClean="0">
                <a:solidFill>
                  <a:schemeClr val="tx1">
                    <a:alpha val="20000"/>
                  </a:schemeClr>
                </a:solidFill>
              </a:rPr>
              <a:t>Tabnapping</a:t>
            </a:r>
            <a:endParaRPr lang="de-DE" sz="18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644525" lvl="2" indent="-285750">
              <a:buFont typeface="Arial" pitchFamily="34" charset="0"/>
              <a:buChar char="•"/>
            </a:pPr>
            <a:endParaRPr lang="de-DE" dirty="0" smtClean="0"/>
          </a:p>
          <a:p>
            <a:pPr marL="342900" indent="-342900">
              <a:buFontTx/>
              <a:buChar char="-"/>
            </a:pPr>
            <a:endParaRPr lang="de-DE" dirty="0" smtClean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indent="-571500">
              <a:buFont typeface="+mj-lt"/>
              <a:buAutoNum type="romanUcPeriod" startAt="4"/>
            </a:pPr>
            <a:r>
              <a:rPr lang="de-DE" sz="2400" dirty="0" smtClean="0"/>
              <a:t> Netzwerkanalyse und Ausbreitung</a:t>
            </a:r>
            <a:endParaRPr lang="de-DE" sz="2400" dirty="0"/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2. Ein komplettes Angriffsszenario im</a:t>
            </a:r>
            <a:r>
              <a:rPr lang="de-DE" sz="2000" dirty="0"/>
              <a:t> </a:t>
            </a:r>
            <a:r>
              <a:rPr lang="de-DE" sz="2000" dirty="0" smtClean="0"/>
              <a:t>Wirtschaftsbereich</a:t>
            </a:r>
            <a:endParaRPr lang="de-DE" sz="2000" dirty="0"/>
          </a:p>
        </p:txBody>
      </p:sp>
      <p:sp>
        <p:nvSpPr>
          <p:cNvPr id="2" name="Rechteck 1"/>
          <p:cNvSpPr/>
          <p:nvPr/>
        </p:nvSpPr>
        <p:spPr>
          <a:xfrm>
            <a:off x="192420" y="6138300"/>
            <a:ext cx="86445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 err="1" smtClean="0"/>
              <a:t>Tabnapping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: http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://pandanews.de/wp-content/uploads//2010/07/FENSTER_tabnapping_thumb.jpg</a:t>
            </a:r>
          </a:p>
        </p:txBody>
      </p:sp>
    </p:spTree>
    <p:extLst>
      <p:ext uri="{BB962C8B-B14F-4D97-AF65-F5344CB8AC3E}">
        <p14:creationId xmlns:p14="http://schemas.microsoft.com/office/powerpoint/2010/main" val="223663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68931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HTML5 </a:t>
            </a: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</a:rPr>
              <a:t>Iframe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 hat </a:t>
            </a:r>
            <a:r>
              <a:rPr lang="de-DE" i="1" dirty="0" err="1" smtClean="0">
                <a:solidFill>
                  <a:schemeClr val="tx1">
                    <a:alpha val="20000"/>
                  </a:schemeClr>
                </a:solidFill>
              </a:rPr>
              <a:t>sandbox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 Attribut</a:t>
            </a:r>
          </a:p>
          <a:p>
            <a:pPr marL="342900" indent="-342900">
              <a:buFontTx/>
              <a:buChar char="-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Mögliche Werte: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"" (alle unteren Einschränkungen)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</a:rPr>
              <a:t>allow-forms</a:t>
            </a:r>
            <a:endParaRPr lang="de-DE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701675" lvl="2" indent="-34290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</a:rPr>
              <a:t>allow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-same-</a:t>
            </a: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</a:rPr>
              <a:t>origin</a:t>
            </a:r>
            <a:endParaRPr lang="de-DE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701675" lvl="2" indent="-34290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</a:rPr>
              <a:t>allow-scripts</a:t>
            </a:r>
            <a:endParaRPr lang="de-DE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701675" lvl="2" indent="-34290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</a:rPr>
              <a:t>allow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-top-navigation</a:t>
            </a:r>
            <a:endParaRPr lang="de-DE" dirty="0">
              <a:solidFill>
                <a:schemeClr val="tx1">
                  <a:alpha val="20000"/>
                </a:schemeClr>
              </a:solidFill>
            </a:endParaRPr>
          </a:p>
          <a:p>
            <a:pPr marL="342900" lvl="1" indent="-342900">
              <a:buFontTx/>
              <a:buChar char="-"/>
            </a:pP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</a:rPr>
              <a:t>Clickjacking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 Gegenmaßnahme:</a:t>
            </a:r>
            <a:r>
              <a:rPr lang="de-DE" dirty="0">
                <a:solidFill>
                  <a:schemeClr val="tx1">
                    <a:alpha val="20000"/>
                  </a:schemeClr>
                </a:solidFill>
              </a:rPr>
              <a:t/>
            </a:r>
            <a:br>
              <a:rPr lang="de-DE" dirty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</a:rPr>
              <a:t>Framebusting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 nicht mehr</a:t>
            </a:r>
            <a:br>
              <a:rPr lang="de-DE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möglich durch fehlen von</a:t>
            </a:r>
            <a:br>
              <a:rPr lang="de-DE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</a:rPr>
              <a:t>allow-scripts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 (Facebook)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41524" y="476672"/>
            <a:ext cx="7992888" cy="1008112"/>
          </a:xfrm>
        </p:spPr>
        <p:txBody>
          <a:bodyPr/>
          <a:lstStyle/>
          <a:p>
            <a:r>
              <a:rPr lang="de-DE" sz="2400" dirty="0" smtClean="0"/>
              <a:t>Exkurs: </a:t>
            </a:r>
            <a:r>
              <a:rPr lang="de-DE" sz="2400" dirty="0" err="1" smtClean="0"/>
              <a:t>Clickjacking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     und </a:t>
            </a:r>
            <a:r>
              <a:rPr lang="de-DE" sz="2400" dirty="0" err="1" smtClean="0"/>
              <a:t>Sandboxed</a:t>
            </a:r>
            <a:r>
              <a:rPr lang="de-DE" sz="2400" dirty="0" smtClean="0"/>
              <a:t> </a:t>
            </a:r>
            <a:r>
              <a:rPr lang="de-DE" sz="2400" dirty="0" err="1" smtClean="0"/>
              <a:t>Iframes</a:t>
            </a:r>
            <a:endParaRPr lang="de-DE" sz="2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76224"/>
            <a:ext cx="4283968" cy="283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604488" cy="468931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Mithilfe des Web-</a:t>
            </a: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</a:rPr>
              <a:t>Vulnerability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-Scanners Lücken in internen Datenbankdiensten entdeckt, Lücken in Browsern und Betriebssystemen auf Maschinen</a:t>
            </a:r>
            <a:br>
              <a:rPr lang="de-DE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 Login-Daten aus Datenbanken extrahieren</a:t>
            </a:r>
            <a:b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 lokale Benutzerinformationen/Dateien über Remote </a:t>
            </a: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Exploits</a:t>
            </a:r>
            <a:endParaRPr lang="de-DE" dirty="0" smtClean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Einsammeln von Emailinformationen mithilfe der Shell </a:t>
            </a: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of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</a:t>
            </a: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the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Future (nutzen der </a:t>
            </a: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WebMail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Session der Mitarbeiter)</a:t>
            </a:r>
          </a:p>
          <a:p>
            <a:pPr marL="342900" indent="-342900">
              <a:buFontTx/>
              <a:buChar char="-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Einsammeln von Kreditkarteninformationen über Shopping Webseiten zu denen der Mitarbeiter Zugriff hat</a:t>
            </a:r>
          </a:p>
          <a:p>
            <a:pPr marL="342900" indent="-342900">
              <a:buFontTx/>
              <a:buChar char="-"/>
            </a:pPr>
            <a:endParaRPr lang="de-DE" dirty="0" smtClean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indent="-571500">
              <a:buFont typeface="+mj-lt"/>
              <a:buAutoNum type="romanUcPeriod" startAt="5"/>
            </a:pPr>
            <a:r>
              <a:rPr lang="de-DE" sz="2400" dirty="0" smtClean="0"/>
              <a:t> Datendiebstahl</a:t>
            </a:r>
            <a:endParaRPr lang="de-DE" sz="2400" dirty="0"/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2. Ein komplettes Angriffsszenario im</a:t>
            </a:r>
            <a:r>
              <a:rPr lang="de-DE" sz="2000" dirty="0"/>
              <a:t> </a:t>
            </a:r>
            <a:r>
              <a:rPr lang="de-DE" sz="2000" dirty="0" smtClean="0"/>
              <a:t>Wirtschaftsbereich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9253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784000" cy="468931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Kreative Verwendung von HTML5 Features: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de-DE" b="1" dirty="0" err="1" smtClean="0">
                <a:solidFill>
                  <a:schemeClr val="tx1">
                    <a:alpha val="20000"/>
                  </a:schemeClr>
                </a:solidFill>
              </a:rPr>
              <a:t>Autocomplete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 Attribut verwenden auf einer präparierten Webseite mit entführter Session 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 alle </a:t>
            </a: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autocomplete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Daten stehlen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Desktop </a:t>
            </a:r>
            <a:r>
              <a:rPr lang="de-DE" b="1" dirty="0" err="1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Notification</a:t>
            </a:r>
            <a:r>
              <a:rPr lang="de-DE" b="1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API 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für </a:t>
            </a: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Social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Engineering und Phishing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1">
                    <a:alpha val="20000"/>
                  </a:schemeClr>
                </a:solidFill>
              </a:rPr>
              <a:t>Speech-Input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-Funktion von Chrome um Konversationen zu belauschen</a:t>
            </a:r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2. Ein komplettes Angriffsszenario im</a:t>
            </a:r>
            <a:r>
              <a:rPr lang="de-DE" sz="2000" dirty="0"/>
              <a:t> </a:t>
            </a:r>
            <a:r>
              <a:rPr lang="de-DE" sz="2000" dirty="0" smtClean="0"/>
              <a:t>Wirtschaftsbereich</a:t>
            </a:r>
            <a:endParaRPr lang="de-DE" sz="2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5" y="4005064"/>
            <a:ext cx="8027029" cy="230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indent="-571500">
              <a:buFont typeface="+mj-lt"/>
              <a:buAutoNum type="romanUcPeriod" startAt="5"/>
            </a:pPr>
            <a:r>
              <a:rPr lang="de-DE" sz="2400" dirty="0" smtClean="0"/>
              <a:t> Datendiebstahl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1321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784000" cy="468931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Zusätzlich zu den geforderten Daten ist es auch möglich die geografische Position von Geräten aufzuzeichnen mit der</a:t>
            </a:r>
            <a:br>
              <a:rPr lang="de-DE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b="1" dirty="0" err="1" smtClean="0">
                <a:solidFill>
                  <a:schemeClr val="tx1">
                    <a:alpha val="20000"/>
                  </a:schemeClr>
                </a:solidFill>
              </a:rPr>
              <a:t>GeoLocation</a:t>
            </a:r>
            <a:r>
              <a:rPr lang="de-DE" b="1" dirty="0" smtClean="0">
                <a:solidFill>
                  <a:schemeClr val="tx1">
                    <a:alpha val="20000"/>
                  </a:schemeClr>
                </a:solidFill>
              </a:rPr>
              <a:t> API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Mobile Geräte mit GPS bis auf </a:t>
            </a:r>
            <a:br>
              <a:rPr lang="de-DE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wenige Meter zu orten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</a:rPr>
              <a:t>Cachen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 der Positionen 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 Routen</a:t>
            </a:r>
          </a:p>
          <a:p>
            <a:pPr marL="701675" lvl="2" indent="-342900">
              <a:buFont typeface="Arial" pitchFamily="34" charset="0"/>
              <a:buChar char="•"/>
            </a:pPr>
            <a:endParaRPr lang="de-DE" dirty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  <a:p>
            <a:pPr marL="701675" lvl="2" indent="-342900">
              <a:buFont typeface="Arial" pitchFamily="34" charset="0"/>
              <a:buChar char="•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 Übersicht über alle Mitarbeiter</a:t>
            </a:r>
            <a:b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ihren Daten, Zugängen und der</a:t>
            </a:r>
            <a:b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Möglichkeit deren Position </a:t>
            </a: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abzu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-</a:t>
            </a:r>
            <a:b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fragen und deren Verhaltensweisen</a:t>
            </a:r>
            <a:endParaRPr lang="de-DE" dirty="0" smtClean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2. Ein komplettes Angriffsszenario im</a:t>
            </a:r>
            <a:r>
              <a:rPr lang="de-DE" sz="2000" dirty="0"/>
              <a:t> </a:t>
            </a:r>
            <a:r>
              <a:rPr lang="de-DE" sz="2000" dirty="0" smtClean="0"/>
              <a:t>Wirtschaftsbereich</a:t>
            </a:r>
            <a:endParaRPr lang="de-DE" sz="2000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indent="-571500">
              <a:buFont typeface="+mj-lt"/>
              <a:buAutoNum type="romanUcPeriod" startAt="5"/>
            </a:pPr>
            <a:r>
              <a:rPr lang="de-DE" sz="2400" dirty="0" smtClean="0"/>
              <a:t> Datendiebstahl</a:t>
            </a:r>
            <a:endParaRPr lang="de-DE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948122"/>
            <a:ext cx="3696072" cy="3153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35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96"/>
          <a:stretch/>
        </p:blipFill>
        <p:spPr>
          <a:xfrm>
            <a:off x="6096744" y="2498403"/>
            <a:ext cx="3047256" cy="356825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676496" cy="468931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iBey, </a:t>
            </a: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</a:rPr>
              <a:t>Emezon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 und </a:t>
            </a:r>
            <a:r>
              <a:rPr lang="de-DE" b="1" dirty="0" err="1" smtClean="0">
                <a:solidFill>
                  <a:schemeClr val="tx1">
                    <a:alpha val="20000"/>
                  </a:schemeClr>
                </a:solidFill>
              </a:rPr>
              <a:t>Acme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 sind führenden Shoppingwebseiten</a:t>
            </a:r>
          </a:p>
          <a:p>
            <a:pPr marL="342900" indent="-342900">
              <a:buFontTx/>
              <a:buChar char="-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Wettstreit um die meisten Verkäufe eines neuen </a:t>
            </a: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</a:rPr>
              <a:t>Smartphones</a:t>
            </a:r>
            <a:endParaRPr lang="de-DE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de-DE" dirty="0">
              <a:solidFill>
                <a:schemeClr val="tx1">
                  <a:alpha val="2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H.Acker startet mit </a:t>
            </a: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</a:rPr>
              <a:t>Emezon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 Bot-Netz </a:t>
            </a:r>
            <a:r>
              <a:rPr lang="de-DE" b="1" dirty="0" err="1" smtClean="0">
                <a:solidFill>
                  <a:schemeClr val="tx1">
                    <a:alpha val="20000"/>
                  </a:schemeClr>
                </a:solidFill>
              </a:rPr>
              <a:t>DDoS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/>
            </a:r>
            <a:br>
              <a:rPr lang="de-DE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Angriff auf </a:t>
            </a:r>
            <a:r>
              <a:rPr lang="de-DE" b="1" dirty="0" err="1" smtClean="0">
                <a:solidFill>
                  <a:schemeClr val="tx1">
                    <a:alpha val="20000"/>
                  </a:schemeClr>
                </a:solidFill>
              </a:rPr>
              <a:t>Acme</a:t>
            </a:r>
            <a:r>
              <a:rPr lang="de-DE" b="1" dirty="0" smtClean="0">
                <a:solidFill>
                  <a:schemeClr val="tx1">
                    <a:alpha val="20000"/>
                  </a:schemeClr>
                </a:solidFill>
              </a:rPr>
              <a:t>: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de-DE" sz="2000" b="1" dirty="0" smtClean="0">
                <a:solidFill>
                  <a:schemeClr val="tx1">
                    <a:alpha val="20000"/>
                  </a:schemeClr>
                </a:solidFill>
              </a:rPr>
              <a:t>Web Worker</a:t>
            </a: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</a:rPr>
              <a:t> (arbeiten im Hintergrund)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de-DE" sz="2000" dirty="0">
                <a:solidFill>
                  <a:schemeClr val="tx1">
                    <a:alpha val="20000"/>
                  </a:schemeClr>
                </a:solidFill>
              </a:rPr>
              <a:t>R</a:t>
            </a: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</a:rPr>
              <a:t>essourcen-intensive Such-Anfragen </a:t>
            </a:r>
            <a:br>
              <a:rPr lang="de-DE" sz="20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</a:rPr>
              <a:t>mithilfe von </a:t>
            </a:r>
            <a:r>
              <a:rPr lang="de-DE" sz="2000" b="1" dirty="0" smtClean="0">
                <a:solidFill>
                  <a:schemeClr val="tx1">
                    <a:alpha val="20000"/>
                  </a:schemeClr>
                </a:solidFill>
              </a:rPr>
              <a:t>COR</a:t>
            </a:r>
          </a:p>
          <a:p>
            <a:pPr marL="701675" lvl="2" indent="-342900">
              <a:buFont typeface="Wingdings"/>
              <a:buChar char="à"/>
            </a:pPr>
            <a:r>
              <a:rPr lang="de-DE" sz="2000" dirty="0" err="1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Acme</a:t>
            </a: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ein Tag offline</a:t>
            </a:r>
            <a:endParaRPr lang="de-DE" sz="2000" dirty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  <a:p>
            <a:pPr marL="342900" lvl="1" indent="-342900">
              <a:buFontTx/>
              <a:buChar char="-"/>
            </a:pPr>
            <a:r>
              <a:rPr lang="de-DE" sz="2200" dirty="0" err="1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Acme</a:t>
            </a:r>
            <a:r>
              <a:rPr lang="de-DE" sz="22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identifiziert </a:t>
            </a:r>
            <a:r>
              <a:rPr lang="de-DE" sz="2200" dirty="0" err="1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Emezon</a:t>
            </a:r>
            <a:r>
              <a:rPr lang="de-DE" sz="22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als Angreifer</a:t>
            </a:r>
          </a:p>
          <a:p>
            <a:pPr marL="342900" lvl="1" indent="-342900">
              <a:buFontTx/>
              <a:buChar char="-"/>
            </a:pPr>
            <a:endParaRPr lang="de-DE" sz="2200" dirty="0" smtClean="0">
              <a:sym typeface="Wingdings" pitchFamily="2" charset="2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indent="-571500">
              <a:buFont typeface="+mj-lt"/>
              <a:buAutoNum type="romanUcPeriod" startAt="6"/>
            </a:pPr>
            <a:r>
              <a:rPr lang="de-DE" sz="2400" dirty="0" smtClean="0"/>
              <a:t> Zerstörung der Marke </a:t>
            </a:r>
            <a:r>
              <a:rPr lang="de-DE" sz="2400" dirty="0" err="1" smtClean="0"/>
              <a:t>Emezon</a:t>
            </a:r>
            <a:endParaRPr lang="de-DE" sz="2400" dirty="0"/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2. Ein komplettes Angriffsszenario im</a:t>
            </a:r>
            <a:r>
              <a:rPr lang="de-DE" sz="2000" dirty="0"/>
              <a:t> </a:t>
            </a:r>
            <a:r>
              <a:rPr lang="de-DE" sz="2000" dirty="0" smtClean="0"/>
              <a:t>Wirtschaftsbereich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68126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90" y="1700808"/>
            <a:ext cx="8460472" cy="48965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Neue sicherheitskritische Features von HTML5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Ein komplettes Angriffsszenario im Wirtschaftsbereich</a:t>
            </a:r>
          </a:p>
          <a:p>
            <a:pPr marL="995362" lvl="3" indent="-457200">
              <a:buFont typeface="+mj-lt"/>
              <a:buAutoNum type="romanUcPeriod"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 Aufklärung</a:t>
            </a:r>
          </a:p>
          <a:p>
            <a:pPr marL="995362" lvl="3" indent="-457200">
              <a:buFont typeface="+mj-lt"/>
              <a:buAutoNum type="romanUcPeriod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Initialangriff</a:t>
            </a:r>
          </a:p>
          <a:p>
            <a:pPr marL="995362" lvl="3" indent="-457200">
              <a:buFont typeface="+mj-lt"/>
              <a:buAutoNum type="romanUcPeriod"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 Der Zugang</a:t>
            </a:r>
          </a:p>
          <a:p>
            <a:pPr marL="995362" lvl="3" indent="-457200">
              <a:buFont typeface="+mj-lt"/>
              <a:buAutoNum type="romanUcPeriod"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 Netzwerkanalyse und Ausbreitung</a:t>
            </a:r>
          </a:p>
          <a:p>
            <a:pPr marL="995362" lvl="3" indent="-457200">
              <a:buFont typeface="+mj-lt"/>
              <a:buAutoNum type="romanUcPeriod"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 Datendiebstahl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95362" lvl="3" indent="-457200">
              <a:buFont typeface="+mj-lt"/>
              <a:buAutoNum type="romanUcPeriod"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 Schädigung der Marke </a:t>
            </a:r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</a:rPr>
              <a:t>Emezon</a:t>
            </a: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95362" lvl="3" indent="-457200">
              <a:buFont typeface="+mj-lt"/>
              <a:buAutoNum type="romanUcPeriod"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 Spuren verwischen</a:t>
            </a:r>
          </a:p>
          <a:p>
            <a:pPr marL="457200" lvl="1" indent="-457200">
              <a:buFont typeface="+mj-lt"/>
              <a:buAutoNum type="arabicPeriod" startAt="3"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Gegenmaßnahmen und Verbesserungsvorschläge</a:t>
            </a:r>
          </a:p>
          <a:p>
            <a:pPr marL="457200" lvl="1" indent="-457200">
              <a:buFont typeface="+mj-lt"/>
              <a:buAutoNum type="arabicPeriod" startAt="3"/>
            </a:pPr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Sicherheitskritische HTML5 Features in aktuellen Browsern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  <a:p>
            <a:pPr marL="358775" lvl="2" indent="0">
              <a:buNone/>
            </a:pP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8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676496" cy="4689319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H.Acker nutzt selbe Schwachstellen wie im Einbruch um XSS Skripte auf Oldtimer-Forum und Intranet-Homepage zu löschen</a:t>
            </a:r>
          </a:p>
          <a:p>
            <a:pPr marL="0" indent="0"/>
            <a:endParaRPr lang="de-DE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Mit dem Entfernen der Bots aus dem Bot-Netz, also dem schließen der Browsersitzung (Tab in dem das Angreifer-Skript läuft) verschwinden auch die Spuren </a:t>
            </a:r>
          </a:p>
          <a:p>
            <a:pPr marL="342900" indent="-342900">
              <a:buFontTx/>
              <a:buChar char="-"/>
            </a:pPr>
            <a:endParaRPr lang="de-DE" dirty="0">
              <a:solidFill>
                <a:schemeClr val="tx1">
                  <a:alpha val="20000"/>
                </a:schemeClr>
              </a:solidFill>
            </a:endParaRPr>
          </a:p>
          <a:p>
            <a:pPr marL="0" indent="0"/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 Vertrag erfüllt, H.Acker erhält sein </a:t>
            </a:r>
            <a:b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   Gehalt von iBey und verschwindet</a:t>
            </a:r>
            <a:endParaRPr lang="de-DE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342900" lvl="1" indent="-342900">
              <a:buFontTx/>
              <a:buChar char="-"/>
            </a:pPr>
            <a:endParaRPr lang="de-DE" sz="2200" dirty="0" smtClean="0">
              <a:sym typeface="Wingdings" pitchFamily="2" charset="2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indent="-571500">
              <a:buFont typeface="+mj-lt"/>
              <a:buAutoNum type="romanUcPeriod" startAt="7"/>
            </a:pPr>
            <a:r>
              <a:rPr lang="de-DE" sz="2400" dirty="0" smtClean="0"/>
              <a:t> Spuren verwischen</a:t>
            </a:r>
            <a:endParaRPr lang="de-DE" sz="2400" dirty="0"/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2. Ein komplettes Angriffsszenario im</a:t>
            </a:r>
            <a:r>
              <a:rPr lang="de-DE" sz="2000" dirty="0"/>
              <a:t> </a:t>
            </a:r>
            <a:r>
              <a:rPr lang="de-DE" sz="2000" dirty="0" smtClean="0"/>
              <a:t>Wirtschaftsbereich</a:t>
            </a:r>
            <a:endParaRPr lang="de-DE" sz="20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933056"/>
            <a:ext cx="17811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42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3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676496" cy="4689319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sz="22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Das gezeigte High-Level-Angriff- Szenario macht Gebrauch von vielen HTML5 Features</a:t>
            </a:r>
          </a:p>
          <a:p>
            <a:pPr marL="342900" indent="-342900">
              <a:buFontTx/>
              <a:buChar char="-"/>
            </a:pPr>
            <a:r>
              <a:rPr lang="de-DE" sz="22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Der Angreifer konstruierte ein Bot-Netz welches: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Betriebssystemunabhängig ist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Speicherunabhängig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Alle bekannten Sicherheitsmaßnahmen umgeht </a:t>
            </a:r>
            <a:br>
              <a:rPr lang="de-DE" sz="20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(Datei- und Netzwerkscanner)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Ausführbar auf mobilen und traditionellen Systemen ist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Schwer </a:t>
            </a:r>
            <a:r>
              <a:rPr lang="de-DE" sz="2000" dirty="0" err="1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zurückverfolgbar</a:t>
            </a: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ist</a:t>
            </a:r>
          </a:p>
          <a:p>
            <a:pPr marL="701675" lvl="2" indent="-342900">
              <a:buFont typeface="Arial" pitchFamily="34" charset="0"/>
              <a:buChar char="•"/>
            </a:pP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Unsichtbar ist und perfekt für zielgerichtete Angriffe ist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237561" cy="838200"/>
          </a:xfrm>
        </p:spPr>
        <p:txBody>
          <a:bodyPr/>
          <a:lstStyle/>
          <a:p>
            <a:r>
              <a:rPr lang="de-DE" dirty="0" smtClean="0"/>
              <a:t>2. Ein komplettes Angriffsszenario</a:t>
            </a:r>
            <a:br>
              <a:rPr lang="de-DE" dirty="0" smtClean="0"/>
            </a:br>
            <a:r>
              <a:rPr lang="de-DE" dirty="0" smtClean="0"/>
              <a:t>         im Wirtschaftsbereich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70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484784"/>
            <a:ext cx="8676496" cy="4689319"/>
          </a:xfrm>
        </p:spPr>
        <p:txBody>
          <a:bodyPr/>
          <a:lstStyle/>
          <a:p>
            <a:pPr marL="0" indent="0"/>
            <a:r>
              <a:rPr lang="de-DE" sz="2200" b="1" u="sng" dirty="0" smtClean="0">
                <a:sym typeface="Wingdings" pitchFamily="2" charset="2"/>
              </a:rPr>
              <a:t>Gegenmaßnahmen</a:t>
            </a:r>
            <a:r>
              <a:rPr lang="de-DE" sz="2200" dirty="0" smtClean="0">
                <a:sym typeface="Wingdings" pitchFamily="2" charset="2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de-DE" sz="22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No-Script zum isolieren von JavaScript</a:t>
            </a:r>
          </a:p>
          <a:p>
            <a:pPr marL="342900" indent="-342900">
              <a:buFontTx/>
              <a:buChar char="-"/>
            </a:pPr>
            <a:r>
              <a:rPr lang="de-DE" sz="2200" dirty="0" err="1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Whitelists</a:t>
            </a:r>
            <a:r>
              <a:rPr lang="de-DE" sz="22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statt </a:t>
            </a:r>
            <a:r>
              <a:rPr lang="de-DE" sz="2200" dirty="0" err="1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Blacklists</a:t>
            </a:r>
            <a:r>
              <a:rPr lang="de-DE" sz="2200" dirty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</a:t>
            </a:r>
            <a:r>
              <a:rPr lang="de-DE" sz="22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bzw. bessere Eingabevalidierung</a:t>
            </a:r>
          </a:p>
          <a:p>
            <a:pPr marL="342900" indent="-342900">
              <a:buFontTx/>
              <a:buChar char="-"/>
            </a:pPr>
            <a:r>
              <a:rPr lang="de-DE" sz="22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CORs und </a:t>
            </a:r>
            <a:r>
              <a:rPr lang="de-DE" sz="2200" dirty="0" err="1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Sandboxed-Iframes</a:t>
            </a:r>
            <a:r>
              <a:rPr lang="de-DE" sz="22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mit Vorsicht nutzen</a:t>
            </a:r>
          </a:p>
          <a:p>
            <a:pPr marL="342900" indent="-342900">
              <a:buFontTx/>
              <a:buChar char="-"/>
            </a:pPr>
            <a:r>
              <a:rPr lang="de-DE" sz="22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Keine sensiblen Daten im Web Storage speichern</a:t>
            </a:r>
          </a:p>
          <a:p>
            <a:pPr marL="342900" indent="-342900">
              <a:buFontTx/>
              <a:buChar char="-"/>
            </a:pPr>
            <a:r>
              <a:rPr lang="de-DE" sz="22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Web </a:t>
            </a:r>
            <a:r>
              <a:rPr lang="de-DE" sz="2200" dirty="0" err="1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Application</a:t>
            </a:r>
            <a:r>
              <a:rPr lang="de-DE" sz="22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Firewalls (WAF)</a:t>
            </a:r>
          </a:p>
          <a:p>
            <a:pPr marL="0" indent="0"/>
            <a:endParaRPr lang="de-DE" sz="2200" dirty="0" smtClean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  <a:p>
            <a:pPr marL="0" indent="0"/>
            <a:r>
              <a:rPr lang="de-DE" sz="2200" b="1" u="sng" dirty="0" smtClean="0">
                <a:sym typeface="Wingdings" pitchFamily="2" charset="2"/>
              </a:rPr>
              <a:t>Verbesserungsvorschläge</a:t>
            </a:r>
            <a:r>
              <a:rPr lang="de-DE" sz="2200" dirty="0" smtClean="0">
                <a:sym typeface="Wingdings" pitchFamily="2" charset="2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de-DE" sz="22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Bessere Benutzeraufklärung</a:t>
            </a:r>
          </a:p>
          <a:p>
            <a:pPr marL="342900" indent="-342900">
              <a:buFontTx/>
              <a:buChar char="-"/>
            </a:pPr>
            <a:r>
              <a:rPr lang="de-DE" sz="22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Sicherheitsprofile für Browser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237561" cy="838200"/>
          </a:xfrm>
        </p:spPr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Gegenmaßnahmen und  </a:t>
            </a:r>
            <a:br>
              <a:rPr lang="de-DE" dirty="0" smtClean="0"/>
            </a:br>
            <a:r>
              <a:rPr lang="de-DE" dirty="0" smtClean="0"/>
              <a:t>        Verbesserungsvorschläge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63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</a:t>
            </a:r>
            <a:r>
              <a:rPr lang="de-DE" dirty="0" smtClean="0"/>
              <a:t>. HTML5 Features </a:t>
            </a:r>
            <a:br>
              <a:rPr lang="de-DE" dirty="0" smtClean="0"/>
            </a:br>
            <a:r>
              <a:rPr lang="de-DE" dirty="0"/>
              <a:t> </a:t>
            </a:r>
            <a:r>
              <a:rPr lang="de-DE" dirty="0" smtClean="0"/>
              <a:t>      in aktuellen Browsern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58000"/>
            <a:ext cx="3888432" cy="4699073"/>
          </a:xfrm>
          <a:ln w="63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4676750" y="2276872"/>
            <a:ext cx="40324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</a:rPr>
              <a:t>fast alle genannten Features schon implementiert !</a:t>
            </a:r>
          </a:p>
          <a:p>
            <a:endParaRPr lang="de-DE" sz="20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2000" u="sng" dirty="0" smtClean="0">
                <a:solidFill>
                  <a:schemeClr val="tx1">
                    <a:alpha val="20000"/>
                  </a:schemeClr>
                </a:solidFill>
              </a:rPr>
              <a:t>Ausnahmen</a:t>
            </a: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</a:rPr>
              <a:t>:</a:t>
            </a:r>
          </a:p>
          <a:p>
            <a:endParaRPr lang="de-DE" sz="20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de-DE" sz="2000" dirty="0" err="1" smtClean="0">
                <a:solidFill>
                  <a:schemeClr val="tx1">
                    <a:alpha val="20000"/>
                  </a:schemeClr>
                </a:solidFill>
              </a:rPr>
              <a:t>Keygen</a:t>
            </a: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</a:rPr>
              <a:t> Tag</a:t>
            </a:r>
          </a:p>
          <a:p>
            <a:pPr marL="742950" lvl="1" indent="-285750">
              <a:buFontTx/>
              <a:buChar char="-"/>
            </a:pP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</a:rPr>
              <a:t>Custom Content Handler</a:t>
            </a:r>
          </a:p>
          <a:p>
            <a:pPr marL="742950" lvl="1" indent="-285750">
              <a:buFontTx/>
              <a:buChar char="-"/>
            </a:pPr>
            <a:r>
              <a:rPr lang="de-DE" sz="2000" dirty="0" err="1" smtClean="0">
                <a:solidFill>
                  <a:schemeClr val="tx1">
                    <a:alpha val="20000"/>
                  </a:schemeClr>
                </a:solidFill>
              </a:rPr>
              <a:t>FileSystem</a:t>
            </a: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</a:rPr>
              <a:t> API</a:t>
            </a:r>
          </a:p>
          <a:p>
            <a:pPr marL="742950" lvl="1" indent="-285750">
              <a:buFontTx/>
              <a:buChar char="-"/>
            </a:pPr>
            <a:r>
              <a:rPr lang="de-DE" sz="2000" dirty="0" err="1" smtClean="0">
                <a:solidFill>
                  <a:schemeClr val="tx1">
                    <a:alpha val="20000"/>
                  </a:schemeClr>
                </a:solidFill>
              </a:rPr>
              <a:t>WebSQL</a:t>
            </a:r>
            <a:endParaRPr lang="de-DE" sz="2000" dirty="0" smtClean="0">
              <a:solidFill>
                <a:schemeClr val="tx1">
                  <a:alpha val="2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</a:rPr>
              <a:t>Desktop </a:t>
            </a:r>
            <a:r>
              <a:rPr lang="de-DE" sz="2000" dirty="0" err="1" smtClean="0">
                <a:solidFill>
                  <a:schemeClr val="tx1">
                    <a:alpha val="20000"/>
                  </a:schemeClr>
                </a:solidFill>
              </a:rPr>
              <a:t>Notifications</a:t>
            </a:r>
            <a:endParaRPr lang="de-DE" sz="2000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49400" y="6157073"/>
            <a:ext cx="3168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Quelle: </a:t>
            </a:r>
            <a:r>
              <a:rPr lang="de-DE" sz="800" dirty="0">
                <a:hlinkClick r:id="rId4"/>
              </a:rPr>
              <a:t>http://html5test.com/compare/browser/index.html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4980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460472" cy="4761328"/>
          </a:xfrm>
        </p:spPr>
        <p:txBody>
          <a:bodyPr/>
          <a:lstStyle/>
          <a:p>
            <a:pPr algn="ctr"/>
            <a:endParaRPr lang="de-DE" sz="4400" dirty="0" smtClean="0"/>
          </a:p>
          <a:p>
            <a:pPr algn="ctr"/>
            <a:r>
              <a:rPr lang="de-DE" sz="4400" dirty="0" smtClean="0"/>
              <a:t>Fragen ?</a:t>
            </a:r>
          </a:p>
          <a:p>
            <a:endParaRPr lang="de-DE" sz="4400" dirty="0" smtClean="0"/>
          </a:p>
          <a:p>
            <a:r>
              <a:rPr lang="de-DE" dirty="0" smtClean="0"/>
              <a:t>Weitere anschauliche HTML5 Demos auf:</a:t>
            </a:r>
            <a:br>
              <a:rPr lang="de-DE" dirty="0" smtClean="0"/>
            </a:br>
            <a:r>
              <a:rPr lang="de-DE" dirty="0">
                <a:hlinkClick r:id="rId3"/>
              </a:rPr>
              <a:t>http://slides.html5rocks.com</a:t>
            </a:r>
            <a:endParaRPr lang="de-DE" dirty="0" smtClean="0"/>
          </a:p>
          <a:p>
            <a:r>
              <a:rPr lang="de-DE" sz="1800" u="sng" dirty="0" smtClean="0"/>
              <a:t>Autor</a:t>
            </a:r>
            <a:r>
              <a:rPr lang="de-DE" sz="1800" dirty="0" smtClean="0"/>
              <a:t>: Sebastian Funke</a:t>
            </a:r>
            <a:endParaRPr lang="de-DE" sz="1800" dirty="0"/>
          </a:p>
          <a:p>
            <a:r>
              <a:rPr lang="de-DE" sz="1800" u="sng" dirty="0"/>
              <a:t>Email</a:t>
            </a:r>
            <a:r>
              <a:rPr lang="de-DE" sz="1800" dirty="0"/>
              <a:t>: yd60usup@rbg.informatik.tu-darmstadt.de</a:t>
            </a:r>
            <a:endParaRPr lang="de-DE" sz="1800" dirty="0" smtClean="0"/>
          </a:p>
          <a:p>
            <a:endParaRPr lang="de-DE" dirty="0" smtClean="0"/>
          </a:p>
          <a:p>
            <a:pPr marL="342900" indent="-342900">
              <a:buFont typeface="Wingdings" pitchFamily="2" charset="2"/>
              <a:buChar char="§"/>
            </a:pPr>
            <a:endParaRPr lang="de-DE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676496" cy="4479943"/>
          </a:xfrm>
        </p:spPr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sz="1200" dirty="0" err="1" smtClean="0"/>
              <a:t>McArdle</a:t>
            </a:r>
            <a:r>
              <a:rPr lang="de-DE" sz="1200" dirty="0" smtClean="0"/>
              <a:t>, Robert: </a:t>
            </a:r>
            <a:r>
              <a:rPr lang="en-US" sz="1200" dirty="0"/>
              <a:t>HTML5 Overview: A Look at HTML5 Attack </a:t>
            </a:r>
            <a:r>
              <a:rPr lang="en-US" sz="1200" dirty="0" smtClean="0"/>
              <a:t>Scenarios.</a:t>
            </a:r>
            <a:br>
              <a:rPr lang="en-US" sz="1200" dirty="0" smtClean="0"/>
            </a:br>
            <a:r>
              <a:rPr lang="de-DE" sz="1200" dirty="0">
                <a:hlinkClick r:id="rId2"/>
              </a:rPr>
              <a:t>http://</a:t>
            </a:r>
            <a:r>
              <a:rPr lang="de-DE" sz="1200" dirty="0" smtClean="0">
                <a:hlinkClick r:id="rId2"/>
              </a:rPr>
              <a:t>www.trendmicro.com/cloud-content/us/pdfs/security-intelligence/reports/rpt_html5-attack-scenarios.pdf</a:t>
            </a:r>
            <a:r>
              <a:rPr lang="de-DE" sz="1200" dirty="0" smtClean="0"/>
              <a:t> (22.06.2012) Bilder verwendet auf Folien: 7,9,10,11,12,13,17,18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 err="1" smtClean="0"/>
              <a:t>Kotowicz</a:t>
            </a:r>
            <a:r>
              <a:rPr lang="de-DE" sz="1200" dirty="0" smtClean="0"/>
              <a:t>, Krzysztof: </a:t>
            </a:r>
            <a:r>
              <a:rPr lang="en-US" sz="1200" dirty="0"/>
              <a:t>HTML5 Something Wicked This Way Comes</a:t>
            </a:r>
            <a:r>
              <a:rPr lang="de-DE" sz="1200" dirty="0"/>
              <a:t>. </a:t>
            </a:r>
            <a:br>
              <a:rPr lang="de-DE" sz="1200" dirty="0"/>
            </a:br>
            <a:r>
              <a:rPr lang="de-DE" sz="1200" dirty="0" smtClean="0">
                <a:hlinkClick r:id="rId3"/>
              </a:rPr>
              <a:t>https</a:t>
            </a:r>
            <a:r>
              <a:rPr lang="de-DE" sz="1200" dirty="0">
                <a:hlinkClick r:id="rId3"/>
              </a:rPr>
              <a:t>://connect.ruhr-uni-bochum.de/p3g2butmrt4</a:t>
            </a:r>
            <a:r>
              <a:rPr lang="de-DE" sz="1200" dirty="0" smtClean="0">
                <a:hlinkClick r:id="rId3"/>
              </a:rPr>
              <a:t>/</a:t>
            </a:r>
            <a:r>
              <a:rPr lang="de-DE" sz="1200" dirty="0" smtClean="0"/>
              <a:t> (22.06.2012)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 err="1" smtClean="0"/>
              <a:t>Kuppan</a:t>
            </a:r>
            <a:r>
              <a:rPr lang="de-DE" sz="1200" dirty="0" smtClean="0"/>
              <a:t>, </a:t>
            </a:r>
            <a:r>
              <a:rPr lang="de-DE" sz="1200" dirty="0" err="1" smtClean="0"/>
              <a:t>Lavakumar</a:t>
            </a:r>
            <a:r>
              <a:rPr lang="de-DE" sz="1200" dirty="0" smtClean="0"/>
              <a:t>: HTML5 Security Demos. </a:t>
            </a:r>
            <a:br>
              <a:rPr lang="de-DE" sz="1200" dirty="0" smtClean="0"/>
            </a:br>
            <a:r>
              <a:rPr lang="de-DE" sz="1200" dirty="0" smtClean="0">
                <a:hlinkClick r:id="rId4"/>
              </a:rPr>
              <a:t>http</a:t>
            </a:r>
            <a:r>
              <a:rPr lang="de-DE" sz="1200" dirty="0">
                <a:hlinkClick r:id="rId4"/>
              </a:rPr>
              <a:t>://</a:t>
            </a:r>
            <a:r>
              <a:rPr lang="de-DE" sz="1200" dirty="0" smtClean="0">
                <a:hlinkClick r:id="rId4"/>
              </a:rPr>
              <a:t>www.andlabs.org/html5.html</a:t>
            </a:r>
            <a:r>
              <a:rPr lang="de-DE" sz="1200" dirty="0" smtClean="0"/>
              <a:t> (22.06.2012)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 smtClean="0"/>
              <a:t>W3C: HTML: Working </a:t>
            </a:r>
            <a:r>
              <a:rPr lang="de-DE" sz="1200" dirty="0" err="1" smtClean="0"/>
              <a:t>Draft</a:t>
            </a:r>
            <a:r>
              <a:rPr lang="de-DE" sz="1200" dirty="0" smtClean="0"/>
              <a:t>. </a:t>
            </a:r>
            <a:br>
              <a:rPr lang="de-DE" sz="1200" dirty="0" smtClean="0"/>
            </a:br>
            <a:r>
              <a:rPr lang="de-DE" sz="1200" dirty="0" smtClean="0">
                <a:hlinkClick r:id="rId5"/>
              </a:rPr>
              <a:t>http</a:t>
            </a:r>
            <a:r>
              <a:rPr lang="de-DE" sz="1200" dirty="0">
                <a:hlinkClick r:id="rId5"/>
              </a:rPr>
              <a:t>://www.w3.org/TR/2011/WD-html5-20110525</a:t>
            </a:r>
            <a:r>
              <a:rPr lang="de-DE" sz="1200" dirty="0" smtClean="0">
                <a:hlinkClick r:id="rId5"/>
              </a:rPr>
              <a:t>/</a:t>
            </a:r>
            <a:r>
              <a:rPr lang="de-DE" sz="1200" dirty="0" smtClean="0"/>
              <a:t> (22.06.2012)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 err="1" smtClean="0"/>
              <a:t>Kaazing</a:t>
            </a:r>
            <a:r>
              <a:rPr lang="de-DE" sz="1200" dirty="0" smtClean="0"/>
              <a:t>: </a:t>
            </a:r>
            <a:r>
              <a:rPr lang="de-DE" sz="1200" dirty="0" err="1" smtClean="0"/>
              <a:t>WebSocket</a:t>
            </a:r>
            <a:r>
              <a:rPr lang="de-DE" sz="1200" dirty="0" smtClean="0"/>
              <a:t> Security </a:t>
            </a:r>
            <a:r>
              <a:rPr lang="de-DE" sz="1200" dirty="0" err="1" smtClean="0"/>
              <a:t>is</a:t>
            </a:r>
            <a:r>
              <a:rPr lang="de-DE" sz="1200" dirty="0"/>
              <a:t> strong.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>
                <a:hlinkClick r:id="rId6"/>
              </a:rPr>
              <a:t>http</a:t>
            </a:r>
            <a:r>
              <a:rPr lang="de-DE" sz="1200" dirty="0">
                <a:hlinkClick r:id="rId6"/>
              </a:rPr>
              <a:t>://blog.kaazing.com/2012/02/28/html5-websocket-security-is-strong</a:t>
            </a:r>
            <a:r>
              <a:rPr lang="de-DE" sz="1200" dirty="0" smtClean="0">
                <a:hlinkClick r:id="rId6"/>
              </a:rPr>
              <a:t>/</a:t>
            </a:r>
            <a:r>
              <a:rPr lang="de-DE" sz="1200" dirty="0" smtClean="0"/>
              <a:t> (22.06.2012)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 smtClean="0"/>
              <a:t>Schmidt, Michael: HTML5 Web Security 201. </a:t>
            </a:r>
            <a:br>
              <a:rPr lang="de-DE" sz="1200" dirty="0" smtClean="0"/>
            </a:br>
            <a:r>
              <a:rPr lang="de-DE" sz="1200" dirty="0" smtClean="0">
                <a:hlinkClick r:id="rId7"/>
              </a:rPr>
              <a:t>http</a:t>
            </a:r>
            <a:r>
              <a:rPr lang="de-DE" sz="1200" dirty="0">
                <a:hlinkClick r:id="rId7"/>
              </a:rPr>
              <a:t>://</a:t>
            </a:r>
            <a:r>
              <a:rPr lang="de-DE" sz="1200" dirty="0" smtClean="0">
                <a:hlinkClick r:id="rId7"/>
              </a:rPr>
              <a:t>media.hacking-lab.com/hlnews/HTML5_Web_Security_v1.0.pdf</a:t>
            </a:r>
            <a:r>
              <a:rPr lang="de-DE" sz="1200" dirty="0" smtClean="0"/>
              <a:t> (22.06.2012)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sz="1200" dirty="0" smtClean="0"/>
              <a:t>HTMLTest.com: HTML5 </a:t>
            </a:r>
            <a:r>
              <a:rPr lang="de-DE" sz="1200" dirty="0" err="1" smtClean="0"/>
              <a:t>browser</a:t>
            </a:r>
            <a:r>
              <a:rPr lang="de-DE" sz="1200" dirty="0" smtClean="0"/>
              <a:t> </a:t>
            </a:r>
            <a:r>
              <a:rPr lang="de-DE" sz="1200" dirty="0" err="1" smtClean="0"/>
              <a:t>compare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r>
              <a:rPr lang="de-DE" sz="1200" dirty="0">
                <a:hlinkClick r:id="rId8"/>
              </a:rPr>
              <a:t>http://</a:t>
            </a:r>
            <a:r>
              <a:rPr lang="de-DE" sz="1200" dirty="0" smtClean="0">
                <a:hlinkClick r:id="rId8"/>
              </a:rPr>
              <a:t>html5test.com/compare/browser/index.html</a:t>
            </a:r>
            <a:r>
              <a:rPr lang="de-DE" sz="1200" dirty="0" smtClean="0"/>
              <a:t> (22.06.2012)</a:t>
            </a:r>
          </a:p>
          <a:p>
            <a:pPr marL="171450" indent="-171450">
              <a:buFont typeface="Arial" pitchFamily="34" charset="0"/>
              <a:buChar char="•"/>
            </a:pPr>
            <a:endParaRPr lang="de-DE" sz="1200" dirty="0"/>
          </a:p>
          <a:p>
            <a:pPr marL="0" indent="0"/>
            <a:r>
              <a:rPr lang="de-DE" sz="1200" dirty="0" smtClean="0"/>
              <a:t>Weitere Quellen sind in den Referenzen der zugehörigen Arbeit hinterlegt.</a:t>
            </a:r>
          </a:p>
          <a:p>
            <a:pPr marL="171450" indent="-171450">
              <a:buFont typeface="Arial" pitchFamily="34" charset="0"/>
              <a:buChar char="•"/>
            </a:pPr>
            <a:endParaRPr lang="de-DE" sz="1200" dirty="0" smtClean="0"/>
          </a:p>
          <a:p>
            <a:pPr marL="171450" indent="-171450">
              <a:buFont typeface="Arial" pitchFamily="34" charset="0"/>
              <a:buChar char="•"/>
            </a:pPr>
            <a:endParaRPr lang="de-DE" sz="1200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897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Neue sicherheitskritische</a:t>
            </a:r>
            <a:br>
              <a:rPr lang="de-DE" dirty="0" smtClean="0"/>
            </a:br>
            <a:r>
              <a:rPr lang="de-DE" dirty="0" smtClean="0"/>
              <a:t>       Features von HTML5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65672" y="5688000"/>
            <a:ext cx="8264201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Web Storage: http://cdn.sixrevisions.com/0182-01_introduction_html5_webstorage_thumbnail.jpg</a:t>
            </a:r>
          </a:p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Offline </a:t>
            </a:r>
            <a:r>
              <a:rPr lang="de-DE" sz="800" dirty="0" err="1" smtClean="0">
                <a:solidFill>
                  <a:schemeClr val="tx1">
                    <a:alpha val="20000"/>
                  </a:schemeClr>
                </a:solidFill>
              </a:rPr>
              <a:t>Application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 Cache: http://d2o0t5hpnwv4c1.cloudfront.net/785_HTML5Manifest/preview.jpg</a:t>
            </a:r>
          </a:p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Video: http://www.webappers.com/img/2010/01/html5-video.jpg</a:t>
            </a:r>
          </a:p>
          <a:p>
            <a:r>
              <a:rPr lang="de-DE" sz="800" dirty="0" err="1" smtClean="0">
                <a:solidFill>
                  <a:schemeClr val="tx1">
                    <a:alpha val="20000"/>
                  </a:schemeClr>
                </a:solidFill>
              </a:rPr>
              <a:t>WebSocket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http://</a:t>
            </a:r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codeonfire.cthru.biz/wp-content/uploads/2010/02/WebSocket_thumb.png</a:t>
            </a:r>
          </a:p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Desktop Notifikation: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http://imblogginghere.com/techblog/wp-content/uploads/2011/01/html5-desktop-notification.jpg</a:t>
            </a:r>
            <a:endParaRPr lang="de-DE" sz="800" dirty="0" smtClean="0">
              <a:solidFill>
                <a:schemeClr val="tx1">
                  <a:alpha val="20000"/>
                </a:schemeClr>
              </a:solidFill>
            </a:endParaRPr>
          </a:p>
          <a:p>
            <a:endParaRPr lang="de-DE" sz="8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536" y="2271812"/>
            <a:ext cx="31051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04312"/>
            <a:ext cx="15621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963822" y="2579552"/>
            <a:ext cx="2349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</a:rPr>
              <a:t>Web Sockets API</a:t>
            </a:r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940152" y="3107850"/>
            <a:ext cx="2808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</a:rPr>
              <a:t>Video und Audio Tag</a:t>
            </a:r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788024" y="5577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3084" name="Picture 12" descr="http://codeonfire.cthru.biz/wp-content/uploads/2010/02/WebSocket_thum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12546"/>
            <a:ext cx="12573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151012" y="4395087"/>
            <a:ext cx="3700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</a:rPr>
              <a:t>Web Storage, </a:t>
            </a:r>
            <a:r>
              <a:rPr lang="de-DE" sz="2000" b="1" dirty="0" err="1" smtClean="0">
                <a:solidFill>
                  <a:srgbClr val="C00000"/>
                </a:solidFill>
              </a:rPr>
              <a:t>WebSQL</a:t>
            </a:r>
            <a:r>
              <a:rPr lang="de-DE" sz="2000" b="1" dirty="0" smtClean="0">
                <a:solidFill>
                  <a:srgbClr val="C00000"/>
                </a:solidFill>
              </a:rPr>
              <a:t> und Offline </a:t>
            </a:r>
            <a:r>
              <a:rPr lang="de-DE" sz="2000" b="1" dirty="0" err="1" smtClean="0">
                <a:solidFill>
                  <a:srgbClr val="C00000"/>
                </a:solidFill>
              </a:rPr>
              <a:t>Application</a:t>
            </a:r>
            <a:r>
              <a:rPr lang="de-DE" sz="2000" b="1" dirty="0" smtClean="0">
                <a:solidFill>
                  <a:srgbClr val="C00000"/>
                </a:solidFill>
              </a:rPr>
              <a:t> Cache</a:t>
            </a:r>
            <a:endParaRPr lang="de-DE" sz="2000" b="1" dirty="0">
              <a:solidFill>
                <a:srgbClr val="C00000"/>
              </a:solidFill>
            </a:endParaRPr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805" y="4158564"/>
            <a:ext cx="2838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feld 29"/>
          <p:cNvSpPr txBox="1"/>
          <p:nvPr/>
        </p:nvSpPr>
        <p:spPr>
          <a:xfrm>
            <a:off x="4966970" y="4920564"/>
            <a:ext cx="327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</a:rPr>
              <a:t>Desktop </a:t>
            </a:r>
            <a:r>
              <a:rPr lang="de-DE" sz="2000" b="1" dirty="0" err="1" smtClean="0">
                <a:solidFill>
                  <a:srgbClr val="C00000"/>
                </a:solidFill>
              </a:rPr>
              <a:t>Notification</a:t>
            </a:r>
            <a:r>
              <a:rPr lang="de-DE" sz="2000" b="1" dirty="0" smtClean="0">
                <a:solidFill>
                  <a:srgbClr val="C00000"/>
                </a:solidFill>
              </a:rPr>
              <a:t> API</a:t>
            </a:r>
            <a:endParaRPr lang="de-DE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25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50738" y="5797548"/>
            <a:ext cx="8892481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de-DE"/>
            </a:defPPr>
            <a:lvl1pPr>
              <a:defRPr sz="800"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r>
              <a:rPr lang="de-DE" dirty="0" err="1"/>
              <a:t>Canvas</a:t>
            </a:r>
            <a:r>
              <a:rPr lang="de-DE" dirty="0"/>
              <a:t>: http://www.strchr.com/media/HTML5_canvas_game2.jpg</a:t>
            </a:r>
          </a:p>
          <a:p>
            <a:r>
              <a:rPr lang="de-DE" dirty="0"/>
              <a:t>Sandkasten: http://bilder.hagebau.de/pool/formatz/4183971.jpg</a:t>
            </a:r>
          </a:p>
          <a:p>
            <a:r>
              <a:rPr lang="de-DE" dirty="0" err="1"/>
              <a:t>Geolocation</a:t>
            </a:r>
            <a:r>
              <a:rPr lang="de-DE" dirty="0"/>
              <a:t>: http://d339vfjsz5zott.cloudfront.net/7_HTML5Geolocation/HTML5Geolocation_Prevew2.jpg</a:t>
            </a:r>
          </a:p>
          <a:p>
            <a:r>
              <a:rPr lang="de-DE" dirty="0" err="1"/>
              <a:t>Drag‘n‘Drop</a:t>
            </a:r>
            <a:r>
              <a:rPr lang="de-DE" dirty="0"/>
              <a:t>: http://cdn.learncomputer.com/wp-content/uploads/2012/01/JQuery-HTML5-Drag-and-Dro.png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15" y="2773044"/>
            <a:ext cx="2314773" cy="152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755584" y="4135774"/>
            <a:ext cx="250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solidFill>
                  <a:srgbClr val="C00000"/>
                </a:solidFill>
              </a:rPr>
              <a:t>Canvas</a:t>
            </a:r>
            <a:r>
              <a:rPr lang="de-DE" sz="2000" b="1" dirty="0" smtClean="0">
                <a:solidFill>
                  <a:srgbClr val="C00000"/>
                </a:solidFill>
              </a:rPr>
              <a:t> Tag</a:t>
            </a:r>
            <a:endParaRPr lang="de-DE" sz="2000" b="1" dirty="0">
              <a:solidFill>
                <a:srgbClr val="C0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94" y="2265926"/>
            <a:ext cx="2994442" cy="1980299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495782" y="4246430"/>
            <a:ext cx="2508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solidFill>
                  <a:srgbClr val="C00000"/>
                </a:solidFill>
              </a:rPr>
              <a:t>Sandbox</a:t>
            </a:r>
            <a:r>
              <a:rPr lang="de-DE" sz="2000" b="1" dirty="0" smtClean="0">
                <a:solidFill>
                  <a:srgbClr val="C00000"/>
                </a:solidFill>
              </a:rPr>
              <a:t> </a:t>
            </a:r>
            <a:r>
              <a:rPr lang="de-DE" sz="2000" b="1" dirty="0" err="1" smtClean="0">
                <a:solidFill>
                  <a:srgbClr val="C00000"/>
                </a:solidFill>
              </a:rPr>
              <a:t>Iframe</a:t>
            </a:r>
            <a:r>
              <a:rPr lang="de-DE" sz="2000" b="1" dirty="0" smtClean="0">
                <a:solidFill>
                  <a:srgbClr val="C00000"/>
                </a:solidFill>
              </a:rPr>
              <a:t/>
            </a:r>
            <a:br>
              <a:rPr lang="de-DE" sz="2000" b="1" dirty="0" smtClean="0">
                <a:solidFill>
                  <a:srgbClr val="C00000"/>
                </a:solidFill>
              </a:rPr>
            </a:br>
            <a:r>
              <a:rPr lang="de-DE" sz="2000" b="1" dirty="0" smtClean="0">
                <a:solidFill>
                  <a:srgbClr val="C00000"/>
                </a:solidFill>
              </a:rPr>
              <a:t>        Attribut</a:t>
            </a:r>
            <a:endParaRPr lang="de-DE" sz="2000" b="1" dirty="0">
              <a:solidFill>
                <a:srgbClr val="C00000"/>
              </a:solidFill>
            </a:endParaRPr>
          </a:p>
        </p:txBody>
      </p:sp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41" y="3725562"/>
            <a:ext cx="1596913" cy="104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3825436" y="2617715"/>
            <a:ext cx="1754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solidFill>
                  <a:srgbClr val="C00000"/>
                </a:solidFill>
              </a:rPr>
              <a:t>Geolocation</a:t>
            </a:r>
            <a:r>
              <a:rPr lang="de-DE" sz="2000" b="1" dirty="0" smtClean="0">
                <a:solidFill>
                  <a:srgbClr val="C00000"/>
                </a:solidFill>
              </a:rPr>
              <a:t>       </a:t>
            </a:r>
            <a:br>
              <a:rPr lang="de-DE" sz="2000" b="1" dirty="0" smtClean="0">
                <a:solidFill>
                  <a:srgbClr val="C00000"/>
                </a:solidFill>
              </a:rPr>
            </a:br>
            <a:r>
              <a:rPr lang="de-DE" sz="2000" b="1" dirty="0" smtClean="0">
                <a:solidFill>
                  <a:srgbClr val="C00000"/>
                </a:solidFill>
              </a:rPr>
              <a:t>      API</a:t>
            </a:r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443730" y="4769282"/>
            <a:ext cx="2508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>
                <a:solidFill>
                  <a:srgbClr val="C00000"/>
                </a:solidFill>
              </a:rPr>
              <a:t>Drag‘n‘Drop</a:t>
            </a:r>
            <a:r>
              <a:rPr lang="de-DE" sz="2000" b="1" dirty="0" smtClean="0">
                <a:solidFill>
                  <a:srgbClr val="C00000"/>
                </a:solidFill>
              </a:rPr>
              <a:t> API</a:t>
            </a:r>
            <a:br>
              <a:rPr lang="de-DE" sz="2000" b="1" dirty="0" smtClean="0">
                <a:solidFill>
                  <a:srgbClr val="C00000"/>
                </a:solidFill>
              </a:rPr>
            </a:br>
            <a:r>
              <a:rPr lang="de-DE" sz="2000" b="1" dirty="0" smtClean="0">
                <a:solidFill>
                  <a:srgbClr val="C00000"/>
                </a:solidFill>
              </a:rPr>
              <a:t>   Erweiterung</a:t>
            </a:r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1. Neue sicherheitskritische</a:t>
            </a:r>
            <a:br>
              <a:rPr lang="de-DE" dirty="0" smtClean="0"/>
            </a:br>
            <a:r>
              <a:rPr lang="de-DE" dirty="0" smtClean="0"/>
              <a:t>       Features von HTML5</a:t>
            </a:r>
            <a:endParaRPr lang="de-DE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65" y="1745333"/>
            <a:ext cx="4705387" cy="227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229" y="1631442"/>
            <a:ext cx="15335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60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2" y="1706991"/>
            <a:ext cx="3660120" cy="770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61392" y="2477284"/>
            <a:ext cx="366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</a:rPr>
              <a:t>Web Messaging und CORS</a:t>
            </a:r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49468" y="5803896"/>
            <a:ext cx="4572000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Web Messaging: http://www.ioexception.de/wp-content/uploads/2011/08/html5slides.png</a:t>
            </a:r>
          </a:p>
          <a:p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Web Worker: http://img.mister-wong.de/big/w/de-WebWorker.jpg</a:t>
            </a:r>
          </a:p>
          <a:p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Formular: http://www.urbandigital.de/img/blog/iphone-keyboard.jpg</a:t>
            </a:r>
          </a:p>
          <a:p>
            <a:r>
              <a:rPr lang="de-DE" sz="800" dirty="0" err="1">
                <a:solidFill>
                  <a:schemeClr val="tx1">
                    <a:alpha val="20000"/>
                  </a:schemeClr>
                </a:solidFill>
              </a:rPr>
              <a:t>SpeechInput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: http://drupal.org/files/images/speech_recognition_drupal.pnp</a:t>
            </a:r>
          </a:p>
          <a:p>
            <a:endParaRPr lang="de-DE" sz="800" dirty="0">
              <a:solidFill>
                <a:schemeClr val="tx1">
                  <a:alpha val="20000"/>
                </a:schemeClr>
              </a:solidFill>
            </a:endParaRPr>
          </a:p>
          <a:p>
            <a:endParaRPr lang="de-DE" sz="800" dirty="0">
              <a:solidFill>
                <a:schemeClr val="tx1">
                  <a:alpha val="20000"/>
                </a:schemeClr>
              </a:solidFill>
            </a:endParaRPr>
          </a:p>
          <a:p>
            <a:endParaRPr lang="de-DE" sz="800" dirty="0">
              <a:solidFill>
                <a:schemeClr val="tx1">
                  <a:alpha val="20000"/>
                </a:schemeClr>
              </a:solidFill>
            </a:endParaRPr>
          </a:p>
        </p:txBody>
      </p:sp>
      <p:pic>
        <p:nvPicPr>
          <p:cNvPr id="4098" name="Picture 2" descr="http://img.mister-wong.de/big/w/de-WebWork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55" y="328498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461392" y="5095724"/>
            <a:ext cx="2022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</a:rPr>
              <a:t>Web Worker</a:t>
            </a:r>
            <a:endParaRPr lang="de-DE" sz="2000" b="1" dirty="0">
              <a:solidFill>
                <a:srgbClr val="C00000"/>
              </a:solidFill>
            </a:endParaRPr>
          </a:p>
        </p:txBody>
      </p:sp>
      <p:pic>
        <p:nvPicPr>
          <p:cNvPr id="4100" name="Picture 4" descr="http://www.urbandigital.de/img/blog/iphone-keyboar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083" y="1706991"/>
            <a:ext cx="2103991" cy="315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6239162" y="4903516"/>
            <a:ext cx="305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</a:rPr>
              <a:t>      Neue Formular-elemente und Attribute</a:t>
            </a:r>
            <a:endParaRPr lang="de-DE" sz="2000" b="1" dirty="0">
              <a:solidFill>
                <a:srgbClr val="C0000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24702"/>
            <a:ext cx="29718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2932643" y="4857349"/>
            <a:ext cx="2794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C00000"/>
                </a:solidFill>
              </a:rPr>
              <a:t>Speech Input API</a:t>
            </a:r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de-DE" dirty="0" smtClean="0"/>
              <a:t>1. Neue sicherheitskritische</a:t>
            </a:r>
            <a:br>
              <a:rPr lang="de-DE" dirty="0" smtClean="0"/>
            </a:br>
            <a:r>
              <a:rPr lang="de-DE" dirty="0" smtClean="0"/>
              <a:t>       Features von HTML5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60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7237561" cy="838200"/>
          </a:xfrm>
        </p:spPr>
        <p:txBody>
          <a:bodyPr/>
          <a:lstStyle/>
          <a:p>
            <a:r>
              <a:rPr lang="de-DE" dirty="0" smtClean="0"/>
              <a:t>2. Ein komplettes Angriffsszenario</a:t>
            </a:r>
            <a:br>
              <a:rPr lang="de-DE" dirty="0" smtClean="0"/>
            </a:br>
            <a:r>
              <a:rPr lang="de-DE" dirty="0" smtClean="0"/>
              <a:t>         im Wirtschaftsbereich</a:t>
            </a:r>
            <a:endParaRPr lang="de-DE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2188" r="2599" b="3298"/>
          <a:stretch/>
        </p:blipFill>
        <p:spPr bwMode="auto">
          <a:xfrm rot="5400000">
            <a:off x="3148697" y="-342417"/>
            <a:ext cx="2990622" cy="662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38944" y="5949280"/>
            <a:ext cx="8712968" cy="5847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de-DE"/>
            </a:defPPr>
            <a:lvl1pPr>
              <a:defRPr sz="800"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Schriftrolle: http://krischers.de/ebb/bilder/schriftrolle.jpg</a:t>
            </a:r>
          </a:p>
          <a:p>
            <a:r>
              <a:rPr lang="de-DE" dirty="0"/>
              <a:t>Unternehmen: http://cdn1.iconfinder.com/data/icons/free-business-desktop-icons/256/Company.png</a:t>
            </a:r>
          </a:p>
          <a:p>
            <a:r>
              <a:rPr lang="de-DE" dirty="0"/>
              <a:t>Hacker: http://www.computerworld.com/common/images/home/blackhat_icon.jpg</a:t>
            </a:r>
          </a:p>
          <a:p>
            <a:endParaRPr lang="de-DE" dirty="0"/>
          </a:p>
        </p:txBody>
      </p:sp>
      <p:pic>
        <p:nvPicPr>
          <p:cNvPr id="8197" name="Picture 5" descr="http://cdn1.iconfinder.com/data/icons/free-business-desktop-icons/256/Compan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11545"/>
            <a:ext cx="1707436" cy="170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sephir0th\Uni\SS12\Seminar\Präsentation\iBe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3" y="3414089"/>
            <a:ext cx="1250657" cy="182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0" y="521891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smtClean="0">
                <a:solidFill>
                  <a:srgbClr val="C00000"/>
                </a:solidFill>
              </a:rPr>
              <a:t>iBey GmbH</a:t>
            </a:r>
            <a:endParaRPr lang="de-DE" b="1" u="sng" dirty="0">
              <a:solidFill>
                <a:srgbClr val="C0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385717" y="5193036"/>
            <a:ext cx="183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 smtClean="0">
                <a:solidFill>
                  <a:srgbClr val="C00000"/>
                </a:solidFill>
              </a:rPr>
              <a:t>Emezon</a:t>
            </a:r>
            <a:r>
              <a:rPr lang="de-DE" b="1" u="sng" dirty="0" smtClean="0">
                <a:solidFill>
                  <a:srgbClr val="C00000"/>
                </a:solidFill>
              </a:rPr>
              <a:t> GmbH</a:t>
            </a:r>
            <a:endParaRPr lang="de-DE" b="1" u="sng" dirty="0">
              <a:solidFill>
                <a:srgbClr val="C00000"/>
              </a:solidFill>
            </a:endParaRP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65263"/>
            <a:ext cx="114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mit Pfeil 8"/>
          <p:cNvCxnSpPr/>
          <p:nvPr/>
        </p:nvCxnSpPr>
        <p:spPr>
          <a:xfrm>
            <a:off x="899592" y="4465263"/>
            <a:ext cx="3024336" cy="34093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 rot="410448">
            <a:off x="1996113" y="4579880"/>
            <a:ext cx="704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$</a:t>
            </a:r>
            <a:endParaRPr lang="de-DE" sz="2000" dirty="0"/>
          </a:p>
        </p:txBody>
      </p:sp>
      <p:cxnSp>
        <p:nvCxnSpPr>
          <p:cNvPr id="23" name="Gerade Verbindung mit Pfeil 22"/>
          <p:cNvCxnSpPr>
            <a:stCxn id="8199" idx="3"/>
          </p:cNvCxnSpPr>
          <p:nvPr/>
        </p:nvCxnSpPr>
        <p:spPr>
          <a:xfrm flipV="1">
            <a:off x="5066928" y="4539360"/>
            <a:ext cx="3238099" cy="497403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 flipV="1">
            <a:off x="1043608" y="4958450"/>
            <a:ext cx="2880320" cy="3079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 rot="21171677">
            <a:off x="6209391" y="4762460"/>
            <a:ext cx="100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Angriff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 rot="340777">
            <a:off x="1534365" y="5066448"/>
            <a:ext cx="205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gestohlene Daten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3775348" y="5613884"/>
            <a:ext cx="158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smtClean="0">
                <a:solidFill>
                  <a:srgbClr val="C00000"/>
                </a:solidFill>
              </a:rPr>
              <a:t>Mr. H. Acker</a:t>
            </a:r>
            <a:endParaRPr lang="de-DE" b="1" u="sng" dirty="0">
              <a:solidFill>
                <a:srgbClr val="C0000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974791" y="1628800"/>
            <a:ext cx="52623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 </a:t>
            </a:r>
            <a:r>
              <a:rPr lang="de-DE" sz="2400" u="sng" dirty="0" smtClean="0"/>
              <a:t>Geheimer Vertrag zwischen </a:t>
            </a:r>
          </a:p>
          <a:p>
            <a:pPr algn="ctr"/>
            <a:r>
              <a:rPr lang="de-DE" sz="2400" u="sng" dirty="0" smtClean="0"/>
              <a:t>iBey und H.Acker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solidFill>
                  <a:schemeClr val="tx1">
                    <a:alpha val="0"/>
                  </a:schemeClr>
                </a:solidFill>
              </a:rPr>
              <a:t>Eindringen in das Netzwerk von </a:t>
            </a:r>
            <a:r>
              <a:rPr lang="de-DE" b="1" dirty="0" err="1" smtClean="0">
                <a:solidFill>
                  <a:schemeClr val="tx1">
                    <a:alpha val="0"/>
                  </a:schemeClr>
                </a:solidFill>
              </a:rPr>
              <a:t>emezon</a:t>
            </a:r>
            <a:endParaRPr lang="de-DE" b="1" dirty="0" smtClean="0">
              <a:solidFill>
                <a:schemeClr val="tx1">
                  <a:alpha val="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 smtClean="0">
                <a:solidFill>
                  <a:schemeClr val="tx1">
                    <a:alpha val="0"/>
                  </a:schemeClr>
                </a:solidFill>
              </a:rPr>
              <a:t>Mitarbeiterdaten stehlen (Zugangsdaten)</a:t>
            </a:r>
          </a:p>
          <a:p>
            <a:pPr marL="285750" indent="-285750">
              <a:buFontTx/>
              <a:buChar char="-"/>
            </a:pPr>
            <a:r>
              <a:rPr lang="de-DE" dirty="0" err="1" smtClean="0">
                <a:solidFill>
                  <a:schemeClr val="tx1">
                    <a:alpha val="0"/>
                  </a:schemeClr>
                </a:solidFill>
              </a:rPr>
              <a:t>Detailierte</a:t>
            </a:r>
            <a:r>
              <a:rPr lang="de-DE" dirty="0" smtClean="0">
                <a:solidFill>
                  <a:schemeClr val="tx1">
                    <a:alpha val="0"/>
                  </a:schemeClr>
                </a:solidFill>
              </a:rPr>
              <a:t> Karte erstellen über internes</a:t>
            </a:r>
            <a:br>
              <a:rPr lang="de-DE" dirty="0" smtClean="0">
                <a:solidFill>
                  <a:schemeClr val="tx1">
                    <a:alpha val="0"/>
                  </a:schemeClr>
                </a:solidFill>
              </a:rPr>
            </a:br>
            <a:r>
              <a:rPr lang="de-DE" dirty="0" smtClean="0">
                <a:solidFill>
                  <a:schemeClr val="tx1">
                    <a:alpha val="0"/>
                  </a:schemeClr>
                </a:solidFill>
              </a:rPr>
              <a:t>Netzwerk mit allen Maschinen, Diensten und</a:t>
            </a:r>
            <a:br>
              <a:rPr lang="de-DE" dirty="0" smtClean="0">
                <a:solidFill>
                  <a:schemeClr val="tx1">
                    <a:alpha val="0"/>
                  </a:schemeClr>
                </a:solidFill>
              </a:rPr>
            </a:br>
            <a:r>
              <a:rPr lang="de-DE" dirty="0" smtClean="0">
                <a:solidFill>
                  <a:schemeClr val="tx1">
                    <a:alpha val="0"/>
                  </a:schemeClr>
                </a:solidFill>
              </a:rPr>
              <a:t>Schwachstellen dieser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solidFill>
                  <a:schemeClr val="tx1">
                    <a:alpha val="0"/>
                  </a:schemeClr>
                </a:solidFill>
              </a:rPr>
              <a:t>Schädigen der Marke </a:t>
            </a:r>
            <a:r>
              <a:rPr lang="de-DE" i="1" dirty="0" err="1" smtClean="0">
                <a:solidFill>
                  <a:schemeClr val="tx1">
                    <a:alpha val="0"/>
                  </a:schemeClr>
                </a:solidFill>
              </a:rPr>
              <a:t>Emezon</a:t>
            </a:r>
            <a:r>
              <a:rPr lang="de-DE" i="1" dirty="0" smtClean="0">
                <a:solidFill>
                  <a:schemeClr val="tx1">
                    <a:alpha val="0"/>
                  </a:schemeClr>
                </a:solidFill>
              </a:rPr>
              <a:t> GmbH</a:t>
            </a:r>
          </a:p>
          <a:p>
            <a:pPr marL="285750" indent="-285750">
              <a:buFontTx/>
              <a:buChar char="-"/>
            </a:pPr>
            <a:r>
              <a:rPr lang="de-DE" dirty="0" smtClean="0">
                <a:solidFill>
                  <a:schemeClr val="tx1">
                    <a:alpha val="0"/>
                  </a:schemeClr>
                </a:solidFill>
              </a:rPr>
              <a:t>Spuren beseitigen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61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Beste Angriffsfläche: Mitarbeiter von </a:t>
            </a:r>
            <a:r>
              <a:rPr lang="de-DE" dirty="0" err="1" smtClean="0"/>
              <a:t>Emezon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Informationen sammeln mit Google, </a:t>
            </a:r>
            <a:r>
              <a:rPr lang="de-DE" dirty="0" err="1" smtClean="0"/>
              <a:t>Maltego</a:t>
            </a:r>
            <a:r>
              <a:rPr lang="de-DE" dirty="0" smtClean="0"/>
              <a:t>, usw.</a:t>
            </a:r>
          </a:p>
          <a:p>
            <a:pPr marL="0" indent="0"/>
            <a:endParaRPr lang="de-DE" dirty="0" smtClean="0"/>
          </a:p>
          <a:p>
            <a:pPr marL="342900" indent="-342900">
              <a:buFont typeface="Wingdings" pitchFamily="2" charset="2"/>
              <a:buChar char="§"/>
            </a:pPr>
            <a:endParaRPr lang="de-DE" dirty="0" smtClean="0"/>
          </a:p>
          <a:p>
            <a:pPr marL="342900" indent="-34290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Aufklärung</a:t>
            </a:r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2. Ein komplettes Angriffsszenario im</a:t>
            </a:r>
            <a:r>
              <a:rPr lang="de-DE" sz="2000" dirty="0"/>
              <a:t> </a:t>
            </a:r>
            <a:r>
              <a:rPr lang="de-DE" sz="2000" dirty="0" smtClean="0"/>
              <a:t>Wirtschaftsbereich</a:t>
            </a:r>
            <a:endParaRPr lang="de-DE" sz="2000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58628"/>
            <a:ext cx="5132214" cy="371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61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839930"/>
            <a:ext cx="2339752" cy="250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676496" cy="4479943"/>
          </a:xfrm>
        </p:spPr>
        <p:txBody>
          <a:bodyPr/>
          <a:lstStyle/>
          <a:p>
            <a:r>
              <a:rPr lang="de-DE" sz="2400" b="1" dirty="0" smtClean="0"/>
              <a:t>Erkenntnis:</a:t>
            </a:r>
          </a:p>
          <a:p>
            <a:pPr marL="285750" indent="-285750">
              <a:buFontTx/>
              <a:buChar char="-"/>
            </a:pPr>
            <a:r>
              <a:rPr lang="de-DE" sz="1800" dirty="0" err="1" smtClean="0">
                <a:solidFill>
                  <a:schemeClr val="tx1">
                    <a:alpha val="20000"/>
                  </a:schemeClr>
                </a:solidFill>
              </a:rPr>
              <a:t>Emezon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  <a:t> nutzt Vielzahl verschiedener Geräte und Betriebssysteme 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 browser-basierter Angriff mit JavaS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cript ist sinnvoll</a:t>
            </a: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nutzt Browser-</a:t>
            </a:r>
            <a:r>
              <a:rPr lang="de-DE" sz="1800" dirty="0" err="1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Exploit</a:t>
            </a: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 Detektoren und aktuellste Anti-Viren Software</a:t>
            </a:r>
            <a:b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</a:b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auf allen Systemen, sowie ein sehr gutes Netzwerk IDS</a:t>
            </a: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IP-Adressraum von </a:t>
            </a:r>
            <a:r>
              <a:rPr lang="de-DE" sz="1800" dirty="0" err="1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Emezon</a:t>
            </a:r>
            <a:endParaRPr lang="de-DE" sz="1800" dirty="0" smtClean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einige Mitarbeiter sind Mitglieder eines Oldtimer-Forums</a:t>
            </a:r>
          </a:p>
          <a:p>
            <a:pPr marL="0" indent="0"/>
            <a:endParaRPr lang="de-DE" sz="1800" b="1" dirty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  <a:p>
            <a:pPr marL="0" indent="0"/>
            <a:r>
              <a:rPr lang="de-DE" sz="2400" b="1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Initialangriffsziel:</a:t>
            </a:r>
            <a:endParaRPr lang="de-DE" sz="2400" dirty="0" smtClean="0">
              <a:solidFill>
                <a:schemeClr val="tx1">
                  <a:alpha val="20000"/>
                </a:schemeClr>
              </a:solidFill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de-DE" sz="1800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Veraltetes Oldtimer-Forum mit Sicherheitslücken</a:t>
            </a:r>
          </a:p>
          <a:p>
            <a:pPr marL="0" indent="0"/>
            <a:endParaRPr lang="de-DE" sz="1800" dirty="0" smtClean="0"/>
          </a:p>
          <a:p>
            <a:pPr marL="342900" indent="-342900">
              <a:buFont typeface="Wingdings" pitchFamily="2" charset="2"/>
              <a:buChar char="§"/>
            </a:pPr>
            <a:endParaRPr lang="de-DE" dirty="0" smtClean="0"/>
          </a:p>
          <a:p>
            <a:pPr marL="0" indent="0"/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Aufklärung</a:t>
            </a:r>
            <a:endParaRPr lang="de-DE" dirty="0"/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2. Ein komplettes Angriffsszenario im</a:t>
            </a:r>
            <a:r>
              <a:rPr lang="de-DE" sz="2000" dirty="0"/>
              <a:t> </a:t>
            </a:r>
            <a:r>
              <a:rPr lang="de-DE" sz="2000" dirty="0" smtClean="0"/>
              <a:t>Wirtschaftsbereich</a:t>
            </a:r>
            <a:endParaRPr lang="de-DE" sz="2000" dirty="0"/>
          </a:p>
        </p:txBody>
      </p:sp>
      <p:sp>
        <p:nvSpPr>
          <p:cNvPr id="2" name="Textfeld 1"/>
          <p:cNvSpPr txBox="1"/>
          <p:nvPr/>
        </p:nvSpPr>
        <p:spPr>
          <a:xfrm>
            <a:off x="143508" y="6129010"/>
            <a:ext cx="8568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alpha val="20000"/>
                  </a:schemeClr>
                </a:solidFill>
              </a:rPr>
              <a:t>Oldtimer: </a:t>
            </a:r>
            <a:r>
              <a:rPr lang="de-DE" sz="800" dirty="0">
                <a:solidFill>
                  <a:schemeClr val="tx1">
                    <a:alpha val="20000"/>
                  </a:schemeClr>
                </a:solidFill>
              </a:rPr>
              <a:t>http://i.istockimg.com/file_thumbview_approve/8993172/2/stock-photo-8993172-vintage-clip-art-and-illustrations-early-automobile.jpg</a:t>
            </a:r>
          </a:p>
        </p:txBody>
      </p:sp>
    </p:spTree>
    <p:extLst>
      <p:ext uri="{BB962C8B-B14F-4D97-AF65-F5344CB8AC3E}">
        <p14:creationId xmlns:p14="http://schemas.microsoft.com/office/powerpoint/2010/main" val="160920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1"/>
            <a:ext cx="4860072" cy="252908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Oldtimer-Forum enthält </a:t>
            </a:r>
            <a:br>
              <a:rPr lang="de-DE" dirty="0" smtClean="0">
                <a:solidFill>
                  <a:schemeClr val="tx1">
                    <a:alpha val="20000"/>
                  </a:schemeClr>
                </a:solidFill>
              </a:rPr>
            </a:br>
            <a:r>
              <a:rPr lang="de-DE" b="1" dirty="0" smtClean="0">
                <a:solidFill>
                  <a:schemeClr val="tx1">
                    <a:alpha val="20000"/>
                  </a:schemeClr>
                </a:solidFill>
              </a:rPr>
              <a:t>XSS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-Schwachstelle in der Suche</a:t>
            </a:r>
          </a:p>
          <a:p>
            <a:pPr marL="342900" indent="-342900">
              <a:buFontTx/>
              <a:buChar char="-"/>
            </a:pP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Neue HTML5 Tags und Attribute noch nicht in </a:t>
            </a:r>
            <a:r>
              <a:rPr lang="de-DE" dirty="0" err="1" smtClean="0">
                <a:solidFill>
                  <a:schemeClr val="tx1">
                    <a:alpha val="20000"/>
                  </a:schemeClr>
                </a:solidFill>
              </a:rPr>
              <a:t>Blacklist</a:t>
            </a:r>
            <a:r>
              <a:rPr lang="de-DE" dirty="0" smtClean="0">
                <a:solidFill>
                  <a:schemeClr val="tx1">
                    <a:alpha val="20000"/>
                  </a:schemeClr>
                </a:solidFill>
              </a:rPr>
              <a:t>!</a:t>
            </a:r>
            <a:endParaRPr lang="de-DE" dirty="0">
              <a:solidFill>
                <a:schemeClr val="tx1">
                  <a:alpha val="20000"/>
                </a:schemeClr>
              </a:solidFill>
            </a:endParaRPr>
          </a:p>
          <a:p>
            <a:pPr marL="0" indent="0"/>
            <a:r>
              <a:rPr lang="de-DE" dirty="0" smtClean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 </a:t>
            </a:r>
            <a:r>
              <a:rPr lang="de-DE" b="1" dirty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Session Hijacking </a:t>
            </a:r>
            <a:r>
              <a:rPr lang="de-DE" dirty="0">
                <a:solidFill>
                  <a:schemeClr val="tx1">
                    <a:alpha val="20000"/>
                  </a:schemeClr>
                </a:solidFill>
                <a:sym typeface="Wingdings" pitchFamily="2" charset="2"/>
              </a:rPr>
              <a:t>ist möglich !</a:t>
            </a:r>
            <a:endParaRPr lang="de-DE" b="1" dirty="0">
              <a:solidFill>
                <a:schemeClr val="tx1">
                  <a:alpha val="20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de-DE" dirty="0" smtClean="0"/>
          </a:p>
        </p:txBody>
      </p:sp>
      <p:sp>
        <p:nvSpPr>
          <p:cNvPr id="4" name="Titel 1"/>
          <p:cNvSpPr txBox="1">
            <a:spLocks/>
          </p:cNvSpPr>
          <p:nvPr/>
        </p:nvSpPr>
        <p:spPr bwMode="auto">
          <a:xfrm>
            <a:off x="251520" y="404664"/>
            <a:ext cx="835292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Tahom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2000" dirty="0" smtClean="0"/>
              <a:t>2. Ein komplettes Angriffsszenario im</a:t>
            </a:r>
            <a:r>
              <a:rPr lang="de-DE" sz="2000" dirty="0"/>
              <a:t> </a:t>
            </a:r>
            <a:r>
              <a:rPr lang="de-DE" sz="2000" dirty="0" smtClean="0"/>
              <a:t>Wirtschaftsbereich</a:t>
            </a:r>
            <a:endParaRPr lang="de-DE" sz="2000" dirty="0"/>
          </a:p>
        </p:txBody>
      </p:sp>
      <p:sp>
        <p:nvSpPr>
          <p:cNvPr id="2" name="Textfeld 1"/>
          <p:cNvSpPr txBox="1"/>
          <p:nvPr/>
        </p:nvSpPr>
        <p:spPr>
          <a:xfrm>
            <a:off x="251520" y="3920437"/>
            <a:ext cx="88075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latin typeface="+mn-lt"/>
              </a:rPr>
              <a:t>z.B</a:t>
            </a:r>
            <a:r>
              <a:rPr lang="de-DE" sz="2000" dirty="0">
                <a:solidFill>
                  <a:schemeClr val="tx1">
                    <a:alpha val="20000"/>
                  </a:schemeClr>
                </a:solidFill>
                <a:latin typeface="+mn-lt"/>
              </a:rPr>
              <a:t>. &lt;</a:t>
            </a:r>
            <a:r>
              <a:rPr lang="de-DE" sz="2000" dirty="0" err="1">
                <a:solidFill>
                  <a:schemeClr val="tx1">
                    <a:alpha val="20000"/>
                  </a:schemeClr>
                </a:solidFill>
                <a:latin typeface="+mn-lt"/>
              </a:rPr>
              <a:t>video</a:t>
            </a:r>
            <a:r>
              <a:rPr lang="de-DE" sz="2000" dirty="0">
                <a:solidFill>
                  <a:schemeClr val="tx1">
                    <a:alpha val="20000"/>
                  </a:schemeClr>
                </a:solidFill>
                <a:latin typeface="+mn-lt"/>
              </a:rPr>
              <a:t> </a:t>
            </a:r>
            <a:r>
              <a:rPr lang="de-DE" sz="2000" dirty="0" err="1" smtClean="0">
                <a:solidFill>
                  <a:schemeClr val="tx1">
                    <a:alpha val="20000"/>
                  </a:schemeClr>
                </a:solidFill>
                <a:latin typeface="+mn-lt"/>
              </a:rPr>
              <a:t>source</a:t>
            </a: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latin typeface="+mn-lt"/>
              </a:rPr>
              <a:t>="</a:t>
            </a:r>
            <a:r>
              <a:rPr lang="de-DE" sz="2000" dirty="0" err="1" smtClean="0">
                <a:solidFill>
                  <a:schemeClr val="tx1">
                    <a:alpha val="20000"/>
                  </a:schemeClr>
                </a:solidFill>
                <a:latin typeface="+mn-lt"/>
              </a:rPr>
              <a:t>invalidpath</a:t>
            </a: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latin typeface="+mn-lt"/>
              </a:rPr>
              <a:t>" </a:t>
            </a:r>
            <a:r>
              <a:rPr lang="de-DE" sz="2000" dirty="0" err="1" smtClean="0">
                <a:solidFill>
                  <a:schemeClr val="tx1">
                    <a:alpha val="20000"/>
                  </a:schemeClr>
                </a:solidFill>
                <a:latin typeface="+mn-lt"/>
              </a:rPr>
              <a:t>onerror</a:t>
            </a: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latin typeface="+mn-lt"/>
              </a:rPr>
              <a:t>=…</a:t>
            </a:r>
            <a:r>
              <a:rPr lang="de-DE" sz="2000" dirty="0" err="1" smtClean="0">
                <a:solidFill>
                  <a:schemeClr val="tx1">
                    <a:alpha val="20000"/>
                  </a:schemeClr>
                </a:solidFill>
                <a:latin typeface="+mn-lt"/>
              </a:rPr>
              <a:t>attackscript</a:t>
            </a: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latin typeface="+mn-lt"/>
              </a:rPr>
              <a:t>… &gt;</a:t>
            </a:r>
          </a:p>
          <a:p>
            <a:endParaRPr lang="de-DE" sz="2000" b="1" dirty="0" smtClean="0">
              <a:solidFill>
                <a:schemeClr val="tx1">
                  <a:alpha val="20000"/>
                </a:schemeClr>
              </a:solidFill>
              <a:latin typeface="+mn-lt"/>
            </a:endParaRPr>
          </a:p>
          <a:p>
            <a:r>
              <a:rPr lang="de-DE" sz="2000" b="1" dirty="0" smtClean="0">
                <a:solidFill>
                  <a:schemeClr val="tx1">
                    <a:alpha val="20000"/>
                  </a:schemeClr>
                </a:solidFill>
                <a:latin typeface="+mn-lt"/>
              </a:rPr>
              <a:t>Eigenschaften des </a:t>
            </a:r>
            <a:r>
              <a:rPr lang="de-DE" sz="2000" b="1" dirty="0" err="1" smtClean="0">
                <a:solidFill>
                  <a:schemeClr val="tx1">
                    <a:alpha val="20000"/>
                  </a:schemeClr>
                </a:solidFill>
                <a:latin typeface="+mn-lt"/>
              </a:rPr>
              <a:t>Angriffsscripts</a:t>
            </a:r>
            <a:r>
              <a:rPr lang="de-DE" sz="2000" b="1" dirty="0" smtClean="0">
                <a:solidFill>
                  <a:schemeClr val="tx1">
                    <a:alpha val="20000"/>
                  </a:schemeClr>
                </a:solidFill>
                <a:latin typeface="+mn-lt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latin typeface="+mn-lt"/>
              </a:rPr>
              <a:t>wird nur ausgeführt von Mitgliedern des </a:t>
            </a:r>
            <a:r>
              <a:rPr lang="de-DE" sz="2000" dirty="0" err="1" smtClean="0">
                <a:solidFill>
                  <a:schemeClr val="tx1">
                    <a:alpha val="20000"/>
                  </a:schemeClr>
                </a:solidFill>
                <a:latin typeface="+mn-lt"/>
              </a:rPr>
              <a:t>Emezon</a:t>
            </a: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latin typeface="+mn-lt"/>
              </a:rPr>
              <a:t> IP-Adressraum</a:t>
            </a:r>
          </a:p>
          <a:p>
            <a:pPr marL="342900" indent="-342900">
              <a:buFontTx/>
              <a:buChar char="-"/>
            </a:pP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latin typeface="+mn-lt"/>
              </a:rPr>
              <a:t>Existiert nur im Browser des Opfers </a:t>
            </a: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latin typeface="+mn-lt"/>
                <a:sym typeface="Wingdings" pitchFamily="2" charset="2"/>
              </a:rPr>
              <a:t> Anti-Viren-Software umgangen</a:t>
            </a:r>
          </a:p>
          <a:p>
            <a:pPr marL="342900" indent="-342900">
              <a:buFontTx/>
              <a:buChar char="-"/>
            </a:pPr>
            <a:r>
              <a:rPr lang="de-DE" sz="2000" dirty="0" smtClean="0">
                <a:solidFill>
                  <a:schemeClr val="tx1">
                    <a:alpha val="20000"/>
                  </a:schemeClr>
                </a:solidFill>
                <a:latin typeface="+mn-lt"/>
                <a:sym typeface="Wingdings" pitchFamily="2" charset="2"/>
              </a:rPr>
              <a:t>Hochgradig polymorph  IDS umgangen</a:t>
            </a:r>
            <a:endParaRPr lang="de-DE" sz="2000" dirty="0">
              <a:solidFill>
                <a:schemeClr val="tx1">
                  <a:alpha val="20000"/>
                </a:schemeClr>
              </a:solidFill>
              <a:latin typeface="+mn-lt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63" y="1603109"/>
            <a:ext cx="4015337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237561" cy="838200"/>
          </a:xfrm>
        </p:spPr>
        <p:txBody>
          <a:bodyPr/>
          <a:lstStyle/>
          <a:p>
            <a:pPr marL="571500" indent="-571500">
              <a:buFont typeface="+mj-lt"/>
              <a:buAutoNum type="romanUcPeriod" startAt="2"/>
            </a:pPr>
            <a:r>
              <a:rPr lang="de-DE" dirty="0" smtClean="0"/>
              <a:t> Initialangriff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20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nymed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1565</Words>
  <Application>Microsoft Office PowerPoint</Application>
  <PresentationFormat>Bildschirmpräsentation (4:3)</PresentationFormat>
  <Paragraphs>345</Paragraphs>
  <Slides>25</Slides>
  <Notes>22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Präsentationsvorlage_BWL9</vt:lpstr>
      <vt:lpstr>HTML5 –  Eine Sicherheitsanalyse</vt:lpstr>
      <vt:lpstr>Gliederung</vt:lpstr>
      <vt:lpstr>1. Neue sicherheitskritische        Features von HTML5</vt:lpstr>
      <vt:lpstr>1. Neue sicherheitskritische        Features von HTML5</vt:lpstr>
      <vt:lpstr>1. Neue sicherheitskritische        Features von HTML5</vt:lpstr>
      <vt:lpstr>2. Ein komplettes Angriffsszenario          im Wirtschaftsbereich</vt:lpstr>
      <vt:lpstr>Aufklärung</vt:lpstr>
      <vt:lpstr>Aufklärung</vt:lpstr>
      <vt:lpstr> Initialangriff</vt:lpstr>
      <vt:lpstr> Der Zugang</vt:lpstr>
      <vt:lpstr> Der Zugang</vt:lpstr>
      <vt:lpstr> Netzwerkanalyse und Ausbreitung</vt:lpstr>
      <vt:lpstr> Netzwerkanalyse und Ausbreitung</vt:lpstr>
      <vt:lpstr> Netzwerkanalyse und Ausbreitung</vt:lpstr>
      <vt:lpstr>Exkurs: Clickjacking       und Sandboxed Iframes</vt:lpstr>
      <vt:lpstr> Datendiebstahl</vt:lpstr>
      <vt:lpstr> Datendiebstahl</vt:lpstr>
      <vt:lpstr> Datendiebstahl</vt:lpstr>
      <vt:lpstr> Zerstörung der Marke Emezon</vt:lpstr>
      <vt:lpstr> Spuren verwischen</vt:lpstr>
      <vt:lpstr>2. Ein komplettes Angriffsszenario          im Wirtschaftsbereich</vt:lpstr>
      <vt:lpstr>3. Gegenmaßnahmen und           Verbesserungsvorschläge</vt:lpstr>
      <vt:lpstr>4. HTML5 Features         in aktuellen Browsern</vt:lpstr>
      <vt:lpstr>Vielen Dank für die Aufmerksamkeit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sephir0th</cp:lastModifiedBy>
  <cp:revision>322</cp:revision>
  <dcterms:created xsi:type="dcterms:W3CDTF">2011-06-27T17:54:59Z</dcterms:created>
  <dcterms:modified xsi:type="dcterms:W3CDTF">2012-07-25T16:29:32Z</dcterms:modified>
</cp:coreProperties>
</file>