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4" r:id="rId3"/>
    <p:sldId id="276" r:id="rId4"/>
    <p:sldId id="309" r:id="rId5"/>
    <p:sldId id="305" r:id="rId6"/>
    <p:sldId id="286" r:id="rId7"/>
    <p:sldId id="306" r:id="rId8"/>
    <p:sldId id="307" r:id="rId9"/>
    <p:sldId id="288" r:id="rId10"/>
    <p:sldId id="308" r:id="rId11"/>
    <p:sldId id="310" r:id="rId12"/>
    <p:sldId id="313" r:id="rId13"/>
    <p:sldId id="312" r:id="rId14"/>
    <p:sldId id="315" r:id="rId15"/>
    <p:sldId id="316" r:id="rId16"/>
    <p:sldId id="314" r:id="rId17"/>
    <p:sldId id="318" r:id="rId18"/>
    <p:sldId id="320" r:id="rId19"/>
    <p:sldId id="319" r:id="rId20"/>
    <p:sldId id="322" r:id="rId21"/>
    <p:sldId id="323" r:id="rId22"/>
    <p:sldId id="324" r:id="rId23"/>
    <p:sldId id="325" r:id="rId24"/>
    <p:sldId id="311" r:id="rId25"/>
    <p:sldId id="326" r:id="rId26"/>
    <p:sldId id="327" r:id="rId27"/>
    <p:sldId id="328" r:id="rId28"/>
    <p:sldId id="331" r:id="rId29"/>
    <p:sldId id="333" r:id="rId30"/>
    <p:sldId id="335" r:id="rId31"/>
    <p:sldId id="336" r:id="rId32"/>
    <p:sldId id="337" r:id="rId33"/>
    <p:sldId id="338" r:id="rId34"/>
    <p:sldId id="340" r:id="rId35"/>
    <p:sldId id="341" r:id="rId36"/>
    <p:sldId id="342" r:id="rId37"/>
    <p:sldId id="343" r:id="rId38"/>
    <p:sldId id="344" r:id="rId39"/>
    <p:sldId id="284" r:id="rId40"/>
    <p:sldId id="285" r:id="rId4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B230"/>
    <a:srgbClr val="FDCA00"/>
    <a:srgbClr val="B90F22"/>
    <a:srgbClr val="F5A300"/>
    <a:srgbClr val="101C26"/>
    <a:srgbClr val="9C1C26"/>
    <a:srgbClr val="DF0400"/>
    <a:srgbClr val="4AADE6"/>
    <a:srgbClr val="312C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4" autoAdjust="0"/>
    <p:restoredTop sz="82752" autoAdjust="0"/>
  </p:normalViewPr>
  <p:slideViewPr>
    <p:cSldViewPr snapToObjects="1">
      <p:cViewPr>
        <p:scale>
          <a:sx n="70" d="100"/>
          <a:sy n="70" d="100"/>
        </p:scale>
        <p:origin x="-918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904"/>
    </p:cViewPr>
  </p:outlineViewPr>
  <p:notesTextViewPr>
    <p:cViewPr>
      <p:scale>
        <a:sx n="100" d="100"/>
        <a:sy n="100" d="100"/>
      </p:scale>
      <p:origin x="0" y="21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35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Februar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7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Februar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03412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Einleitung:</a:t>
            </a:r>
          </a:p>
          <a:p>
            <a:endParaRPr lang="de-DE" dirty="0" smtClean="0"/>
          </a:p>
          <a:p>
            <a:r>
              <a:rPr lang="de-DE" dirty="0" smtClean="0"/>
              <a:t>Was charakterisiert</a:t>
            </a:r>
            <a:r>
              <a:rPr lang="de-DE" baseline="0" dirty="0" smtClean="0"/>
              <a:t> verhaltens-basierte Computerwurmerkennungssysteme?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Netzwerkgateways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Keine Betrachtung des </a:t>
            </a:r>
            <a:r>
              <a:rPr lang="de-DE" baseline="0" dirty="0" err="1" smtClean="0"/>
              <a:t>Payloads</a:t>
            </a:r>
            <a:r>
              <a:rPr lang="de-DE" baseline="0" dirty="0" smtClean="0"/>
              <a:t> sondern Anomalien im Verhalten anhand Verbindungsparameter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Ähnlich Connection </a:t>
            </a:r>
            <a:r>
              <a:rPr lang="de-DE" dirty="0" err="1" smtClean="0"/>
              <a:t>Failure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Anwendung</a:t>
            </a:r>
            <a:r>
              <a:rPr lang="de-DE" baseline="0" dirty="0" smtClean="0"/>
              <a:t> in vielen Netzwerken </a:t>
            </a:r>
            <a:r>
              <a:rPr lang="de-DE" baseline="0" dirty="0" smtClean="0">
                <a:sym typeface="Wingdings" pitchFamily="2" charset="2"/>
              </a:rPr>
              <a:t> Wurmverkehr im gesamten Internet verfolgen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itchFamily="2" charset="2"/>
              </a:rPr>
              <a:t>Zu viele verteilte Dark </a:t>
            </a:r>
            <a:r>
              <a:rPr lang="de-DE" baseline="0" dirty="0" err="1" smtClean="0">
                <a:sym typeface="Wingdings" pitchFamily="2" charset="2"/>
              </a:rPr>
              <a:t>Addresses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smtClean="0">
                <a:sym typeface="Wingdings" pitchFamily="2" charset="2"/>
              </a:rPr>
              <a:t> </a:t>
            </a:r>
            <a:r>
              <a:rPr lang="de-DE" baseline="0" dirty="0" smtClean="0">
                <a:sym typeface="Wingdings" pitchFamily="2" charset="2"/>
              </a:rPr>
              <a:t>kein Beispiel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itchFamily="2" charset="2"/>
            </a:endParaRP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itchFamily="2" charset="2"/>
              </a:rPr>
              <a:t>Übergang: </a:t>
            </a: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itchFamily="2" charset="2"/>
              </a:rPr>
              <a:t>Eine beliebte Technik, welche von vielen verhaltens-basierten Detektoren genutzt wird ist die Muster in Zieladressen Technik…</a:t>
            </a:r>
            <a:endParaRPr lang="de-DE" baseline="0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Unabhängig von Wurm-Scan-Strategie (Ausnahme</a:t>
            </a:r>
            <a:r>
              <a:rPr lang="de-DE" baseline="0" dirty="0" smtClean="0"/>
              <a:t> USB Sticks)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Aufgrund Musteränderung </a:t>
            </a:r>
            <a:r>
              <a:rPr lang="de-DE" dirty="0" smtClean="0">
                <a:sym typeface="Wingdings" pitchFamily="2" charset="2"/>
              </a:rPr>
              <a:t> Detektion auf kurz oder lang</a:t>
            </a:r>
            <a:r>
              <a:rPr lang="de-DE" baseline="0" dirty="0" smtClean="0">
                <a:sym typeface="Wingdings" pitchFamily="2" charset="2"/>
              </a:rPr>
              <a:t> je nach Grenzwert möglich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itchFamily="2" charset="2"/>
            </a:endParaRP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itchFamily="2" charset="2"/>
              </a:rPr>
              <a:t>Übergang: </a:t>
            </a: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itchFamily="2" charset="2"/>
              </a:rPr>
              <a:t>Es folgen nun 3 Detektoren, die diese Technik nutzen…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Übergang: </a:t>
            </a:r>
          </a:p>
          <a:p>
            <a:r>
              <a:rPr lang="de-DE" dirty="0" smtClean="0"/>
              <a:t>Der nächste</a:t>
            </a:r>
            <a:r>
              <a:rPr lang="de-DE" baseline="0" dirty="0" smtClean="0"/>
              <a:t> Detektor ist der RBS Detektor…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Übergang: </a:t>
            </a:r>
          </a:p>
          <a:p>
            <a:r>
              <a:rPr lang="de-DE" dirty="0" smtClean="0"/>
              <a:t>Aus</a:t>
            </a:r>
            <a:r>
              <a:rPr lang="de-DE" baseline="0" dirty="0" smtClean="0"/>
              <a:t> dem TRW und RBS kann man einen Kombinierten Detektor implementieren…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Übergang: </a:t>
            </a:r>
          </a:p>
          <a:p>
            <a:r>
              <a:rPr lang="de-DE" dirty="0" smtClean="0"/>
              <a:t>Die</a:t>
            </a:r>
            <a:r>
              <a:rPr lang="de-DE" baseline="0" dirty="0" smtClean="0"/>
              <a:t> </a:t>
            </a:r>
            <a:r>
              <a:rPr lang="de-DE" dirty="0" smtClean="0"/>
              <a:t>nächste</a:t>
            </a:r>
            <a:r>
              <a:rPr lang="de-DE" baseline="0" dirty="0" smtClean="0"/>
              <a:t> Technik nennt sich </a:t>
            </a:r>
            <a:r>
              <a:rPr lang="de-DE" baseline="0" dirty="0" err="1" smtClean="0"/>
              <a:t>Causation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Übergang: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Ein klassisches Beispiel ist der DSC Detektor…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Erfolgreiche Erkennung ermöglicht</a:t>
            </a:r>
            <a:r>
              <a:rPr lang="de-DE" baseline="0" dirty="0" smtClean="0"/>
              <a:t> unter anderem, die Blockierung von Ports eines Hosts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Übergang: </a:t>
            </a:r>
          </a:p>
          <a:p>
            <a:r>
              <a:rPr lang="de-DE" baseline="0" dirty="0" smtClean="0"/>
              <a:t>Ein weiterer interessanter </a:t>
            </a:r>
            <a:r>
              <a:rPr lang="de-DE" baseline="0" dirty="0" err="1" smtClean="0"/>
              <a:t>Causation</a:t>
            </a:r>
            <a:r>
              <a:rPr lang="de-DE" baseline="0" dirty="0" smtClean="0"/>
              <a:t>-Detektor welcher Graphen verwendet nennt sich PGD…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Normaler Netzwerkverkehr: Knotenanzahl</a:t>
            </a:r>
            <a:r>
              <a:rPr lang="de-DE" baseline="0" dirty="0" smtClean="0"/>
              <a:t> und Komponenten normalverteilt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Übergang: </a:t>
            </a:r>
          </a:p>
          <a:p>
            <a:r>
              <a:rPr lang="de-DE" baseline="0" dirty="0" smtClean="0">
                <a:sym typeface="Wingdings" pitchFamily="2" charset="2"/>
              </a:rPr>
              <a:t>Okay, die letzte Detektionstechnik, die ich vorstellen möchte, beruht auf Entropie…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Profile: Mailserver haben Beispielsweise ein</a:t>
            </a:r>
            <a:r>
              <a:rPr lang="de-DE" baseline="0" dirty="0" smtClean="0"/>
              <a:t> anderes Aktivitätsprofil als normale Hosts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</a:t>
            </a:r>
            <a:r>
              <a:rPr lang="de-DE" baseline="0" dirty="0" smtClean="0"/>
              <a:t> </a:t>
            </a:r>
            <a:r>
              <a:rPr lang="de-DE" baseline="0" dirty="0" smtClean="0"/>
              <a:t>ersten, größeren </a:t>
            </a:r>
            <a:r>
              <a:rPr lang="de-DE" baseline="0" dirty="0" smtClean="0"/>
              <a:t>Teil meiner Präsentation möchte ich euch verschiedene verhaltens-basierte Detektionstechniken näher bringen…</a:t>
            </a:r>
          </a:p>
          <a:p>
            <a:r>
              <a:rPr lang="de-DE" baseline="0" dirty="0" smtClean="0"/>
              <a:t>Dazu….</a:t>
            </a:r>
            <a:r>
              <a:rPr lang="de-DE" baseline="0" dirty="0" err="1" smtClean="0"/>
              <a:t>motivation</a:t>
            </a:r>
            <a:r>
              <a:rPr lang="de-DE" baseline="0" dirty="0" smtClean="0"/>
              <a:t>, überblick…</a:t>
            </a:r>
          </a:p>
          <a:p>
            <a:r>
              <a:rPr lang="de-DE" baseline="0" dirty="0" smtClean="0"/>
              <a:t>Im zweiten </a:t>
            </a:r>
            <a:r>
              <a:rPr lang="de-DE" baseline="0" dirty="0" smtClean="0"/>
              <a:t>kleineren Teil </a:t>
            </a:r>
            <a:r>
              <a:rPr lang="de-DE" baseline="0" dirty="0" smtClean="0"/>
              <a:t>werden die Detektoren aus dem ersten Teil evaluiert.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Übergang: </a:t>
            </a:r>
          </a:p>
          <a:p>
            <a:r>
              <a:rPr lang="de-DE" baseline="0" dirty="0" smtClean="0"/>
              <a:t>Warum also sollte man verhaltens-basierte Wurmerkennung benötigen?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859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Messung bei normalem Netzwerkverkehr: Potenzgesetz</a:t>
            </a:r>
          </a:p>
          <a:p>
            <a:r>
              <a:rPr lang="de-DE" dirty="0" smtClean="0"/>
              <a:t>Messung</a:t>
            </a:r>
            <a:r>
              <a:rPr lang="de-DE" baseline="0" dirty="0" smtClean="0"/>
              <a:t> bei scannenden Traffic: flache Verteilung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Verbindungsattribute: Protokoll,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Zielport</a:t>
            </a:r>
            <a:r>
              <a:rPr lang="de-DE" baseline="0" dirty="0" smtClean="0"/>
              <a:t>, TCP Flags</a:t>
            </a:r>
          </a:p>
          <a:p>
            <a:r>
              <a:rPr lang="de-DE" baseline="0" dirty="0" smtClean="0"/>
              <a:t>Keine Payload Betrachtung</a:t>
            </a:r>
            <a:r>
              <a:rPr lang="de-DE" baseline="0" dirty="0" smtClean="0">
                <a:sym typeface="Wingdings" pitchFamily="2" charset="2"/>
              </a:rPr>
              <a:t> Robust gegen </a:t>
            </a:r>
            <a:r>
              <a:rPr lang="de-DE" baseline="0" dirty="0" smtClean="0">
                <a:sym typeface="Wingdings" pitchFamily="2" charset="2"/>
              </a:rPr>
              <a:t>Polymorphie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Übergang: Okay, die letzte Detektionstechnik, die ich vorstellen möchte, beruht auf Entropie…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Übergang: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Visualieren</a:t>
            </a:r>
            <a:r>
              <a:rPr lang="de-DE" baseline="0" dirty="0" smtClean="0"/>
              <a:t> kann man das z.B. am TCP Verkehr des </a:t>
            </a:r>
            <a:r>
              <a:rPr lang="de-DE" baseline="0" dirty="0" err="1" smtClean="0"/>
              <a:t>Blaster</a:t>
            </a:r>
            <a:r>
              <a:rPr lang="de-DE" baseline="0" dirty="0" smtClean="0"/>
              <a:t> Wurms oder UDP des </a:t>
            </a:r>
            <a:r>
              <a:rPr lang="de-DE" baseline="0" dirty="0" err="1" smtClean="0"/>
              <a:t>Witty</a:t>
            </a:r>
            <a:r>
              <a:rPr lang="de-DE" baseline="0" dirty="0" smtClean="0"/>
              <a:t> Wurms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</a:t>
            </a:r>
            <a:r>
              <a:rPr lang="de-DE" baseline="0" dirty="0" smtClean="0"/>
              <a:t> Scanverhalten eines Wurmes: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Sinkt die Entropie pro Quelladresse, also deren Zufälligkeit sinkt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Steigt die Entropie pro Zieladresse, also deren Zufälligkeit steigt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Bei Ports genau andersrum: </a:t>
            </a:r>
            <a:r>
              <a:rPr lang="de-DE" baseline="0" dirty="0" err="1" smtClean="0"/>
              <a:t>Zielport</a:t>
            </a:r>
            <a:r>
              <a:rPr lang="de-DE" baseline="0" dirty="0" smtClean="0"/>
              <a:t> Entropie sinkt, </a:t>
            </a:r>
            <a:r>
              <a:rPr lang="de-DE" baseline="0" dirty="0" err="1" smtClean="0"/>
              <a:t>Quellport</a:t>
            </a:r>
            <a:r>
              <a:rPr lang="de-DE" baseline="0" dirty="0" smtClean="0"/>
              <a:t> steigt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Verwendung eines schnellen Komprimierungsalgorithmus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Übergang: Fassen wir nochmal kurz zusammen welche Technik für welche Würmer geeignet ist…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Übergang:</a:t>
            </a:r>
            <a:r>
              <a:rPr lang="de-DE" baseline="0" dirty="0" smtClean="0"/>
              <a:t> Soviel zu den Techniken verhaltens-basierter Detektoren….es folgt nun der 2. Teil meiner Präsentation.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2. kleinere Teil</a:t>
            </a:r>
            <a:r>
              <a:rPr lang="de-DE" baseline="0" dirty="0" smtClean="0"/>
              <a:t> meiner Präsentation beschäftigt sich mit der Evaluation</a:t>
            </a:r>
          </a:p>
          <a:p>
            <a:r>
              <a:rPr lang="de-DE" baseline="0" dirty="0" smtClean="0"/>
              <a:t>Der vorgestellten Beispieldetektoren, anhand der Doktorarbeit von John Shadrach Stafford.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859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 der Entropie-basierte Ansatz nicht Teil der Evaluation von Stafford war, wird dieser hier auch nicht evaluiert.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Übergang:</a:t>
            </a:r>
          </a:p>
          <a:p>
            <a:r>
              <a:rPr lang="de-DE" baseline="0" dirty="0" smtClean="0"/>
              <a:t>Welche </a:t>
            </a:r>
            <a:r>
              <a:rPr lang="de-DE" baseline="0" dirty="0" err="1" smtClean="0"/>
              <a:t>Metriken</a:t>
            </a:r>
            <a:r>
              <a:rPr lang="de-DE" baseline="0" dirty="0" smtClean="0"/>
              <a:t> wurden eingesetzt zur Evaluation?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Erkennungsrate: % der Experimente bei</a:t>
            </a:r>
            <a:r>
              <a:rPr lang="de-DE" baseline="0" dirty="0" smtClean="0"/>
              <a:t> denen vorhandener Wurm in Zeit tau nicht erkannt wurde</a:t>
            </a:r>
          </a:p>
          <a:p>
            <a:r>
              <a:rPr lang="de-DE" baseline="0" dirty="0" smtClean="0"/>
              <a:t>                         ( hohe F- Rate ist also schlecht und niedrige gut )</a:t>
            </a:r>
          </a:p>
          <a:p>
            <a:endParaRPr lang="de-DE" baseline="0" dirty="0" smtClean="0"/>
          </a:p>
          <a:p>
            <a:r>
              <a:rPr lang="de-DE" baseline="0" dirty="0" smtClean="0"/>
              <a:t>Falschmeldungen: Anzahl in Zeit tau gemessen pro Host und pro % Minutenanteil</a:t>
            </a:r>
          </a:p>
          <a:p>
            <a:endParaRPr lang="de-DE" baseline="0" dirty="0" smtClean="0"/>
          </a:p>
          <a:p>
            <a:r>
              <a:rPr lang="de-DE" baseline="0" dirty="0" smtClean="0"/>
              <a:t>Detektionslatenz:</a:t>
            </a:r>
            <a:r>
              <a:rPr lang="de-DE" dirty="0" smtClean="0"/>
              <a:t> Anzahl ausgehender Verbindungen zwischen </a:t>
            </a:r>
            <a:r>
              <a:rPr lang="de-DE" dirty="0" err="1" smtClean="0"/>
              <a:t>Outbreak</a:t>
            </a:r>
            <a:r>
              <a:rPr lang="de-DE" baseline="0" dirty="0" smtClean="0"/>
              <a:t> und Erkennung</a:t>
            </a:r>
          </a:p>
          <a:p>
            <a:r>
              <a:rPr lang="de-DE" baseline="0" dirty="0" smtClean="0"/>
              <a:t>                         (da diese weiteren Schaden verursachen, Zeit ungünstig wegen untersch. Scanraten )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Übergang: </a:t>
            </a:r>
          </a:p>
          <a:p>
            <a:r>
              <a:rPr lang="de-DE" baseline="0" dirty="0" smtClean="0"/>
              <a:t>Eine der größten Schwierigkeiten in der Evaluation stellt die Dynamik der verschiedenen Parameter dar,</a:t>
            </a:r>
          </a:p>
          <a:p>
            <a:r>
              <a:rPr lang="de-DE" baseline="0" dirty="0" smtClean="0"/>
              <a:t>Vor allem die Dynamik verschiedener Netzwerkumgebungen, deshalb wurde folgender Experiment-</a:t>
            </a:r>
          </a:p>
          <a:p>
            <a:r>
              <a:rPr lang="de-DE" baseline="0" dirty="0" smtClean="0"/>
              <a:t>Aufbau gewählt…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Bei der</a:t>
            </a:r>
            <a:r>
              <a:rPr lang="de-DE" baseline="0" dirty="0" smtClean="0"/>
              <a:t> topologischen Strategie ist zusätzlich vorgesehen, wenn 100/1000 Scans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Abgeschickt wurden, also keine weiteren Hosts auf der Liste stehen, wird zufällig weiter gescannt</a:t>
            </a:r>
            <a:r>
              <a:rPr lang="de-DE" baseline="0" dirty="0" smtClean="0"/>
              <a:t>.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r>
              <a:rPr lang="de-DE" dirty="0" smtClean="0"/>
              <a:t>Übergang:</a:t>
            </a:r>
          </a:p>
          <a:p>
            <a:r>
              <a:rPr lang="de-DE" dirty="0" smtClean="0"/>
              <a:t>Nun folgt die Auswertung</a:t>
            </a:r>
            <a:r>
              <a:rPr lang="de-DE" baseline="0" dirty="0" smtClean="0"/>
              <a:t> der Ergebnisse, beginnend bei den zufällig scannenden Würmern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Übergang:</a:t>
            </a:r>
          </a:p>
          <a:p>
            <a:r>
              <a:rPr lang="de-DE" dirty="0" smtClean="0"/>
              <a:t>Nun folgt die Auswertung</a:t>
            </a:r>
            <a:r>
              <a:rPr lang="de-DE" baseline="0" dirty="0" smtClean="0"/>
              <a:t> der Ergebnisse, beginnend bei den </a:t>
            </a:r>
            <a:r>
              <a:rPr lang="de-DE" baseline="0" dirty="0" smtClean="0"/>
              <a:t>zufällig scannenden Würmern</a:t>
            </a: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baseline="0" dirty="0" smtClean="0"/>
              <a:t>Wurmkomplexität: Polymorphie</a:t>
            </a:r>
          </a:p>
          <a:p>
            <a:pPr marL="0" lvl="0" indent="0">
              <a:buFontTx/>
              <a:buNone/>
            </a:pPr>
            <a:endParaRPr lang="de-DE" baseline="0" dirty="0" smtClean="0"/>
          </a:p>
          <a:p>
            <a:pPr marL="0" lvl="0" indent="0">
              <a:buFontTx/>
              <a:buNone/>
            </a:pPr>
            <a:r>
              <a:rPr lang="de-DE" baseline="0" dirty="0" smtClean="0"/>
              <a:t>Übergang: </a:t>
            </a:r>
          </a:p>
          <a:p>
            <a:pPr marL="0" lvl="0" indent="0">
              <a:buFontTx/>
              <a:buNone/>
            </a:pPr>
            <a:r>
              <a:rPr lang="de-DE" baseline="0" dirty="0" smtClean="0"/>
              <a:t>Genug von den Hiobsbotschaften. Um neuen komplexen Würmern, die Zero-Day-Lücken nutzen, mit verhaltens-basierten Ansätzen vorzubeugen, muss man Würmer</a:t>
            </a:r>
          </a:p>
          <a:p>
            <a:pPr marL="0" lvl="0" indent="0">
              <a:buFontTx/>
              <a:buNone/>
            </a:pPr>
            <a:r>
              <a:rPr lang="de-DE" baseline="0" dirty="0" smtClean="0"/>
              <a:t>in der Wildnis genauer studieren, dazu folgt nun eine kurze Wurm-Analyse und Fallstudie.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Auffallend: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WLAN+Campus-Umgebung</a:t>
            </a:r>
            <a:r>
              <a:rPr lang="de-DE" baseline="0" dirty="0" smtClean="0"/>
              <a:t> meldet viele Fehlalarme aufgrund dynamischen Verkehrs z.B. Netzwerkspiele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PGD + MRW + DSC geringste Raten, anscheinend eine Eigenschaft von </a:t>
            </a:r>
            <a:r>
              <a:rPr lang="de-DE" baseline="0" dirty="0" err="1" smtClean="0"/>
              <a:t>Causation</a:t>
            </a:r>
            <a:endParaRPr lang="de-DE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Übergang: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Nun folgt die Erkennungsrate und Latenz bei verschiedenen Scanstrategien und Scanraten, beginnend bei dem zufällig scannenden Wurm.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Auffallend: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Langsame Würmer,</a:t>
            </a:r>
            <a:r>
              <a:rPr lang="de-DE" baseline="0" dirty="0" smtClean="0"/>
              <a:t> täuschen fast alle Detektoren! Im Durschnitt erst bei 0,5 Scans/s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TRW erkennt langsame am besten, RBS am schlechtesten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WLAN Umgebung bei allen schlecht</a:t>
            </a:r>
            <a:endParaRPr lang="de-DE" dirty="0" smtClean="0"/>
          </a:p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Auffallend: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Umgebungen fallen bei TRW und DSC besonders ins Gewicht, unabhängig der </a:t>
            </a:r>
            <a:r>
              <a:rPr lang="de-DE" baseline="0" dirty="0" err="1" smtClean="0"/>
              <a:t>Scanrate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Im Durschnitt reagiert der MRW und PGD am schnellsten den meisten Scanraten und Umgebungen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Übergang: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Nun folgt die Erkennungsrate und Latenz bei Würmern mit lokaler Präferenz…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 smtClean="0"/>
              <a:t>Keine </a:t>
            </a:r>
            <a:r>
              <a:rPr lang="de-DE" sz="2400" dirty="0" smtClean="0"/>
              <a:t>Graphik</a:t>
            </a:r>
            <a:r>
              <a:rPr lang="de-DE" sz="2400" baseline="0" dirty="0" smtClean="0"/>
              <a:t> </a:t>
            </a:r>
            <a:r>
              <a:rPr lang="de-DE" sz="1400" baseline="0" dirty="0" smtClean="0"/>
              <a:t>weil:</a:t>
            </a:r>
            <a:endParaRPr lang="de-DE" sz="1400" dirty="0" smtClean="0"/>
          </a:p>
          <a:p>
            <a:r>
              <a:rPr lang="de-DE" dirty="0" smtClean="0"/>
              <a:t>Auffallend: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Erwartungsgemäß ändert sich bei diesem naiven Ansatz das Ergebnis nur geringfügig zum zufällig scannenden Wurm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PGD zeigt bessere Leistungen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- TRW+RBS, RBS, DSC und MRW zeigen etwas schlechtere </a:t>
            </a:r>
            <a:r>
              <a:rPr lang="de-DE" baseline="0" dirty="0" err="1" smtClean="0"/>
              <a:t>Detectionslatenz</a:t>
            </a:r>
            <a:r>
              <a:rPr lang="de-DE" baseline="0" dirty="0" smtClean="0"/>
              <a:t> als bei zufällig, nur TRW die gleiche wie bei zufällig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Übergang: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Die letzte Scanstrategie ist die topologische, bei der nur aktive und anfällige Hosts infiziert werden, anhand der Informationen auf den Hosts, damit </a:t>
            </a:r>
            <a:r>
              <a:rPr lang="de-DE" baseline="0" dirty="0" err="1" smtClean="0"/>
              <a:t>beinflußt</a:t>
            </a:r>
            <a:r>
              <a:rPr lang="de-DE" baseline="0" dirty="0" smtClean="0"/>
              <a:t> diese Strategie nur TRW und TRW-RBS aufgrund der Betrachtung von Verbindungsverlusten der beiden.</a:t>
            </a:r>
          </a:p>
          <a:p>
            <a:pPr marL="0" indent="0">
              <a:buFontTx/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Auffallend: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Umgebungen haben kaum </a:t>
            </a:r>
            <a:r>
              <a:rPr lang="de-DE" dirty="0" err="1" smtClean="0"/>
              <a:t>Einfluß</a:t>
            </a:r>
            <a:r>
              <a:rPr lang="de-DE" baseline="0" dirty="0" smtClean="0"/>
              <a:t> auf Ergebnisse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TRW erkennt Wurm erst, wenn dieser zufällig weiterscannt, bei </a:t>
            </a:r>
            <a:r>
              <a:rPr lang="de-DE" baseline="0" dirty="0" err="1" smtClean="0"/>
              <a:t>TopoAll</a:t>
            </a:r>
            <a:r>
              <a:rPr lang="de-DE" baseline="0" dirty="0" smtClean="0"/>
              <a:t> gar nicht</a:t>
            </a:r>
            <a:br>
              <a:rPr lang="de-DE" baseline="0" dirty="0" smtClean="0"/>
            </a:br>
            <a:r>
              <a:rPr lang="de-DE" baseline="0" dirty="0" smtClean="0"/>
              <a:t>(bei Hit-Liste die groß genug ist, hat TRW keine Chance)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TRW+RBS erkennt im Vergleich zum TRW topologische Würmer unabhängig der # Hit-Listen Hosts bei durchschnitt. Scanraten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Auffallend: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Mit Latenz ist es dann genauso, sehr hohe Latenz oder gar keine Erkennung bei TRW und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Ähnliche Latenz beim TRW+RBS wie beim zufälligen Wurm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Übergang: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Der SWORD2 wurde in einer anderen Arbeit evaluiert gegen die anderen Detektoren.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Es folgt nun noch der Vergleich der Erkennungsrate der anderen mit dem SWORD2 bei zufällig scannenden Wurm…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Auffallend: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Der schwarze Graph zeigt, dass der SWORD2 in allen Umgebungen besser ist als die alle anderen Detektoren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Einzige Ausnahme ist der TRW in der Campus und Unternehmensumgebung, darin zeigt der TRW etwas bessere Ergebnisse bei schnellen Würmern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In der WLAN Umgebung überzeugt der SWORD2 mit sehr geringer F- Rate, also sehr hoher Erkennungsrate, allerdings mit keiner 100%igen Erkennung in allen Experimenten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Übergang: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PAUSE: Zusammenfassend kann man also sagen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Übergang:</a:t>
            </a:r>
          </a:p>
          <a:p>
            <a:r>
              <a:rPr lang="de-DE" dirty="0" smtClean="0"/>
              <a:t>Was</a:t>
            </a:r>
            <a:r>
              <a:rPr lang="de-DE" baseline="0" dirty="0" smtClean="0"/>
              <a:t> lernen wir daraus?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Übergang:</a:t>
            </a:r>
          </a:p>
          <a:p>
            <a:r>
              <a:rPr lang="de-DE" dirty="0" smtClean="0"/>
              <a:t>Ich</a:t>
            </a:r>
            <a:r>
              <a:rPr lang="de-DE" baseline="0" dirty="0" smtClean="0"/>
              <a:t> hoffe mein Vortrag war nicht ganz so langweilig, danke für die Aufmerksamkeit,</a:t>
            </a:r>
          </a:p>
          <a:p>
            <a:r>
              <a:rPr lang="de-DE" baseline="0" dirty="0" smtClean="0"/>
              <a:t>Habt ihr noch weitere Fragen?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6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der</a:t>
            </a:r>
            <a:r>
              <a:rPr lang="de-DE" baseline="0" dirty="0" smtClean="0"/>
              <a:t> Arbeit: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internet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spare time von </a:t>
            </a:r>
            <a:r>
              <a:rPr lang="de-DE" baseline="0" dirty="0" err="1" smtClean="0"/>
              <a:t>Staniford</a:t>
            </a:r>
            <a:r>
              <a:rPr lang="de-DE" baseline="0" dirty="0" smtClean="0"/>
              <a:t> et al.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Übergang: </a:t>
            </a:r>
          </a:p>
          <a:p>
            <a:r>
              <a:rPr lang="de-DE" baseline="0" dirty="0" smtClean="0"/>
              <a:t>Schauen wir uns nun ein paar Würmer genauer an…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64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de-DE" baseline="0" dirty="0" smtClean="0"/>
              <a:t>Code </a:t>
            </a:r>
            <a:r>
              <a:rPr lang="de-DE" baseline="0" dirty="0" err="1" smtClean="0"/>
              <a:t>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ll</a:t>
            </a:r>
            <a:r>
              <a:rPr lang="de-DE" baseline="0" dirty="0" smtClean="0"/>
              <a:t> :  </a:t>
            </a:r>
            <a:r>
              <a:rPr lang="de-DE" baseline="0" dirty="0" err="1" smtClean="0"/>
              <a:t>Backdoor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steigende Gefahr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>
                <a:sym typeface="Wingdings" pitchFamily="2" charset="2"/>
              </a:rPr>
              <a:t>SQL </a:t>
            </a:r>
            <a:r>
              <a:rPr lang="de-DE" baseline="0" dirty="0" err="1" smtClean="0">
                <a:sym typeface="Wingdings" pitchFamily="2" charset="2"/>
              </a:rPr>
              <a:t>Slammer</a:t>
            </a:r>
            <a:r>
              <a:rPr lang="de-DE" baseline="0" dirty="0" smtClean="0">
                <a:sym typeface="Wingdings" pitchFamily="2" charset="2"/>
              </a:rPr>
              <a:t>: UDP  sehr schnelle Verbreitung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>
                <a:sym typeface="Wingdings" pitchFamily="2" charset="2"/>
              </a:rPr>
              <a:t>Witty</a:t>
            </a:r>
            <a:r>
              <a:rPr lang="de-DE" baseline="0" dirty="0" smtClean="0">
                <a:sym typeface="Wingdings" pitchFamily="2" charset="2"/>
              </a:rPr>
              <a:t>: sehr zerstörerisch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>
                <a:sym typeface="Wingdings" pitchFamily="2" charset="2"/>
              </a:rPr>
              <a:t>Santy</a:t>
            </a:r>
            <a:r>
              <a:rPr lang="de-DE" baseline="0" dirty="0" smtClean="0">
                <a:sym typeface="Wingdings" pitchFamily="2" charset="2"/>
              </a:rPr>
              <a:t>: Scannen mit Google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>
                <a:sym typeface="Wingdings" pitchFamily="2" charset="2"/>
              </a:rPr>
              <a:t>Conficker</a:t>
            </a:r>
            <a:r>
              <a:rPr lang="de-DE" baseline="0" dirty="0" smtClean="0">
                <a:sym typeface="Wingdings" pitchFamily="2" charset="2"/>
              </a:rPr>
              <a:t>: Updateroutinen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>
                <a:sym typeface="Wingdings" pitchFamily="2" charset="2"/>
              </a:rPr>
              <a:t>IKEE.B: Konfigurationsschwäche  </a:t>
            </a:r>
            <a:r>
              <a:rPr lang="de-DE" baseline="0" dirty="0" err="1" smtClean="0">
                <a:sym typeface="Wingdings" pitchFamily="2" charset="2"/>
              </a:rPr>
              <a:t>Jailbreaksed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Iphones</a:t>
            </a:r>
            <a:r>
              <a:rPr lang="de-DE" baseline="0" dirty="0" smtClean="0">
                <a:sym typeface="Wingdings" pitchFamily="2" charset="2"/>
              </a:rPr>
              <a:t> + SSH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>
                <a:sym typeface="Wingdings" pitchFamily="2" charset="2"/>
              </a:rPr>
              <a:t>StuxNet</a:t>
            </a:r>
            <a:r>
              <a:rPr lang="de-DE" baseline="0" dirty="0" smtClean="0">
                <a:sym typeface="Wingdings" pitchFamily="2" charset="2"/>
              </a:rPr>
              <a:t> … iranische Urananlagen sabotiert + mehrfache </a:t>
            </a:r>
            <a:r>
              <a:rPr lang="de-DE" baseline="0" dirty="0" err="1" smtClean="0">
                <a:sym typeface="Wingdings" pitchFamily="2" charset="2"/>
              </a:rPr>
              <a:t>zero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days</a:t>
            </a:r>
            <a:endParaRPr lang="de-DE" baseline="0" dirty="0" smtClean="0">
              <a:sym typeface="Wingdings" pitchFamily="2" charset="2"/>
            </a:endParaRPr>
          </a:p>
          <a:p>
            <a:pPr marL="0" lvl="0" indent="0">
              <a:buFontTx/>
              <a:buNone/>
            </a:pPr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/>
              <a:t>Übergang: </a:t>
            </a:r>
          </a:p>
          <a:p>
            <a:r>
              <a:rPr lang="de-DE" baseline="0" dirty="0" smtClean="0"/>
              <a:t>Es folgt nun Übersicht möglicher Detektions-Verfahren nach John Shadrach Stafford,</a:t>
            </a:r>
          </a:p>
          <a:p>
            <a:r>
              <a:rPr lang="de-DE" baseline="0" dirty="0" smtClean="0"/>
              <a:t>Auf dessen Thesis der Großteil meiner Arbeit beruht.</a:t>
            </a:r>
            <a:endParaRPr lang="de-DE" dirty="0" smtClean="0"/>
          </a:p>
          <a:p>
            <a:endParaRPr lang="de-DE" dirty="0" smtClean="0"/>
          </a:p>
          <a:p>
            <a:pPr marL="0" lv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Reaktive Antikörper</a:t>
            </a:r>
            <a:r>
              <a:rPr lang="de-DE" baseline="0" dirty="0" smtClean="0"/>
              <a:t> Verteidigung: gefährliche Pakete verändern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Übergang: </a:t>
            </a:r>
          </a:p>
          <a:p>
            <a:r>
              <a:rPr lang="de-DE" baseline="0" dirty="0" smtClean="0"/>
              <a:t>Eine nähere Eingrenzung der Verfahren bringt die Kategorisierung nach John Shadrach Stafford,</a:t>
            </a:r>
          </a:p>
          <a:p>
            <a:r>
              <a:rPr lang="de-DE" baseline="0" dirty="0" smtClean="0"/>
              <a:t>Auf dessen Thesis der Großteil meiner Arbeit beruht.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64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John</a:t>
            </a:r>
            <a:r>
              <a:rPr lang="de-DE" baseline="0" dirty="0" smtClean="0"/>
              <a:t> Shadrach Stafford unterscheidet…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Übergang: </a:t>
            </a:r>
          </a:p>
          <a:p>
            <a:r>
              <a:rPr lang="de-DE" baseline="0" dirty="0" smtClean="0"/>
              <a:t>Verhaltensbasierte Detektoren sind als an Netzwerkgateways angesiedelt und es gibt eine Reihe von Techniken welche ich nun näher untersuchen möchte.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6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verschiedene Anzeichen von Verbindungsverlust</a:t>
            </a:r>
            <a:r>
              <a:rPr lang="de-DE" baseline="0" dirty="0" smtClean="0">
                <a:sym typeface="Wingdings" pitchFamily="2" charset="2"/>
              </a:rPr>
              <a:t></a:t>
            </a:r>
            <a:r>
              <a:rPr lang="de-DE" baseline="0" dirty="0" smtClean="0"/>
              <a:t> messen der Verbindungsverlustrate mit Grenzwert</a:t>
            </a:r>
          </a:p>
          <a:p>
            <a:r>
              <a:rPr lang="de-DE" baseline="0" dirty="0" smtClean="0"/>
              <a:t>(Verbindungsverluste besonders bei zufällig scannenden Würmern)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Übergang: </a:t>
            </a:r>
          </a:p>
          <a:p>
            <a:r>
              <a:rPr lang="de-DE" baseline="0" dirty="0" smtClean="0"/>
              <a:t>Ein Beispiel dafür ist der TRW Detektor…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Übergang: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Die nächste Technik, beruht auf der Dark-Net Idee (also einem Überwachungsnetzwerk)…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Februar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0F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07.02.2013 | 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Security Engineering Group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r>
              <a:rPr lang="de-DE" sz="1000" dirty="0" smtClean="0">
                <a:latin typeface="+mn-lt"/>
              </a:rPr>
              <a:t>Prof. Dr. </a:t>
            </a:r>
            <a:r>
              <a:rPr lang="de-DE" sz="1000" dirty="0" err="1" smtClean="0">
                <a:latin typeface="+mn-lt"/>
              </a:rPr>
              <a:t>Katzenbeisser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grpSp>
        <p:nvGrpSpPr>
          <p:cNvPr id="18" name="Group 33"/>
          <p:cNvGrpSpPr>
            <a:grpSpLocks/>
          </p:cNvGrpSpPr>
          <p:nvPr userDrawn="1"/>
        </p:nvGrpSpPr>
        <p:grpSpPr bwMode="auto">
          <a:xfrm>
            <a:off x="7231671" y="630238"/>
            <a:ext cx="1668463" cy="692150"/>
            <a:chOff x="4556" y="412"/>
            <a:chExt cx="1051" cy="436"/>
          </a:xfrm>
        </p:grpSpPr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4556" y="412"/>
              <a:ext cx="1051" cy="4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20" name="Picture 31" descr="cased_quer.tif                                                 0001BD8B&#10;kraenkvisuell                  C41A40F3: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519"/>
              <a:ext cx="97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2" name="Picture 32" descr="tud_logo.tif                                                   0001BC3D&#10;kraenkvisuell                  C41A40F3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59" y="6381336"/>
            <a:ext cx="10652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>
            <a:lvl1pPr>
              <a:buClr>
                <a:srgbClr val="B90F22"/>
              </a:buClr>
              <a:defRPr/>
            </a:lvl1pPr>
            <a:lvl2pPr>
              <a:buClr>
                <a:srgbClr val="B90F22"/>
              </a:buClr>
              <a:defRPr/>
            </a:lvl2pPr>
            <a:lvl3pPr>
              <a:buClr>
                <a:srgbClr val="B90F22"/>
              </a:buClr>
              <a:defRPr/>
            </a:lvl3pPr>
            <a:lvl4pPr>
              <a:buClr>
                <a:srgbClr val="B90F22"/>
              </a:buClr>
              <a:defRPr/>
            </a:lvl4pPr>
            <a:lvl5pPr>
              <a:buClr>
                <a:srgbClr val="B90F22"/>
              </a:buClr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5718" y="6357959"/>
            <a:ext cx="1106762" cy="45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83884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2" y="6508121"/>
            <a:ext cx="8496052" cy="2133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07.02.2013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Security Engineering Group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Sebastian Funke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Verhaltens-basierte Computerwurm-Erkennung |        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grpSp>
        <p:nvGrpSpPr>
          <p:cNvPr id="19" name="Group 33"/>
          <p:cNvGrpSpPr>
            <a:grpSpLocks/>
          </p:cNvGrpSpPr>
          <p:nvPr userDrawn="1"/>
        </p:nvGrpSpPr>
        <p:grpSpPr bwMode="auto">
          <a:xfrm>
            <a:off x="7224713" y="630238"/>
            <a:ext cx="1668462" cy="692150"/>
            <a:chOff x="4556" y="412"/>
            <a:chExt cx="1051" cy="436"/>
          </a:xfrm>
        </p:grpSpPr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4556" y="412"/>
              <a:ext cx="1051" cy="4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21" name="Picture 31" descr="cased_quer.tif                                                 0001BD8B&#10;kraenkvisuell                  C41A40F3: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630" y="519"/>
              <a:ext cx="97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C0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C00000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C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C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60000" y="583406"/>
            <a:ext cx="6642117" cy="1570038"/>
          </a:xfrm>
        </p:spPr>
        <p:txBody>
          <a:bodyPr/>
          <a:lstStyle/>
          <a:p>
            <a:r>
              <a:rPr lang="de-DE" sz="4400" dirty="0" smtClean="0">
                <a:latin typeface="+mn-lt"/>
              </a:rPr>
              <a:t>Verhaltens-basierte</a:t>
            </a:r>
            <a:r>
              <a:rPr lang="de-DE" sz="2700" dirty="0" smtClean="0">
                <a:latin typeface="+mn-lt"/>
              </a:rPr>
              <a:t/>
            </a:r>
            <a:br>
              <a:rPr lang="de-DE" sz="2700" dirty="0" smtClean="0">
                <a:latin typeface="+mn-lt"/>
              </a:rPr>
            </a:br>
            <a:r>
              <a:rPr lang="de-DE" sz="2700" dirty="0" smtClean="0">
                <a:latin typeface="+mn-lt"/>
              </a:rPr>
              <a:t>Computerwurm-Erkennung</a:t>
            </a:r>
            <a:endParaRPr lang="de-DE" sz="2700" dirty="0">
              <a:latin typeface="+mn-lt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60000" y="2564904"/>
            <a:ext cx="8460472" cy="353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j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lnSpc>
                <a:spcPct val="150000"/>
              </a:lnSpc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1026" name="Picture 2" descr="C:\Users\ghost\Uni\WS-12-13\Seminar-Malware\Präsentation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51" y="2538680"/>
            <a:ext cx="5238429" cy="376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de-DE" dirty="0" smtClean="0"/>
              <a:t>Netzwerk-Teleskop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5148064" y="6141655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http://www.caida.org/projects/network_telescope/images/DoS_Frame_3.gif</a:t>
            </a:r>
          </a:p>
        </p:txBody>
      </p:sp>
      <p:pic>
        <p:nvPicPr>
          <p:cNvPr id="5124" name="Picture 4" descr="C:\Users\ghost\Uni\WS-12-13\Seminar-Malware\Präsentation\DoS_Fram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6194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3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3"/>
            </a:pPr>
            <a:r>
              <a:rPr lang="de-DE" dirty="0" smtClean="0">
                <a:latin typeface="+mj-lt"/>
                <a:ea typeface="+mj-ea"/>
                <a:cs typeface="Tahoma" pitchFamily="34" charset="0"/>
              </a:rPr>
              <a:t> Muster </a:t>
            </a:r>
            <a:r>
              <a:rPr lang="de-DE" dirty="0">
                <a:latin typeface="+mj-lt"/>
                <a:ea typeface="+mj-ea"/>
                <a:cs typeface="Tahoma" pitchFamily="34" charset="0"/>
              </a:rPr>
              <a:t>in 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Zieladressen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4" y="1619250"/>
            <a:ext cx="7658664" cy="4479925"/>
          </a:xfrm>
        </p:spPr>
      </p:pic>
      <p:sp>
        <p:nvSpPr>
          <p:cNvPr id="8" name="Textfeld 7"/>
          <p:cNvSpPr txBox="1"/>
          <p:nvPr/>
        </p:nvSpPr>
        <p:spPr>
          <a:xfrm>
            <a:off x="4572000" y="6141655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http://ants.iis.sinica.edu.tw/3BkMJ9lTeWXTSrrvNoKNFDxRm3zFwRR/17/04483668.pdf</a:t>
            </a:r>
          </a:p>
        </p:txBody>
      </p:sp>
    </p:spTree>
    <p:extLst>
      <p:ext uri="{BB962C8B-B14F-4D97-AF65-F5344CB8AC3E}">
        <p14:creationId xmlns:p14="http://schemas.microsoft.com/office/powerpoint/2010/main" val="17826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r>
              <a:rPr lang="de-DE" sz="2400" b="1" dirty="0" smtClean="0"/>
              <a:t>MRW (Multi Resolution Worm </a:t>
            </a:r>
            <a:r>
              <a:rPr lang="de-DE" sz="2400" b="1" dirty="0" err="1" smtClean="0"/>
              <a:t>Detector</a:t>
            </a:r>
            <a:r>
              <a:rPr lang="de-DE" sz="2400" b="1" dirty="0" smtClean="0"/>
              <a:t>):</a:t>
            </a:r>
          </a:p>
          <a:p>
            <a:pPr marL="285750" indent="-285750">
              <a:buFontTx/>
              <a:buChar char="-"/>
            </a:pPr>
            <a:r>
              <a:rPr lang="de-DE" sz="1800" dirty="0" err="1">
                <a:solidFill>
                  <a:schemeClr val="tx1">
                    <a:alpha val="20000"/>
                  </a:schemeClr>
                </a:solidFill>
              </a:rPr>
              <a:t>S</a:t>
            </a: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ekar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et al. 2006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Detektion über hohe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Verbindungsrate zu neuen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Zieladressen eines Hosts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e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ssentielles Wurmverhalten: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Infektionssättigung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konkave Kurve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Beobachtung von Hosts über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mehrere Zeitfenster mit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mehreren Grenzwerten</a:t>
            </a:r>
            <a:endParaRPr lang="de-DE" sz="1800" dirty="0" smtClean="0"/>
          </a:p>
          <a:p>
            <a:pPr marL="342900" indent="-342900">
              <a:buFont typeface="Wingdings" pitchFamily="2" charset="2"/>
              <a:buChar char="§"/>
            </a:pPr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3"/>
            </a:pPr>
            <a:r>
              <a:rPr lang="de-DE" dirty="0" smtClean="0">
                <a:latin typeface="+mj-lt"/>
                <a:ea typeface="+mj-ea"/>
                <a:cs typeface="Tahoma" pitchFamily="34" charset="0"/>
              </a:rPr>
              <a:t> Muster </a:t>
            </a:r>
            <a:r>
              <a:rPr lang="de-DE" dirty="0">
                <a:latin typeface="+mj-lt"/>
                <a:ea typeface="+mj-ea"/>
                <a:cs typeface="Tahoma" pitchFamily="34" charset="0"/>
              </a:rPr>
              <a:t>in 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Zieladressen - MRW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pic>
        <p:nvPicPr>
          <p:cNvPr id="7170" name="Picture 2" descr="C:\Users\ghost\Uni\WS-12-13\Seminar-Malware\Präsentation\propagation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08" y="2139280"/>
            <a:ext cx="4785879" cy="38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932040" y="6141655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http://www.cs.wm.edu/~hnw/courses/cs780/papers/monitoringEarlyWarning.pdf</a:t>
            </a:r>
          </a:p>
        </p:txBody>
      </p:sp>
    </p:spTree>
    <p:extLst>
      <p:ext uri="{BB962C8B-B14F-4D97-AF65-F5344CB8AC3E}">
        <p14:creationId xmlns:p14="http://schemas.microsoft.com/office/powerpoint/2010/main" val="38540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458888"/>
            <a:ext cx="8676496" cy="4562400"/>
          </a:xfrm>
        </p:spPr>
        <p:txBody>
          <a:bodyPr/>
          <a:lstStyle/>
          <a:p>
            <a:r>
              <a:rPr lang="de-DE" sz="2400" b="1" dirty="0" smtClean="0"/>
              <a:t>RBS (</a:t>
            </a:r>
            <a:r>
              <a:rPr lang="de-DE" sz="2400" b="1" dirty="0" err="1" smtClean="0"/>
              <a:t>Ratebased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Sequential</a:t>
            </a:r>
            <a:r>
              <a:rPr lang="de-DE" sz="2400" b="1" dirty="0" smtClean="0"/>
              <a:t> Hypothesis </a:t>
            </a:r>
            <a:r>
              <a:rPr lang="de-DE" sz="2400" b="1" dirty="0" err="1" smtClean="0"/>
              <a:t>Testing</a:t>
            </a:r>
            <a:r>
              <a:rPr lang="de-DE" sz="2400" b="1" dirty="0" smtClean="0"/>
              <a:t>):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J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ung et al 2007 = ähnlicher Ansatz wie MRW und TRW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Zwischenankunftszeit  neuer Verbindungen wird auf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Exponential-Verteilung abgebildet</a:t>
            </a:r>
          </a:p>
          <a:p>
            <a:pPr marL="285750" indent="-285750">
              <a:buFontTx/>
              <a:buChar char="-"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0" indent="0"/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3"/>
            </a:pPr>
            <a:r>
              <a:rPr lang="de-DE" dirty="0" smtClean="0">
                <a:latin typeface="+mj-lt"/>
                <a:ea typeface="+mj-ea"/>
                <a:cs typeface="Tahoma" pitchFamily="34" charset="0"/>
              </a:rPr>
              <a:t> Muster </a:t>
            </a:r>
            <a:r>
              <a:rPr lang="de-DE" dirty="0">
                <a:latin typeface="+mj-lt"/>
                <a:ea typeface="+mj-ea"/>
                <a:cs typeface="Tahoma" pitchFamily="34" charset="0"/>
              </a:rPr>
              <a:t>in 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Zieladressen - RBS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pic>
        <p:nvPicPr>
          <p:cNvPr id="8196" name="Picture 4" descr="C:\Users\ghost\Uni\WS-12-13\Seminar-Malware\Präsentation\rb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" y="3194897"/>
            <a:ext cx="5906856" cy="315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796136" y="6141655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http://www.springerlink.com/index/Y5848Q12J3R747U8.pdf</a:t>
            </a:r>
          </a:p>
        </p:txBody>
      </p:sp>
    </p:spTree>
    <p:extLst>
      <p:ext uri="{BB962C8B-B14F-4D97-AF65-F5344CB8AC3E}">
        <p14:creationId xmlns:p14="http://schemas.microsoft.com/office/powerpoint/2010/main" val="317319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458888"/>
            <a:ext cx="8676496" cy="1466056"/>
          </a:xfrm>
        </p:spPr>
        <p:txBody>
          <a:bodyPr/>
          <a:lstStyle/>
          <a:p>
            <a:r>
              <a:rPr lang="de-DE" sz="2400" b="1" dirty="0" smtClean="0"/>
              <a:t>RBS (</a:t>
            </a:r>
            <a:r>
              <a:rPr lang="de-DE" sz="2400" b="1" dirty="0" err="1" smtClean="0"/>
              <a:t>Ratebased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Sequential</a:t>
            </a:r>
            <a:r>
              <a:rPr lang="de-DE" sz="2400" b="1" dirty="0" smtClean="0"/>
              <a:t> Hypothesis </a:t>
            </a:r>
            <a:r>
              <a:rPr lang="de-DE" sz="2400" b="1" dirty="0" err="1" smtClean="0"/>
              <a:t>Testing</a:t>
            </a:r>
            <a:r>
              <a:rPr lang="de-DE" sz="2400" b="1" dirty="0" smtClean="0"/>
              <a:t>):</a:t>
            </a: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Alarmierung bei Grenzwertüberschreitung des </a:t>
            </a: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Likelihood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 zwischen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2 Hypothesen:</a:t>
            </a:r>
          </a:p>
          <a:p>
            <a:pPr marL="0" indent="0"/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3"/>
            </a:pPr>
            <a:r>
              <a:rPr lang="de-DE" dirty="0" smtClean="0">
                <a:latin typeface="+mj-lt"/>
                <a:ea typeface="+mj-ea"/>
                <a:cs typeface="Tahoma" pitchFamily="34" charset="0"/>
              </a:rPr>
              <a:t> Muster </a:t>
            </a:r>
            <a:r>
              <a:rPr lang="de-DE" dirty="0">
                <a:latin typeface="+mj-lt"/>
                <a:ea typeface="+mj-ea"/>
                <a:cs typeface="Tahoma" pitchFamily="34" charset="0"/>
              </a:rPr>
              <a:t>in 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Zieladressen - RBS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sp>
        <p:nvSpPr>
          <p:cNvPr id="2" name="Rechteck 1"/>
          <p:cNvSpPr/>
          <p:nvPr/>
        </p:nvSpPr>
        <p:spPr>
          <a:xfrm>
            <a:off x="2303935" y="2340423"/>
            <a:ext cx="5454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4525" lvl="2" indent="-285750">
              <a:buFontTx/>
              <a:buChar char="-"/>
            </a:pPr>
            <a:r>
              <a:rPr lang="de-DE" dirty="0">
                <a:solidFill>
                  <a:schemeClr val="tx1">
                    <a:alpha val="20000"/>
                  </a:schemeClr>
                </a:solidFill>
              </a:rPr>
              <a:t>H0: Kein Wurmbefall und geringe Rate</a:t>
            </a:r>
          </a:p>
          <a:p>
            <a:pPr marL="644525" lvl="2" indent="-285750">
              <a:buFontTx/>
              <a:buChar char="-"/>
            </a:pPr>
            <a:r>
              <a:rPr lang="de-DE" dirty="0">
                <a:solidFill>
                  <a:schemeClr val="tx1">
                    <a:alpha val="20000"/>
                  </a:schemeClr>
                </a:solidFill>
              </a:rPr>
              <a:t>H1: Wurmbefall und hohe Rate</a:t>
            </a:r>
          </a:p>
        </p:txBody>
      </p:sp>
      <p:pic>
        <p:nvPicPr>
          <p:cNvPr id="9218" name="Picture 2" descr="C:\Users\ghost\Uni\WS-12-13\Seminar-Malware\Präsentation\R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8" y="2996952"/>
            <a:ext cx="8228948" cy="26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796136" y="6141655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http://www.springerlink.com/index/Y5848Q12J3R747U8.pdf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691680" y="57663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Scannender Wurm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796136" y="57332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Normaler Netzverkehr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412777"/>
            <a:ext cx="8676496" cy="1800200"/>
          </a:xfrm>
        </p:spPr>
        <p:txBody>
          <a:bodyPr/>
          <a:lstStyle/>
          <a:p>
            <a:r>
              <a:rPr lang="de-DE" sz="2400" b="1" dirty="0" smtClean="0"/>
              <a:t>TRW+RBS: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Kombination aus TRW und RBS, Jung et al. 2008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Einsatz zweier Detektionstechniken: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Connection </a:t>
            </a: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Failure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                 +                Muster in Zieladressen</a:t>
            </a:r>
            <a:endParaRPr lang="de-DE" sz="1800" dirty="0" smtClean="0"/>
          </a:p>
          <a:p>
            <a:pPr marL="342900" indent="-342900">
              <a:buFont typeface="Wingdings" pitchFamily="2" charset="2"/>
              <a:buChar char="§"/>
            </a:pPr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3"/>
            </a:pPr>
            <a:r>
              <a:rPr lang="de-DE" dirty="0" smtClean="0">
                <a:latin typeface="+mj-lt"/>
                <a:ea typeface="+mj-ea"/>
                <a:cs typeface="Tahoma" pitchFamily="34" charset="0"/>
              </a:rPr>
              <a:t> Muster </a:t>
            </a:r>
            <a:r>
              <a:rPr lang="de-DE" dirty="0">
                <a:latin typeface="+mj-lt"/>
                <a:ea typeface="+mj-ea"/>
                <a:cs typeface="Tahoma" pitchFamily="34" charset="0"/>
              </a:rPr>
              <a:t>in 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Zieladressen – TRW+RBS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sp>
        <p:nvSpPr>
          <p:cNvPr id="5" name="Ellipse 4"/>
          <p:cNvSpPr/>
          <p:nvPr/>
        </p:nvSpPr>
        <p:spPr>
          <a:xfrm>
            <a:off x="4960247" y="4581128"/>
            <a:ext cx="1856206" cy="172819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B90F22"/>
                </a:solidFill>
              </a:rPr>
              <a:t>Rate neuer Verbindungen bei keinem Wurmbefall</a:t>
            </a:r>
            <a:endParaRPr lang="de-DE" sz="1100" dirty="0">
              <a:solidFill>
                <a:srgbClr val="B90F2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960246" y="3140968"/>
            <a:ext cx="1856207" cy="18722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B90F22"/>
                </a:solidFill>
              </a:rPr>
              <a:t>Rate neuer Verbindungen bei Wurmbefall</a:t>
            </a:r>
            <a:endParaRPr lang="de-DE" sz="1100" dirty="0">
              <a:solidFill>
                <a:srgbClr val="B90F2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432299" y="4679558"/>
            <a:ext cx="1024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 smtClean="0">
                <a:solidFill>
                  <a:srgbClr val="B90F22"/>
                </a:solidFill>
              </a:rPr>
              <a:t>Likelihood</a:t>
            </a:r>
            <a:endParaRPr lang="de-DE" sz="1100" b="1" dirty="0">
              <a:solidFill>
                <a:srgbClr val="B90F22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64125" y="480322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B90F22"/>
                </a:solidFill>
              </a:rPr>
              <a:t>+ </a:t>
            </a:r>
            <a:r>
              <a:rPr lang="de-DE" sz="1100" b="1" dirty="0" err="1" smtClean="0">
                <a:solidFill>
                  <a:srgbClr val="B90F22"/>
                </a:solidFill>
              </a:rPr>
              <a:t>Threshold</a:t>
            </a:r>
            <a:r>
              <a:rPr lang="de-DE" sz="1100" b="1" dirty="0" smtClean="0">
                <a:solidFill>
                  <a:srgbClr val="B90F22"/>
                </a:solidFill>
              </a:rPr>
              <a:t> +</a:t>
            </a:r>
            <a:endParaRPr lang="de-DE" sz="1100" b="1" dirty="0">
              <a:solidFill>
                <a:srgbClr val="B90F22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flipV="1">
            <a:off x="4744223" y="5001517"/>
            <a:ext cx="1956421" cy="11658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95736" y="4532571"/>
            <a:ext cx="1580284" cy="14887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B90F22"/>
                </a:solidFill>
              </a:rPr>
              <a:t>Verbindungs-</a:t>
            </a:r>
            <a:r>
              <a:rPr lang="de-DE" sz="1100" b="1" dirty="0" smtClean="0">
                <a:solidFill>
                  <a:srgbClr val="B90F22"/>
                </a:solidFill>
              </a:rPr>
              <a:t>erfolg</a:t>
            </a:r>
            <a:r>
              <a:rPr lang="de-DE" sz="1100" dirty="0" smtClean="0">
                <a:solidFill>
                  <a:srgbClr val="B90F22"/>
                </a:solidFill>
              </a:rPr>
              <a:t>srate</a:t>
            </a:r>
            <a:endParaRPr lang="de-DE" sz="1100" dirty="0">
              <a:solidFill>
                <a:srgbClr val="B90F22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195736" y="3524459"/>
            <a:ext cx="1580284" cy="14887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B90F22"/>
                </a:solidFill>
              </a:rPr>
              <a:t>Verbindungs-</a:t>
            </a:r>
            <a:r>
              <a:rPr lang="de-DE" sz="1100" b="1" dirty="0" smtClean="0">
                <a:solidFill>
                  <a:srgbClr val="B90F22"/>
                </a:solidFill>
              </a:rPr>
              <a:t>verlust</a:t>
            </a:r>
            <a:r>
              <a:rPr lang="de-DE" sz="1100" dirty="0" smtClean="0">
                <a:solidFill>
                  <a:srgbClr val="B90F22"/>
                </a:solidFill>
              </a:rPr>
              <a:t>rate</a:t>
            </a:r>
            <a:endParaRPr lang="de-DE" sz="1100" dirty="0">
              <a:solidFill>
                <a:srgbClr val="B90F2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39774" y="4607550"/>
            <a:ext cx="1024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 smtClean="0">
                <a:solidFill>
                  <a:srgbClr val="B90F22"/>
                </a:solidFill>
              </a:rPr>
              <a:t>Likelihood</a:t>
            </a:r>
            <a:endParaRPr lang="de-DE" sz="1100" b="1" dirty="0">
              <a:solidFill>
                <a:srgbClr val="B90F22"/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1979712" y="5001518"/>
            <a:ext cx="1956421" cy="11658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403648" y="373851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TRW</a:t>
            </a:r>
            <a:endParaRPr lang="de-DE" sz="16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7020272" y="373851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RBS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8535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3" grpId="0" animBg="1"/>
      <p:bldP spid="14" grpId="0" animBg="1"/>
      <p:bldP spid="15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jacobdemolay-blog.de/wp-content/uploads/2012/07/Ursache-Wirku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916833"/>
            <a:ext cx="4707049" cy="32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4"/>
            </a:pPr>
            <a:r>
              <a:rPr lang="de-DE" dirty="0">
                <a:latin typeface="+mj-lt"/>
                <a:ea typeface="+mj-ea"/>
                <a:cs typeface="Tahoma" pitchFamily="34" charset="0"/>
              </a:rPr>
              <a:t> </a:t>
            </a:r>
            <a:r>
              <a:rPr lang="de-DE" dirty="0" err="1" smtClean="0">
                <a:latin typeface="+mj-lt"/>
                <a:ea typeface="+mj-ea"/>
                <a:cs typeface="Tahoma" pitchFamily="34" charset="0"/>
              </a:rPr>
              <a:t>Causation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sp>
        <p:nvSpPr>
          <p:cNvPr id="5" name="Textfeld 4"/>
          <p:cNvSpPr txBox="1"/>
          <p:nvPr/>
        </p:nvSpPr>
        <p:spPr>
          <a:xfrm>
            <a:off x="4644008" y="517867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www.jacobdemolay-blog.de/wp-content/uploads/2012/07/Ursache-Wirkung.jpg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sz="800" dirty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           http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://csrc.nist.gov/nissc/1996/papers/NISSC96/paper065/GRIDS.PDF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0000" y="1556791"/>
            <a:ext cx="8676496" cy="469258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Annahme: Verbindung  verursacht neue Verbindung/en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älteste Technik (erstmals 1996 </a:t>
            </a: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Staniford-chen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et al.)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Oft basierend auf Graphen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(Wurmverbreitung = „baumartig“)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0" indent="0"/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0" indent="0"/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0" indent="0"/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0" indent="0"/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Korrelation von Verbindungs-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attributen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(Quelle, Ziel, Ports)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sz="1800" dirty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oder Payload (Nachteil bei Polymorphie)</a:t>
            </a:r>
            <a:endParaRPr lang="de-DE" dirty="0" smtClean="0"/>
          </a:p>
          <a:p>
            <a:pPr marL="0" indent="0"/>
            <a:endParaRPr lang="de-DE" dirty="0"/>
          </a:p>
        </p:txBody>
      </p:sp>
      <p:pic>
        <p:nvPicPr>
          <p:cNvPr id="11" name="Picture 3" descr="C:\Users\ghost\Uni\WS-12-13\Seminar-Malware\Präsentation\worm spread 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316683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85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ghost\Uni\WS-12-13\Seminar-Malware\Präsentation\d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" y="3717032"/>
            <a:ext cx="8289925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412776"/>
            <a:ext cx="8676496" cy="4479943"/>
          </a:xfrm>
        </p:spPr>
        <p:txBody>
          <a:bodyPr/>
          <a:lstStyle/>
          <a:p>
            <a:r>
              <a:rPr lang="de-DE" sz="2400" b="1" dirty="0" smtClean="0"/>
              <a:t>DSC (Destination Source </a:t>
            </a:r>
            <a:r>
              <a:rPr lang="de-DE" sz="2400" b="1" dirty="0" err="1" smtClean="0"/>
              <a:t>Correlation</a:t>
            </a:r>
            <a:r>
              <a:rPr lang="de-DE" sz="2400" b="1" dirty="0" smtClean="0"/>
              <a:t>):</a:t>
            </a:r>
          </a:p>
          <a:p>
            <a:pPr marL="285750" indent="-285750">
              <a:buFontTx/>
              <a:buChar char="-"/>
            </a:pPr>
            <a:r>
              <a:rPr lang="de-DE" sz="1800" dirty="0" err="1">
                <a:solidFill>
                  <a:schemeClr val="tx1">
                    <a:alpha val="20000"/>
                  </a:schemeClr>
                </a:solidFill>
              </a:rPr>
              <a:t>G</a:t>
            </a: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u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et al. 2004</a:t>
            </a:r>
            <a:endParaRPr lang="de-DE" sz="1800" dirty="0"/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s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etzt 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ausgehende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Verbindungen, auf einen bestimmten Port, eines Hosts, 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in Beziehung zu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eingehenden Verbindungen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alarmiert bei Grenzwertüberschreitung ausgehender Verbindungen 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   über einen bestimmten Zeitrahmen</a:t>
            </a: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0" indent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4"/>
            </a:pPr>
            <a:r>
              <a:rPr lang="de-DE" dirty="0">
                <a:latin typeface="+mj-lt"/>
                <a:ea typeface="+mj-ea"/>
                <a:cs typeface="Tahoma" pitchFamily="34" charset="0"/>
              </a:rPr>
              <a:t> </a:t>
            </a:r>
            <a:r>
              <a:rPr lang="de-DE" dirty="0" err="1" smtClean="0">
                <a:latin typeface="+mj-lt"/>
                <a:ea typeface="+mj-ea"/>
                <a:cs typeface="Tahoma" pitchFamily="34" charset="0"/>
              </a:rPr>
              <a:t>Causation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 - DSC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80" y="4426237"/>
            <a:ext cx="938843" cy="103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 flipV="1">
            <a:off x="2609402" y="3979791"/>
            <a:ext cx="1988468" cy="810862"/>
          </a:xfrm>
          <a:prstGeom prst="straightConnector1">
            <a:avLst/>
          </a:prstGeom>
          <a:ln>
            <a:solidFill>
              <a:srgbClr val="B90F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870" y="3798332"/>
            <a:ext cx="313810" cy="36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88" y="4495367"/>
            <a:ext cx="313810" cy="36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48" y="4152590"/>
            <a:ext cx="313810" cy="36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28" y="4855407"/>
            <a:ext cx="313810" cy="36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668" y="5215447"/>
            <a:ext cx="313810" cy="36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Gerade Verbindung mit Pfeil 15"/>
          <p:cNvCxnSpPr>
            <a:endCxn id="11" idx="1"/>
          </p:cNvCxnSpPr>
          <p:nvPr/>
        </p:nvCxnSpPr>
        <p:spPr>
          <a:xfrm flipV="1">
            <a:off x="2609402" y="4334049"/>
            <a:ext cx="2372146" cy="456604"/>
          </a:xfrm>
          <a:prstGeom prst="straightConnector1">
            <a:avLst/>
          </a:prstGeom>
          <a:ln>
            <a:solidFill>
              <a:srgbClr val="B90F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8" idx="1"/>
          </p:cNvCxnSpPr>
          <p:nvPr/>
        </p:nvCxnSpPr>
        <p:spPr>
          <a:xfrm flipV="1">
            <a:off x="2609402" y="4676826"/>
            <a:ext cx="2732186" cy="89290"/>
          </a:xfrm>
          <a:prstGeom prst="straightConnector1">
            <a:avLst/>
          </a:prstGeom>
          <a:ln>
            <a:solidFill>
              <a:srgbClr val="B90F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2" idx="1"/>
          </p:cNvCxnSpPr>
          <p:nvPr/>
        </p:nvCxnSpPr>
        <p:spPr>
          <a:xfrm>
            <a:off x="2609402" y="4790653"/>
            <a:ext cx="3092226" cy="246213"/>
          </a:xfrm>
          <a:prstGeom prst="straightConnector1">
            <a:avLst/>
          </a:prstGeom>
          <a:ln>
            <a:solidFill>
              <a:srgbClr val="B90F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55" idx="2"/>
          </p:cNvCxnSpPr>
          <p:nvPr/>
        </p:nvCxnSpPr>
        <p:spPr>
          <a:xfrm>
            <a:off x="2609402" y="4790653"/>
            <a:ext cx="2529051" cy="458665"/>
          </a:xfrm>
          <a:prstGeom prst="straightConnector1">
            <a:avLst/>
          </a:prstGeom>
          <a:ln>
            <a:solidFill>
              <a:srgbClr val="B90F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1" y="3742780"/>
            <a:ext cx="1444207" cy="117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&quot;Nein&quot;-Symbol 54"/>
          <p:cNvSpPr/>
          <p:nvPr/>
        </p:nvSpPr>
        <p:spPr>
          <a:xfrm>
            <a:off x="5138453" y="5093779"/>
            <a:ext cx="300921" cy="311077"/>
          </a:xfrm>
          <a:prstGeom prst="noSmoking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440212" y="4241571"/>
            <a:ext cx="66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B90F22"/>
                </a:solidFill>
              </a:rPr>
              <a:t>25</a:t>
            </a:r>
            <a:endParaRPr lang="de-DE" dirty="0">
              <a:solidFill>
                <a:srgbClr val="B90F22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791302" y="3717032"/>
            <a:ext cx="66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B90F22"/>
                </a:solidFill>
              </a:rPr>
              <a:t>25</a:t>
            </a:r>
            <a:endParaRPr lang="de-DE" dirty="0">
              <a:solidFill>
                <a:srgbClr val="B90F22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5151342" y="4077072"/>
            <a:ext cx="66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B90F22"/>
                </a:solidFill>
              </a:rPr>
              <a:t>25</a:t>
            </a:r>
            <a:endParaRPr lang="de-DE" dirty="0">
              <a:solidFill>
                <a:srgbClr val="B90F22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5511382" y="4446404"/>
            <a:ext cx="66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B90F22"/>
                </a:solidFill>
              </a:rPr>
              <a:t>25</a:t>
            </a:r>
            <a:endParaRPr lang="de-DE" dirty="0">
              <a:solidFill>
                <a:srgbClr val="B90F22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5871422" y="4797152"/>
            <a:ext cx="66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B90F22"/>
                </a:solidFill>
              </a:rPr>
              <a:t>25</a:t>
            </a:r>
            <a:endParaRPr lang="de-DE" dirty="0">
              <a:solidFill>
                <a:srgbClr val="B90F22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6209802" y="5166484"/>
            <a:ext cx="66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B90F22"/>
                </a:solidFill>
              </a:rPr>
              <a:t>25</a:t>
            </a:r>
            <a:endParaRPr lang="de-DE" dirty="0">
              <a:solidFill>
                <a:srgbClr val="B90F22"/>
              </a:solidFill>
            </a:endParaRPr>
          </a:p>
        </p:txBody>
      </p:sp>
      <p:cxnSp>
        <p:nvCxnSpPr>
          <p:cNvPr id="67" name="Gerade Verbindung mit Pfeil 66"/>
          <p:cNvCxnSpPr/>
          <p:nvPr/>
        </p:nvCxnSpPr>
        <p:spPr>
          <a:xfrm flipV="1">
            <a:off x="984700" y="5166484"/>
            <a:ext cx="1002880" cy="558137"/>
          </a:xfrm>
          <a:prstGeom prst="straightConnector1">
            <a:avLst/>
          </a:prstGeom>
          <a:ln>
            <a:solidFill>
              <a:srgbClr val="B90F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1598012" y="4869160"/>
            <a:ext cx="66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B90F22"/>
                </a:solidFill>
              </a:rPr>
              <a:t>25</a:t>
            </a:r>
            <a:endParaRPr lang="de-DE" dirty="0">
              <a:solidFill>
                <a:srgbClr val="B90F22"/>
              </a:solidFill>
            </a:endParaRPr>
          </a:p>
        </p:txBody>
      </p:sp>
      <p:pic>
        <p:nvPicPr>
          <p:cNvPr id="70" name="Picture 4" descr="C:\Users\ghost\Uni\WS-12-13\Seminar-Malware\Präsentation\local-pref+topo2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9" r="76928" b="-385"/>
          <a:stretch/>
        </p:blipFill>
        <p:spPr bwMode="auto">
          <a:xfrm rot="20100550" flipH="1">
            <a:off x="1262269" y="5266561"/>
            <a:ext cx="295602" cy="21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2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/>
      <p:bldP spid="61" grpId="0"/>
      <p:bldP spid="62" grpId="0"/>
      <p:bldP spid="63" grpId="0"/>
      <p:bldP spid="64" grpId="0"/>
      <p:bldP spid="65" grpId="0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r>
              <a:rPr lang="de-DE" sz="2400" b="1" dirty="0" smtClean="0"/>
              <a:t>PGD(Protocol Graph </a:t>
            </a:r>
            <a:r>
              <a:rPr lang="de-DE" sz="2400" b="1" dirty="0" err="1" smtClean="0"/>
              <a:t>Detector</a:t>
            </a:r>
            <a:r>
              <a:rPr lang="de-DE" sz="2400" b="1" dirty="0" smtClean="0"/>
              <a:t>):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C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ollins und Reiter 2007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e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rstellt protokoll-spezifische Graphen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Knoten = Hosts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Kanten = Verbindungen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             zwischen Hosts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Alarm bei ungewöhnlich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vielen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Knoten oder großen Komponenten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e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rfolgreich bei Würmern mit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langsamer/topologischer/Hit-Listen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Scanstrategie</a:t>
            </a: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 smtClean="0"/>
          </a:p>
          <a:p>
            <a:pPr marL="342900" indent="-342900">
              <a:buFont typeface="Wingdings" pitchFamily="2" charset="2"/>
              <a:buChar char="§"/>
            </a:pPr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4"/>
            </a:pPr>
            <a:r>
              <a:rPr lang="de-DE" dirty="0">
                <a:latin typeface="+mj-lt"/>
                <a:ea typeface="+mj-ea"/>
                <a:cs typeface="Tahoma" pitchFamily="34" charset="0"/>
              </a:rPr>
              <a:t> </a:t>
            </a:r>
            <a:r>
              <a:rPr lang="de-DE" dirty="0" err="1" smtClean="0">
                <a:latin typeface="+mj-lt"/>
                <a:ea typeface="+mj-ea"/>
                <a:cs typeface="Tahoma" pitchFamily="34" charset="0"/>
              </a:rPr>
              <a:t>Causation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 - PGD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pic>
        <p:nvPicPr>
          <p:cNvPr id="19458" name="Picture 2" descr="C:\Users\ghost\Uni\WS-12-13\Seminar-Malware\Präsentation\PG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699" y="2708920"/>
            <a:ext cx="3920362" cy="341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120680" y="6141655"/>
            <a:ext cx="3347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http://www.cs.unc.edu/~reiter/papers/2007/RAID.pdf</a:t>
            </a:r>
          </a:p>
        </p:txBody>
      </p:sp>
    </p:spTree>
    <p:extLst>
      <p:ext uri="{BB962C8B-B14F-4D97-AF65-F5344CB8AC3E}">
        <p14:creationId xmlns:p14="http://schemas.microsoft.com/office/powerpoint/2010/main" val="169765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4"/>
            </a:pPr>
            <a:r>
              <a:rPr lang="de-DE" dirty="0">
                <a:latin typeface="+mj-lt"/>
                <a:ea typeface="+mj-ea"/>
                <a:cs typeface="Tahoma" pitchFamily="34" charset="0"/>
              </a:rPr>
              <a:t> </a:t>
            </a:r>
            <a:r>
              <a:rPr lang="de-DE" dirty="0" err="1" smtClean="0">
                <a:latin typeface="+mj-lt"/>
                <a:ea typeface="+mj-ea"/>
                <a:cs typeface="Tahoma" pitchFamily="34" charset="0"/>
              </a:rPr>
              <a:t>Causation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 – SWORD/2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r>
              <a:rPr lang="de-DE" sz="1700" b="1" dirty="0" smtClean="0"/>
              <a:t>SWORD/2 (</a:t>
            </a:r>
            <a:r>
              <a:rPr lang="de-DE" sz="1700" b="1" dirty="0" err="1" smtClean="0"/>
              <a:t>Selfpropagating</a:t>
            </a:r>
            <a:r>
              <a:rPr lang="de-DE" sz="1700" b="1" dirty="0" smtClean="0"/>
              <a:t> Worm-Observation </a:t>
            </a:r>
            <a:r>
              <a:rPr lang="de-DE" sz="1700" b="1" dirty="0" err="1" smtClean="0"/>
              <a:t>and</a:t>
            </a:r>
            <a:r>
              <a:rPr lang="de-DE" sz="1700" b="1" dirty="0" smtClean="0"/>
              <a:t> Rapid </a:t>
            </a:r>
            <a:r>
              <a:rPr lang="de-DE" sz="1700" b="1" dirty="0" err="1" smtClean="0"/>
              <a:t>Detection</a:t>
            </a:r>
            <a:r>
              <a:rPr lang="de-DE" sz="1700" b="1" dirty="0" smtClean="0"/>
              <a:t>):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Stafford et al. 2006,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verbessert zu SWORD2: 2012</a:t>
            </a:r>
          </a:p>
          <a:p>
            <a:pPr marL="0" indent="0"/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Gruppierung von Hosts in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Aktivitätsprofile</a:t>
            </a:r>
          </a:p>
          <a:p>
            <a:pPr marL="285750" indent="-285750">
              <a:buFontTx/>
              <a:buChar char="-"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Kombination aus: </a:t>
            </a:r>
          </a:p>
          <a:p>
            <a:pPr marL="655637" lvl="4" indent="-285750">
              <a:buFontTx/>
              <a:buChar char="-"/>
            </a:pPr>
            <a:r>
              <a:rPr lang="de-DE" b="1" dirty="0" smtClean="0">
                <a:solidFill>
                  <a:schemeClr val="tx1">
                    <a:alpha val="20000"/>
                  </a:schemeClr>
                </a:solidFill>
              </a:rPr>
              <a:t>Burst-Analyse</a:t>
            </a:r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644525" lvl="2" indent="-285750">
              <a:buFontTx/>
              <a:buChar char="-"/>
            </a:pPr>
            <a:r>
              <a:rPr lang="de-DE" sz="1600" dirty="0" smtClean="0">
                <a:solidFill>
                  <a:schemeClr val="tx1">
                    <a:alpha val="20000"/>
                  </a:schemeClr>
                </a:solidFill>
              </a:rPr>
              <a:t>Muster in Zieladressen</a:t>
            </a:r>
          </a:p>
          <a:p>
            <a:pPr marL="644525" lvl="2" indent="-285750">
              <a:buFontTx/>
              <a:buChar char="-"/>
            </a:pPr>
            <a:r>
              <a:rPr lang="de-DE" sz="1600" dirty="0" err="1" smtClean="0">
                <a:solidFill>
                  <a:schemeClr val="tx1">
                    <a:alpha val="20000"/>
                  </a:schemeClr>
                </a:solidFill>
              </a:rPr>
              <a:t>Causation</a:t>
            </a:r>
            <a:endParaRPr lang="de-DE" sz="16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0" indent="0"/>
            <a:endParaRPr lang="de-DE" sz="1800" dirty="0" smtClean="0"/>
          </a:p>
          <a:p>
            <a:pPr marL="342900" indent="-342900">
              <a:buFont typeface="Wingdings" pitchFamily="2" charset="2"/>
              <a:buChar char="§"/>
            </a:pPr>
            <a:endParaRPr lang="de-DE" dirty="0" smtClean="0"/>
          </a:p>
          <a:p>
            <a:pPr marL="0" indent="0"/>
            <a:endParaRPr lang="de-DE" dirty="0"/>
          </a:p>
        </p:txBody>
      </p:sp>
      <p:pic>
        <p:nvPicPr>
          <p:cNvPr id="21506" name="Picture 2" descr="C:\Users\ghost\Uni\WS-12-13\Seminar-Malware\Präsentation\SWORD2-technic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37"/>
          <a:stretch/>
        </p:blipFill>
        <p:spPr bwMode="auto">
          <a:xfrm>
            <a:off x="3851920" y="2924944"/>
            <a:ext cx="495011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</p:spTree>
    <p:extLst>
      <p:ext uri="{BB962C8B-B14F-4D97-AF65-F5344CB8AC3E}">
        <p14:creationId xmlns:p14="http://schemas.microsoft.com/office/powerpoint/2010/main" val="48324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 1: Verhaltens-basierte</a:t>
            </a:r>
            <a:br>
              <a:rPr lang="de-DE" dirty="0" smtClean="0"/>
            </a:br>
            <a:r>
              <a:rPr lang="de-DE" dirty="0" smtClean="0"/>
              <a:t>           Detektionstechniken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90" y="980728"/>
            <a:ext cx="8410574" cy="48965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Motivation und Fallstudie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Überblick über Computerwurmverteidigung</a:t>
            </a:r>
          </a:p>
          <a:p>
            <a:pPr marL="457200" lvl="1" indent="-457200">
              <a:buFont typeface="+mj-lt"/>
              <a:buAutoNum type="arabicPeriod" startAt="3"/>
            </a:pP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Verhaltens-basierte Detektionstechniken mit Beispielen</a:t>
            </a:r>
          </a:p>
          <a:p>
            <a:pPr marL="815975" lvl="2" indent="-457200">
              <a:buFont typeface="+mj-lt"/>
              <a:buAutoNum type="romanUcPeriod"/>
            </a:pPr>
            <a:r>
              <a:rPr lang="de-DE" sz="2000" dirty="0" smtClean="0">
                <a:solidFill>
                  <a:schemeClr val="bg1">
                    <a:lumMod val="85000"/>
                  </a:schemeClr>
                </a:solidFill>
              </a:rPr>
              <a:t>Connection </a:t>
            </a:r>
            <a:r>
              <a:rPr lang="de-DE" sz="2000" dirty="0" err="1" smtClean="0">
                <a:solidFill>
                  <a:schemeClr val="bg1">
                    <a:lumMod val="85000"/>
                  </a:schemeClr>
                </a:solidFill>
              </a:rPr>
              <a:t>Failure</a:t>
            </a:r>
            <a:r>
              <a:rPr lang="de-DE" sz="2000" dirty="0" smtClean="0">
                <a:solidFill>
                  <a:schemeClr val="bg1">
                    <a:lumMod val="85000"/>
                  </a:schemeClr>
                </a:solidFill>
              </a:rPr>
              <a:t> (TRW)</a:t>
            </a:r>
          </a:p>
          <a:p>
            <a:pPr marL="815975" lvl="2" indent="-457200">
              <a:buFont typeface="+mj-lt"/>
              <a:buAutoNum type="romanUcPeriod"/>
            </a:pPr>
            <a:r>
              <a:rPr lang="de-DE" sz="2000" dirty="0" smtClean="0">
                <a:solidFill>
                  <a:schemeClr val="bg1">
                    <a:lumMod val="85000"/>
                  </a:schemeClr>
                </a:solidFill>
              </a:rPr>
              <a:t>Netzwerk-Teleskope</a:t>
            </a:r>
          </a:p>
          <a:p>
            <a:pPr marL="815975" lvl="2" indent="-457200">
              <a:buFont typeface="+mj-lt"/>
              <a:buAutoNum type="romanUcPeriod"/>
            </a:pPr>
            <a:r>
              <a:rPr lang="de-DE" sz="2000" dirty="0" smtClean="0">
                <a:solidFill>
                  <a:schemeClr val="bg1">
                    <a:lumMod val="85000"/>
                  </a:schemeClr>
                </a:solidFill>
              </a:rPr>
              <a:t>Muster in Zieladressen (MRW, RBS, TRW+RBS)</a:t>
            </a:r>
          </a:p>
          <a:p>
            <a:pPr marL="815975" lvl="2" indent="-457200">
              <a:buFont typeface="+mj-lt"/>
              <a:buAutoNum type="romanUcPeriod"/>
            </a:pPr>
            <a:r>
              <a:rPr lang="de-DE" sz="2000" dirty="0" err="1" smtClean="0">
                <a:solidFill>
                  <a:schemeClr val="bg1">
                    <a:lumMod val="85000"/>
                  </a:schemeClr>
                </a:solidFill>
              </a:rPr>
              <a:t>Causation</a:t>
            </a:r>
            <a:r>
              <a:rPr lang="de-DE" sz="2000" dirty="0" smtClean="0">
                <a:solidFill>
                  <a:schemeClr val="bg1">
                    <a:lumMod val="85000"/>
                  </a:schemeClr>
                </a:solidFill>
              </a:rPr>
              <a:t> (DSC, PGD, SWORD/2)</a:t>
            </a:r>
          </a:p>
          <a:p>
            <a:pPr marL="815975" lvl="2" indent="-457200">
              <a:buFont typeface="+mj-lt"/>
              <a:buAutoNum type="romanUcPeriod"/>
            </a:pPr>
            <a:r>
              <a:rPr lang="de-DE" sz="2000" dirty="0" smtClean="0">
                <a:solidFill>
                  <a:schemeClr val="bg1">
                    <a:lumMod val="85000"/>
                  </a:schemeClr>
                </a:solidFill>
              </a:rPr>
              <a:t>Entropie</a:t>
            </a:r>
          </a:p>
          <a:p>
            <a:pPr marL="815975" lvl="2" indent="-457200">
              <a:buFont typeface="+mj-lt"/>
              <a:buAutoNum type="romanUcPeriod"/>
            </a:pPr>
            <a:r>
              <a:rPr lang="de-DE" sz="2000" dirty="0" smtClean="0">
                <a:solidFill>
                  <a:schemeClr val="bg1">
                    <a:lumMod val="85000"/>
                  </a:schemeClr>
                </a:solidFill>
              </a:rPr>
              <a:t>Vergleich der Techniken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r>
              <a:rPr lang="de-DE" sz="1700" b="1" dirty="0" smtClean="0"/>
              <a:t>SWORD/2 (</a:t>
            </a:r>
            <a:r>
              <a:rPr lang="de-DE" sz="1700" b="1" dirty="0" err="1" smtClean="0"/>
              <a:t>Selfpropagating</a:t>
            </a:r>
            <a:r>
              <a:rPr lang="de-DE" sz="1700" b="1" dirty="0" smtClean="0"/>
              <a:t> Worm-Observation </a:t>
            </a:r>
            <a:r>
              <a:rPr lang="de-DE" sz="1700" b="1" dirty="0" err="1" smtClean="0"/>
              <a:t>and</a:t>
            </a:r>
            <a:r>
              <a:rPr lang="de-DE" sz="1700" b="1" dirty="0" smtClean="0"/>
              <a:t> Rapid </a:t>
            </a:r>
            <a:r>
              <a:rPr lang="de-DE" sz="1700" b="1" dirty="0" err="1" smtClean="0"/>
              <a:t>Detection</a:t>
            </a:r>
            <a:r>
              <a:rPr lang="de-DE" sz="1700" b="1" dirty="0" smtClean="0"/>
              <a:t>):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Kombination 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aus: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Burst-Analyse, </a:t>
            </a: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</a:rPr>
              <a:t>Muster </a:t>
            </a:r>
            <a:r>
              <a:rPr lang="de-DE" sz="1800" b="1" dirty="0">
                <a:solidFill>
                  <a:schemeClr val="tx1">
                    <a:alpha val="20000"/>
                  </a:schemeClr>
                </a:solidFill>
              </a:rPr>
              <a:t>in </a:t>
            </a: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</a:rPr>
              <a:t>Zieladressen,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Causation</a:t>
            </a:r>
            <a:endParaRPr lang="de-DE" sz="1800" b="1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Misst Verteilung der # Zieladressenbesuche vs. Zieladressen-Rang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lineare Regressions-Analyse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:</a:t>
            </a: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 smtClean="0"/>
          </a:p>
          <a:p>
            <a:pPr marL="342900" indent="-342900">
              <a:buFont typeface="Wingdings" pitchFamily="2" charset="2"/>
              <a:buChar char="§"/>
            </a:pPr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4"/>
            </a:pPr>
            <a:r>
              <a:rPr lang="de-DE" dirty="0">
                <a:latin typeface="+mj-lt"/>
                <a:ea typeface="+mj-ea"/>
                <a:cs typeface="Tahoma" pitchFamily="34" charset="0"/>
              </a:rPr>
              <a:t> </a:t>
            </a:r>
            <a:r>
              <a:rPr lang="de-DE" dirty="0" err="1" smtClean="0">
                <a:latin typeface="+mj-lt"/>
                <a:ea typeface="+mj-ea"/>
                <a:cs typeface="Tahoma" pitchFamily="34" charset="0"/>
              </a:rPr>
              <a:t>Causation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 – SWORD/2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pic>
        <p:nvPicPr>
          <p:cNvPr id="20486" name="Picture 6" descr="http://home.eduhi.at/member/j.kliemann/ti83/regr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0" y="3284984"/>
            <a:ext cx="3491920" cy="261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http://home.eduhi.at/member/j.kliemann/ti83/regr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43" y="3402347"/>
            <a:ext cx="3299899" cy="24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6156176" y="6141655"/>
            <a:ext cx="295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Quellehttp://home.eduhi.at/member/j.kliemann/ti83/regr.htm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959898" y="577564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Wurm-Traffic</a:t>
            </a:r>
            <a:endParaRPr lang="de-DE" sz="2400" dirty="0"/>
          </a:p>
        </p:txBody>
      </p:sp>
      <p:sp>
        <p:nvSpPr>
          <p:cNvPr id="36" name="Textfeld 35"/>
          <p:cNvSpPr txBox="1"/>
          <p:nvPr/>
        </p:nvSpPr>
        <p:spPr>
          <a:xfrm>
            <a:off x="1368112" y="58679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</a:t>
            </a:r>
            <a:r>
              <a:rPr lang="de-DE" sz="2400" dirty="0" smtClean="0"/>
              <a:t>ormaler-Traffic</a:t>
            </a:r>
            <a:endParaRPr lang="de-DE" sz="2400" dirty="0"/>
          </a:p>
        </p:txBody>
      </p:sp>
      <p:sp>
        <p:nvSpPr>
          <p:cNvPr id="30" name="Textfeld 29"/>
          <p:cNvSpPr txBox="1"/>
          <p:nvPr/>
        </p:nvSpPr>
        <p:spPr>
          <a:xfrm rot="16200000">
            <a:off x="-458219" y="453525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# Besuche von Zieladressen</a:t>
            </a:r>
            <a:endParaRPr lang="de-DE" sz="1400" dirty="0"/>
          </a:p>
        </p:txBody>
      </p:sp>
      <p:sp>
        <p:nvSpPr>
          <p:cNvPr id="38" name="Textfeld 37"/>
          <p:cNvSpPr txBox="1"/>
          <p:nvPr/>
        </p:nvSpPr>
        <p:spPr>
          <a:xfrm rot="16200000">
            <a:off x="3897797" y="453525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# Besuche von Zieladressen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1080080" y="5517232"/>
            <a:ext cx="297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Popularitätsrang der Zieladressen</a:t>
            </a:r>
            <a:endParaRPr lang="de-DE" sz="1400" dirty="0"/>
          </a:p>
        </p:txBody>
      </p:sp>
      <p:sp>
        <p:nvSpPr>
          <p:cNvPr id="40" name="Textfeld 39"/>
          <p:cNvSpPr txBox="1"/>
          <p:nvPr/>
        </p:nvSpPr>
        <p:spPr>
          <a:xfrm>
            <a:off x="5504147" y="5497487"/>
            <a:ext cx="297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Popularitätsrang der Zieladressen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3937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30" grpId="0"/>
      <p:bldP spid="38" grpId="0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4"/>
            </a:pPr>
            <a:r>
              <a:rPr lang="de-DE" dirty="0">
                <a:latin typeface="+mj-lt"/>
                <a:ea typeface="+mj-ea"/>
                <a:cs typeface="Tahoma" pitchFamily="34" charset="0"/>
              </a:rPr>
              <a:t> </a:t>
            </a:r>
            <a:r>
              <a:rPr lang="de-DE" dirty="0" err="1" smtClean="0">
                <a:latin typeface="+mj-lt"/>
                <a:ea typeface="+mj-ea"/>
                <a:cs typeface="Tahoma" pitchFamily="34" charset="0"/>
              </a:rPr>
              <a:t>Causation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 – SWORD/2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689319"/>
          </a:xfrm>
        </p:spPr>
        <p:txBody>
          <a:bodyPr/>
          <a:lstStyle/>
          <a:p>
            <a:r>
              <a:rPr lang="de-DE" sz="1700" b="1" dirty="0" smtClean="0"/>
              <a:t>SWORD/2 (</a:t>
            </a:r>
            <a:r>
              <a:rPr lang="de-DE" sz="1700" b="1" dirty="0" err="1" smtClean="0"/>
              <a:t>Selfpropagating</a:t>
            </a:r>
            <a:r>
              <a:rPr lang="de-DE" sz="1700" b="1" dirty="0" smtClean="0"/>
              <a:t> Worm-Observation </a:t>
            </a:r>
            <a:r>
              <a:rPr lang="de-DE" sz="1700" b="1" dirty="0" err="1" smtClean="0"/>
              <a:t>and</a:t>
            </a:r>
            <a:r>
              <a:rPr lang="de-DE" sz="1700" b="1" dirty="0" smtClean="0"/>
              <a:t> Rapid </a:t>
            </a:r>
            <a:r>
              <a:rPr lang="de-DE" sz="1700" b="1" dirty="0" err="1" smtClean="0"/>
              <a:t>Detection</a:t>
            </a:r>
            <a:r>
              <a:rPr lang="de-DE" sz="1700" b="1" dirty="0" smtClean="0"/>
              <a:t>):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Kombination 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aus: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Burst-Analyse, Muster 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in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Zieladressen, </a:t>
            </a:r>
            <a:r>
              <a:rPr lang="de-DE" sz="1800" b="1" dirty="0" err="1">
                <a:solidFill>
                  <a:schemeClr val="tx1">
                    <a:alpha val="20000"/>
                  </a:schemeClr>
                </a:solidFill>
              </a:rPr>
              <a:t>Causation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Causation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beschränkt auf Verbindungen von innen nach außen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k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ausaler, gerichteter Verbindungsgraph: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Knoten = Verbindungen, Kanten = Beziehung zw. Verbind.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Knoten stehen in Beziehung bei </a:t>
            </a: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Lamport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-Bedingung+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gleiche Verbindungsattribute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W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enn Muster von Zieladressen +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Burst Analyse Wurmaktivität meldet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</a:t>
            </a: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Sliding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</a:t>
            </a: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Window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mit Grenzwert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über # verdächtigen Vorgängerverb.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Bei Überschreitung  Alarm</a:t>
            </a:r>
            <a:endParaRPr lang="de-DE" sz="1800" dirty="0" smtClean="0"/>
          </a:p>
          <a:p>
            <a:pPr marL="342900" indent="-342900">
              <a:buFont typeface="Wingdings" pitchFamily="2" charset="2"/>
              <a:buChar char="§"/>
            </a:pPr>
            <a:endParaRPr lang="de-DE" dirty="0" smtClean="0"/>
          </a:p>
          <a:p>
            <a:pPr marL="0" indent="0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/>
              <p:cNvSpPr/>
              <p:nvPr/>
            </p:nvSpPr>
            <p:spPr>
              <a:xfrm>
                <a:off x="7524328" y="3486975"/>
                <a:ext cx="504056" cy="508797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dirty="0">
                  <a:solidFill>
                    <a:srgbClr val="B90F22"/>
                  </a:solidFill>
                </a:endParaRPr>
              </a:p>
            </p:txBody>
          </p:sp>
        </mc:Choice>
        <mc:Fallback xmlns="">
          <p:sp>
            <p:nvSpPr>
              <p:cNvPr id="4" name="El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486975"/>
                <a:ext cx="504056" cy="508797"/>
              </a:xfrm>
              <a:prstGeom prst="ellipse">
                <a:avLst/>
              </a:prstGeom>
              <a:blipFill rotWithShape="1">
                <a:blip r:embed="rId3"/>
                <a:stretch>
                  <a:fillRect l="-574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lipse 15"/>
              <p:cNvSpPr/>
              <p:nvPr/>
            </p:nvSpPr>
            <p:spPr>
              <a:xfrm>
                <a:off x="6516216" y="4737439"/>
                <a:ext cx="504056" cy="508797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dirty="0">
                  <a:solidFill>
                    <a:srgbClr val="B90F22"/>
                  </a:solidFill>
                </a:endParaRPr>
              </a:p>
            </p:txBody>
          </p:sp>
        </mc:Choice>
        <mc:Fallback xmlns="">
          <p:sp>
            <p:nvSpPr>
              <p:cNvPr id="16" name="Ellips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737439"/>
                <a:ext cx="504056" cy="508797"/>
              </a:xfrm>
              <a:prstGeom prst="ellipse">
                <a:avLst/>
              </a:prstGeom>
              <a:blipFill rotWithShape="1">
                <a:blip r:embed="rId4"/>
                <a:stretch>
                  <a:fillRect l="-689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lipse 16"/>
              <p:cNvSpPr/>
              <p:nvPr/>
            </p:nvSpPr>
            <p:spPr>
              <a:xfrm>
                <a:off x="8604448" y="4737439"/>
                <a:ext cx="504056" cy="508797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dirty="0">
                  <a:solidFill>
                    <a:srgbClr val="B90F22"/>
                  </a:solidFill>
                </a:endParaRPr>
              </a:p>
            </p:txBody>
          </p:sp>
        </mc:Choice>
        <mc:Fallback xmlns="">
          <p:sp>
            <p:nvSpPr>
              <p:cNvPr id="17" name="Ellips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4737439"/>
                <a:ext cx="504056" cy="508797"/>
              </a:xfrm>
              <a:prstGeom prst="ellipse">
                <a:avLst/>
              </a:prstGeom>
              <a:blipFill rotWithShape="1">
                <a:blip r:embed="rId5"/>
                <a:stretch>
                  <a:fillRect l="-574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llipse 17"/>
              <p:cNvSpPr/>
              <p:nvPr/>
            </p:nvSpPr>
            <p:spPr>
              <a:xfrm>
                <a:off x="7524328" y="5210426"/>
                <a:ext cx="504056" cy="508797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dirty="0">
                  <a:solidFill>
                    <a:srgbClr val="B90F22"/>
                  </a:solidFill>
                </a:endParaRPr>
              </a:p>
            </p:txBody>
          </p:sp>
        </mc:Choice>
        <mc:Fallback xmlns="">
          <p:sp>
            <p:nvSpPr>
              <p:cNvPr id="18" name="Ellips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5210426"/>
                <a:ext cx="504056" cy="508797"/>
              </a:xfrm>
              <a:prstGeom prst="ellipse">
                <a:avLst/>
              </a:prstGeom>
              <a:blipFill rotWithShape="1">
                <a:blip r:embed="rId6"/>
                <a:stretch>
                  <a:fillRect l="-574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/>
          <p:cNvCxnSpPr>
            <a:stCxn id="4" idx="3"/>
            <a:endCxn id="16" idx="7"/>
          </p:cNvCxnSpPr>
          <p:nvPr/>
        </p:nvCxnSpPr>
        <p:spPr>
          <a:xfrm flipH="1">
            <a:off x="6946455" y="3921260"/>
            <a:ext cx="651690" cy="89069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4" idx="4"/>
            <a:endCxn id="18" idx="0"/>
          </p:cNvCxnSpPr>
          <p:nvPr/>
        </p:nvCxnSpPr>
        <p:spPr>
          <a:xfrm>
            <a:off x="7776356" y="3995772"/>
            <a:ext cx="0" cy="121465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4" idx="5"/>
            <a:endCxn id="17" idx="1"/>
          </p:cNvCxnSpPr>
          <p:nvPr/>
        </p:nvCxnSpPr>
        <p:spPr>
          <a:xfrm>
            <a:off x="7954567" y="3921260"/>
            <a:ext cx="723698" cy="89069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 rot="16200000">
                <a:off x="7015622" y="4363481"/>
                <a:ext cx="1360392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p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𝑇𝐶𝑃</m:t>
                          </m:r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𝐹𝑙𝑎𝑔</m:t>
                          </m:r>
                        </m:sup>
                      </m:sSup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15622" y="4363481"/>
                <a:ext cx="1360392" cy="3429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 rot="18339635">
                <a:off x="6589156" y="4175857"/>
                <a:ext cx="11897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p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𝑃𝑜𝑟𝑡</m:t>
                          </m:r>
                        </m:sup>
                      </m:sSup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635">
                <a:off x="6589156" y="4175857"/>
                <a:ext cx="1189720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 rot="13790791">
                <a:off x="7701853" y="4049033"/>
                <a:ext cx="1360392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p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𝑃𝑟𝑜𝑡𝑜𝑘𝑜𝑙𝑙</m:t>
                          </m:r>
                        </m:sup>
                      </m:sSup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790791">
                <a:off x="7701853" y="4049033"/>
                <a:ext cx="1360392" cy="3429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Ellipse 33"/>
              <p:cNvSpPr/>
              <p:nvPr/>
            </p:nvSpPr>
            <p:spPr>
              <a:xfrm>
                <a:off x="5292080" y="5359183"/>
                <a:ext cx="504056" cy="508797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dirty="0">
                  <a:solidFill>
                    <a:srgbClr val="B90F22"/>
                  </a:solidFill>
                </a:endParaRPr>
              </a:p>
            </p:txBody>
          </p:sp>
        </mc:Choice>
        <mc:Fallback xmlns="">
          <p:sp>
            <p:nvSpPr>
              <p:cNvPr id="34" name="Ellips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359183"/>
                <a:ext cx="504056" cy="508797"/>
              </a:xfrm>
              <a:prstGeom prst="ellipse">
                <a:avLst/>
              </a:prstGeom>
              <a:blipFill rotWithShape="1">
                <a:blip r:embed="rId10"/>
                <a:stretch>
                  <a:fillRect l="-689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llipse 34"/>
              <p:cNvSpPr/>
              <p:nvPr/>
            </p:nvSpPr>
            <p:spPr>
              <a:xfrm>
                <a:off x="5292080" y="4351071"/>
                <a:ext cx="504056" cy="508797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B90F2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dirty="0">
                  <a:solidFill>
                    <a:srgbClr val="B90F22"/>
                  </a:solidFill>
                </a:endParaRPr>
              </a:p>
            </p:txBody>
          </p:sp>
        </mc:Choice>
        <mc:Fallback xmlns="">
          <p:sp>
            <p:nvSpPr>
              <p:cNvPr id="35" name="Ellips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351071"/>
                <a:ext cx="504056" cy="508797"/>
              </a:xfrm>
              <a:prstGeom prst="ellipse">
                <a:avLst/>
              </a:prstGeom>
              <a:blipFill rotWithShape="1">
                <a:blip r:embed="rId11"/>
                <a:stretch>
                  <a:fillRect l="-689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38"/>
          <p:cNvCxnSpPr>
            <a:stCxn id="16" idx="1"/>
            <a:endCxn id="35" idx="6"/>
          </p:cNvCxnSpPr>
          <p:nvPr/>
        </p:nvCxnSpPr>
        <p:spPr>
          <a:xfrm flipH="1" flipV="1">
            <a:off x="5796136" y="4605470"/>
            <a:ext cx="793897" cy="20648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 rot="851145">
                <a:off x="5735199" y="4491690"/>
                <a:ext cx="11897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p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𝑃𝑜𝑟𝑡</m:t>
                          </m:r>
                        </m:sup>
                      </m:sSup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51145">
                <a:off x="5735199" y="4491690"/>
                <a:ext cx="1189720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 rot="19833041">
                <a:off x="5600548" y="5125720"/>
                <a:ext cx="11897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p>
                          <m:r>
                            <a:rPr lang="de-DE" sz="1600" b="0" i="1" smtClean="0">
                              <a:solidFill>
                                <a:srgbClr val="B90F22"/>
                              </a:solidFill>
                              <a:latin typeface="Cambria Math"/>
                            </a:rPr>
                            <m:t>𝑃𝑜𝑟𝑡</m:t>
                          </m:r>
                        </m:sup>
                      </m:sSup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33041">
                <a:off x="5600548" y="5125720"/>
                <a:ext cx="1189720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/>
          <p:cNvCxnSpPr>
            <a:stCxn id="16" idx="3"/>
            <a:endCxn id="34" idx="6"/>
          </p:cNvCxnSpPr>
          <p:nvPr/>
        </p:nvCxnSpPr>
        <p:spPr>
          <a:xfrm flipH="1">
            <a:off x="5796136" y="5171724"/>
            <a:ext cx="793897" cy="44185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5076056" y="4279063"/>
            <a:ext cx="2129696" cy="1671023"/>
          </a:xfrm>
          <a:prstGeom prst="rect">
            <a:avLst/>
          </a:prstGeom>
          <a:noFill/>
          <a:ln w="63500">
            <a:solidFill>
              <a:srgbClr val="FDC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5004048" y="5939988"/>
            <a:ext cx="3852428" cy="369332"/>
          </a:xfrm>
          <a:prstGeom prst="rect">
            <a:avLst/>
          </a:prstGeom>
          <a:noFill/>
          <a:effectLst>
            <a:outerShdw blurRad="139700" dist="2540000" dir="21540000" sx="162000" sy="162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C00000"/>
                </a:solidFill>
              </a:rPr>
              <a:t>Sliding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Window</a:t>
            </a:r>
            <a:r>
              <a:rPr lang="de-DE" b="1" dirty="0" smtClean="0">
                <a:solidFill>
                  <a:srgbClr val="C00000"/>
                </a:solidFill>
              </a:rPr>
              <a:t> über # Vorgänger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0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31" grpId="0"/>
      <p:bldP spid="32" grpId="0"/>
      <p:bldP spid="33" grpId="0"/>
      <p:bldP spid="34" grpId="0" animBg="1"/>
      <p:bldP spid="35" grpId="0" animBg="1"/>
      <p:bldP spid="40" grpId="0"/>
      <p:bldP spid="41" grpId="0"/>
      <p:bldP spid="45" grpId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5"/>
            </a:pPr>
            <a:r>
              <a:rPr lang="de-DE" dirty="0">
                <a:latin typeface="+mj-lt"/>
                <a:ea typeface="+mj-ea"/>
                <a:cs typeface="Tahoma" pitchFamily="34" charset="0"/>
              </a:rPr>
              <a:t> 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Entropie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16735"/>
                <a:ext cx="8676496" cy="4692585"/>
              </a:xfrm>
            </p:spPr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de-DE" sz="1800" dirty="0" smtClean="0">
                    <a:solidFill>
                      <a:schemeClr val="tx1">
                        <a:alpha val="20000"/>
                      </a:schemeClr>
                    </a:solidFill>
                  </a:rPr>
                  <a:t>Shannon: </a:t>
                </a:r>
                <a:br>
                  <a:rPr lang="de-DE" sz="1800" dirty="0" smtClean="0">
                    <a:solidFill>
                      <a:schemeClr val="tx1">
                        <a:alpha val="20000"/>
                      </a:schemeClr>
                    </a:solidFill>
                  </a:rPr>
                </a:br>
                <a:r>
                  <a:rPr lang="de-DE" sz="1800" dirty="0" smtClean="0">
                    <a:solidFill>
                      <a:schemeClr val="tx1">
                        <a:alpha val="20000"/>
                      </a:schemeClr>
                    </a:solidFill>
                  </a:rPr>
                  <a:t>Entropie H = Informationsgehalt/Zufälligkeit einer Datenmenge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1800" dirty="0">
                    <a:solidFill>
                      <a:schemeClr val="tx1">
                        <a:alpha val="20000"/>
                      </a:schemeClr>
                    </a:solidFill>
                  </a:rPr>
                  <a:t>j</a:t>
                </a:r>
                <a:r>
                  <a:rPr lang="de-DE" sz="1800" dirty="0" smtClean="0">
                    <a:solidFill>
                      <a:schemeClr val="tx1">
                        <a:alpha val="20000"/>
                      </a:schemeClr>
                    </a:solidFill>
                  </a:rPr>
                  <a:t>e höher H, desto zufälliger die Datenmenge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1800" dirty="0">
                    <a:solidFill>
                      <a:schemeClr val="tx1">
                        <a:alpha val="20000"/>
                      </a:schemeClr>
                    </a:solidFill>
                  </a:rPr>
                  <a:t>a</a:t>
                </a:r>
                <a:r>
                  <a:rPr lang="de-DE" sz="1800" dirty="0" smtClean="0">
                    <a:solidFill>
                      <a:schemeClr val="tx1">
                        <a:alpha val="20000"/>
                      </a:schemeClr>
                    </a:solidFill>
                  </a:rPr>
                  <a:t>ls Detektionstechnik: A. Wagner 2005: 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1800" dirty="0" smtClean="0">
                    <a:solidFill>
                      <a:schemeClr val="tx1">
                        <a:alpha val="20000"/>
                      </a:schemeClr>
                    </a:solidFill>
                  </a:rPr>
                  <a:t>Entropie des Traffic = Größe </a:t>
                </a:r>
                <a:r>
                  <a:rPr lang="de-DE" sz="1800" dirty="0">
                    <a:solidFill>
                      <a:schemeClr val="tx1">
                        <a:alpha val="20000"/>
                      </a:schemeClr>
                    </a:solidFill>
                  </a:rPr>
                  <a:t>der binären, </a:t>
                </a:r>
                <a:r>
                  <a:rPr lang="de-DE" sz="1800" dirty="0" smtClean="0">
                    <a:solidFill>
                      <a:schemeClr val="tx1">
                        <a:alpha val="20000"/>
                      </a:schemeClr>
                    </a:solidFill>
                  </a:rPr>
                  <a:t>sequentiellen, komprimierten</a:t>
                </a:r>
                <a:r>
                  <a:rPr lang="de-DE" sz="1800" dirty="0">
                    <a:solidFill>
                      <a:schemeClr val="tx1">
                        <a:alpha val="20000"/>
                      </a:schemeClr>
                    </a:solidFill>
                  </a:rPr>
                  <a:t/>
                </a:r>
                <a:br>
                  <a:rPr lang="de-DE" sz="1800" dirty="0">
                    <a:solidFill>
                      <a:schemeClr val="tx1">
                        <a:alpha val="20000"/>
                      </a:schemeClr>
                    </a:solidFill>
                  </a:rPr>
                </a:br>
                <a:r>
                  <a:rPr lang="de-DE" sz="1800" dirty="0">
                    <a:solidFill>
                      <a:schemeClr val="tx1">
                        <a:alpha val="20000"/>
                      </a:schemeClr>
                    </a:solidFill>
                  </a:rPr>
                  <a:t>Form des </a:t>
                </a:r>
                <a:r>
                  <a:rPr lang="de-DE" sz="1800" dirty="0" smtClean="0">
                    <a:solidFill>
                      <a:schemeClr val="tx1">
                        <a:alpha val="20000"/>
                      </a:schemeClr>
                    </a:solidFill>
                  </a:rPr>
                  <a:t>Traffic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1800" dirty="0">
                    <a:solidFill>
                      <a:schemeClr val="tx1">
                        <a:alpha val="20000"/>
                      </a:schemeClr>
                    </a:solidFill>
                  </a:rPr>
                  <a:t>b</a:t>
                </a:r>
                <a:r>
                  <a:rPr lang="de-DE" sz="1800" dirty="0" smtClean="0">
                    <a:solidFill>
                      <a:schemeClr val="tx1">
                        <a:alpha val="20000"/>
                      </a:schemeClr>
                    </a:solidFill>
                  </a:rPr>
                  <a:t>ei </a:t>
                </a:r>
                <a:r>
                  <a:rPr lang="de-DE" sz="1800" dirty="0">
                    <a:solidFill>
                      <a:schemeClr val="tx1">
                        <a:alpha val="20000"/>
                      </a:schemeClr>
                    </a:solidFill>
                  </a:rPr>
                  <a:t>Wurmscanverhalten</a:t>
                </a:r>
                <a:r>
                  <a:rPr lang="de-DE" sz="1600" dirty="0">
                    <a:solidFill>
                      <a:schemeClr val="tx1">
                        <a:alpha val="2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𝑄𝑢𝑒𝑙𝑙</m:t>
                        </m:r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𝐼𝑃𝑠</m:t>
                        </m:r>
                      </m:sub>
                    </m:sSub>
                  </m:oMath>
                </a14:m>
                <a:r>
                  <a:rPr lang="de-DE" sz="4400" dirty="0">
                    <a:solidFill>
                      <a:schemeClr val="tx1">
                        <a:alpha val="20000"/>
                      </a:schemeClr>
                    </a:solidFill>
                    <a:latin typeface="Lucida Sans Unicode"/>
                    <a:cs typeface="Lucida Sans Unicode"/>
                    <a:sym typeface="Wingdings" pitchFamily="2" charset="2"/>
                  </a:rPr>
                  <a:t>↓ </a:t>
                </a:r>
                <a:r>
                  <a:rPr lang="de-DE" sz="2400" dirty="0">
                    <a:solidFill>
                      <a:schemeClr val="tx1">
                        <a:alpha val="20000"/>
                      </a:schemeClr>
                    </a:solidFill>
                    <a:latin typeface="Lucida Sans Unicode"/>
                    <a:cs typeface="Lucida Sans Unicode"/>
                    <a:sym typeface="Wingdings" pitchFamily="2" charset="2"/>
                  </a:rPr>
                  <a:t>+</a:t>
                </a:r>
                <a:r>
                  <a:rPr lang="de-DE" sz="4400" dirty="0">
                    <a:solidFill>
                      <a:schemeClr val="tx1">
                        <a:alpha val="2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𝑍𝑖𝑒𝑙</m:t>
                        </m:r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𝐼𝑃𝑠</m:t>
                        </m:r>
                      </m:sub>
                    </m:sSub>
                    <m:r>
                      <a:rPr lang="de-DE" sz="2400" i="1">
                        <a:solidFill>
                          <a:schemeClr val="tx1">
                            <a:alpha val="2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3600" dirty="0">
                    <a:solidFill>
                      <a:schemeClr val="tx1">
                        <a:alpha val="20000"/>
                      </a:schemeClr>
                    </a:solidFill>
                    <a:sym typeface="Wingdings" pitchFamily="2" charset="2"/>
                  </a:rPr>
                  <a:t>↑</a:t>
                </a:r>
                <a:br>
                  <a:rPr lang="de-DE" sz="3600" dirty="0">
                    <a:solidFill>
                      <a:schemeClr val="tx1">
                        <a:alpha val="20000"/>
                      </a:schemeClr>
                    </a:solidFill>
                    <a:sym typeface="Wingdings" pitchFamily="2" charset="2"/>
                  </a:rPr>
                </a:br>
                <a:r>
                  <a:rPr lang="de-DE" sz="3600" dirty="0">
                    <a:solidFill>
                      <a:schemeClr val="tx1">
                        <a:alpha val="20000"/>
                      </a:schemeClr>
                    </a:solidFill>
                    <a:sym typeface="Wingdings" pitchFamily="2" charset="2"/>
                  </a:rPr>
                  <a:t>	</a:t>
                </a:r>
                <a:r>
                  <a:rPr lang="de-DE" sz="2400" dirty="0">
                    <a:solidFill>
                      <a:schemeClr val="tx1">
                        <a:alpha val="20000"/>
                      </a:schemeClr>
                    </a:solidFill>
                    <a:sym typeface="Wingdings" pitchFamily="2" charset="2"/>
                  </a:rPr>
                  <a:t>		   </a:t>
                </a:r>
                <a:r>
                  <a:rPr lang="de-DE" sz="2400" dirty="0">
                    <a:solidFill>
                      <a:schemeClr val="tx1">
                        <a:alpha val="2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𝑄𝑢𝑒𝑙𝑙</m:t>
                        </m:r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𝑃𝑜𝑟𝑡𝑠</m:t>
                        </m:r>
                      </m:sub>
                    </m:sSub>
                    <m:r>
                      <a:rPr lang="de-DE" sz="2400" i="1">
                        <a:solidFill>
                          <a:schemeClr val="tx1">
                            <a:alpha val="2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3600" dirty="0">
                    <a:solidFill>
                      <a:schemeClr val="tx1">
                        <a:alpha val="20000"/>
                      </a:schemeClr>
                    </a:solidFill>
                    <a:sym typeface="Wingdings" pitchFamily="2" charset="2"/>
                  </a:rPr>
                  <a:t>↑ </a:t>
                </a:r>
                <a:r>
                  <a:rPr lang="de-DE" sz="2400" dirty="0">
                    <a:solidFill>
                      <a:schemeClr val="tx1">
                        <a:alpha val="20000"/>
                      </a:schemeClr>
                    </a:solidFill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𝑍𝑖𝑒𝑙</m:t>
                        </m:r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2400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/>
                          </a:rPr>
                          <m:t>𝐼𝑃𝑠</m:t>
                        </m:r>
                      </m:sub>
                    </m:sSub>
                    <m:r>
                      <a:rPr lang="de-DE" sz="2400" i="1">
                        <a:solidFill>
                          <a:schemeClr val="tx1">
                            <a:alpha val="2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4000" dirty="0" smtClean="0">
                    <a:solidFill>
                      <a:schemeClr val="tx1">
                        <a:alpha val="20000"/>
                      </a:schemeClr>
                    </a:solidFill>
                    <a:latin typeface="Lucida Sans Unicode"/>
                    <a:cs typeface="Lucida Sans Unicode"/>
                    <a:sym typeface="Wingdings" pitchFamily="2" charset="2"/>
                  </a:rPr>
                  <a:t>↓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1800" dirty="0" smtClean="0">
                    <a:solidFill>
                      <a:schemeClr val="tx1">
                        <a:alpha val="20000"/>
                      </a:schemeClr>
                    </a:solidFill>
                    <a:latin typeface="Lucida Sans Unicode"/>
                    <a:cs typeface="Lucida Sans Unicode"/>
                    <a:sym typeface="Wingdings" pitchFamily="2" charset="2"/>
                  </a:rPr>
                  <a:t>H aller Verbindungsattribute vergleichen</a:t>
                </a:r>
                <a:endParaRPr lang="de-DE" sz="1800" dirty="0">
                  <a:solidFill>
                    <a:schemeClr val="tx1">
                      <a:alpha val="20000"/>
                    </a:schemeClr>
                  </a:solidFill>
                  <a:sym typeface="Wingdings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de-DE" sz="180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16735"/>
                <a:ext cx="8676496" cy="4692585"/>
              </a:xfrm>
              <a:blipFill rotWithShape="1">
                <a:blip r:embed="rId3"/>
                <a:stretch>
                  <a:fillRect l="-2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2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lvl="2" indent="-571500">
              <a:buFont typeface="+mj-lt"/>
              <a:buAutoNum type="romanUcPeriod" startAt="5"/>
            </a:pPr>
            <a:r>
              <a:rPr lang="de-DE" dirty="0">
                <a:latin typeface="+mj-lt"/>
                <a:ea typeface="+mj-ea"/>
                <a:cs typeface="Tahoma" pitchFamily="34" charset="0"/>
              </a:rPr>
              <a:t> </a:t>
            </a:r>
            <a:r>
              <a:rPr lang="de-DE" dirty="0" smtClean="0">
                <a:latin typeface="+mj-lt"/>
                <a:ea typeface="+mj-ea"/>
                <a:cs typeface="Tahoma" pitchFamily="34" charset="0"/>
              </a:rPr>
              <a:t>Entropie</a:t>
            </a:r>
            <a:endParaRPr lang="de-DE" dirty="0"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95536" y="1544727"/>
            <a:ext cx="8676496" cy="4692585"/>
          </a:xfrm>
        </p:spPr>
        <p:txBody>
          <a:bodyPr/>
          <a:lstStyle/>
          <a:p>
            <a:pPr marL="0" indent="0"/>
            <a:endParaRPr lang="de-DE" sz="2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64121"/>
            <a:ext cx="6634182" cy="2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076056" y="6141655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Quelle: http://www.tik.ethz.ch/~ddosvax/publications/papers/wetice05_entropy.pdf</a:t>
            </a:r>
          </a:p>
        </p:txBody>
      </p:sp>
      <p:sp>
        <p:nvSpPr>
          <p:cNvPr id="2" name="Textfeld 1"/>
          <p:cNvSpPr txBox="1"/>
          <p:nvPr/>
        </p:nvSpPr>
        <p:spPr>
          <a:xfrm rot="5400000">
            <a:off x="7064981" y="2217219"/>
            <a:ext cx="152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W32.Blaster (TCP)</a:t>
            </a:r>
            <a:endParaRPr lang="de-DE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89530"/>
            <a:ext cx="6598080" cy="234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 rot="5400000">
            <a:off x="7088995" y="4614636"/>
            <a:ext cx="152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W32.Witty (UDP)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6"/>
            </a:pPr>
            <a:r>
              <a:rPr lang="de-DE" sz="2400" dirty="0" smtClean="0"/>
              <a:t>Vergleich der Detektionstechniken</a:t>
            </a:r>
            <a:endParaRPr lang="de-DE" sz="2400" dirty="0"/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pic>
        <p:nvPicPr>
          <p:cNvPr id="6147" name="Picture 3" descr="C:\Users\ghost\Uni\WS-12-13\Seminar-Malware\Präsentation\techniken-abdeckun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60" y="1772816"/>
            <a:ext cx="6057576" cy="415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</p:spTree>
    <p:extLst>
      <p:ext uri="{BB962C8B-B14F-4D97-AF65-F5344CB8AC3E}">
        <p14:creationId xmlns:p14="http://schemas.microsoft.com/office/powerpoint/2010/main" val="12918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 2: 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90" y="1124744"/>
            <a:ext cx="8460472" cy="48965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Beispieldetektoren</a:t>
            </a:r>
          </a:p>
          <a:p>
            <a:pPr marL="815975" lvl="2" indent="-457200">
              <a:buFont typeface="+mj-lt"/>
              <a:buAutoNum type="romanUcPeriod"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Evaluationsmetriken</a:t>
            </a:r>
          </a:p>
          <a:p>
            <a:pPr marL="815975" lvl="2" indent="-457200">
              <a:buFont typeface="+mj-lt"/>
              <a:buAutoNum type="romanUcPeriod"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Experimentaufbau</a:t>
            </a:r>
          </a:p>
          <a:p>
            <a:pPr marL="815975" lvl="2" indent="-457200">
              <a:buFont typeface="+mj-lt"/>
              <a:buAutoNum type="romanUcPeriod"/>
            </a:pPr>
            <a:r>
              <a:rPr lang="de-DE" sz="2000" dirty="0" smtClean="0">
                <a:solidFill>
                  <a:schemeClr val="bg1">
                    <a:lumMod val="85000"/>
                  </a:schemeClr>
                </a:solidFill>
              </a:rPr>
              <a:t>Ergebnisse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  <a:p>
            <a:pPr marL="1185862" lvl="4" indent="-457200">
              <a:buFont typeface="+mj-lt"/>
              <a:buAutoNum type="alphaLcParenR"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Zufällig</a:t>
            </a:r>
          </a:p>
          <a:p>
            <a:pPr marL="1185862" lvl="4" indent="-457200">
              <a:buFont typeface="+mj-lt"/>
              <a:buAutoNum type="alphaLcParenR"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Lokale Präferenz</a:t>
            </a:r>
          </a:p>
          <a:p>
            <a:pPr marL="1185862" lvl="4" indent="-457200">
              <a:buFont typeface="+mj-lt"/>
              <a:buAutoNum type="alphaLcParenR"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Topologisch</a:t>
            </a:r>
          </a:p>
          <a:p>
            <a:pPr marL="1185862" lvl="4" indent="-457200">
              <a:buFont typeface="+mj-lt"/>
              <a:buAutoNum type="alphaLcParenR"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Vergleich mit </a:t>
            </a:r>
            <a:r>
              <a:rPr lang="de-DE" sz="2000" dirty="0" smtClean="0">
                <a:solidFill>
                  <a:schemeClr val="bg1">
                    <a:lumMod val="85000"/>
                  </a:schemeClr>
                </a:solidFill>
              </a:rPr>
              <a:t>SWORD2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Fazit und 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Evaluation der </a:t>
            </a:r>
            <a:br>
              <a:rPr lang="de-DE" dirty="0" smtClean="0"/>
            </a:br>
            <a:r>
              <a:rPr lang="de-DE" dirty="0" smtClean="0"/>
              <a:t>    Beispieldetektoren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Zu Vergleichende Detektoren: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TRW, RBS, TRW+RBS, MRW, DSC, PGD und SWORD2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r>
              <a:rPr lang="de-DE" sz="1800" u="sng" dirty="0" smtClean="0">
                <a:solidFill>
                  <a:schemeClr val="tx1">
                    <a:alpha val="20000"/>
                  </a:schemeClr>
                </a:solidFill>
              </a:rPr>
              <a:t>Evaluationsframework: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Importieren von Traffic-Aufzeichnungen</a:t>
            </a:r>
            <a:endParaRPr lang="de-DE" sz="1800" u="sng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u="sng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u="sng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u="sng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u="sng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u="sng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u="sng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u="sng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u="sng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u="sng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u="sng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GLOW-Wurmsimulator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(zufällig, lokale Präferenz, topologisch, verschiedene Scanraten)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endParaRPr lang="de-DE" dirty="0"/>
          </a:p>
        </p:txBody>
      </p:sp>
      <p:pic>
        <p:nvPicPr>
          <p:cNvPr id="25602" name="Picture 2" descr="C:\Users\ghost\Uni\WS-12-13\Seminar-Malware\Präsentation\frame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73449"/>
            <a:ext cx="7373938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 flipV="1">
            <a:off x="2195736" y="5157193"/>
            <a:ext cx="792088" cy="420772"/>
          </a:xfrm>
          <a:prstGeom prst="straightConnector1">
            <a:avLst/>
          </a:prstGeom>
          <a:ln w="38100">
            <a:solidFill>
              <a:srgbClr val="74B2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</p:spTree>
    <p:extLst>
      <p:ext uri="{BB962C8B-B14F-4D97-AF65-F5344CB8AC3E}">
        <p14:creationId xmlns:p14="http://schemas.microsoft.com/office/powerpoint/2010/main" val="11231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Erkennungsrate ( F-)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Falschmeldungen (F+) nach Hosts und Zeit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Detektionslatenz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Speicherbedarf/Performance/Wartung/Installation hier nicht relevant 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r>
              <a:rPr lang="de-DE" sz="2400" dirty="0"/>
              <a:t>I</a:t>
            </a:r>
            <a:r>
              <a:rPr lang="de-DE" sz="2400" dirty="0" smtClean="0"/>
              <a:t>. Evaluationsmetriken</a:t>
            </a:r>
            <a:endParaRPr lang="de-DE" sz="2400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4. Evaluation der Beispieldetektoren</a:t>
            </a:r>
            <a:endParaRPr lang="de-DE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" y="3475087"/>
            <a:ext cx="8701979" cy="168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30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r>
              <a:rPr lang="de-DE" sz="2400" dirty="0" smtClean="0"/>
              <a:t>II. Experimentaufbau</a:t>
            </a:r>
            <a:endParaRPr lang="de-DE" sz="2400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4. Evaluation der Beispieldetektoren</a:t>
            </a:r>
            <a:endParaRPr lang="de-DE" sz="2000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784000" cy="447994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de-DE" sz="2400" b="1" dirty="0" smtClean="0"/>
              <a:t>Parameter:</a:t>
            </a: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4 verschiedene </a:t>
            </a:r>
            <a:r>
              <a:rPr lang="de-DE" sz="1800" u="sng" dirty="0" smtClean="0">
                <a:solidFill>
                  <a:schemeClr val="tx1">
                    <a:alpha val="20000"/>
                  </a:schemeClr>
                </a:solidFill>
              </a:rPr>
              <a:t>Netzwerk-Umgebungen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(Aufzeichnungen 2005-2006)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3 verschiedene Scanstrategien: </a:t>
            </a:r>
            <a:r>
              <a:rPr lang="de-DE" sz="1800" u="sng" dirty="0" smtClean="0">
                <a:solidFill>
                  <a:schemeClr val="tx1">
                    <a:alpha val="20000"/>
                  </a:schemeClr>
                </a:solidFill>
              </a:rPr>
              <a:t>zufällig, lokale Präferenz, topologisch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3 verschiedene topologische Implementierungen (</a:t>
            </a:r>
            <a:r>
              <a:rPr lang="de-DE" sz="1800" u="sng" dirty="0" smtClean="0">
                <a:solidFill>
                  <a:schemeClr val="tx1">
                    <a:alpha val="20000"/>
                  </a:schemeClr>
                </a:solidFill>
              </a:rPr>
              <a:t>topo100/1000/all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Scanraten von </a:t>
            </a:r>
            <a:r>
              <a:rPr lang="de-DE" sz="1800" u="sng" dirty="0" smtClean="0">
                <a:solidFill>
                  <a:schemeClr val="tx1">
                    <a:alpha val="20000"/>
                  </a:schemeClr>
                </a:solidFill>
              </a:rPr>
              <a:t>10 V/s bis  0,005V/s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( = 1V/3,3 min)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7 verschiedene Detektoren</a:t>
            </a:r>
            <a:r>
              <a:rPr lang="de-DE" sz="1400" dirty="0" smtClean="0">
                <a:solidFill>
                  <a:schemeClr val="tx1">
                    <a:alpha val="20000"/>
                  </a:schemeClr>
                </a:solidFill>
              </a:rPr>
              <a:t>:</a:t>
            </a:r>
            <a:br>
              <a:rPr lang="de-DE" sz="14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u="sng" dirty="0" smtClean="0">
                <a:solidFill>
                  <a:schemeClr val="tx1">
                    <a:alpha val="20000"/>
                  </a:schemeClr>
                </a:solidFill>
              </a:rPr>
              <a:t>TRW</a:t>
            </a:r>
            <a:r>
              <a:rPr lang="de-DE" sz="1800" u="sng" dirty="0">
                <a:solidFill>
                  <a:schemeClr val="tx1">
                    <a:alpha val="20000"/>
                  </a:schemeClr>
                </a:solidFill>
              </a:rPr>
              <a:t>, RBS, TRW+RBS, MRW, DSC, PGD und </a:t>
            </a:r>
            <a:r>
              <a:rPr lang="de-DE" sz="1800" u="sng" dirty="0" smtClean="0">
                <a:solidFill>
                  <a:schemeClr val="tx1">
                    <a:alpha val="20000"/>
                  </a:schemeClr>
                </a:solidFill>
              </a:rPr>
              <a:t>SWORD2</a:t>
            </a:r>
            <a:br>
              <a:rPr lang="de-DE" sz="1800" u="sng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(SWORD2 Vergleich, zu allen anderen, nur in zufälligem Scanverhalten)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Tx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72" y="2509639"/>
            <a:ext cx="86772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3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r>
              <a:rPr lang="de-DE" sz="2400" dirty="0" smtClean="0"/>
              <a:t>II. Experimentaufbau</a:t>
            </a:r>
            <a:endParaRPr lang="de-DE" sz="2400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4. Evaluation der Beispieldetektoren</a:t>
            </a:r>
            <a:endParaRPr lang="de-DE" sz="2000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784000" cy="447994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de-DE" sz="2400" b="1" dirty="0" smtClean="0"/>
              <a:t>Ablauf: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de-DE" sz="1800" b="1" dirty="0">
                <a:solidFill>
                  <a:schemeClr val="tx1">
                    <a:alpha val="20000"/>
                  </a:schemeClr>
                </a:solidFill>
              </a:rPr>
              <a:t>Trainieren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/Feinjustieren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des Detektors 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mit Traffic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der jeweiligen Netzwerk-Umgebung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</a:rPr>
              <a:t>F+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des Detektors, 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in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der jeweiligen Umgebung 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messen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bei 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normalem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Traffic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</a:rPr>
              <a:t>Wurm-Traffic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hinzumischen (variable Scanstrategien und Scanraten)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</a:rPr>
              <a:t>F- und Detektionslatenz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messen von Detektor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anschließend bei Schritt 3 mit anderen Parametern weitermachen oder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wenn alle Parameter evaluiert, bei 1 mit nächsten Detektor weitermachen</a:t>
            </a: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2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Motivation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de-DE" sz="2400" dirty="0" smtClean="0">
                <a:solidFill>
                  <a:schemeClr val="tx1">
                    <a:alpha val="20000"/>
                  </a:schemeClr>
                </a:solidFill>
              </a:rPr>
              <a:t>Netzwerktechnik hat sich weiterentwickelt!</a:t>
            </a:r>
            <a:endParaRPr lang="de-DE" sz="2400" dirty="0">
              <a:solidFill>
                <a:schemeClr val="tx1">
                  <a:alpha val="20000"/>
                </a:schemeClr>
              </a:solidFill>
            </a:endParaRPr>
          </a:p>
          <a:p>
            <a:pPr marL="644525" lvl="2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Geschwindigkeit </a:t>
            </a:r>
            <a:r>
              <a:rPr lang="de-DE" sz="32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↑</a:t>
            </a:r>
            <a:r>
              <a:rPr lang="de-DE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und Anzahl Tei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lnehmer (Handys,…)  </a:t>
            </a:r>
            <a:r>
              <a:rPr lang="de-DE" sz="32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↑ </a:t>
            </a:r>
            <a:endParaRPr lang="de-DE" sz="32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358775" lvl="2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None/>
              <a:defRPr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Potentieller Wurmschaden </a:t>
            </a:r>
            <a:r>
              <a:rPr lang="de-DE" sz="3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↑</a:t>
            </a:r>
            <a:endParaRPr lang="de-DE" sz="40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0" indent="0"/>
            <a:r>
              <a:rPr lang="de-DE" sz="24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- Softwarekomplexität </a:t>
            </a:r>
            <a:r>
              <a:rPr lang="de-DE" sz="32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↑</a:t>
            </a:r>
            <a:r>
              <a:rPr lang="de-DE" sz="24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 Zero-Day-Lücken </a:t>
            </a:r>
            <a:r>
              <a:rPr lang="de-DE" sz="3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↑</a:t>
            </a:r>
            <a:endParaRPr lang="de-DE" sz="24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0" indent="0"/>
            <a:r>
              <a:rPr lang="de-DE" sz="24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</a:t>
            </a:r>
            <a:r>
              <a:rPr lang="de-DE" sz="24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Wurmkomplexität </a:t>
            </a:r>
            <a:r>
              <a:rPr lang="de-DE" sz="24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und Verschleierungsmaßnahmen </a:t>
            </a:r>
            <a:r>
              <a:rPr lang="de-DE" sz="32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↑</a:t>
            </a:r>
            <a:endParaRPr lang="de-DE" sz="24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0" indent="0"/>
            <a:r>
              <a:rPr lang="de-DE" sz="24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 z.B. W32.Conficker/W32.StuxNet</a:t>
            </a:r>
          </a:p>
          <a:p>
            <a:pPr marL="0" indent="0"/>
            <a:endParaRPr lang="de-DE" sz="2400" dirty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0" indent="0"/>
            <a:r>
              <a:rPr lang="de-DE" sz="24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</a:t>
            </a:r>
            <a:r>
              <a:rPr lang="de-DE" sz="24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klassische </a:t>
            </a:r>
            <a:r>
              <a:rPr lang="de-DE" sz="24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Verfahren nicht </a:t>
            </a:r>
            <a:r>
              <a:rPr lang="de-DE" sz="24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ausreichend</a:t>
            </a:r>
            <a:endParaRPr lang="de-DE" sz="2800" dirty="0" smtClean="0"/>
          </a:p>
          <a:p>
            <a:pPr marL="0" indent="0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980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r>
              <a:rPr lang="de-DE" sz="2400" dirty="0" smtClean="0"/>
              <a:t>III. Ergebnisse: Fehlmeldungen</a:t>
            </a:r>
            <a:endParaRPr lang="de-DE" sz="2400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4. Evaluation der Beispieldetektoren</a:t>
            </a:r>
            <a:endParaRPr lang="de-DE" sz="2000" dirty="0"/>
          </a:p>
        </p:txBody>
      </p:sp>
      <p:pic>
        <p:nvPicPr>
          <p:cNvPr id="28674" name="Picture 2" descr="C:\Users\ghost\Uni\WS-12-13\Seminar-Malware\Paper\False-Positi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40236"/>
            <a:ext cx="8920562" cy="30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784000" cy="51285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de-DE" sz="2400" b="1" dirty="0" smtClean="0"/>
              <a:t>Fehlmeldungen (F+):</a:t>
            </a: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9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ghost\Uni\WS-12-13\Seminar-Malware\Paper\Random-F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82" y="2133763"/>
            <a:ext cx="8672798" cy="41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r>
              <a:rPr lang="de-DE" sz="2400" dirty="0" smtClean="0"/>
              <a:t>III. Ergebnisse: Zufällig</a:t>
            </a:r>
            <a:endParaRPr lang="de-DE" sz="2400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4. Evaluation der Beispieldetektoren</a:t>
            </a:r>
            <a:endParaRPr lang="de-DE" sz="2000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784000" cy="51285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de-DE" sz="2400" b="1" dirty="0" smtClean="0"/>
              <a:t>Erkennungsrate (F-):</a:t>
            </a: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</p:txBody>
      </p:sp>
      <p:pic>
        <p:nvPicPr>
          <p:cNvPr id="13" name="Picture 2" descr="C:\Users\ghost\Uni\WS-12-13\Seminar-Malware\Paper\Random-F-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7" b="53714"/>
          <a:stretch/>
        </p:blipFill>
        <p:spPr bwMode="auto">
          <a:xfrm>
            <a:off x="1857263" y="2397548"/>
            <a:ext cx="5209288" cy="35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3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ghost\Uni\WS-12-13\Seminar-Malware\Paper\Random-Laten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26731"/>
            <a:ext cx="8757030" cy="41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r>
              <a:rPr lang="de-DE" sz="2400" dirty="0" smtClean="0"/>
              <a:t>III. Ergebnisse: Zufällig</a:t>
            </a:r>
            <a:endParaRPr lang="de-DE" sz="2400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4. Evaluation der Beispieldetektoren</a:t>
            </a:r>
            <a:endParaRPr lang="de-DE" sz="2000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784000" cy="51285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de-DE" sz="2400" b="1" dirty="0" smtClean="0"/>
              <a:t>Detektionslatenz:</a:t>
            </a: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</p:txBody>
      </p:sp>
      <p:pic>
        <p:nvPicPr>
          <p:cNvPr id="13" name="Picture 2" descr="C:\Users\ghost\Uni\WS-12-13\Seminar-Malware\Paper\Random-Latenz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42" b="53417"/>
          <a:stretch/>
        </p:blipFill>
        <p:spPr bwMode="auto">
          <a:xfrm>
            <a:off x="107532" y="2360057"/>
            <a:ext cx="4320452" cy="321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ghost\Uni\WS-12-13\Seminar-Malware\Paper\Random-Latenz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6" t="50000" r="32647"/>
          <a:stretch/>
        </p:blipFill>
        <p:spPr bwMode="auto">
          <a:xfrm>
            <a:off x="4429538" y="2283977"/>
            <a:ext cx="4582037" cy="32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ghost\Uni\WS-12-13\Seminar-Malware\Paper\Random-Latenz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1" r="69192"/>
          <a:stretch/>
        </p:blipFill>
        <p:spPr bwMode="auto">
          <a:xfrm>
            <a:off x="7932" y="2283977"/>
            <a:ext cx="4577778" cy="329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ghost\Uni\WS-12-13\Seminar-Malware\Paper\Random-Latenz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82" t="52460"/>
          <a:stretch/>
        </p:blipFill>
        <p:spPr bwMode="auto">
          <a:xfrm>
            <a:off x="4585710" y="2181344"/>
            <a:ext cx="4425865" cy="330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6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r>
              <a:rPr lang="de-DE" sz="2400" dirty="0" smtClean="0"/>
              <a:t>III. Ergebnisse: lokale Präferenz</a:t>
            </a:r>
            <a:endParaRPr lang="de-DE" sz="2400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4. Evaluation der Beispieldetektoren</a:t>
            </a:r>
            <a:endParaRPr lang="de-DE" sz="2000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784000" cy="45216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de-DE" sz="2400" b="1" dirty="0" smtClean="0"/>
              <a:t>Erkennungsrate (F-):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sz="2400" b="1" dirty="0" smtClean="0"/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e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rwartungsgemäß: geringer Unterschied zu zufällig scannenden Wurm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PGD zeigt etwas bessere Leistung als beim zufälligen Wurm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sz="1800" dirty="0">
              <a:solidFill>
                <a:schemeClr val="tx1">
                  <a:alpha val="2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de-DE" sz="2400" b="1" dirty="0">
                <a:solidFill>
                  <a:schemeClr val="tx1">
                    <a:alpha val="20000"/>
                  </a:schemeClr>
                </a:solidFill>
              </a:rPr>
              <a:t>Detektionslatenz: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TRW+RBS ,DSC, RBS und MRW etwas schlechtere Latenz als beim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zufälligen Wurm, TRW gleich wie beim zufälligen Wurm</a:t>
            </a:r>
          </a:p>
        </p:txBody>
      </p:sp>
    </p:spTree>
    <p:extLst>
      <p:ext uri="{BB962C8B-B14F-4D97-AF65-F5344CB8AC3E}">
        <p14:creationId xmlns:p14="http://schemas.microsoft.com/office/powerpoint/2010/main" val="10074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ghost\Uni\WS-12-13\Seminar-Malware\Paper\Topo-F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2" y="2060848"/>
            <a:ext cx="8683636" cy="416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r>
              <a:rPr lang="de-DE" sz="2400" dirty="0" smtClean="0"/>
              <a:t>III. Ergebnisse: topologisch</a:t>
            </a:r>
            <a:endParaRPr lang="de-DE" sz="2400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4. Evaluation der Beispieldetektoren</a:t>
            </a:r>
            <a:endParaRPr lang="de-DE" sz="2000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784000" cy="51285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de-DE" sz="2400" b="1" dirty="0" smtClean="0"/>
              <a:t>Erkennungsrate (F-):</a:t>
            </a: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</p:txBody>
      </p:sp>
      <p:pic>
        <p:nvPicPr>
          <p:cNvPr id="13" name="Picture 2" descr="C:\Users\ghost\Uni\WS-12-13\Seminar-Malware\Paper\Topo-F-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67" b="50000"/>
          <a:stretch/>
        </p:blipFill>
        <p:spPr bwMode="auto">
          <a:xfrm>
            <a:off x="0" y="2262587"/>
            <a:ext cx="4564220" cy="36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ghost\Uni\WS-12-13\Seminar-Malware\Paper\Topo-F-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8" t="50000"/>
          <a:stretch/>
        </p:blipFill>
        <p:spPr bwMode="auto">
          <a:xfrm>
            <a:off x="4564220" y="2244099"/>
            <a:ext cx="4494218" cy="35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ghost\Uni\WS-12-13\Seminar-Malware\Paper\Topo-Laten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683953" cy="415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r>
              <a:rPr lang="de-DE" sz="2400" dirty="0" smtClean="0"/>
              <a:t>III. Ergebnisse: topologisch</a:t>
            </a:r>
            <a:endParaRPr lang="de-DE" sz="2400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4. Evaluation der Beispieldetektoren</a:t>
            </a:r>
            <a:endParaRPr lang="de-DE" sz="2000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784000" cy="51285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de-DE" sz="2400" b="1" dirty="0" smtClean="0"/>
              <a:t>Detektionslatenz:</a:t>
            </a: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ghost\Uni\WS-12-13\Seminar-Malware\Paper\Random-A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"/>
          <a:stretch/>
        </p:blipFill>
        <p:spPr bwMode="auto">
          <a:xfrm>
            <a:off x="941090" y="2199735"/>
            <a:ext cx="6973788" cy="401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r>
              <a:rPr lang="de-DE" sz="2400" dirty="0" smtClean="0"/>
              <a:t>III. Ergebnisse: Vergleich mit SWORD2</a:t>
            </a:r>
            <a:endParaRPr lang="de-DE" sz="2400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4. Evaluation der Beispieldetektoren</a:t>
            </a:r>
            <a:endParaRPr lang="de-DE" sz="2000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784000" cy="51285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de-DE" sz="2400" b="1" dirty="0" smtClean="0"/>
              <a:t>Erkennungsrate (F-):</a:t>
            </a: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</p:txBody>
      </p:sp>
      <p:pic>
        <p:nvPicPr>
          <p:cNvPr id="13" name="Picture 2" descr="C:\Users\ghost\Uni\WS-12-13\Seminar-Malware\Paper\Random-A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3" t="50818"/>
          <a:stretch/>
        </p:blipFill>
        <p:spPr bwMode="auto">
          <a:xfrm>
            <a:off x="705837" y="2232389"/>
            <a:ext cx="5400600" cy="382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ghost\Uni\WS-12-13\Seminar-Malware\Paper\Random-A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8" t="20224" r="44373" b="58067"/>
          <a:stretch/>
        </p:blipFill>
        <p:spPr bwMode="auto">
          <a:xfrm>
            <a:off x="6108922" y="2564904"/>
            <a:ext cx="242351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6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79512" y="1383401"/>
            <a:ext cx="8784000" cy="470989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</a:rPr>
              <a:t>SWORD2: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	Detektor mit bester Performance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TRW: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	bester bei langsamen, naiven Würmern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	   	aber sehr schlecht bei topologischen Würmern</a:t>
            </a:r>
          </a:p>
          <a:p>
            <a:pPr marL="457200" indent="-4572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PGD: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	erkannte alle Würmer ab 0,5V/s, aber mit hoher Latenz</a:t>
            </a:r>
          </a:p>
          <a:p>
            <a:pPr marL="457200" indent="-4572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TRW:	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ähnlich 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PGD, aber schlechter bei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topologischen W., </a:t>
            </a: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/>
            </a:r>
            <a:br>
              <a:rPr lang="de-DE" sz="1800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+RBS	</a:t>
            </a:r>
            <a:r>
              <a:rPr lang="de-DE" sz="18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bester bei schnellen 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Würmern</a:t>
            </a:r>
          </a:p>
          <a:p>
            <a:pPr marL="457200" indent="-4572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endParaRPr lang="de-DE" sz="1800" b="1" dirty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RBS: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	gut bei schnellen Würmern, aber sonst schlecht</a:t>
            </a:r>
          </a:p>
          <a:p>
            <a:pPr marL="457200" indent="-4572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MRW: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	schlecht bei WLAN</a:t>
            </a:r>
          </a:p>
          <a:p>
            <a:pPr marL="457200" indent="-4572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DSC: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	gut, aber erkannte keine Infektionen aus innerem Netzwerk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		( keine Erkennung von USB-Stick-Würmern )</a:t>
            </a:r>
          </a:p>
          <a:p>
            <a:pPr marL="457200" indent="-4572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+mj-lt"/>
              <a:buAutoNum type="arabicPeriod" startAt="2"/>
              <a:defRPr/>
            </a:pPr>
            <a:endParaRPr lang="de-DE" sz="18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+mj-lt"/>
              <a:buAutoNum type="arabicPeriod" startAt="2"/>
              <a:defRPr/>
            </a:pPr>
            <a:endParaRPr lang="de-DE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285750" lvl="1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endParaRPr lang="de-DE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5. Fazit und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7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784000" cy="447994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SWORD2 ist deutlich besser als alle anderen, dann TRW, PGD, …</a:t>
            </a:r>
          </a:p>
          <a:p>
            <a:pPr marL="285750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ABER: SWORD2 zeigt auch keine 100%igen Erkennungsraten!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Aufgrund zu vieler Parameter:</a:t>
            </a:r>
          </a:p>
          <a:p>
            <a:pPr marL="644525" lvl="2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schwer Detektoren zu evaluieren</a:t>
            </a:r>
          </a:p>
          <a:p>
            <a:pPr marL="644525" lvl="2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r>
              <a:rPr lang="de-DE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k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ein verhaltens-basierter Detektor bietet 100%igen Schutz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dirty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Wingdings"/>
              <a:buChar char="à"/>
              <a:defRPr/>
            </a:pPr>
            <a:r>
              <a:rPr lang="de-DE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v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erhaltens-basierte Detektoren erkennen zuverlässig, essentielles Wurmverhalten und reduzieren potentiellen Schaden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(Würmer mit hoher Verbreitungsgeschwindigkeit ) 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Wingdings"/>
              <a:buChar char="à"/>
              <a:defRPr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ABER: Sie müssen ergänzt werden durch andere Verfahren!!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         (welche auch andere Schutzziele verfolgen)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Wingdings"/>
              <a:buChar char="à"/>
              <a:defRPr/>
            </a:pPr>
            <a:r>
              <a:rPr lang="de-DE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raffinierter, topologisch- und langsam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scannender Wurm kann alle vorgestellten verhaltens-basierten Detektoren täuschen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de-DE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285750" lvl="1" indent="-28575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Font typeface="Symbol" pitchFamily="18" charset="2"/>
              <a:buChar char="-"/>
              <a:defRPr/>
            </a:pPr>
            <a:endParaRPr lang="de-DE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5. Fazit und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3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761328"/>
          </a:xfrm>
        </p:spPr>
        <p:txBody>
          <a:bodyPr/>
          <a:lstStyle/>
          <a:p>
            <a:pPr algn="ctr"/>
            <a:endParaRPr lang="de-DE" sz="4400" dirty="0" smtClean="0"/>
          </a:p>
          <a:p>
            <a:pPr algn="ctr"/>
            <a:r>
              <a:rPr lang="de-DE" sz="4400" dirty="0" smtClean="0"/>
              <a:t>Fragen ?</a:t>
            </a:r>
          </a:p>
          <a:p>
            <a:endParaRPr lang="de-DE" sz="4400" dirty="0" smtClean="0"/>
          </a:p>
          <a:p>
            <a:endParaRPr lang="de-DE" sz="1800" u="sng" dirty="0" smtClean="0"/>
          </a:p>
          <a:p>
            <a:endParaRPr lang="de-DE" sz="1800" u="sng" dirty="0"/>
          </a:p>
          <a:p>
            <a:r>
              <a:rPr lang="de-DE" sz="1800" u="sng" dirty="0" smtClean="0"/>
              <a:t>Autor</a:t>
            </a:r>
            <a:r>
              <a:rPr lang="de-DE" sz="1800" dirty="0" smtClean="0"/>
              <a:t>: Sebastian Funke</a:t>
            </a:r>
            <a:endParaRPr lang="de-DE" sz="1800" dirty="0"/>
          </a:p>
          <a:p>
            <a:r>
              <a:rPr lang="de-DE" sz="1800" u="sng" dirty="0"/>
              <a:t>Email</a:t>
            </a:r>
            <a:r>
              <a:rPr lang="de-DE" sz="1800" dirty="0"/>
              <a:t>: </a:t>
            </a:r>
            <a:r>
              <a:rPr lang="de-DE" sz="1800" dirty="0" smtClean="0"/>
              <a:t>sebastian.funke@stud.tu-darmstadt.de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99653"/>
            <a:ext cx="3296593" cy="99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60000" y="1556792"/>
            <a:ext cx="8676496" cy="4479943"/>
          </a:xfrm>
        </p:spPr>
        <p:txBody>
          <a:bodyPr/>
          <a:lstStyle/>
          <a:p>
            <a:r>
              <a:rPr lang="de-DE" sz="2400" b="1" dirty="0" smtClean="0"/>
              <a:t>Wurmverbreitungsstrategien: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b="1" dirty="0">
                <a:solidFill>
                  <a:schemeClr val="tx1">
                    <a:alpha val="20000"/>
                  </a:schemeClr>
                </a:solidFill>
              </a:rPr>
              <a:t>Naive Würmer:</a:t>
            </a:r>
          </a:p>
          <a:p>
            <a:pPr marL="644525" lvl="2" indent="-285750">
              <a:buFontTx/>
              <a:buChar char="-"/>
            </a:pPr>
            <a:r>
              <a:rPr lang="de-DE" sz="2000" dirty="0">
                <a:solidFill>
                  <a:schemeClr val="tx1">
                    <a:alpha val="20000"/>
                  </a:schemeClr>
                </a:solidFill>
              </a:rPr>
              <a:t>z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</a:rPr>
              <a:t>ufällig, </a:t>
            </a:r>
            <a:r>
              <a:rPr lang="de-DE" sz="20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s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equentiell, permutierend</a:t>
            </a:r>
          </a:p>
          <a:p>
            <a:pPr marL="644525" lvl="2" indent="-285750">
              <a:buFontTx/>
              <a:buChar char="-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mit lokaler Präferenz </a:t>
            </a:r>
            <a:b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(Adressen-Präfix)</a:t>
            </a:r>
          </a:p>
          <a:p>
            <a:pPr marL="644525" lvl="2" indent="-285750">
              <a:buFontTx/>
              <a:buChar char="-"/>
            </a:pPr>
            <a:endParaRPr lang="de-DE" sz="20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de-DE" b="1" dirty="0">
                <a:solidFill>
                  <a:schemeClr val="tx1">
                    <a:alpha val="20000"/>
                  </a:schemeClr>
                </a:solidFill>
                <a:ea typeface="+mn-ea"/>
                <a:sym typeface="Wingdings" pitchFamily="2" charset="2"/>
              </a:rPr>
              <a:t>Raffinierte Würmer:</a:t>
            </a:r>
          </a:p>
          <a:p>
            <a:pPr marL="644525" lvl="2" indent="-285750">
              <a:buFontTx/>
              <a:buChar char="-"/>
            </a:pPr>
            <a:r>
              <a:rPr lang="de-DE" sz="20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m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it Hit-Listen</a:t>
            </a:r>
          </a:p>
          <a:p>
            <a:pPr marL="644525" lvl="2" indent="-285750">
              <a:buFontTx/>
              <a:buChar char="-"/>
            </a:pPr>
            <a:r>
              <a:rPr lang="de-DE" sz="20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t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opologisch (Sammeln </a:t>
            </a:r>
            <a:b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von Netzwerkinformationen)</a:t>
            </a:r>
          </a:p>
          <a:p>
            <a:pPr marL="0" indent="0"/>
            <a:endParaRPr lang="de-DE" sz="1800" dirty="0" smtClean="0"/>
          </a:p>
          <a:p>
            <a:pPr marL="342900" indent="-342900">
              <a:buFont typeface="Wingdings" pitchFamily="2" charset="2"/>
              <a:buChar char="§"/>
            </a:pPr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1. Motivation: Fallstudie</a:t>
            </a:r>
            <a:endParaRPr lang="de-DE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365104"/>
            <a:ext cx="4482420" cy="195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C:\Users\ghost\Uni\WS-12-13\Seminar-Malware\Präsentation\local-pref+top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51953"/>
            <a:ext cx="2143108" cy="205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51520" y="602128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www.springerlink.com/index/Y5848Q12J3R747U8.pdf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sz="800" dirty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            http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://www.springerlink.com/content/343478142vt51384/fulltext.pdf</a:t>
            </a:r>
          </a:p>
        </p:txBody>
      </p:sp>
    </p:spTree>
    <p:extLst>
      <p:ext uri="{BB962C8B-B14F-4D97-AF65-F5344CB8AC3E}">
        <p14:creationId xmlns:p14="http://schemas.microsoft.com/office/powerpoint/2010/main" val="26341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403976"/>
            <a:ext cx="8676496" cy="53373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200" dirty="0"/>
              <a:t>Arno Wagner: Entropy-Based Worm Detection for Fast IP Networks, </a:t>
            </a:r>
            <a:r>
              <a:rPr lang="en-US" sz="1200" dirty="0" smtClean="0"/>
              <a:t>Swiss Federal </a:t>
            </a:r>
            <a:r>
              <a:rPr lang="en-US" sz="1200" dirty="0"/>
              <a:t>Institute of Technology Zurich, Diss., </a:t>
            </a:r>
            <a:r>
              <a:rPr lang="en-US" sz="1200" dirty="0" smtClean="0"/>
              <a:t>2008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John </a:t>
            </a:r>
            <a:r>
              <a:rPr lang="en-US" sz="1200" dirty="0"/>
              <a:t>Shadrach Stafford: Behavior-based Worm Detection, University of </a:t>
            </a:r>
            <a:r>
              <a:rPr lang="en-US" sz="1200" dirty="0" smtClean="0"/>
              <a:t>Oregon, </a:t>
            </a:r>
            <a:r>
              <a:rPr lang="de-DE" sz="1200" dirty="0" err="1" smtClean="0"/>
              <a:t>Diss</a:t>
            </a:r>
            <a:r>
              <a:rPr lang="de-DE" sz="1200" dirty="0"/>
              <a:t>., 2012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Zou, Cliff Changchun und Gao, </a:t>
            </a:r>
            <a:r>
              <a:rPr lang="de-DE" sz="1200" dirty="0" err="1" smtClean="0"/>
              <a:t>Lixin</a:t>
            </a:r>
            <a:r>
              <a:rPr lang="de-DE" sz="1200" dirty="0"/>
              <a:t> </a:t>
            </a:r>
            <a:r>
              <a:rPr lang="de-DE" sz="1200" dirty="0" smtClean="0"/>
              <a:t>und Gong, </a:t>
            </a:r>
            <a:r>
              <a:rPr lang="de-DE" sz="1200" dirty="0" err="1" smtClean="0"/>
              <a:t>Weibo</a:t>
            </a:r>
            <a:r>
              <a:rPr lang="de-DE" sz="1200" dirty="0" smtClean="0"/>
              <a:t> und </a:t>
            </a:r>
            <a:r>
              <a:rPr lang="de-DE" sz="1200" dirty="0" err="1" smtClean="0"/>
              <a:t>Townsley</a:t>
            </a:r>
            <a:r>
              <a:rPr lang="de-DE" sz="1200" dirty="0" smtClean="0"/>
              <a:t>, Don: </a:t>
            </a:r>
            <a:r>
              <a:rPr lang="de-DE" sz="1200" dirty="0"/>
              <a:t>Monitoring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early</a:t>
            </a:r>
            <a:r>
              <a:rPr lang="de-DE" sz="1200" dirty="0"/>
              <a:t> </a:t>
            </a:r>
            <a:r>
              <a:rPr lang="de-DE" sz="1200" dirty="0" err="1"/>
              <a:t>warning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internet</a:t>
            </a:r>
            <a:r>
              <a:rPr lang="de-DE" sz="1200" dirty="0"/>
              <a:t> </a:t>
            </a:r>
            <a:r>
              <a:rPr lang="de-DE" sz="1200" dirty="0" err="1" smtClean="0"/>
              <a:t>worms</a:t>
            </a:r>
            <a:r>
              <a:rPr lang="de-DE" sz="1200" dirty="0" smtClean="0"/>
              <a:t>, </a:t>
            </a:r>
            <a:r>
              <a:rPr lang="de-DE" sz="1200" dirty="0" err="1"/>
              <a:t>Proceedings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10th ACM </a:t>
            </a:r>
            <a:r>
              <a:rPr lang="de-DE" sz="1200" dirty="0" err="1"/>
              <a:t>conference</a:t>
            </a:r>
            <a:r>
              <a:rPr lang="de-DE" sz="1200" dirty="0"/>
              <a:t> on Computer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communications</a:t>
            </a:r>
            <a:r>
              <a:rPr lang="de-DE" sz="1200" dirty="0"/>
              <a:t> </a:t>
            </a:r>
            <a:r>
              <a:rPr lang="de-DE" sz="1200" dirty="0" err="1" smtClean="0"/>
              <a:t>security</a:t>
            </a:r>
            <a:r>
              <a:rPr lang="de-DE" sz="1200" dirty="0" smtClean="0"/>
              <a:t>, 2003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M. P. Collins und M. K. Reiter</a:t>
            </a:r>
            <a:r>
              <a:rPr lang="de-DE" sz="1200" dirty="0"/>
              <a:t>: Hit-list </a:t>
            </a:r>
            <a:r>
              <a:rPr lang="de-DE" sz="1200" dirty="0" err="1"/>
              <a:t>worm</a:t>
            </a:r>
            <a:r>
              <a:rPr lang="de-DE" sz="1200" dirty="0"/>
              <a:t> </a:t>
            </a:r>
            <a:r>
              <a:rPr lang="de-DE" sz="1200" dirty="0" err="1"/>
              <a:t>detection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bot </a:t>
            </a:r>
            <a:r>
              <a:rPr lang="de-DE" sz="1200" dirty="0" err="1"/>
              <a:t>identification</a:t>
            </a:r>
            <a:endParaRPr lang="de-DE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/>
              <a:t>in large </a:t>
            </a:r>
            <a:r>
              <a:rPr lang="de-DE" sz="1200" dirty="0" err="1"/>
              <a:t>networks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</a:t>
            </a:r>
            <a:r>
              <a:rPr lang="de-DE" sz="1200" dirty="0" err="1"/>
              <a:t>protocol</a:t>
            </a:r>
            <a:r>
              <a:rPr lang="de-DE" sz="1200" dirty="0"/>
              <a:t> </a:t>
            </a:r>
            <a:r>
              <a:rPr lang="de-DE" sz="1200" dirty="0" err="1" smtClean="0"/>
              <a:t>graphs</a:t>
            </a:r>
            <a:r>
              <a:rPr lang="de-DE" sz="1200" dirty="0" smtClean="0"/>
              <a:t>,</a:t>
            </a:r>
            <a:r>
              <a:rPr lang="de-DE" sz="1200" dirty="0"/>
              <a:t> in </a:t>
            </a:r>
            <a:r>
              <a:rPr lang="de-DE" sz="1200" dirty="0" err="1"/>
              <a:t>Proceedings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Symposium </a:t>
            </a:r>
            <a:r>
              <a:rPr lang="de-DE" sz="1200" dirty="0" smtClean="0"/>
              <a:t>on </a:t>
            </a:r>
            <a:r>
              <a:rPr lang="de-DE" sz="1200" dirty="0" err="1" smtClean="0"/>
              <a:t>Recent</a:t>
            </a:r>
            <a:r>
              <a:rPr lang="de-DE" sz="1200" dirty="0" smtClean="0"/>
              <a:t> </a:t>
            </a:r>
            <a:r>
              <a:rPr lang="de-DE" sz="1200" dirty="0" err="1"/>
              <a:t>Advances</a:t>
            </a:r>
            <a:r>
              <a:rPr lang="de-DE" sz="1200" dirty="0"/>
              <a:t> in Intrusion </a:t>
            </a:r>
            <a:r>
              <a:rPr lang="de-DE" sz="1200" dirty="0" err="1"/>
              <a:t>Detection</a:t>
            </a:r>
            <a:r>
              <a:rPr lang="de-DE" sz="1200" dirty="0"/>
              <a:t>. Berlin, Heidelberg: Springer-Verlag</a:t>
            </a:r>
            <a:r>
              <a:rPr lang="de-DE" sz="1200" dirty="0" smtClean="0"/>
              <a:t>, 2007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/>
              <a:t>J. Jung, R. </a:t>
            </a:r>
            <a:r>
              <a:rPr lang="de-DE" sz="1200" dirty="0" err="1"/>
              <a:t>Milito</a:t>
            </a:r>
            <a:r>
              <a:rPr lang="de-DE" sz="1200" dirty="0"/>
              <a:t>, </a:t>
            </a:r>
            <a:r>
              <a:rPr lang="de-DE" sz="1200" dirty="0" err="1"/>
              <a:t>and</a:t>
            </a:r>
            <a:r>
              <a:rPr lang="de-DE" sz="1200" dirty="0"/>
              <a:t> V. </a:t>
            </a:r>
            <a:r>
              <a:rPr lang="de-DE" sz="1200" dirty="0" err="1" smtClean="0"/>
              <a:t>Paxson</a:t>
            </a:r>
            <a:r>
              <a:rPr lang="de-DE" sz="1200" dirty="0" smtClean="0"/>
              <a:t>: </a:t>
            </a:r>
            <a:r>
              <a:rPr lang="de-DE" sz="1200" dirty="0"/>
              <a:t>On </a:t>
            </a:r>
            <a:r>
              <a:rPr lang="de-DE" sz="1200" dirty="0" err="1"/>
              <a:t>the</a:t>
            </a:r>
            <a:r>
              <a:rPr lang="de-DE" sz="1200" dirty="0"/>
              <a:t> adaptive real-time </a:t>
            </a:r>
            <a:r>
              <a:rPr lang="de-DE" sz="1200" dirty="0" err="1"/>
              <a:t>detection</a:t>
            </a:r>
            <a:r>
              <a:rPr lang="de-DE" sz="1200" dirty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fast-</a:t>
            </a:r>
            <a:r>
              <a:rPr lang="de-DE" sz="1200" dirty="0" err="1" smtClean="0"/>
              <a:t>propagating</a:t>
            </a:r>
            <a:r>
              <a:rPr lang="de-DE" sz="1200" dirty="0" smtClean="0"/>
              <a:t> </a:t>
            </a:r>
            <a:r>
              <a:rPr lang="de-DE" sz="1200" dirty="0" err="1"/>
              <a:t>network</a:t>
            </a:r>
            <a:r>
              <a:rPr lang="de-DE" sz="1200" dirty="0"/>
              <a:t> </a:t>
            </a:r>
            <a:r>
              <a:rPr lang="de-DE" sz="1200" dirty="0" err="1" smtClean="0"/>
              <a:t>worms</a:t>
            </a:r>
            <a:r>
              <a:rPr lang="de-DE" sz="1200" dirty="0" smtClean="0"/>
              <a:t>, </a:t>
            </a:r>
            <a:r>
              <a:rPr lang="de-DE" sz="1200" dirty="0"/>
              <a:t>in </a:t>
            </a:r>
            <a:r>
              <a:rPr lang="de-DE" sz="1200" dirty="0" err="1"/>
              <a:t>Proceedings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Conference </a:t>
            </a:r>
            <a:r>
              <a:rPr lang="de-DE" sz="1200" dirty="0" smtClean="0"/>
              <a:t>on </a:t>
            </a:r>
            <a:r>
              <a:rPr lang="de-DE" sz="1200" dirty="0" err="1" smtClean="0"/>
              <a:t>Detection</a:t>
            </a:r>
            <a:r>
              <a:rPr lang="de-DE" sz="1200" dirty="0" smtClean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Intrusions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Malware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Vulnerability</a:t>
            </a:r>
            <a:r>
              <a:rPr lang="de-DE" sz="1200" dirty="0"/>
              <a:t> Assessment. </a:t>
            </a:r>
            <a:r>
              <a:rPr lang="de-DE" sz="1200" dirty="0" smtClean="0"/>
              <a:t>Berlin, Heidelberg</a:t>
            </a:r>
            <a:r>
              <a:rPr lang="de-DE" sz="1200" dirty="0"/>
              <a:t>: </a:t>
            </a:r>
            <a:r>
              <a:rPr lang="de-DE" sz="1200" dirty="0" smtClean="0"/>
              <a:t>Springer-Verlag, 2007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/>
              <a:t>S. </a:t>
            </a:r>
            <a:r>
              <a:rPr lang="de-DE" sz="1200" dirty="0" err="1"/>
              <a:t>Staniford</a:t>
            </a:r>
            <a:r>
              <a:rPr lang="de-DE" sz="1200" dirty="0"/>
              <a:t>-Chen, S. Cheung, R. Crawford, M. Dilger, J. Frank, J. </a:t>
            </a:r>
            <a:r>
              <a:rPr lang="de-DE" sz="1200" dirty="0" err="1" smtClean="0"/>
              <a:t>Hoagland</a:t>
            </a:r>
            <a:r>
              <a:rPr lang="de-DE" sz="1200" dirty="0" smtClean="0"/>
              <a:t>, K</a:t>
            </a:r>
            <a:r>
              <a:rPr lang="de-DE" sz="1200" dirty="0"/>
              <a:t>. </a:t>
            </a:r>
            <a:r>
              <a:rPr lang="de-DE" sz="1200" dirty="0" err="1"/>
              <a:t>Levitt</a:t>
            </a:r>
            <a:r>
              <a:rPr lang="de-DE" sz="1200" dirty="0"/>
              <a:t>, C. </a:t>
            </a:r>
            <a:r>
              <a:rPr lang="de-DE" sz="1200" dirty="0" err="1"/>
              <a:t>Wee</a:t>
            </a:r>
            <a:r>
              <a:rPr lang="de-DE" sz="1200" dirty="0"/>
              <a:t>, R. </a:t>
            </a:r>
            <a:r>
              <a:rPr lang="de-DE" sz="1200" dirty="0" err="1"/>
              <a:t>Yip</a:t>
            </a:r>
            <a:r>
              <a:rPr lang="de-DE" sz="1200" dirty="0"/>
              <a:t>, </a:t>
            </a:r>
            <a:r>
              <a:rPr lang="de-DE" sz="1200" dirty="0" err="1"/>
              <a:t>and</a:t>
            </a:r>
            <a:r>
              <a:rPr lang="de-DE" sz="1200" dirty="0"/>
              <a:t> D. </a:t>
            </a:r>
            <a:r>
              <a:rPr lang="de-DE" sz="1200" dirty="0" err="1" smtClean="0"/>
              <a:t>Zerkle</a:t>
            </a:r>
            <a:r>
              <a:rPr lang="de-DE" sz="1200" dirty="0" smtClean="0"/>
              <a:t>: </a:t>
            </a:r>
            <a:r>
              <a:rPr lang="de-DE" sz="1200" dirty="0" err="1"/>
              <a:t>GrIDS</a:t>
            </a:r>
            <a:r>
              <a:rPr lang="de-DE" sz="1200" dirty="0"/>
              <a:t>: A </a:t>
            </a:r>
            <a:r>
              <a:rPr lang="de-DE" sz="1200" dirty="0" err="1"/>
              <a:t>graph</a:t>
            </a:r>
            <a:r>
              <a:rPr lang="de-DE" sz="1200" dirty="0"/>
              <a:t> </a:t>
            </a:r>
            <a:r>
              <a:rPr lang="de-DE" sz="1200" dirty="0" err="1"/>
              <a:t>based</a:t>
            </a:r>
            <a:r>
              <a:rPr lang="de-DE" sz="1200" dirty="0"/>
              <a:t> </a:t>
            </a:r>
            <a:r>
              <a:rPr lang="de-DE" sz="1200" dirty="0" err="1" smtClean="0"/>
              <a:t>intrusion</a:t>
            </a:r>
            <a:r>
              <a:rPr lang="de-DE" sz="1200" dirty="0" smtClean="0"/>
              <a:t> </a:t>
            </a:r>
            <a:r>
              <a:rPr lang="de-DE" sz="1200" dirty="0" err="1" smtClean="0"/>
              <a:t>detection</a:t>
            </a:r>
            <a:r>
              <a:rPr lang="de-DE" sz="1200" dirty="0" smtClean="0"/>
              <a:t> </a:t>
            </a:r>
            <a:r>
              <a:rPr lang="de-DE" sz="1200" dirty="0" err="1"/>
              <a:t>system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large </a:t>
            </a:r>
            <a:r>
              <a:rPr lang="de-DE" sz="1200" dirty="0" err="1" smtClean="0"/>
              <a:t>networks</a:t>
            </a:r>
            <a:r>
              <a:rPr lang="de-DE" sz="1200" dirty="0" smtClean="0"/>
              <a:t>, </a:t>
            </a:r>
            <a:r>
              <a:rPr lang="de-DE" sz="1200" dirty="0"/>
              <a:t>in </a:t>
            </a:r>
            <a:r>
              <a:rPr lang="de-DE" sz="1200" dirty="0" err="1"/>
              <a:t>Proceedings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smtClean="0"/>
              <a:t>National Information </a:t>
            </a:r>
            <a:r>
              <a:rPr lang="de-DE" sz="1200" dirty="0"/>
              <a:t>Systems Security Conference. New York, NY: ACM </a:t>
            </a:r>
            <a:r>
              <a:rPr lang="de-DE" sz="1200" dirty="0" smtClean="0"/>
              <a:t>Press, 2006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/>
              <a:t>V. </a:t>
            </a:r>
            <a:r>
              <a:rPr lang="de-DE" sz="1200" dirty="0" err="1"/>
              <a:t>Sekar</a:t>
            </a:r>
            <a:r>
              <a:rPr lang="de-DE" sz="1200" dirty="0"/>
              <a:t>, Y. Xie, M. K. Reiter, </a:t>
            </a:r>
            <a:r>
              <a:rPr lang="de-DE" sz="1200" dirty="0" err="1"/>
              <a:t>and</a:t>
            </a:r>
            <a:r>
              <a:rPr lang="de-DE" sz="1200" dirty="0"/>
              <a:t> H. </a:t>
            </a:r>
            <a:r>
              <a:rPr lang="de-DE" sz="1200" dirty="0" smtClean="0"/>
              <a:t>Zhang: </a:t>
            </a:r>
            <a:r>
              <a:rPr lang="de-DE" sz="1200" dirty="0"/>
              <a:t>A multi-resolution </a:t>
            </a:r>
            <a:r>
              <a:rPr lang="de-DE" sz="1200" dirty="0" err="1"/>
              <a:t>approach</a:t>
            </a:r>
            <a:r>
              <a:rPr lang="de-DE" sz="1200" dirty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worm</a:t>
            </a:r>
            <a:r>
              <a:rPr lang="de-DE" sz="1200" dirty="0" smtClean="0"/>
              <a:t> </a:t>
            </a:r>
            <a:r>
              <a:rPr lang="de-DE" sz="1200" dirty="0" err="1"/>
              <a:t>detection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 smtClean="0"/>
              <a:t>containment</a:t>
            </a:r>
            <a:r>
              <a:rPr lang="de-DE" sz="1200" dirty="0" smtClean="0"/>
              <a:t>, </a:t>
            </a:r>
            <a:r>
              <a:rPr lang="de-DE" sz="1200" dirty="0"/>
              <a:t>in </a:t>
            </a:r>
            <a:r>
              <a:rPr lang="de-DE" sz="1200" dirty="0" err="1"/>
              <a:t>Proceedings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smtClean="0"/>
              <a:t>International Conference </a:t>
            </a:r>
            <a:r>
              <a:rPr lang="de-DE" sz="1200" dirty="0"/>
              <a:t>on </a:t>
            </a:r>
            <a:r>
              <a:rPr lang="de-DE" sz="1200" dirty="0" err="1"/>
              <a:t>Dependable</a:t>
            </a:r>
            <a:r>
              <a:rPr lang="de-DE" sz="1200" dirty="0"/>
              <a:t> Systems </a:t>
            </a:r>
            <a:r>
              <a:rPr lang="de-DE" sz="1200" dirty="0" err="1"/>
              <a:t>and</a:t>
            </a:r>
            <a:r>
              <a:rPr lang="de-DE" sz="1200" dirty="0"/>
              <a:t> Networks. Washington, DC: </a:t>
            </a:r>
            <a:r>
              <a:rPr lang="de-DE" sz="1200" dirty="0" smtClean="0"/>
              <a:t>IEEE, </a:t>
            </a:r>
          </a:p>
          <a:p>
            <a:pPr marL="0" indent="0"/>
            <a:endParaRPr lang="de-DE" sz="1050" dirty="0"/>
          </a:p>
          <a:p>
            <a:pPr marL="0" indent="0"/>
            <a:r>
              <a:rPr lang="de-DE" sz="1200" dirty="0" smtClean="0"/>
              <a:t>Weitere Quellen sind in den Referenzen der zugehörigen Arbeit hinterlegt.</a:t>
            </a:r>
          </a:p>
        </p:txBody>
      </p:sp>
    </p:spTree>
    <p:extLst>
      <p:ext uri="{BB962C8B-B14F-4D97-AF65-F5344CB8AC3E}">
        <p14:creationId xmlns:p14="http://schemas.microsoft.com/office/powerpoint/2010/main" val="589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Motivation: Fallstudie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3074" name="Picture 2" descr="C:\Users\ghost\Uni\WS-12-13\Seminar-Malware\Präsentation\wor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40" y="2736907"/>
            <a:ext cx="8576940" cy="2348277"/>
          </a:xfrm>
          <a:prstGeom prst="rect">
            <a:avLst/>
          </a:prstGeom>
          <a:noFill/>
          <a:ln>
            <a:solidFill>
              <a:srgbClr val="B90F2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358775" y="3284984"/>
            <a:ext cx="8461697" cy="288032"/>
          </a:xfrm>
          <a:prstGeom prst="rect">
            <a:avLst/>
          </a:prstGeom>
          <a:noFill/>
          <a:ln>
            <a:solidFill>
              <a:srgbClr val="B90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58775" y="3789040"/>
            <a:ext cx="8461697" cy="288032"/>
          </a:xfrm>
          <a:prstGeom prst="rect">
            <a:avLst/>
          </a:prstGeom>
          <a:noFill/>
          <a:ln>
            <a:solidFill>
              <a:srgbClr val="B90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58775" y="4005064"/>
            <a:ext cx="8461697" cy="288032"/>
          </a:xfrm>
          <a:prstGeom prst="rect">
            <a:avLst/>
          </a:prstGeom>
          <a:noFill/>
          <a:ln>
            <a:solidFill>
              <a:srgbClr val="B90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58775" y="4293096"/>
            <a:ext cx="8461697" cy="288032"/>
          </a:xfrm>
          <a:prstGeom prst="rect">
            <a:avLst/>
          </a:prstGeom>
          <a:noFill/>
          <a:ln>
            <a:solidFill>
              <a:srgbClr val="B90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58775" y="4509120"/>
            <a:ext cx="8461697" cy="288032"/>
          </a:xfrm>
          <a:prstGeom prst="rect">
            <a:avLst/>
          </a:prstGeom>
          <a:noFill/>
          <a:ln>
            <a:solidFill>
              <a:srgbClr val="B90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58775" y="4725144"/>
            <a:ext cx="8461697" cy="288032"/>
          </a:xfrm>
          <a:prstGeom prst="rect">
            <a:avLst/>
          </a:prstGeom>
          <a:noFill/>
          <a:ln>
            <a:solidFill>
              <a:srgbClr val="B90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58775" y="3501008"/>
            <a:ext cx="8461697" cy="288032"/>
          </a:xfrm>
          <a:prstGeom prst="rect">
            <a:avLst/>
          </a:prstGeom>
          <a:noFill/>
          <a:ln>
            <a:solidFill>
              <a:srgbClr val="B90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</p:spTree>
    <p:extLst>
      <p:ext uri="{BB962C8B-B14F-4D97-AF65-F5344CB8AC3E}">
        <p14:creationId xmlns:p14="http://schemas.microsoft.com/office/powerpoint/2010/main" val="11901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2. Überblick über </a:t>
            </a:r>
            <a:br>
              <a:rPr lang="de-DE" dirty="0" smtClean="0"/>
            </a:br>
            <a:r>
              <a:rPr lang="de-DE" dirty="0" smtClean="0"/>
              <a:t>    Computerwurmverteidigung</a:t>
            </a:r>
            <a:endParaRPr lang="de-DE" dirty="0"/>
          </a:p>
        </p:txBody>
      </p:sp>
      <p:pic>
        <p:nvPicPr>
          <p:cNvPr id="2053" name="Picture 5" descr="C:\Users\ghost\Uni\WS-12-13\Seminar-Malware\Präsentation\Defense-Maßnahm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272808" cy="44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2280908" y="5373216"/>
            <a:ext cx="5963500" cy="699861"/>
          </a:xfrm>
          <a:prstGeom prst="rect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139952" y="6141655"/>
            <a:ext cx="525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http://pdf.aminer.org/000/083/764/design_space_and_analysis_of_worm_defense_strategies.pdf</a:t>
            </a:r>
          </a:p>
        </p:txBody>
      </p:sp>
    </p:spTree>
    <p:extLst>
      <p:ext uri="{BB962C8B-B14F-4D97-AF65-F5344CB8AC3E}">
        <p14:creationId xmlns:p14="http://schemas.microsoft.com/office/powerpoint/2010/main" val="404161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ghost\Uni\WS-12-13\Seminar-Malware\Präsentation\überbli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528562" cy="467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2. Überblick über </a:t>
            </a:r>
            <a:br>
              <a:rPr lang="de-DE" dirty="0" smtClean="0"/>
            </a:br>
            <a:r>
              <a:rPr lang="de-DE" dirty="0" smtClean="0"/>
              <a:t>    Computerwurmverteidigung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707904" y="6141655"/>
            <a:ext cx="576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https://scholarsbank.uoregon.edu/xmlui/bitstream/handle/1794/12341/Stafford_oregon_0171A_10322.pdf</a:t>
            </a:r>
          </a:p>
        </p:txBody>
      </p:sp>
    </p:spTree>
    <p:extLst>
      <p:ext uri="{BB962C8B-B14F-4D97-AF65-F5344CB8AC3E}">
        <p14:creationId xmlns:p14="http://schemas.microsoft.com/office/powerpoint/2010/main" val="26884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Connection </a:t>
            </a:r>
            <a:r>
              <a:rPr lang="de-DE" dirty="0" err="1" smtClean="0"/>
              <a:t>Failure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3.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1821667"/>
            <a:ext cx="8459787" cy="4075090"/>
          </a:xfrm>
        </p:spPr>
      </p:pic>
      <p:sp>
        <p:nvSpPr>
          <p:cNvPr id="7" name="Textfeld 6"/>
          <p:cNvSpPr txBox="1"/>
          <p:nvPr/>
        </p:nvSpPr>
        <p:spPr>
          <a:xfrm>
            <a:off x="4572000" y="6141655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http://ants.iis.sinica.edu.tw/3BkMJ9lTeWXTSrrvNoKNFDxRm3zFwRR/17/04483668.pdf</a:t>
            </a:r>
          </a:p>
        </p:txBody>
      </p:sp>
    </p:spTree>
    <p:extLst>
      <p:ext uri="{BB962C8B-B14F-4D97-AF65-F5344CB8AC3E}">
        <p14:creationId xmlns:p14="http://schemas.microsoft.com/office/powerpoint/2010/main" val="30376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r>
              <a:rPr lang="de-DE" sz="2400" b="1" dirty="0" smtClean="0"/>
              <a:t>TRW (</a:t>
            </a:r>
            <a:r>
              <a:rPr lang="de-DE" sz="2400" b="1" dirty="0" err="1" smtClean="0"/>
              <a:t>Treshold</a:t>
            </a:r>
            <a:r>
              <a:rPr lang="de-DE" sz="2400" b="1" dirty="0" smtClean="0"/>
              <a:t> Random </a:t>
            </a:r>
            <a:r>
              <a:rPr lang="de-DE" sz="2400" b="1" dirty="0" err="1" smtClean="0"/>
              <a:t>Walk</a:t>
            </a:r>
            <a:r>
              <a:rPr lang="de-DE" sz="2400" b="1" dirty="0" smtClean="0"/>
              <a:t>):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S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chechter et al. 2004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>
                    <a:alpha val="20000"/>
                  </a:schemeClr>
                </a:solidFill>
              </a:rPr>
              <a:t>ü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berwacht alle Hosts: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alarmiert bei Grenzwert-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überschreitung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der Verbindungs-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verlustrate eines Hosts</a:t>
            </a:r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Connection </a:t>
            </a:r>
            <a:r>
              <a:rPr lang="de-DE" dirty="0" err="1" smtClean="0"/>
              <a:t>Failure</a:t>
            </a:r>
            <a:r>
              <a:rPr lang="de-DE" dirty="0" smtClean="0"/>
              <a:t> - TRW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Verhaltens-basierte </a:t>
            </a:r>
            <a:r>
              <a:rPr lang="de-DE" sz="2000" dirty="0" smtClean="0"/>
              <a:t>Detektionstechniken mit Beispielen</a:t>
            </a:r>
            <a:endParaRPr lang="de-DE" sz="2000" dirty="0"/>
          </a:p>
        </p:txBody>
      </p:sp>
      <p:sp>
        <p:nvSpPr>
          <p:cNvPr id="11" name="Ellipse 10"/>
          <p:cNvSpPr/>
          <p:nvPr/>
        </p:nvSpPr>
        <p:spPr>
          <a:xfrm>
            <a:off x="5652120" y="3861048"/>
            <a:ext cx="2592288" cy="24482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B90F22"/>
                </a:solidFill>
              </a:rPr>
              <a:t>Verbindungs-</a:t>
            </a:r>
            <a:r>
              <a:rPr lang="de-DE" b="1" dirty="0" smtClean="0">
                <a:solidFill>
                  <a:srgbClr val="B90F22"/>
                </a:solidFill>
              </a:rPr>
              <a:t>erfolg</a:t>
            </a:r>
            <a:r>
              <a:rPr lang="de-DE" dirty="0" smtClean="0">
                <a:solidFill>
                  <a:srgbClr val="B90F22"/>
                </a:solidFill>
              </a:rPr>
              <a:t>srate</a:t>
            </a:r>
            <a:endParaRPr lang="de-DE" dirty="0">
              <a:solidFill>
                <a:srgbClr val="B90F22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652120" y="1916832"/>
            <a:ext cx="2592288" cy="24482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B90F22"/>
                </a:solidFill>
              </a:rPr>
              <a:t>Verbindungs-</a:t>
            </a:r>
            <a:r>
              <a:rPr lang="de-DE" b="1" dirty="0" smtClean="0">
                <a:solidFill>
                  <a:srgbClr val="B90F22"/>
                </a:solidFill>
              </a:rPr>
              <a:t>verlust</a:t>
            </a:r>
            <a:r>
              <a:rPr lang="de-DE" dirty="0" smtClean="0">
                <a:solidFill>
                  <a:srgbClr val="B90F22"/>
                </a:solidFill>
              </a:rPr>
              <a:t>rate</a:t>
            </a:r>
            <a:endParaRPr lang="de-DE" dirty="0">
              <a:solidFill>
                <a:srgbClr val="B90F2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336196" y="392376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B90F22"/>
                </a:solidFill>
              </a:rPr>
              <a:t>Likelihood</a:t>
            </a:r>
            <a:endParaRPr lang="de-DE" b="1" dirty="0">
              <a:solidFill>
                <a:srgbClr val="B90F22"/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5436096" y="4653136"/>
            <a:ext cx="3024336" cy="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47964" y="446847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B90F22"/>
                </a:solidFill>
              </a:rPr>
              <a:t>Threshold</a:t>
            </a:r>
            <a:endParaRPr lang="de-DE" b="1" dirty="0">
              <a:solidFill>
                <a:srgbClr val="B90F2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5152817"/>
            <a:ext cx="938843" cy="103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24" y="4095497"/>
            <a:ext cx="464845" cy="51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58879"/>
            <a:ext cx="464845" cy="51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39" y="5006951"/>
            <a:ext cx="464845" cy="51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47" y="5727031"/>
            <a:ext cx="464845" cy="51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Gerade Verbindung mit Pfeil 18"/>
          <p:cNvCxnSpPr/>
          <p:nvPr/>
        </p:nvCxnSpPr>
        <p:spPr>
          <a:xfrm flipV="1">
            <a:off x="981822" y="4468471"/>
            <a:ext cx="421826" cy="1048761"/>
          </a:xfrm>
          <a:prstGeom prst="straightConnector1">
            <a:avLst/>
          </a:prstGeom>
          <a:ln>
            <a:solidFill>
              <a:srgbClr val="B90F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981822" y="4810645"/>
            <a:ext cx="925882" cy="706587"/>
          </a:xfrm>
          <a:prstGeom prst="straightConnector1">
            <a:avLst/>
          </a:prstGeom>
          <a:ln>
            <a:solidFill>
              <a:srgbClr val="B90F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24" idx="1"/>
          </p:cNvCxnSpPr>
          <p:nvPr/>
        </p:nvCxnSpPr>
        <p:spPr>
          <a:xfrm flipV="1">
            <a:off x="981822" y="5262092"/>
            <a:ext cx="1181117" cy="255140"/>
          </a:xfrm>
          <a:prstGeom prst="straightConnector1">
            <a:avLst/>
          </a:prstGeom>
          <a:ln>
            <a:solidFill>
              <a:srgbClr val="B90F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25" idx="1"/>
          </p:cNvCxnSpPr>
          <p:nvPr/>
        </p:nvCxnSpPr>
        <p:spPr>
          <a:xfrm>
            <a:off x="981822" y="5542062"/>
            <a:ext cx="1253125" cy="440110"/>
          </a:xfrm>
          <a:prstGeom prst="straightConnector1">
            <a:avLst/>
          </a:prstGeom>
          <a:ln>
            <a:solidFill>
              <a:srgbClr val="B90F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0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2104 L -2.22222E-6 0.0631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2544 L 5E-6 0.0478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  <p:bldP spid="9" grpId="0"/>
      <p:bldP spid="9" grpId="1"/>
      <p:bldP spid="18" grpId="0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2757</Words>
  <Application>Microsoft Office PowerPoint</Application>
  <PresentationFormat>Bildschirmpräsentation (4:3)</PresentationFormat>
  <Paragraphs>642</Paragraphs>
  <Slides>40</Slides>
  <Notes>39</Notes>
  <HiddenSlides>7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Präsentationsvorlage_BWL9</vt:lpstr>
      <vt:lpstr>Verhaltens-basierte Computerwurm-Erkennung</vt:lpstr>
      <vt:lpstr>Teil 1: Verhaltens-basierte            Detektionstechniken</vt:lpstr>
      <vt:lpstr>1. Motivation</vt:lpstr>
      <vt:lpstr>1. Motivation: Fallstudie</vt:lpstr>
      <vt:lpstr>1. Motivation: Fallstudie</vt:lpstr>
      <vt:lpstr>2. Überblick über      Computerwurmverteidigung</vt:lpstr>
      <vt:lpstr>2. Überblick über      Computerwurmverteidigung</vt:lpstr>
      <vt:lpstr>Connection Failure</vt:lpstr>
      <vt:lpstr>Connection Failure - TRW</vt:lpstr>
      <vt:lpstr>Netzwerk-Teleskop</vt:lpstr>
      <vt:lpstr> Muster in Zieladressen</vt:lpstr>
      <vt:lpstr> Muster in Zieladressen - MRW</vt:lpstr>
      <vt:lpstr> Muster in Zieladressen - RBS</vt:lpstr>
      <vt:lpstr> Muster in Zieladressen - RBS</vt:lpstr>
      <vt:lpstr> Muster in Zieladressen – TRW+RBS</vt:lpstr>
      <vt:lpstr> Causation</vt:lpstr>
      <vt:lpstr> Causation - DSC</vt:lpstr>
      <vt:lpstr> Causation - PGD</vt:lpstr>
      <vt:lpstr> Causation – SWORD/2</vt:lpstr>
      <vt:lpstr> Causation – SWORD/2</vt:lpstr>
      <vt:lpstr> Causation – SWORD/2</vt:lpstr>
      <vt:lpstr> Entropie</vt:lpstr>
      <vt:lpstr> Entropie</vt:lpstr>
      <vt:lpstr>Vergleich der Detektionstechniken</vt:lpstr>
      <vt:lpstr>Teil 2: Evaluation</vt:lpstr>
      <vt:lpstr>4. Evaluation der      Beispieldetektoren</vt:lpstr>
      <vt:lpstr>I. Evaluationsmetriken</vt:lpstr>
      <vt:lpstr>II. Experimentaufbau</vt:lpstr>
      <vt:lpstr>II. Experimentaufbau</vt:lpstr>
      <vt:lpstr>III. Ergebnisse: Fehlmeldungen</vt:lpstr>
      <vt:lpstr>III. Ergebnisse: Zufällig</vt:lpstr>
      <vt:lpstr>III. Ergebnisse: Zufällig</vt:lpstr>
      <vt:lpstr>III. Ergebnisse: lokale Präferenz</vt:lpstr>
      <vt:lpstr>III. Ergebnisse: topologisch</vt:lpstr>
      <vt:lpstr>III. Ergebnisse: topologisch</vt:lpstr>
      <vt:lpstr>III. Ergebnisse: Vergleich mit SWORD2</vt:lpstr>
      <vt:lpstr>5. Fazit und Ausblick</vt:lpstr>
      <vt:lpstr>5. Fazit und Ausblick</vt:lpstr>
      <vt:lpstr>Vielen Dank für die Aufmerksamkeit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ghost</cp:lastModifiedBy>
  <cp:revision>627</cp:revision>
  <dcterms:created xsi:type="dcterms:W3CDTF">2011-06-27T17:54:59Z</dcterms:created>
  <dcterms:modified xsi:type="dcterms:W3CDTF">2013-02-06T00:02:29Z</dcterms:modified>
</cp:coreProperties>
</file>