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552" r:id="rId2"/>
    <p:sldId id="566" r:id="rId3"/>
    <p:sldId id="586" r:id="rId4"/>
    <p:sldId id="585" r:id="rId5"/>
    <p:sldId id="589" r:id="rId6"/>
    <p:sldId id="583" r:id="rId7"/>
    <p:sldId id="582" r:id="rId8"/>
    <p:sldId id="581" r:id="rId9"/>
    <p:sldId id="584" r:id="rId10"/>
    <p:sldId id="587" r:id="rId11"/>
    <p:sldId id="588" r:id="rId12"/>
    <p:sldId id="578" r:id="rId13"/>
    <p:sldId id="292" r:id="rId14"/>
    <p:sldId id="568" r:id="rId1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8U3gcD2wubE+AOVw2+XVeWax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9964" autoAdjust="0"/>
  </p:normalViewPr>
  <p:slideViewPr>
    <p:cSldViewPr snapToGrid="0">
      <p:cViewPr varScale="1">
        <p:scale>
          <a:sx n="77" d="100"/>
          <a:sy n="77" d="100"/>
        </p:scale>
        <p:origin x="1459" y="53"/>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6" Type="http://schemas.microsoft.com/office/2016/11/relationships/changesInfo" Target="changesInfos/changesInfo1.xml"/><Relationship Id="rId10" Type="http://schemas.openxmlformats.org/officeDocument/2006/relationships/slide" Target="slides/slide9.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0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mk.comp" userId="S::vmk.comp@coep.ac.in::73480bd9-fd3d-4d42-9429-72ecfdbf59f0" providerId="AD" clId="Web-{F7079158-32C7-D1DF-0002-CABA8522B720}"/>
    <pc:docChg chg="modSld">
      <pc:chgData name="vmk.comp" userId="S::vmk.comp@coep.ac.in::73480bd9-fd3d-4d42-9429-72ecfdbf59f0" providerId="AD" clId="Web-{F7079158-32C7-D1DF-0002-CABA8522B720}" dt="2020-08-01T04:03:47.776" v="4" actId="20577"/>
      <pc:docMkLst>
        <pc:docMk/>
      </pc:docMkLst>
      <pc:sldChg chg="modSp">
        <pc:chgData name="vmk.comp" userId="S::vmk.comp@coep.ac.in::73480bd9-fd3d-4d42-9429-72ecfdbf59f0" providerId="AD" clId="Web-{F7079158-32C7-D1DF-0002-CABA8522B720}" dt="2020-08-01T04:03:45.604" v="2" actId="20577"/>
        <pc:sldMkLst>
          <pc:docMk/>
          <pc:sldMk cId="39190831" sldId="309"/>
        </pc:sldMkLst>
        <pc:spChg chg="mod">
          <ac:chgData name="vmk.comp" userId="S::vmk.comp@coep.ac.in::73480bd9-fd3d-4d42-9429-72ecfdbf59f0" providerId="AD" clId="Web-{F7079158-32C7-D1DF-0002-CABA8522B720}" dt="2020-08-01T04:03:45.604" v="2" actId="20577"/>
          <ac:spMkLst>
            <pc:docMk/>
            <pc:sldMk cId="39190831" sldId="309"/>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12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77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342165" y="2110403"/>
            <a:ext cx="8609330" cy="553998"/>
          </a:xfrm>
        </p:spPr>
        <p:txBody>
          <a:bodyPr/>
          <a:lstStyle/>
          <a:p>
            <a:pPr algn="ctr"/>
            <a:r>
              <a:rPr lang="en-IN" sz="36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Knowledge Distillation</a:t>
            </a:r>
            <a:endParaRPr lang="en-US"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TextBox 15"/>
          <p:cNvSpPr txBox="1"/>
          <p:nvPr/>
        </p:nvSpPr>
        <p:spPr>
          <a:xfrm>
            <a:off x="2396476" y="2961411"/>
            <a:ext cx="4500708" cy="2585323"/>
          </a:xfrm>
          <a:prstGeom prst="rect">
            <a:avLst/>
          </a:prstGeom>
          <a:noFill/>
        </p:spPr>
        <p:txBody>
          <a:bodyPr wrap="square" rtlCol="0">
            <a:spAutoFit/>
          </a:bodyPr>
          <a:lstStyle/>
          <a:p>
            <a:pPr algn="ctr"/>
            <a:r>
              <a:rPr lang="en-US" sz="1800" b="1" dirty="0">
                <a:latin typeface="Times New Roman" pitchFamily="18" charset="0"/>
                <a:cs typeface="Times New Roman" pitchFamily="18" charset="0"/>
              </a:rPr>
              <a:t>By</a:t>
            </a:r>
          </a:p>
          <a:p>
            <a:pPr algn="just"/>
            <a:r>
              <a:rPr lang="en-IN" sz="2000" b="1" dirty="0">
                <a:latin typeface="Times New Roman" panose="02020603050405020304" pitchFamily="18" charset="0"/>
                <a:cs typeface="Times New Roman" panose="02020603050405020304" pitchFamily="18" charset="0"/>
              </a:rPr>
              <a:t>MITU20BTCS0016    Aditya </a:t>
            </a:r>
            <a:r>
              <a:rPr lang="en-IN" sz="2000" b="1" dirty="0" err="1">
                <a:latin typeface="Times New Roman" panose="02020603050405020304" pitchFamily="18" charset="0"/>
                <a:cs typeface="Times New Roman" panose="02020603050405020304" pitchFamily="18" charset="0"/>
              </a:rPr>
              <a:t>Kumavat</a:t>
            </a:r>
            <a:r>
              <a:rPr lang="en-IN" sz="2000" b="1" dirty="0">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MITU20BTCS0028    Aman Jha </a:t>
            </a:r>
          </a:p>
          <a:p>
            <a:pPr algn="just"/>
            <a:r>
              <a:rPr lang="en-IN" sz="2000" b="1" dirty="0">
                <a:latin typeface="Times New Roman" panose="02020603050405020304" pitchFamily="18" charset="0"/>
                <a:cs typeface="Times New Roman" panose="02020603050405020304" pitchFamily="18" charset="0"/>
              </a:rPr>
              <a:t>MITU20BTCS0225    </a:t>
            </a:r>
            <a:r>
              <a:rPr lang="en-IN" sz="2000" b="1" dirty="0" err="1">
                <a:latin typeface="Times New Roman" panose="02020603050405020304" pitchFamily="18" charset="0"/>
                <a:cs typeface="Times New Roman" panose="02020603050405020304" pitchFamily="18" charset="0"/>
              </a:rPr>
              <a:t>Raviraj</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Verma</a:t>
            </a: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MITU20BTCS0349    </a:t>
            </a:r>
            <a:r>
              <a:rPr lang="en-IN" sz="2000" b="1" dirty="0" err="1">
                <a:latin typeface="Times New Roman" panose="02020603050405020304" pitchFamily="18" charset="0"/>
                <a:cs typeface="Times New Roman" panose="02020603050405020304" pitchFamily="18" charset="0"/>
              </a:rPr>
              <a:t>Yash</a:t>
            </a:r>
            <a:r>
              <a:rPr lang="en-IN" sz="2000" b="1" dirty="0">
                <a:latin typeface="Times New Roman" panose="02020603050405020304" pitchFamily="18" charset="0"/>
                <a:cs typeface="Times New Roman" panose="02020603050405020304" pitchFamily="18" charset="0"/>
              </a:rPr>
              <a:t> Bora</a:t>
            </a:r>
          </a:p>
          <a:p>
            <a:pPr algn="just"/>
            <a:endParaRPr lang="en-US" sz="24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IN" sz="2400" b="1" dirty="0">
                <a:latin typeface="Times New Roman" panose="02020603050405020304" pitchFamily="18" charset="0"/>
                <a:cs typeface="Times New Roman" panose="02020603050405020304" pitchFamily="18" charset="0"/>
              </a:rPr>
              <a:t>Prof. Abhishek Das </a:t>
            </a:r>
            <a:r>
              <a:rPr lang="en-US" sz="2400" b="1" dirty="0">
                <a:latin typeface="Times New Roman" pitchFamily="18" charset="0"/>
                <a:cs typeface="Times New Roman" pitchFamily="18" charset="0"/>
              </a:rPr>
              <a:t> </a:t>
            </a:r>
          </a:p>
        </p:txBody>
      </p:sp>
      <p:sp>
        <p:nvSpPr>
          <p:cNvPr id="9" name="TextBox 8"/>
          <p:cNvSpPr txBox="1"/>
          <p:nvPr/>
        </p:nvSpPr>
        <p:spPr>
          <a:xfrm>
            <a:off x="2878691" y="555528"/>
            <a:ext cx="3384884"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Presentation</a:t>
            </a:r>
          </a:p>
        </p:txBody>
      </p:sp>
      <p:pic>
        <p:nvPicPr>
          <p:cNvPr id="4" name="Picture 3">
            <a:extLst>
              <a:ext uri="{FF2B5EF4-FFF2-40B4-BE49-F238E27FC236}">
                <a16:creationId xmlns:a16="http://schemas.microsoft.com/office/drawing/2014/main" id="{003EC772-521B-9045-ECDB-359C70A7C810}"/>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Dataset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7" name="TextBox 6"/>
          <p:cNvSpPr txBox="1"/>
          <p:nvPr/>
        </p:nvSpPr>
        <p:spPr>
          <a:xfrm>
            <a:off x="231570" y="400605"/>
            <a:ext cx="7566212" cy="3662541"/>
          </a:xfrm>
          <a:prstGeom prst="rect">
            <a:avLst/>
          </a:prstGeom>
          <a:noFill/>
        </p:spPr>
        <p:txBody>
          <a:bodyPr wrap="square" rtlCol="0">
            <a:spAutoFit/>
          </a:bodyPr>
          <a:lstStyle/>
          <a:p>
            <a:pPr>
              <a:spcAft>
                <a:spcPts val="1200"/>
              </a:spcAft>
            </a:pPr>
            <a:r>
              <a:rPr lang="en" sz="2400" b="1" dirty="0">
                <a:latin typeface="Times New Roman" panose="02020603050405020304" pitchFamily="18" charset="0"/>
                <a:cs typeface="Times New Roman" panose="02020603050405020304" pitchFamily="18" charset="0"/>
              </a:rPr>
              <a:t>  </a:t>
            </a:r>
          </a:p>
          <a:p>
            <a:pPr marL="596900" lvl="0" indent="-457200">
              <a:buSzPts val="1400"/>
              <a:buFont typeface="+mj-lt"/>
              <a:buAutoNum type="arabicPeriod"/>
            </a:pPr>
            <a:r>
              <a:rPr lang="en-US" sz="2400" dirty="0">
                <a:latin typeface="Times New Roman" panose="02020603050405020304" pitchFamily="18" charset="0"/>
                <a:cs typeface="Times New Roman" panose="02020603050405020304" pitchFamily="18" charset="0"/>
              </a:rPr>
              <a:t>The Dataset Used is Food 101 dataset</a:t>
            </a:r>
          </a:p>
          <a:p>
            <a:pPr marL="596900" lvl="0" indent="-457200">
              <a:buSzPts val="1400"/>
              <a:buFont typeface="+mj-lt"/>
              <a:buAutoNum type="arabicPeriod"/>
            </a:pPr>
            <a:r>
              <a:rPr lang="en-US" sz="2400" dirty="0">
                <a:latin typeface="Times New Roman" panose="02020603050405020304" pitchFamily="18" charset="0"/>
                <a:cs typeface="Times New Roman" panose="02020603050405020304" pitchFamily="18" charset="0"/>
              </a:rPr>
              <a:t>It contains 101 classes of Food</a:t>
            </a:r>
          </a:p>
          <a:p>
            <a:pPr marL="596900" lvl="0" indent="-457200">
              <a:buSzPts val="1400"/>
              <a:buFont typeface="+mj-lt"/>
              <a:buAutoNum type="arabicPeriod"/>
            </a:pPr>
            <a:r>
              <a:rPr lang="en-US" sz="2400" dirty="0">
                <a:latin typeface="Times New Roman" panose="02020603050405020304" pitchFamily="18" charset="0"/>
                <a:cs typeface="Times New Roman" panose="02020603050405020304" pitchFamily="18" charset="0"/>
              </a:rPr>
              <a:t>Dataset contain a total 101000 images. </a:t>
            </a:r>
          </a:p>
          <a:p>
            <a:pPr marL="596900" lvl="0" indent="-457200">
              <a:buSzPts val="1400"/>
              <a:buFont typeface="+mj-lt"/>
              <a:buAutoNum type="arabicPeriod"/>
            </a:pPr>
            <a:r>
              <a:rPr lang="en-US" sz="2400" dirty="0">
                <a:latin typeface="Times New Roman" panose="02020603050405020304" pitchFamily="18" charset="0"/>
                <a:cs typeface="Times New Roman" panose="02020603050405020304" pitchFamily="18" charset="0"/>
              </a:rPr>
              <a:t>Each Class Contains 1000 images with 750 images belongs to training set and 250 images belonging to testing set</a:t>
            </a:r>
          </a:p>
          <a:p>
            <a:pPr>
              <a:spcAft>
                <a:spcPts val="1200"/>
              </a:spcAft>
            </a:pPr>
            <a:r>
              <a:rPr lang="en" sz="2400" b="1" dirty="0">
                <a:latin typeface="Times New Roman" panose="02020603050405020304" pitchFamily="18" charset="0"/>
                <a:cs typeface="Times New Roman" panose="02020603050405020304" pitchFamily="18" charset="0"/>
              </a:rPr>
              <a:t> </a:t>
            </a:r>
          </a:p>
          <a:p>
            <a:pPr>
              <a:spcAft>
                <a:spcPts val="12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40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Result Analysis</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4" y="1180179"/>
            <a:ext cx="8202170" cy="2686425"/>
          </a:xfrm>
          <a:prstGeom prst="rect">
            <a:avLst/>
          </a:prstGeom>
        </p:spPr>
      </p:pic>
    </p:spTree>
    <p:extLst>
      <p:ext uri="{BB962C8B-B14F-4D97-AF65-F5344CB8AC3E}">
        <p14:creationId xmlns:p14="http://schemas.microsoft.com/office/powerpoint/2010/main" val="82889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26059" y="350095"/>
            <a:ext cx="8010213" cy="578025"/>
          </a:xfrm>
          <a:prstGeom prst="rect">
            <a:avLst/>
          </a:prstGeom>
          <a:noFill/>
          <a:ln>
            <a:noFill/>
          </a:ln>
        </p:spPr>
        <p:txBody>
          <a:bodyPr anchor="ctr"/>
          <a:lstStyle/>
          <a:p>
            <a:r>
              <a:rPr lang="en-US" sz="2800" b="1" dirty="0">
                <a:solidFill>
                  <a:srgbClr val="C00000"/>
                </a:solidFill>
                <a:latin typeface="Times New Roman" pitchFamily="18" charset="0"/>
                <a:ea typeface="Century Schoolbook"/>
                <a:cs typeface="Times New Roman" pitchFamily="18" charset="0"/>
              </a:rPr>
              <a:t>11. </a:t>
            </a:r>
            <a:r>
              <a:rPr lang="en" sz="2800" b="1" dirty="0">
                <a:solidFill>
                  <a:srgbClr val="C00000"/>
                </a:solidFill>
                <a:latin typeface="Times New Roman" panose="02020603050405020304" pitchFamily="18" charset="0"/>
                <a:cs typeface="Times New Roman" panose="02020603050405020304" pitchFamily="18" charset="0"/>
              </a:rPr>
              <a:t>Scope of Project</a:t>
            </a:r>
            <a:endParaRPr lang="en-US" sz="2400" b="1"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10" name="Google Shape;228;p28"/>
          <p:cNvSpPr txBox="1">
            <a:spLocks/>
          </p:cNvSpPr>
          <p:nvPr/>
        </p:nvSpPr>
        <p:spPr>
          <a:xfrm>
            <a:off x="499927" y="1164139"/>
            <a:ext cx="7038900" cy="29112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latin typeface="Times New Roman" panose="02020603050405020304" pitchFamily="18" charset="0"/>
                <a:cs typeface="Times New Roman" panose="02020603050405020304" pitchFamily="18" charset="0"/>
              </a:rPr>
              <a:t>The Knowledge Distillation  Technique can be used to improve the performance of Deep Learning Models on mobile device and embedded devices . It can used in various domains like :</a:t>
            </a:r>
          </a:p>
          <a:p>
            <a:pPr marL="0" indent="0">
              <a:spcBef>
                <a:spcPts val="1200"/>
              </a:spcBef>
            </a:pPr>
            <a:r>
              <a:rPr lang="en-US" dirty="0">
                <a:latin typeface="Times New Roman" panose="02020603050405020304" pitchFamily="18" charset="0"/>
                <a:cs typeface="Times New Roman" panose="02020603050405020304" pitchFamily="18" charset="0"/>
              </a:rPr>
              <a:t>1 . Computer Vision </a:t>
            </a:r>
          </a:p>
          <a:p>
            <a:pPr marL="0" indent="0">
              <a:spcBef>
                <a:spcPts val="1200"/>
              </a:spcBef>
            </a:pPr>
            <a:r>
              <a:rPr lang="en-US" dirty="0">
                <a:latin typeface="Times New Roman" panose="02020603050405020304" pitchFamily="18" charset="0"/>
                <a:cs typeface="Times New Roman" panose="02020603050405020304" pitchFamily="18" charset="0"/>
              </a:rPr>
              <a:t>2. Natural Language Processing</a:t>
            </a:r>
          </a:p>
          <a:p>
            <a:pPr marL="0" indent="0">
              <a:spcBef>
                <a:spcPts val="1200"/>
              </a:spcBef>
            </a:pPr>
            <a:r>
              <a:rPr lang="en-US" dirty="0">
                <a:latin typeface="Times New Roman" panose="02020603050405020304" pitchFamily="18" charset="0"/>
                <a:cs typeface="Times New Roman" panose="02020603050405020304" pitchFamily="18" charset="0"/>
              </a:rPr>
              <a:t>3. Speech Processing</a:t>
            </a:r>
          </a:p>
          <a:p>
            <a:pPr marL="0" indent="0">
              <a:spcBef>
                <a:spcPts val="1200"/>
              </a:spcBef>
              <a:spcAft>
                <a:spcPts val="1200"/>
              </a:spcAft>
            </a:pPr>
            <a:endParaRPr lang="en-US" dirty="0"/>
          </a:p>
        </p:txBody>
      </p:sp>
    </p:spTree>
    <p:extLst>
      <p:ext uri="{BB962C8B-B14F-4D97-AF65-F5344CB8AC3E}">
        <p14:creationId xmlns:p14="http://schemas.microsoft.com/office/powerpoint/2010/main" val="42717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44325"/>
            <a:ext cx="8661208" cy="4503174"/>
          </a:xfrm>
          <a:prstGeom prst="rect">
            <a:avLst/>
          </a:prstGeom>
        </p:spPr>
        <p:txBody>
          <a:bodyPr spcFirstLastPara="1" wrap="square" lIns="0" tIns="0" rIns="0" bIns="0" anchor="t" anchorCtr="0">
            <a:noAutofit/>
          </a:bodyPr>
          <a:lstStyle/>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https://arxiv.org/pdf/1908.08962.pdf </a:t>
            </a:r>
          </a:p>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https://arxiv.org/pdf/2106.05945.pdf </a:t>
            </a:r>
          </a:p>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https://arxiv.org/pdf/2106.05237.pdf </a:t>
            </a:r>
          </a:p>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https://arxiv.org/pdf/1905.11946.pdf </a:t>
            </a:r>
          </a:p>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https://arxiv.org/pdf/1704.04861.pdf </a:t>
            </a:r>
          </a:p>
          <a:p>
            <a:pPr indent="-457200" algn="just">
              <a:lnSpc>
                <a:spcPct val="150000"/>
              </a:lnSpc>
              <a:spcAft>
                <a:spcPts val="1000"/>
              </a:spcAft>
              <a:buFont typeface="+mj-lt"/>
              <a:buAutoNum type="arabicPeriod"/>
            </a:pPr>
            <a:r>
              <a:rPr lang="en-IN" sz="2000" dirty="0">
                <a:latin typeface="Times New Roman" panose="02020603050405020304" pitchFamily="18" charset="0"/>
                <a:cs typeface="Times New Roman" panose="02020603050405020304" pitchFamily="18" charset="0"/>
              </a:rPr>
              <a:t>https://data.vision.ee.ethz.ch/cvl/datasets_extra/food101/static/bossard_eccv14_food101.pdf</a:t>
            </a:r>
            <a:endParaRPr lang="en-IN" sz="2000"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36" name="Google Shape;336;g5cc8714c89_2_35"/>
          <p:cNvSpPr txBox="1"/>
          <p:nvPr/>
        </p:nvSpPr>
        <p:spPr>
          <a:xfrm>
            <a:off x="375529" y="175520"/>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12. References</a:t>
            </a:r>
            <a:endPar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a:extLst>
              <a:ext uri="{FF2B5EF4-FFF2-40B4-BE49-F238E27FC236}">
                <a16:creationId xmlns:a16="http://schemas.microsoft.com/office/drawing/2014/main" id="{F92AEA0D-BFF8-9729-A715-94F98855A08A}"/>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499927" y="1076466"/>
            <a:ext cx="7566212" cy="2400657"/>
          </a:xfrm>
          <a:prstGeom prst="rect">
            <a:avLst/>
          </a:prstGeom>
          <a:noFill/>
        </p:spPr>
        <p:txBody>
          <a:bodyPr wrap="square" rtlCol="0">
            <a:spAutoFit/>
          </a:bodyPr>
          <a:lstStyle/>
          <a:p>
            <a:pPr>
              <a:spcAft>
                <a:spcPts val="1200"/>
              </a:spcAft>
            </a:pPr>
            <a:r>
              <a:rPr lang="en-US" sz="2000" dirty="0">
                <a:latin typeface="Times New Roman" panose="02020603050405020304" pitchFamily="18" charset="0"/>
                <a:cs typeface="Times New Roman" panose="02020603050405020304" pitchFamily="18" charset="0"/>
              </a:rPr>
              <a:t>Knowledge distillation refers to the process of transferring the knowledge from a large unwieldy model or set of models to a single smaller model that can be practically deployed under real-world constraints. </a:t>
            </a:r>
          </a:p>
          <a:p>
            <a:pPr>
              <a:spcAft>
                <a:spcPts val="1200"/>
              </a:spcAft>
            </a:pPr>
            <a:r>
              <a:rPr lang="en-US" sz="2000" dirty="0">
                <a:latin typeface="Times New Roman" panose="02020603050405020304" pitchFamily="18" charset="0"/>
                <a:cs typeface="Times New Roman" panose="02020603050405020304" pitchFamily="18" charset="0"/>
              </a:rPr>
              <a:t>A knowledge distillation system consists of three principal components: the knowledge, the distillation algorithm, and the teacher-student architecture.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24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7" name="TextBox 6"/>
          <p:cNvSpPr txBox="1"/>
          <p:nvPr/>
        </p:nvSpPr>
        <p:spPr>
          <a:xfrm>
            <a:off x="499927" y="1076466"/>
            <a:ext cx="7566212" cy="2092881"/>
          </a:xfrm>
          <a:prstGeom prst="rect">
            <a:avLst/>
          </a:prstGeom>
          <a:noFill/>
        </p:spPr>
        <p:txBody>
          <a:bodyPr wrap="square" rtlCol="0">
            <a:spAutoFit/>
          </a:bodyPr>
          <a:lstStyle/>
          <a:p>
            <a:pPr>
              <a:spcAft>
                <a:spcPts val="1200"/>
              </a:spcAft>
            </a:pPr>
            <a:r>
              <a:rPr lang="en-US" sz="2000" dirty="0">
                <a:latin typeface="Times New Roman" panose="02020603050405020304" pitchFamily="18" charset="0"/>
                <a:cs typeface="Times New Roman" panose="02020603050405020304" pitchFamily="18" charset="0"/>
              </a:rPr>
              <a:t>The Problem Statement is to transfer the knowledge from the large unwieldy model or a set of models to a single smaller model that can practically be deployed under Real World Constraints. </a:t>
            </a:r>
          </a:p>
          <a:p>
            <a:pPr>
              <a:spcAft>
                <a:spcPts val="1200"/>
              </a:spcAft>
            </a:pPr>
            <a:r>
              <a:rPr lang="en-US" sz="2000" dirty="0">
                <a:latin typeface="Times New Roman" panose="02020603050405020304" pitchFamily="18" charset="0"/>
                <a:cs typeface="Times New Roman" panose="02020603050405020304" pitchFamily="18" charset="0"/>
              </a:rPr>
              <a:t>To distill the given model and with help of same parameter we make another model which is in the close range of accuracy as of given model, to reduce the size of parent model maintaining same accuracy.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Objectives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7" name="TextBox 6"/>
          <p:cNvSpPr txBox="1"/>
          <p:nvPr/>
        </p:nvSpPr>
        <p:spPr>
          <a:xfrm>
            <a:off x="499927" y="1076466"/>
            <a:ext cx="7566212" cy="2400657"/>
          </a:xfrm>
          <a:prstGeom prst="rect">
            <a:avLst/>
          </a:prstGeom>
          <a:noFill/>
        </p:spPr>
        <p:txBody>
          <a:bodyPr wrap="square" rtlCol="0">
            <a:spAutoFit/>
          </a:bodyPr>
          <a:lstStyle/>
          <a:p>
            <a:pPr marL="457200" indent="-457200">
              <a:spcAft>
                <a:spcPts val="1200"/>
              </a:spcAft>
              <a:buAutoNum type="arabicPeriod"/>
            </a:pPr>
            <a:r>
              <a:rPr lang="en-US" sz="2000" dirty="0">
                <a:latin typeface="Times New Roman" panose="02020603050405020304" pitchFamily="18" charset="0"/>
                <a:cs typeface="Times New Roman" panose="02020603050405020304" pitchFamily="18" charset="0"/>
              </a:rPr>
              <a:t>To offer a useful tool that enables businesses to implement their massive, </a:t>
            </a:r>
            <a:r>
              <a:rPr lang="en-IN" sz="2000" dirty="0">
                <a:latin typeface="Times New Roman" panose="02020603050405020304" pitchFamily="18" charset="0"/>
                <a:cs typeface="Times New Roman" panose="02020603050405020304" pitchFamily="18" charset="0"/>
              </a:rPr>
              <a:t>unwieldy</a:t>
            </a:r>
            <a:r>
              <a:rPr lang="en-US" sz="2000" dirty="0">
                <a:latin typeface="Times New Roman" panose="02020603050405020304" pitchFamily="18" charset="0"/>
                <a:cs typeface="Times New Roman" panose="02020603050405020304" pitchFamily="18" charset="0"/>
              </a:rPr>
              <a:t> models under actual restrictions.</a:t>
            </a:r>
          </a:p>
          <a:p>
            <a:pPr marL="457200" indent="-457200">
              <a:spcAft>
                <a:spcPts val="1200"/>
              </a:spcAft>
              <a:buAutoNum type="arabicPeriod"/>
            </a:pPr>
            <a:r>
              <a:rPr lang="en-US" sz="2000" dirty="0">
                <a:latin typeface="Times New Roman" panose="02020603050405020304" pitchFamily="18" charset="0"/>
                <a:cs typeface="Times New Roman" panose="02020603050405020304" pitchFamily="18" charset="0"/>
              </a:rPr>
              <a:t>To deploy a new model with an accuracy which will be in the supplied model's close range of accuracy.</a:t>
            </a:r>
          </a:p>
          <a:p>
            <a:pPr marL="457200" indent="-457200">
              <a:spcAft>
                <a:spcPts val="1200"/>
              </a:spcAft>
              <a:buAutoNum type="arabicPeriod"/>
            </a:pPr>
            <a:r>
              <a:rPr lang="en-US" sz="2000" dirty="0">
                <a:latin typeface="Times New Roman" panose="02020603050405020304" pitchFamily="18" charset="0"/>
                <a:cs typeface="Times New Roman" panose="02020603050405020304" pitchFamily="18" charset="0"/>
              </a:rPr>
              <a:t>To not manipulate the actual parameters of the given model.</a:t>
            </a:r>
          </a:p>
          <a:p>
            <a:pPr marL="457200" indent="-457200">
              <a:spcAft>
                <a:spcPts val="1200"/>
              </a:spcAft>
              <a:buAutoNum type="arabicPeriod"/>
            </a:pPr>
            <a:r>
              <a:rPr lang="en-US" sz="2000" dirty="0">
                <a:latin typeface="Times New Roman" panose="02020603050405020304" pitchFamily="18" charset="0"/>
                <a:cs typeface="Times New Roman" panose="02020603050405020304" pitchFamily="18" charset="0"/>
              </a:rPr>
              <a:t>To limit the loss as much as possible.</a:t>
            </a:r>
          </a:p>
        </p:txBody>
      </p:sp>
    </p:spTree>
    <p:extLst>
      <p:ext uri="{BB962C8B-B14F-4D97-AF65-F5344CB8AC3E}">
        <p14:creationId xmlns:p14="http://schemas.microsoft.com/office/powerpoint/2010/main" val="135898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Concepts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10" name="Google Shape;157;p17"/>
          <p:cNvPicPr preferRelativeResize="0"/>
          <p:nvPr/>
        </p:nvPicPr>
        <p:blipFill>
          <a:blip r:embed="rId3">
            <a:alphaModFix/>
          </a:blip>
          <a:stretch>
            <a:fillRect/>
          </a:stretch>
        </p:blipFill>
        <p:spPr>
          <a:xfrm>
            <a:off x="295455" y="802614"/>
            <a:ext cx="8391345" cy="4209311"/>
          </a:xfrm>
          <a:prstGeom prst="rect">
            <a:avLst/>
          </a:prstGeom>
          <a:noFill/>
          <a:ln>
            <a:noFill/>
          </a:ln>
        </p:spPr>
      </p:pic>
    </p:spTree>
    <p:extLst>
      <p:ext uri="{BB962C8B-B14F-4D97-AF65-F5344CB8AC3E}">
        <p14:creationId xmlns:p14="http://schemas.microsoft.com/office/powerpoint/2010/main" val="276858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292650601"/>
              </p:ext>
            </p:extLst>
          </p:nvPr>
        </p:nvGraphicFramePr>
        <p:xfrm>
          <a:off x="417094" y="882267"/>
          <a:ext cx="8254462" cy="4499682"/>
        </p:xfrm>
        <a:graphic>
          <a:graphicData uri="http://schemas.openxmlformats.org/drawingml/2006/table">
            <a:tbl>
              <a:tblPr firstRow="1" firstCol="1" lastRow="1" lastCol="1" bandRow="1" bandCol="1">
                <a:tableStyleId>{7C7A2ABF-AC23-4FDE-891B-5FEA6CFB3428}</a:tableStyleId>
              </a:tblPr>
              <a:tblGrid>
                <a:gridCol w="1331008">
                  <a:extLst>
                    <a:ext uri="{9D8B030D-6E8A-4147-A177-3AD203B41FA5}">
                      <a16:colId xmlns:a16="http://schemas.microsoft.com/office/drawing/2014/main" val="20000"/>
                    </a:ext>
                  </a:extLst>
                </a:gridCol>
                <a:gridCol w="3002530">
                  <a:extLst>
                    <a:ext uri="{9D8B030D-6E8A-4147-A177-3AD203B41FA5}">
                      <a16:colId xmlns:a16="http://schemas.microsoft.com/office/drawing/2014/main" val="20001"/>
                    </a:ext>
                  </a:extLst>
                </a:gridCol>
                <a:gridCol w="2416886">
                  <a:extLst>
                    <a:ext uri="{9D8B030D-6E8A-4147-A177-3AD203B41FA5}">
                      <a16:colId xmlns:a16="http://schemas.microsoft.com/office/drawing/2014/main" val="20002"/>
                    </a:ext>
                  </a:extLst>
                </a:gridCol>
                <a:gridCol w="1504038">
                  <a:extLst>
                    <a:ext uri="{9D8B030D-6E8A-4147-A177-3AD203B41FA5}">
                      <a16:colId xmlns:a16="http://schemas.microsoft.com/office/drawing/2014/main" val="20003"/>
                    </a:ext>
                  </a:extLst>
                </a:gridCol>
              </a:tblGrid>
              <a:tr h="309640">
                <a:tc>
                  <a:txBody>
                    <a:bodyPr/>
                    <a:lstStyle/>
                    <a:p>
                      <a:pPr marL="144145" algn="ctr">
                        <a:spcBef>
                          <a:spcPts val="20"/>
                        </a:spcBef>
                        <a:spcAft>
                          <a:spcPts val="0"/>
                        </a:spcAft>
                      </a:pPr>
                      <a:r>
                        <a:rPr lang="en-US" sz="1100" b="1" dirty="0" err="1">
                          <a:effectLst/>
                          <a:latin typeface="Times New Roman" panose="02020603050405020304" pitchFamily="18" charset="0"/>
                          <a:cs typeface="Times New Roman" panose="02020603050405020304" pitchFamily="18" charset="0"/>
                        </a:rPr>
                        <a:t>S.No</a:t>
                      </a:r>
                      <a:endParaRPr lang="en-IN" sz="1100" b="1"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algn="ctr">
                        <a:spcBef>
                          <a:spcPts val="40"/>
                        </a:spcBef>
                        <a:spcAft>
                          <a:spcPts val="0"/>
                        </a:spcAft>
                      </a:pPr>
                      <a:r>
                        <a:rPr lang="en-US" sz="1100" b="1" dirty="0">
                          <a:effectLst/>
                          <a:latin typeface="Times New Roman" panose="02020603050405020304" pitchFamily="18" charset="0"/>
                          <a:cs typeface="Times New Roman" panose="02020603050405020304" pitchFamily="18" charset="0"/>
                        </a:rPr>
                        <a:t>Research</a:t>
                      </a:r>
                      <a:r>
                        <a:rPr lang="en-US" sz="1100" b="1" spc="-30" dirty="0">
                          <a:effectLst/>
                          <a:latin typeface="Times New Roman" panose="02020603050405020304" pitchFamily="18" charset="0"/>
                          <a:cs typeface="Times New Roman" panose="02020603050405020304" pitchFamily="18" charset="0"/>
                        </a:rPr>
                        <a:t> </a:t>
                      </a:r>
                      <a:r>
                        <a:rPr lang="en-US" sz="1100" b="1" dirty="0">
                          <a:effectLst/>
                          <a:latin typeface="Times New Roman" panose="02020603050405020304" pitchFamily="18" charset="0"/>
                          <a:cs typeface="Times New Roman" panose="02020603050405020304" pitchFamily="18" charset="0"/>
                        </a:rPr>
                        <a:t>Paper Name</a:t>
                      </a:r>
                      <a:endParaRPr lang="en-IN" sz="1100" b="1"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algn="ctr">
                        <a:spcBef>
                          <a:spcPts val="40"/>
                        </a:spcBef>
                        <a:spcAft>
                          <a:spcPts val="0"/>
                        </a:spcAft>
                      </a:pPr>
                      <a:r>
                        <a:rPr lang="en-US" sz="1100" b="1">
                          <a:effectLst/>
                          <a:latin typeface="Times New Roman" panose="02020603050405020304" pitchFamily="18" charset="0"/>
                          <a:cs typeface="Times New Roman" panose="02020603050405020304" pitchFamily="18" charset="0"/>
                        </a:rPr>
                        <a:t>Link</a:t>
                      </a:r>
                      <a:endParaRPr lang="en-IN" sz="1100" b="1">
                        <a:effectLst/>
                        <a:latin typeface="Times New Roman" panose="02020603050405020304" pitchFamily="18" charset="0"/>
                        <a:cs typeface="Times New Roman" panose="02020603050405020304" pitchFamily="18" charset="0"/>
                      </a:endParaRPr>
                    </a:p>
                    <a:p>
                      <a:pPr marL="144145" algn="ctr">
                        <a:spcAft>
                          <a:spcPts val="0"/>
                        </a:spcAft>
                      </a:pPr>
                      <a:r>
                        <a:rPr lang="en-US" sz="1100" b="1">
                          <a:effectLst/>
                          <a:latin typeface="Times New Roman" panose="02020603050405020304" pitchFamily="18" charset="0"/>
                          <a:cs typeface="Times New Roman" panose="02020603050405020304" pitchFamily="18" charset="0"/>
                        </a:rPr>
                        <a:t> </a:t>
                      </a:r>
                      <a:endParaRPr lang="en-IN" sz="1100" b="1">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algn="ctr">
                        <a:spcBef>
                          <a:spcPts val="40"/>
                        </a:spcBef>
                        <a:spcAft>
                          <a:spcPts val="0"/>
                        </a:spcAft>
                      </a:pPr>
                      <a:r>
                        <a:rPr lang="en-US" sz="1100" b="1" dirty="0">
                          <a:effectLst/>
                          <a:latin typeface="Times New Roman" panose="02020603050405020304" pitchFamily="18" charset="0"/>
                          <a:cs typeface="Times New Roman" panose="02020603050405020304" pitchFamily="18" charset="0"/>
                        </a:rPr>
                        <a:t>Research</a:t>
                      </a:r>
                      <a:r>
                        <a:rPr lang="en-US" sz="1100" b="1" spc="-30" dirty="0">
                          <a:effectLst/>
                          <a:latin typeface="Times New Roman" panose="02020603050405020304" pitchFamily="18" charset="0"/>
                          <a:cs typeface="Times New Roman" panose="02020603050405020304" pitchFamily="18" charset="0"/>
                        </a:rPr>
                        <a:t> </a:t>
                      </a:r>
                      <a:r>
                        <a:rPr lang="en-US" sz="1100" b="1" dirty="0">
                          <a:effectLst/>
                          <a:latin typeface="Times New Roman" panose="02020603050405020304" pitchFamily="18" charset="0"/>
                          <a:cs typeface="Times New Roman" panose="02020603050405020304" pitchFamily="18" charset="0"/>
                        </a:rPr>
                        <a:t>Paper</a:t>
                      </a:r>
                      <a:endParaRPr lang="en-IN" sz="1100" b="1" dirty="0">
                        <a:effectLst/>
                        <a:latin typeface="Times New Roman" panose="02020603050405020304" pitchFamily="18" charset="0"/>
                        <a:cs typeface="Times New Roman" panose="02020603050405020304" pitchFamily="18" charset="0"/>
                      </a:endParaRPr>
                    </a:p>
                    <a:p>
                      <a:pPr marL="139065" algn="ctr">
                        <a:spcAft>
                          <a:spcPts val="0"/>
                        </a:spcAft>
                      </a:pPr>
                      <a:r>
                        <a:rPr lang="en-US" sz="1100" b="1" dirty="0">
                          <a:effectLst/>
                          <a:latin typeface="Times New Roman" panose="02020603050405020304" pitchFamily="18" charset="0"/>
                          <a:cs typeface="Times New Roman" panose="02020603050405020304" pitchFamily="18" charset="0"/>
                        </a:rPr>
                        <a:t>Author</a:t>
                      </a:r>
                      <a:endParaRPr lang="en-IN" sz="1100" b="1"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955334">
                <a:tc>
                  <a:txBody>
                    <a:bodyPr/>
                    <a:lstStyle/>
                    <a:p>
                      <a:pPr marL="144145" algn="ctr">
                        <a:spcBef>
                          <a:spcPts val="30"/>
                        </a:spcBef>
                        <a:spcAft>
                          <a:spcPts val="0"/>
                        </a:spcAft>
                      </a:pPr>
                      <a:r>
                        <a:rPr lang="en-US" sz="1200" dirty="0">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
                        </a:spcBef>
                        <a:spcAft>
                          <a:spcPts val="0"/>
                        </a:spcAft>
                      </a:pPr>
                      <a:r>
                        <a:rPr lang="en-US" sz="1200" dirty="0">
                          <a:effectLst/>
                          <a:latin typeface="Times New Roman" panose="02020603050405020304" pitchFamily="18" charset="0"/>
                          <a:cs typeface="Times New Roman" panose="02020603050405020304" pitchFamily="18" charset="0"/>
                        </a:rPr>
                        <a:t>WELL-READ STUDENTS LEARN BETTER: ON THE IMPORTANCE OF PRE-TRAINING COMPACT MODELS.</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5"/>
                        </a:spcBef>
                        <a:spcAft>
                          <a:spcPts val="0"/>
                        </a:spcAft>
                      </a:pPr>
                      <a:r>
                        <a:rPr lang="en-US" sz="1200" dirty="0">
                          <a:effectLst/>
                          <a:latin typeface="Times New Roman" panose="02020603050405020304" pitchFamily="18" charset="0"/>
                          <a:cs typeface="Times New Roman" panose="02020603050405020304" pitchFamily="18" charset="0"/>
                        </a:rPr>
                        <a:t>https://arxiv.org/pdf/1908.08962.pdf</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39065" marR="99695" algn="ctr">
                        <a:lnSpc>
                          <a:spcPct val="108000"/>
                        </a:lnSpc>
                        <a:spcBef>
                          <a:spcPts val="20"/>
                        </a:spcBef>
                        <a:spcAft>
                          <a:spcPts val="0"/>
                        </a:spcAft>
                      </a:pPr>
                      <a:r>
                        <a:rPr lang="en-US" sz="1200">
                          <a:effectLst/>
                          <a:latin typeface="Times New Roman" panose="02020603050405020304" pitchFamily="18" charset="0"/>
                          <a:cs typeface="Times New Roman" panose="02020603050405020304" pitchFamily="18" charset="0"/>
                        </a:rPr>
                        <a:t>Iulia Turc, Ming-Wei Chang, Kenton Lee, Kristina Toutanova.</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337469">
                <a:tc>
                  <a:txBody>
                    <a:bodyPr/>
                    <a:lstStyle/>
                    <a:p>
                      <a:pPr marL="144145" algn="ctr">
                        <a:spcBef>
                          <a:spcPts val="30"/>
                        </a:spcBef>
                        <a:spcAft>
                          <a:spcPts val="0"/>
                        </a:spcAft>
                      </a:pPr>
                      <a:r>
                        <a:rPr lang="en-US" sz="1200">
                          <a:effectLst/>
                          <a:latin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
                        </a:spcBef>
                        <a:spcAft>
                          <a:spcPts val="0"/>
                        </a:spcAft>
                      </a:pPr>
                      <a:r>
                        <a:rPr lang="en-US" sz="1200" dirty="0">
                          <a:effectLst/>
                          <a:latin typeface="Times New Roman" panose="02020603050405020304" pitchFamily="18" charset="0"/>
                          <a:cs typeface="Times New Roman" panose="02020603050405020304" pitchFamily="18" charset="0"/>
                        </a:rPr>
                        <a:t>Knowledge distillation: A good teacher is patient and consistent</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5"/>
                        </a:spcBef>
                        <a:spcAft>
                          <a:spcPts val="0"/>
                        </a:spcAft>
                      </a:pPr>
                      <a:r>
                        <a:rPr lang="en-US" sz="1200" dirty="0">
                          <a:effectLst/>
                          <a:latin typeface="Times New Roman" panose="02020603050405020304" pitchFamily="18" charset="0"/>
                          <a:cs typeface="Times New Roman" panose="02020603050405020304" pitchFamily="18" charset="0"/>
                        </a:rPr>
                        <a:t>https://arxiv.org/pdf/2106.05237.pdf</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39065" marR="99695" algn="ctr">
                        <a:lnSpc>
                          <a:spcPct val="108000"/>
                        </a:lnSpc>
                        <a:spcBef>
                          <a:spcPts val="20"/>
                        </a:spcBef>
                        <a:spcAft>
                          <a:spcPts val="0"/>
                        </a:spcAft>
                      </a:pPr>
                      <a:r>
                        <a:rPr lang="en-US" sz="1200" dirty="0">
                          <a:effectLst/>
                          <a:latin typeface="Times New Roman" panose="02020603050405020304" pitchFamily="18" charset="0"/>
                          <a:cs typeface="Times New Roman" panose="02020603050405020304" pitchFamily="18" charset="0"/>
                        </a:rPr>
                        <a:t>Lucas Beyer , </a:t>
                      </a:r>
                      <a:r>
                        <a:rPr lang="en-US" sz="1200" dirty="0" err="1">
                          <a:effectLst/>
                          <a:latin typeface="Times New Roman" panose="02020603050405020304" pitchFamily="18" charset="0"/>
                          <a:cs typeface="Times New Roman" panose="02020603050405020304" pitchFamily="18" charset="0"/>
                        </a:rPr>
                        <a:t>Xiaohua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Zhai</a:t>
                      </a:r>
                      <a:r>
                        <a:rPr lang="en-US" sz="1200" dirty="0">
                          <a:effectLst/>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cs typeface="Times New Roman" panose="02020603050405020304" pitchFamily="18" charset="0"/>
                        </a:rPr>
                        <a:t>Amélie</a:t>
                      </a:r>
                      <a:r>
                        <a:rPr lang="en-US" sz="1200" dirty="0">
                          <a:effectLst/>
                          <a:latin typeface="Times New Roman" panose="02020603050405020304" pitchFamily="18" charset="0"/>
                          <a:cs typeface="Times New Roman" panose="02020603050405020304" pitchFamily="18" charset="0"/>
                        </a:rPr>
                        <a:t> Royer , Larisa </a:t>
                      </a:r>
                      <a:r>
                        <a:rPr lang="en-US" sz="1200" dirty="0" err="1">
                          <a:effectLst/>
                          <a:latin typeface="Times New Roman" panose="02020603050405020304" pitchFamily="18" charset="0"/>
                          <a:cs typeface="Times New Roman" panose="02020603050405020304" pitchFamily="18" charset="0"/>
                        </a:rPr>
                        <a:t>Markeeva</a:t>
                      </a:r>
                      <a:r>
                        <a:rPr lang="en-US" sz="1200" dirty="0">
                          <a:effectLst/>
                          <a:latin typeface="Times New Roman" panose="02020603050405020304" pitchFamily="18" charset="0"/>
                          <a:cs typeface="Times New Roman" panose="02020603050405020304" pitchFamily="18" charset="0"/>
                        </a:rPr>
                        <a:t>, Rohan Anil, Alexander </a:t>
                      </a:r>
                      <a:r>
                        <a:rPr lang="en-US" sz="1200" dirty="0" err="1">
                          <a:effectLst/>
                          <a:latin typeface="Times New Roman" panose="02020603050405020304" pitchFamily="18" charset="0"/>
                          <a:cs typeface="Times New Roman" panose="02020603050405020304" pitchFamily="18" charset="0"/>
                        </a:rPr>
                        <a:t>Kolesnikov</a:t>
                      </a:r>
                      <a:r>
                        <a:rPr lang="en-US"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241935">
                <a:tc>
                  <a:txBody>
                    <a:bodyPr/>
                    <a:lstStyle/>
                    <a:p>
                      <a:pPr marL="144145" algn="ctr">
                        <a:spcBef>
                          <a:spcPts val="30"/>
                        </a:spcBef>
                        <a:spcAft>
                          <a:spcPts val="0"/>
                        </a:spcAft>
                      </a:pPr>
                      <a:r>
                        <a:rPr lang="en-US" sz="1200">
                          <a:effectLst/>
                          <a:latin typeface="Times New Roman" panose="02020603050405020304" pitchFamily="18" charset="0"/>
                          <a:cs typeface="Times New Roman" panose="02020603050405020304" pitchFamily="18" charset="0"/>
                        </a:rPr>
                        <a:t>3.</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
                        </a:spcBef>
                        <a:spcAft>
                          <a:spcPts val="0"/>
                        </a:spcAft>
                      </a:pPr>
                      <a:r>
                        <a:rPr lang="en-US" sz="1200">
                          <a:effectLst/>
                          <a:latin typeface="Times New Roman" panose="02020603050405020304" pitchFamily="18" charset="0"/>
                          <a:cs typeface="Times New Roman" panose="02020603050405020304" pitchFamily="18" charset="0"/>
                        </a:rPr>
                        <a:t>Does Knowledge Distillation Really Work?</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5"/>
                        </a:spcBef>
                        <a:spcAft>
                          <a:spcPts val="0"/>
                        </a:spcAft>
                      </a:pPr>
                      <a:r>
                        <a:rPr lang="en-US" sz="1200" dirty="0">
                          <a:effectLst/>
                          <a:latin typeface="Times New Roman" panose="02020603050405020304" pitchFamily="18" charset="0"/>
                          <a:cs typeface="Times New Roman" panose="02020603050405020304" pitchFamily="18" charset="0"/>
                        </a:rPr>
                        <a:t>https://arxiv.org/pdf/2106.05945.pdf</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39065" marR="99695" algn="ctr">
                        <a:lnSpc>
                          <a:spcPct val="108000"/>
                        </a:lnSpc>
                        <a:spcBef>
                          <a:spcPts val="20"/>
                        </a:spcBef>
                        <a:spcAft>
                          <a:spcPts val="0"/>
                        </a:spcAft>
                      </a:pPr>
                      <a:r>
                        <a:rPr lang="en-US" sz="1200" dirty="0">
                          <a:effectLst/>
                          <a:latin typeface="Times New Roman" panose="02020603050405020304" pitchFamily="18" charset="0"/>
                          <a:cs typeface="Times New Roman" panose="02020603050405020304" pitchFamily="18" charset="0"/>
                        </a:rPr>
                        <a:t>Samuel Stanton , Pavel </a:t>
                      </a:r>
                      <a:r>
                        <a:rPr lang="en-US" sz="1200" dirty="0" err="1">
                          <a:effectLst/>
                          <a:latin typeface="Times New Roman" panose="02020603050405020304" pitchFamily="18" charset="0"/>
                          <a:cs typeface="Times New Roman" panose="02020603050405020304" pitchFamily="18" charset="0"/>
                        </a:rPr>
                        <a:t>Izmailov</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Polina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Kirichenko</a:t>
                      </a:r>
                      <a:r>
                        <a:rPr lang="en-US" sz="1200" dirty="0">
                          <a:effectLst/>
                          <a:latin typeface="Times New Roman" panose="02020603050405020304" pitchFamily="18" charset="0"/>
                          <a:cs typeface="Times New Roman" panose="02020603050405020304" pitchFamily="18" charset="0"/>
                        </a:rPr>
                        <a:t>, Alexander A. </a:t>
                      </a:r>
                      <a:r>
                        <a:rPr lang="en-US" sz="1200" dirty="0" err="1">
                          <a:effectLst/>
                          <a:latin typeface="Times New Roman" panose="02020603050405020304" pitchFamily="18" charset="0"/>
                          <a:cs typeface="Times New Roman" panose="02020603050405020304" pitchFamily="18" charset="0"/>
                        </a:rPr>
                        <a:t>Alemi</a:t>
                      </a:r>
                      <a:r>
                        <a:rPr lang="en-US" sz="1200" dirty="0">
                          <a:effectLst/>
                          <a:latin typeface="Times New Roman" panose="02020603050405020304" pitchFamily="18" charset="0"/>
                          <a:cs typeface="Times New Roman" panose="02020603050405020304" pitchFamily="18" charset="0"/>
                        </a:rPr>
                        <a:t> , Andrew Gordon Wilson.</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598390">
                <a:tc>
                  <a:txBody>
                    <a:bodyPr/>
                    <a:lstStyle/>
                    <a:p>
                      <a:pPr marL="144145" algn="ctr">
                        <a:spcBef>
                          <a:spcPts val="30"/>
                        </a:spcBef>
                        <a:spcAft>
                          <a:spcPts val="0"/>
                        </a:spcAft>
                      </a:pPr>
                      <a:r>
                        <a:rPr lang="en-US" sz="1200">
                          <a:effectLst/>
                          <a:latin typeface="Times New Roman" panose="02020603050405020304" pitchFamily="18" charset="0"/>
                          <a:cs typeface="Times New Roman" panose="02020603050405020304" pitchFamily="18" charset="0"/>
                        </a:rPr>
                        <a:t>4.</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
                        </a:spcBef>
                        <a:spcAft>
                          <a:spcPts val="0"/>
                        </a:spcAft>
                      </a:pPr>
                      <a:r>
                        <a:rPr lang="en-US" sz="1200">
                          <a:effectLst/>
                          <a:latin typeface="Times New Roman" panose="02020603050405020304" pitchFamily="18" charset="0"/>
                          <a:cs typeface="Times New Roman" panose="02020603050405020304" pitchFamily="18" charset="0"/>
                        </a:rPr>
                        <a:t>Efficient Net</a:t>
                      </a:r>
                      <a:endParaRPr lang="en-IN" sz="120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44145" algn="ctr">
                        <a:spcBef>
                          <a:spcPts val="305"/>
                        </a:spcBef>
                        <a:spcAft>
                          <a:spcPts val="0"/>
                        </a:spcAft>
                      </a:pPr>
                      <a:r>
                        <a:rPr lang="en-US" sz="1200" dirty="0">
                          <a:effectLst/>
                          <a:latin typeface="Times New Roman" panose="02020603050405020304" pitchFamily="18" charset="0"/>
                          <a:cs typeface="Times New Roman" panose="02020603050405020304" pitchFamily="18" charset="0"/>
                        </a:rPr>
                        <a:t>https://arxiv.org/pdf/1905.11946.pdf</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tc>
                  <a:txBody>
                    <a:bodyPr/>
                    <a:lstStyle/>
                    <a:p>
                      <a:pPr marL="139065" marR="99695" algn="ctr">
                        <a:lnSpc>
                          <a:spcPct val="108000"/>
                        </a:lnSpc>
                        <a:spcBef>
                          <a:spcPts val="20"/>
                        </a:spcBef>
                        <a:spcAft>
                          <a:spcPts val="0"/>
                        </a:spcAft>
                      </a:pPr>
                      <a:r>
                        <a:rPr lang="en-US" sz="1200" dirty="0" err="1">
                          <a:effectLst/>
                          <a:latin typeface="Times New Roman" panose="02020603050405020304" pitchFamily="18" charset="0"/>
                          <a:cs typeface="Times New Roman" panose="02020603050405020304" pitchFamily="18" charset="0"/>
                        </a:rPr>
                        <a:t>Mingxing</a:t>
                      </a:r>
                      <a:r>
                        <a:rPr lang="en-US" sz="1200" dirty="0">
                          <a:effectLst/>
                          <a:latin typeface="Times New Roman" panose="02020603050405020304" pitchFamily="18" charset="0"/>
                          <a:cs typeface="Times New Roman" panose="02020603050405020304" pitchFamily="18" charset="0"/>
                        </a:rPr>
                        <a:t> Tan 1 Quoc V. Le</a:t>
                      </a:r>
                      <a:endParaRPr lang="en-IN" sz="1200" dirty="0">
                        <a:effectLst/>
                        <a:latin typeface="Times New Roman" panose="02020603050405020304" pitchFamily="18"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546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Tools and Languages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7" name="Google Shape;185;p22"/>
          <p:cNvPicPr preferRelativeResize="0"/>
          <p:nvPr/>
        </p:nvPicPr>
        <p:blipFill>
          <a:blip r:embed="rId3">
            <a:alphaModFix/>
          </a:blip>
          <a:stretch>
            <a:fillRect/>
          </a:stretch>
        </p:blipFill>
        <p:spPr>
          <a:xfrm>
            <a:off x="417094" y="1383232"/>
            <a:ext cx="2698450" cy="1238250"/>
          </a:xfrm>
          <a:prstGeom prst="rect">
            <a:avLst/>
          </a:prstGeom>
          <a:noFill/>
          <a:ln>
            <a:noFill/>
          </a:ln>
        </p:spPr>
      </p:pic>
      <p:pic>
        <p:nvPicPr>
          <p:cNvPr id="10" name="Google Shape;186;p22"/>
          <p:cNvPicPr preferRelativeResize="0"/>
          <p:nvPr/>
        </p:nvPicPr>
        <p:blipFill>
          <a:blip r:embed="rId4">
            <a:alphaModFix/>
          </a:blip>
          <a:stretch>
            <a:fillRect/>
          </a:stretch>
        </p:blipFill>
        <p:spPr>
          <a:xfrm>
            <a:off x="3361974" y="1383232"/>
            <a:ext cx="2698450" cy="1238250"/>
          </a:xfrm>
          <a:prstGeom prst="rect">
            <a:avLst/>
          </a:prstGeom>
          <a:noFill/>
          <a:ln>
            <a:noFill/>
          </a:ln>
        </p:spPr>
      </p:pic>
      <p:pic>
        <p:nvPicPr>
          <p:cNvPr id="11" name="Google Shape;187;p22"/>
          <p:cNvPicPr preferRelativeResize="0"/>
          <p:nvPr/>
        </p:nvPicPr>
        <p:blipFill>
          <a:blip r:embed="rId5">
            <a:alphaModFix/>
          </a:blip>
          <a:stretch>
            <a:fillRect/>
          </a:stretch>
        </p:blipFill>
        <p:spPr>
          <a:xfrm>
            <a:off x="417094" y="3233725"/>
            <a:ext cx="2483606" cy="914075"/>
          </a:xfrm>
          <a:prstGeom prst="rect">
            <a:avLst/>
          </a:prstGeom>
          <a:noFill/>
          <a:ln>
            <a:noFill/>
          </a:ln>
        </p:spPr>
      </p:pic>
      <p:pic>
        <p:nvPicPr>
          <p:cNvPr id="12" name="Google Shape;188;p22"/>
          <p:cNvPicPr preferRelativeResize="0"/>
          <p:nvPr/>
        </p:nvPicPr>
        <p:blipFill>
          <a:blip r:embed="rId6">
            <a:alphaModFix/>
          </a:blip>
          <a:stretch>
            <a:fillRect/>
          </a:stretch>
        </p:blipFill>
        <p:spPr>
          <a:xfrm>
            <a:off x="3361975" y="3233725"/>
            <a:ext cx="2698450" cy="914075"/>
          </a:xfrm>
          <a:prstGeom prst="rect">
            <a:avLst/>
          </a:prstGeom>
          <a:noFill/>
          <a:ln>
            <a:noFill/>
          </a:ln>
        </p:spPr>
      </p:pic>
      <p:pic>
        <p:nvPicPr>
          <p:cNvPr id="13" name="Google Shape;189;p22"/>
          <p:cNvPicPr preferRelativeResize="0"/>
          <p:nvPr/>
        </p:nvPicPr>
        <p:blipFill>
          <a:blip r:embed="rId7">
            <a:alphaModFix/>
          </a:blip>
          <a:stretch>
            <a:fillRect/>
          </a:stretch>
        </p:blipFill>
        <p:spPr>
          <a:xfrm>
            <a:off x="6300650" y="3299011"/>
            <a:ext cx="2682275" cy="848789"/>
          </a:xfrm>
          <a:prstGeom prst="rect">
            <a:avLst/>
          </a:prstGeom>
          <a:noFill/>
          <a:ln>
            <a:noFill/>
          </a:ln>
        </p:spPr>
      </p:pic>
      <p:pic>
        <p:nvPicPr>
          <p:cNvPr id="14" name="Google Shape;190;p22"/>
          <p:cNvPicPr preferRelativeResize="0"/>
          <p:nvPr/>
        </p:nvPicPr>
        <p:blipFill>
          <a:blip r:embed="rId8">
            <a:alphaModFix/>
          </a:blip>
          <a:stretch>
            <a:fillRect/>
          </a:stretch>
        </p:blipFill>
        <p:spPr>
          <a:xfrm>
            <a:off x="6234625" y="1383232"/>
            <a:ext cx="2748300" cy="1238250"/>
          </a:xfrm>
          <a:prstGeom prst="rect">
            <a:avLst/>
          </a:prstGeom>
          <a:noFill/>
          <a:ln>
            <a:noFill/>
          </a:ln>
        </p:spPr>
      </p:pic>
    </p:spTree>
    <p:extLst>
      <p:ext uri="{BB962C8B-B14F-4D97-AF65-F5344CB8AC3E}">
        <p14:creationId xmlns:p14="http://schemas.microsoft.com/office/powerpoint/2010/main" val="299237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Process and Architecture</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2050" name="Picture 2" descr="Knowledge Distillation: Theory and End to End Case Stud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854" y="1076466"/>
            <a:ext cx="6629165" cy="37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5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Technical Specification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7" name="TextBox 6"/>
          <p:cNvSpPr txBox="1"/>
          <p:nvPr/>
        </p:nvSpPr>
        <p:spPr>
          <a:xfrm>
            <a:off x="499927" y="1076466"/>
            <a:ext cx="7566212" cy="4544834"/>
          </a:xfrm>
          <a:prstGeom prst="rect">
            <a:avLst/>
          </a:prstGeom>
          <a:noFill/>
        </p:spPr>
        <p:txBody>
          <a:bodyPr wrap="square" rtlCol="0">
            <a:spAutoFit/>
          </a:bodyPr>
          <a:lstStyle/>
          <a:p>
            <a:pPr>
              <a:spcAft>
                <a:spcPts val="1200"/>
              </a:spcAft>
            </a:pPr>
            <a:r>
              <a:rPr lang="en" sz="2400" b="1" dirty="0">
                <a:latin typeface="Times New Roman" panose="02020603050405020304" pitchFamily="18" charset="0"/>
                <a:cs typeface="Times New Roman" panose="02020603050405020304" pitchFamily="18" charset="0"/>
              </a:rPr>
              <a:t>  Models used</a:t>
            </a:r>
          </a:p>
          <a:p>
            <a:pPr marL="457200" lvl="0" indent="-349250">
              <a:spcAft>
                <a:spcPts val="800"/>
              </a:spcAft>
              <a:buSzPts val="1900"/>
              <a:buAutoNum type="arabicPeriod"/>
            </a:pPr>
            <a:r>
              <a:rPr lang="en-IN" sz="2400" dirty="0">
                <a:latin typeface="Times New Roman" panose="02020603050405020304" pitchFamily="18" charset="0"/>
                <a:cs typeface="Times New Roman" panose="02020603050405020304" pitchFamily="18" charset="0"/>
              </a:rPr>
              <a:t>Efficient Net B4 architecture (Teacher Scratch Model)</a:t>
            </a:r>
          </a:p>
          <a:p>
            <a:pPr marL="457200" lvl="0" indent="-349250">
              <a:spcAft>
                <a:spcPts val="800"/>
              </a:spcAft>
              <a:buSzPts val="1900"/>
              <a:buAutoNum type="arabicPeriod"/>
            </a:pPr>
            <a:r>
              <a:rPr lang="en-IN" sz="2400" dirty="0">
                <a:latin typeface="Times New Roman" panose="02020603050405020304" pitchFamily="18" charset="0"/>
                <a:cs typeface="Times New Roman" panose="02020603050405020304" pitchFamily="18" charset="0"/>
              </a:rPr>
              <a:t>Efficient Net B4 with </a:t>
            </a:r>
            <a:r>
              <a:rPr lang="en-IN" sz="2400" dirty="0" err="1">
                <a:latin typeface="Times New Roman" panose="02020603050405020304" pitchFamily="18" charset="0"/>
                <a:cs typeface="Times New Roman" panose="02020603050405020304" pitchFamily="18" charset="0"/>
              </a:rPr>
              <a:t>imagenet</a:t>
            </a:r>
            <a:r>
              <a:rPr lang="en-IN" sz="2400" dirty="0">
                <a:latin typeface="Times New Roman" panose="02020603050405020304" pitchFamily="18" charset="0"/>
                <a:cs typeface="Times New Roman" panose="02020603050405020304" pitchFamily="18" charset="0"/>
              </a:rPr>
              <a:t> Weights(Teacher Transfer Learning model)</a:t>
            </a:r>
          </a:p>
          <a:p>
            <a:pPr marL="457200" lvl="0" indent="-349250">
              <a:spcAft>
                <a:spcPts val="800"/>
              </a:spcAft>
              <a:buSzPts val="1900"/>
              <a:buAutoNum type="arabicPeriod"/>
            </a:pPr>
            <a:r>
              <a:rPr lang="en-IN" sz="2400" dirty="0" err="1">
                <a:latin typeface="Times New Roman" panose="02020603050405020304" pitchFamily="18" charset="0"/>
                <a:cs typeface="Times New Roman" panose="02020603050405020304" pitchFamily="18" charset="0"/>
              </a:rPr>
              <a:t>MobileNet</a:t>
            </a:r>
            <a:r>
              <a:rPr lang="en-IN" sz="2400" dirty="0">
                <a:latin typeface="Times New Roman" panose="02020603050405020304" pitchFamily="18" charset="0"/>
                <a:cs typeface="Times New Roman" panose="02020603050405020304" pitchFamily="18" charset="0"/>
              </a:rPr>
              <a:t> V2</a:t>
            </a:r>
          </a:p>
          <a:p>
            <a:pPr marL="457200" lvl="0" indent="-349250">
              <a:spcAft>
                <a:spcPts val="800"/>
              </a:spcAft>
              <a:buSzPts val="1900"/>
              <a:buAutoNum type="arabicPeriod"/>
            </a:pPr>
            <a:r>
              <a:rPr lang="en-IN" sz="2400" dirty="0">
                <a:latin typeface="Times New Roman" panose="02020603050405020304" pitchFamily="18" charset="0"/>
                <a:cs typeface="Times New Roman" panose="02020603050405020304" pitchFamily="18" charset="0"/>
              </a:rPr>
              <a:t>Distilled Mobile Net V2 with Teacher Scratch Model</a:t>
            </a:r>
          </a:p>
          <a:p>
            <a:pPr marL="457200" lvl="0" indent="-349250">
              <a:spcAft>
                <a:spcPts val="800"/>
              </a:spcAft>
              <a:buSzPts val="1900"/>
              <a:buAutoNum type="arabicPeriod"/>
            </a:pPr>
            <a:r>
              <a:rPr lang="en-IN" sz="2400" dirty="0">
                <a:latin typeface="Times New Roman" panose="02020603050405020304" pitchFamily="18" charset="0"/>
                <a:cs typeface="Times New Roman" panose="02020603050405020304" pitchFamily="18" charset="0"/>
              </a:rPr>
              <a:t>Distilled Mobile Net V2 Teacher Transfer Learning Model</a:t>
            </a:r>
          </a:p>
          <a:p>
            <a:pPr>
              <a:spcAft>
                <a:spcPts val="1200"/>
              </a:spcAft>
            </a:pPr>
            <a:r>
              <a:rPr lang="en" sz="2400" b="1" dirty="0">
                <a:latin typeface="Times New Roman" panose="02020603050405020304" pitchFamily="18" charset="0"/>
                <a:cs typeface="Times New Roman" panose="02020603050405020304" pitchFamily="18" charset="0"/>
              </a:rPr>
              <a:t> </a:t>
            </a:r>
          </a:p>
          <a:p>
            <a:pPr>
              <a:spcAft>
                <a:spcPts val="12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8148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10895</TotalTime>
  <Words>784</Words>
  <Application>Microsoft Office PowerPoint</Application>
  <PresentationFormat>On-screen Show (4:3)</PresentationFormat>
  <Paragraphs>103</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Times New Roman</vt:lpstr>
      <vt:lpstr>Office Theme</vt:lpstr>
      <vt:lpstr>Knowledge Distillation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Aditya Kumavat</cp:lastModifiedBy>
  <cp:revision>1227</cp:revision>
  <dcterms:created xsi:type="dcterms:W3CDTF">2018-12-06T11:05:22Z</dcterms:created>
  <dcterms:modified xsi:type="dcterms:W3CDTF">2023-04-28T04:48:12Z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