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TS Damas Slab" charset="1" panose="00000500000000000000"/>
      <p:regular r:id="rId9"/>
    </p:embeddedFont>
    <p:embeddedFont>
      <p:font typeface="TS Damas Slab Bold" charset="1" panose="00000800000000000000"/>
      <p:regular r:id="rId10"/>
    </p:embeddedFont>
    <p:embeddedFont>
      <p:font typeface="Canva Sans" charset="1" panose="020B0503030501040103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14.png" Type="http://schemas.openxmlformats.org/officeDocument/2006/relationships/image"/><Relationship Id="rId13" Target="../media/image15.svg" Type="http://schemas.openxmlformats.org/officeDocument/2006/relationships/image"/><Relationship Id="rId14" Target="../media/image16.png" Type="http://schemas.openxmlformats.org/officeDocument/2006/relationships/image"/><Relationship Id="rId15" Target="../media/image17.svg" Type="http://schemas.openxmlformats.org/officeDocument/2006/relationships/image"/><Relationship Id="rId16" Target="../media/image9.pn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5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29" Target="../media/image30.png" Type="http://schemas.openxmlformats.org/officeDocument/2006/relationships/image"/><Relationship Id="rId3" Target="../media/image6.svg" Type="http://schemas.openxmlformats.org/officeDocument/2006/relationships/image"/><Relationship Id="rId30" Target="../media/image3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3799" y="2760114"/>
            <a:ext cx="11569357" cy="323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TS Damas Slab"/>
                <a:ea typeface="TS Damas Slab"/>
                <a:cs typeface="TS Damas Slab"/>
                <a:sym typeface="TS Damas Slab"/>
              </a:rPr>
              <a:t>The "Voice Enabled Medicines Reminder" project addresses a crucial need for senior citizens, who often struggle to remember their medication schedules due to aging-related cognitive decline. This solution leverages voice-enabled technology to provide timely reminders, ensuring that individuals take their medications as prescribed.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41347" y="1452075"/>
            <a:ext cx="4459367" cy="1176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92"/>
              </a:lnSpc>
              <a:spcBef>
                <a:spcPct val="0"/>
              </a:spcBef>
            </a:pPr>
            <a:r>
              <a:rPr lang="en-US" sz="6923">
                <a:solidFill>
                  <a:srgbClr val="000000"/>
                </a:solidFill>
                <a:latin typeface="TS Damas Slab"/>
                <a:ea typeface="TS Damas Slab"/>
                <a:cs typeface="TS Damas Slab"/>
                <a:sym typeface="TS Damas Slab"/>
              </a:rPr>
              <a:t>Introduction</a:t>
            </a:r>
          </a:p>
        </p:txBody>
      </p:sp>
      <p:sp>
        <p:nvSpPr>
          <p:cNvPr name="Freeform 4" id="4"/>
          <p:cNvSpPr/>
          <p:nvPr/>
        </p:nvSpPr>
        <p:spPr>
          <a:xfrm flipH="true" flipV="true" rot="-5612255">
            <a:off x="16734402" y="-233021"/>
            <a:ext cx="4927817" cy="4114800"/>
          </a:xfrm>
          <a:custGeom>
            <a:avLst/>
            <a:gdLst/>
            <a:ahLst/>
            <a:cxnLst/>
            <a:rect r="r" b="b" t="t" l="l"/>
            <a:pathLst>
              <a:path h="4114800" w="4927817">
                <a:moveTo>
                  <a:pt x="492781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927817" y="0"/>
                </a:lnTo>
                <a:lnTo>
                  <a:pt x="4927817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31371" y="-1106275"/>
            <a:ext cx="2164192" cy="2204269"/>
          </a:xfrm>
          <a:custGeom>
            <a:avLst/>
            <a:gdLst/>
            <a:ahLst/>
            <a:cxnLst/>
            <a:rect r="r" b="b" t="t" l="l"/>
            <a:pathLst>
              <a:path h="2204269" w="2164192">
                <a:moveTo>
                  <a:pt x="0" y="0"/>
                </a:moveTo>
                <a:lnTo>
                  <a:pt x="2164192" y="0"/>
                </a:lnTo>
                <a:lnTo>
                  <a:pt x="2164192" y="2204269"/>
                </a:lnTo>
                <a:lnTo>
                  <a:pt x="0" y="22042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689712" y="359349"/>
            <a:ext cx="6789656" cy="1204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3"/>
              </a:lnSpc>
            </a:pPr>
            <a:r>
              <a:rPr lang="en-US" b="true" sz="5059">
                <a:solidFill>
                  <a:srgbClr val="1F4327"/>
                </a:solidFill>
                <a:latin typeface="TS Damas Slab Bold"/>
                <a:ea typeface="TS Damas Slab Bold"/>
                <a:cs typeface="TS Damas Slab Bold"/>
                <a:sym typeface="TS Damas Slab Bold"/>
              </a:rPr>
              <a:t> VOICE ENABLED MEDICINES REMINDER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857809" y="1620542"/>
            <a:ext cx="5910934" cy="40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9"/>
              </a:lnSpc>
            </a:pPr>
            <a:r>
              <a:rPr lang="en-US" sz="3029">
                <a:solidFill>
                  <a:srgbClr val="1F4327"/>
                </a:solidFill>
                <a:latin typeface="TS Damas Slab"/>
                <a:ea typeface="TS Damas Slab"/>
                <a:cs typeface="TS Damas Slab"/>
                <a:sym typeface="TS Damas Slab"/>
              </a:rPr>
              <a:t>Presented by Team Imposters(38)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5612255">
            <a:off x="-973322" y="6822767"/>
            <a:ext cx="4927817" cy="4114800"/>
          </a:xfrm>
          <a:custGeom>
            <a:avLst/>
            <a:gdLst/>
            <a:ahLst/>
            <a:cxnLst/>
            <a:rect r="r" b="b" t="t" l="l"/>
            <a:pathLst>
              <a:path h="4114800" w="4927817">
                <a:moveTo>
                  <a:pt x="0" y="0"/>
                </a:moveTo>
                <a:lnTo>
                  <a:pt x="4927817" y="0"/>
                </a:lnTo>
                <a:lnTo>
                  <a:pt x="49278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3720948">
            <a:off x="-3020435" y="7265160"/>
            <a:ext cx="7107128" cy="7042518"/>
          </a:xfrm>
          <a:custGeom>
            <a:avLst/>
            <a:gdLst/>
            <a:ahLst/>
            <a:cxnLst/>
            <a:rect r="r" b="b" t="t" l="l"/>
            <a:pathLst>
              <a:path h="7042518" w="7107128">
                <a:moveTo>
                  <a:pt x="7107128" y="0"/>
                </a:moveTo>
                <a:lnTo>
                  <a:pt x="0" y="0"/>
                </a:lnTo>
                <a:lnTo>
                  <a:pt x="0" y="7042518"/>
                </a:lnTo>
                <a:lnTo>
                  <a:pt x="7107128" y="7042518"/>
                </a:lnTo>
                <a:lnTo>
                  <a:pt x="710712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632804" y="6544148"/>
            <a:ext cx="5618691" cy="5859552"/>
          </a:xfrm>
          <a:custGeom>
            <a:avLst/>
            <a:gdLst/>
            <a:ahLst/>
            <a:cxnLst/>
            <a:rect r="r" b="b" t="t" l="l"/>
            <a:pathLst>
              <a:path h="5859552" w="5618691">
                <a:moveTo>
                  <a:pt x="0" y="0"/>
                </a:moveTo>
                <a:lnTo>
                  <a:pt x="5618692" y="0"/>
                </a:lnTo>
                <a:lnTo>
                  <a:pt x="5618692" y="5859552"/>
                </a:lnTo>
                <a:lnTo>
                  <a:pt x="0" y="58595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5612255">
            <a:off x="14826143" y="9245044"/>
            <a:ext cx="4927817" cy="4114800"/>
          </a:xfrm>
          <a:custGeom>
            <a:avLst/>
            <a:gdLst/>
            <a:ahLst/>
            <a:cxnLst/>
            <a:rect r="r" b="b" t="t" l="l"/>
            <a:pathLst>
              <a:path h="4114800" w="4927817">
                <a:moveTo>
                  <a:pt x="492781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927817" y="0"/>
                </a:lnTo>
                <a:lnTo>
                  <a:pt x="4927817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923113" y="8371790"/>
            <a:ext cx="2164192" cy="2204269"/>
          </a:xfrm>
          <a:custGeom>
            <a:avLst/>
            <a:gdLst/>
            <a:ahLst/>
            <a:cxnLst/>
            <a:rect r="r" b="b" t="t" l="l"/>
            <a:pathLst>
              <a:path h="2204269" w="2164192">
                <a:moveTo>
                  <a:pt x="0" y="0"/>
                </a:moveTo>
                <a:lnTo>
                  <a:pt x="2164191" y="0"/>
                </a:lnTo>
                <a:lnTo>
                  <a:pt x="2164191" y="2204269"/>
                </a:lnTo>
                <a:lnTo>
                  <a:pt x="0" y="22042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541063" y="-2933917"/>
            <a:ext cx="5618691" cy="5859552"/>
          </a:xfrm>
          <a:custGeom>
            <a:avLst/>
            <a:gdLst/>
            <a:ahLst/>
            <a:cxnLst/>
            <a:rect r="r" b="b" t="t" l="l"/>
            <a:pathLst>
              <a:path h="5859552" w="5618691">
                <a:moveTo>
                  <a:pt x="0" y="0"/>
                </a:moveTo>
                <a:lnTo>
                  <a:pt x="5618692" y="0"/>
                </a:lnTo>
                <a:lnTo>
                  <a:pt x="5618692" y="5859552"/>
                </a:lnTo>
                <a:lnTo>
                  <a:pt x="0" y="58595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7355671">
            <a:off x="-3895362" y="-4910471"/>
            <a:ext cx="5618691" cy="5859552"/>
          </a:xfrm>
          <a:custGeom>
            <a:avLst/>
            <a:gdLst/>
            <a:ahLst/>
            <a:cxnLst/>
            <a:rect r="r" b="b" t="t" l="l"/>
            <a:pathLst>
              <a:path h="5859552" w="5618691">
                <a:moveTo>
                  <a:pt x="0" y="0"/>
                </a:moveTo>
                <a:lnTo>
                  <a:pt x="5618691" y="0"/>
                </a:lnTo>
                <a:lnTo>
                  <a:pt x="5618691" y="5859551"/>
                </a:lnTo>
                <a:lnTo>
                  <a:pt x="0" y="58595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8632072">
            <a:off x="-1388766" y="-4052454"/>
            <a:ext cx="4927817" cy="4114800"/>
          </a:xfrm>
          <a:custGeom>
            <a:avLst/>
            <a:gdLst/>
            <a:ahLst/>
            <a:cxnLst/>
            <a:rect r="r" b="b" t="t" l="l"/>
            <a:pathLst>
              <a:path h="4114800" w="4927817">
                <a:moveTo>
                  <a:pt x="492781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927817" y="0"/>
                </a:lnTo>
                <a:lnTo>
                  <a:pt x="4927817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7355671">
            <a:off x="-316666" y="-187194"/>
            <a:ext cx="2164192" cy="2204269"/>
          </a:xfrm>
          <a:custGeom>
            <a:avLst/>
            <a:gdLst/>
            <a:ahLst/>
            <a:cxnLst/>
            <a:rect r="r" b="b" t="t" l="l"/>
            <a:pathLst>
              <a:path h="2204269" w="2164192">
                <a:moveTo>
                  <a:pt x="0" y="0"/>
                </a:moveTo>
                <a:lnTo>
                  <a:pt x="2164192" y="0"/>
                </a:lnTo>
                <a:lnTo>
                  <a:pt x="2164192" y="2204270"/>
                </a:lnTo>
                <a:lnTo>
                  <a:pt x="0" y="22042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33799" y="253983"/>
            <a:ext cx="3707548" cy="1321917"/>
          </a:xfrm>
          <a:custGeom>
            <a:avLst/>
            <a:gdLst/>
            <a:ahLst/>
            <a:cxnLst/>
            <a:rect r="r" b="b" t="t" l="l"/>
            <a:pathLst>
              <a:path h="1321917" w="3707548">
                <a:moveTo>
                  <a:pt x="0" y="0"/>
                </a:moveTo>
                <a:lnTo>
                  <a:pt x="3707548" y="0"/>
                </a:lnTo>
                <a:lnTo>
                  <a:pt x="3707548" y="1321917"/>
                </a:lnTo>
                <a:lnTo>
                  <a:pt x="0" y="132191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407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424752" y="5425760"/>
            <a:ext cx="1456968" cy="1044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56"/>
              </a:lnSpc>
              <a:spcBef>
                <a:spcPct val="0"/>
              </a:spcBef>
            </a:pPr>
            <a:r>
              <a:rPr lang="en-US" sz="6111">
                <a:solidFill>
                  <a:srgbClr val="000000"/>
                </a:solidFill>
                <a:latin typeface="TS Damas Slab"/>
                <a:ea typeface="TS Damas Slab"/>
                <a:cs typeface="TS Damas Slab"/>
                <a:sym typeface="TS Damas Slab"/>
              </a:rPr>
              <a:t>NEED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06547" y="6423047"/>
            <a:ext cx="6893378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TS Damas Slab"/>
                <a:ea typeface="TS Damas Slab"/>
                <a:cs typeface="TS Damas Slab"/>
                <a:sym typeface="TS Damas Slab"/>
              </a:rPr>
              <a:t>As per the report of National Community Pharmacists Association (NCPA), approx 20-50% of the patient fail to take their medication on time, or they forget entirely, and these missed doses results in around 125,000 death each year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3720948">
            <a:off x="-3045045" y="7092887"/>
            <a:ext cx="7107128" cy="7042518"/>
          </a:xfrm>
          <a:custGeom>
            <a:avLst/>
            <a:gdLst/>
            <a:ahLst/>
            <a:cxnLst/>
            <a:rect r="r" b="b" t="t" l="l"/>
            <a:pathLst>
              <a:path h="7042518" w="7107128">
                <a:moveTo>
                  <a:pt x="7107128" y="0"/>
                </a:moveTo>
                <a:lnTo>
                  <a:pt x="0" y="0"/>
                </a:lnTo>
                <a:lnTo>
                  <a:pt x="0" y="7042518"/>
                </a:lnTo>
                <a:lnTo>
                  <a:pt x="7107128" y="7042518"/>
                </a:lnTo>
                <a:lnTo>
                  <a:pt x="71071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612255">
            <a:off x="-973322" y="6822767"/>
            <a:ext cx="4927817" cy="4114800"/>
          </a:xfrm>
          <a:custGeom>
            <a:avLst/>
            <a:gdLst/>
            <a:ahLst/>
            <a:cxnLst/>
            <a:rect r="r" b="b" t="t" l="l"/>
            <a:pathLst>
              <a:path h="4114800" w="4927817">
                <a:moveTo>
                  <a:pt x="0" y="0"/>
                </a:moveTo>
                <a:lnTo>
                  <a:pt x="4927817" y="0"/>
                </a:lnTo>
                <a:lnTo>
                  <a:pt x="49278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892282" y="7351529"/>
            <a:ext cx="5250905" cy="4114800"/>
          </a:xfrm>
          <a:custGeom>
            <a:avLst/>
            <a:gdLst/>
            <a:ahLst/>
            <a:cxnLst/>
            <a:rect r="r" b="b" t="t" l="l"/>
            <a:pathLst>
              <a:path h="4114800" w="5250905">
                <a:moveTo>
                  <a:pt x="0" y="0"/>
                </a:moveTo>
                <a:lnTo>
                  <a:pt x="5250905" y="0"/>
                </a:lnTo>
                <a:lnTo>
                  <a:pt x="525090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666300">
            <a:off x="13970948" y="7030771"/>
            <a:ext cx="4855558" cy="5126348"/>
          </a:xfrm>
          <a:custGeom>
            <a:avLst/>
            <a:gdLst/>
            <a:ahLst/>
            <a:cxnLst/>
            <a:rect r="r" b="b" t="t" l="l"/>
            <a:pathLst>
              <a:path h="5126348" w="4855558">
                <a:moveTo>
                  <a:pt x="0" y="0"/>
                </a:moveTo>
                <a:lnTo>
                  <a:pt x="4855558" y="0"/>
                </a:lnTo>
                <a:lnTo>
                  <a:pt x="4855558" y="5126349"/>
                </a:lnTo>
                <a:lnTo>
                  <a:pt x="0" y="51263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810186" y="-1244814"/>
            <a:ext cx="2164192" cy="2204269"/>
          </a:xfrm>
          <a:custGeom>
            <a:avLst/>
            <a:gdLst/>
            <a:ahLst/>
            <a:cxnLst/>
            <a:rect r="r" b="b" t="t" l="l"/>
            <a:pathLst>
              <a:path h="2204269" w="2164192">
                <a:moveTo>
                  <a:pt x="0" y="0"/>
                </a:moveTo>
                <a:lnTo>
                  <a:pt x="2164192" y="0"/>
                </a:lnTo>
                <a:lnTo>
                  <a:pt x="2164192" y="2204269"/>
                </a:lnTo>
                <a:lnTo>
                  <a:pt x="0" y="22042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67991" y="9258300"/>
            <a:ext cx="2550793" cy="1737458"/>
          </a:xfrm>
          <a:custGeom>
            <a:avLst/>
            <a:gdLst/>
            <a:ahLst/>
            <a:cxnLst/>
            <a:rect r="r" b="b" t="t" l="l"/>
            <a:pathLst>
              <a:path h="1737458" w="2550793">
                <a:moveTo>
                  <a:pt x="0" y="0"/>
                </a:moveTo>
                <a:lnTo>
                  <a:pt x="2550794" y="0"/>
                </a:lnTo>
                <a:lnTo>
                  <a:pt x="2550794" y="1737458"/>
                </a:lnTo>
                <a:lnTo>
                  <a:pt x="0" y="173745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982351">
            <a:off x="17416638" y="6074217"/>
            <a:ext cx="1742723" cy="2778720"/>
          </a:xfrm>
          <a:custGeom>
            <a:avLst/>
            <a:gdLst/>
            <a:ahLst/>
            <a:cxnLst/>
            <a:rect r="r" b="b" t="t" l="l"/>
            <a:pathLst>
              <a:path h="2778720" w="1742723">
                <a:moveTo>
                  <a:pt x="0" y="0"/>
                </a:moveTo>
                <a:lnTo>
                  <a:pt x="1742724" y="0"/>
                </a:lnTo>
                <a:lnTo>
                  <a:pt x="1742724" y="2778720"/>
                </a:lnTo>
                <a:lnTo>
                  <a:pt x="0" y="27787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031688">
            <a:off x="-1367846" y="1995681"/>
            <a:ext cx="1742723" cy="2778720"/>
          </a:xfrm>
          <a:custGeom>
            <a:avLst/>
            <a:gdLst/>
            <a:ahLst/>
            <a:cxnLst/>
            <a:rect r="r" b="b" t="t" l="l"/>
            <a:pathLst>
              <a:path h="2778720" w="1742723">
                <a:moveTo>
                  <a:pt x="0" y="0"/>
                </a:moveTo>
                <a:lnTo>
                  <a:pt x="1742723" y="0"/>
                </a:lnTo>
                <a:lnTo>
                  <a:pt x="1742723" y="2778720"/>
                </a:lnTo>
                <a:lnTo>
                  <a:pt x="0" y="27787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7949" y="0"/>
            <a:ext cx="3707548" cy="1321917"/>
          </a:xfrm>
          <a:custGeom>
            <a:avLst/>
            <a:gdLst/>
            <a:ahLst/>
            <a:cxnLst/>
            <a:rect r="r" b="b" t="t" l="l"/>
            <a:pathLst>
              <a:path h="1321917" w="3707548">
                <a:moveTo>
                  <a:pt x="0" y="0"/>
                </a:moveTo>
                <a:lnTo>
                  <a:pt x="3707548" y="0"/>
                </a:lnTo>
                <a:lnTo>
                  <a:pt x="3707548" y="1321917"/>
                </a:lnTo>
                <a:lnTo>
                  <a:pt x="0" y="132191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407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028700" y="2750546"/>
            <a:ext cx="2346045" cy="1042534"/>
            <a:chOff x="0" y="0"/>
            <a:chExt cx="691353" cy="30722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1353" cy="307223"/>
            </a:xfrm>
            <a:custGeom>
              <a:avLst/>
              <a:gdLst/>
              <a:ahLst/>
              <a:cxnLst/>
              <a:rect r="r" b="b" t="t" l="l"/>
              <a:pathLst>
                <a:path h="307223" w="691353">
                  <a:moveTo>
                    <a:pt x="153612" y="0"/>
                  </a:moveTo>
                  <a:lnTo>
                    <a:pt x="537742" y="0"/>
                  </a:lnTo>
                  <a:cubicBezTo>
                    <a:pt x="622579" y="0"/>
                    <a:pt x="691353" y="68774"/>
                    <a:pt x="691353" y="153612"/>
                  </a:cubicBezTo>
                  <a:lnTo>
                    <a:pt x="691353" y="153612"/>
                  </a:lnTo>
                  <a:cubicBezTo>
                    <a:pt x="691353" y="238449"/>
                    <a:pt x="622579" y="307223"/>
                    <a:pt x="537742" y="307223"/>
                  </a:cubicBezTo>
                  <a:lnTo>
                    <a:pt x="153612" y="307223"/>
                  </a:lnTo>
                  <a:cubicBezTo>
                    <a:pt x="68774" y="307223"/>
                    <a:pt x="0" y="238449"/>
                    <a:pt x="0" y="153612"/>
                  </a:cubicBezTo>
                  <a:lnTo>
                    <a:pt x="0" y="153612"/>
                  </a:lnTo>
                  <a:cubicBezTo>
                    <a:pt x="0" y="68774"/>
                    <a:pt x="68774" y="0"/>
                    <a:pt x="153612" y="0"/>
                  </a:cubicBezTo>
                  <a:close/>
                </a:path>
              </a:pathLst>
            </a:custGeom>
            <a:solidFill>
              <a:srgbClr val="00D8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91353" cy="345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Web Application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319818" y="2750546"/>
            <a:ext cx="2346045" cy="1042534"/>
            <a:chOff x="0" y="0"/>
            <a:chExt cx="691353" cy="30722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1353" cy="307223"/>
            </a:xfrm>
            <a:custGeom>
              <a:avLst/>
              <a:gdLst/>
              <a:ahLst/>
              <a:cxnLst/>
              <a:rect r="r" b="b" t="t" l="l"/>
              <a:pathLst>
                <a:path h="307223" w="691353">
                  <a:moveTo>
                    <a:pt x="153612" y="0"/>
                  </a:moveTo>
                  <a:lnTo>
                    <a:pt x="537742" y="0"/>
                  </a:lnTo>
                  <a:cubicBezTo>
                    <a:pt x="622579" y="0"/>
                    <a:pt x="691353" y="68774"/>
                    <a:pt x="691353" y="153612"/>
                  </a:cubicBezTo>
                  <a:lnTo>
                    <a:pt x="691353" y="153612"/>
                  </a:lnTo>
                  <a:cubicBezTo>
                    <a:pt x="691353" y="238449"/>
                    <a:pt x="622579" y="307223"/>
                    <a:pt x="537742" y="307223"/>
                  </a:cubicBezTo>
                  <a:lnTo>
                    <a:pt x="153612" y="307223"/>
                  </a:lnTo>
                  <a:cubicBezTo>
                    <a:pt x="68774" y="307223"/>
                    <a:pt x="0" y="238449"/>
                    <a:pt x="0" y="153612"/>
                  </a:cubicBezTo>
                  <a:lnTo>
                    <a:pt x="0" y="153612"/>
                  </a:lnTo>
                  <a:cubicBezTo>
                    <a:pt x="0" y="68774"/>
                    <a:pt x="68774" y="0"/>
                    <a:pt x="153612" y="0"/>
                  </a:cubicBezTo>
                  <a:close/>
                </a:path>
              </a:pathLst>
            </a:custGeom>
            <a:solidFill>
              <a:srgbClr val="00D8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91353" cy="345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Whatsapp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4558392"/>
            <a:ext cx="2346045" cy="1042534"/>
            <a:chOff x="0" y="0"/>
            <a:chExt cx="691353" cy="30722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91353" cy="307223"/>
            </a:xfrm>
            <a:custGeom>
              <a:avLst/>
              <a:gdLst/>
              <a:ahLst/>
              <a:cxnLst/>
              <a:rect r="r" b="b" t="t" l="l"/>
              <a:pathLst>
                <a:path h="307223" w="691353">
                  <a:moveTo>
                    <a:pt x="153612" y="0"/>
                  </a:moveTo>
                  <a:lnTo>
                    <a:pt x="537742" y="0"/>
                  </a:lnTo>
                  <a:cubicBezTo>
                    <a:pt x="622579" y="0"/>
                    <a:pt x="691353" y="68774"/>
                    <a:pt x="691353" y="153612"/>
                  </a:cubicBezTo>
                  <a:lnTo>
                    <a:pt x="691353" y="153612"/>
                  </a:lnTo>
                  <a:cubicBezTo>
                    <a:pt x="691353" y="238449"/>
                    <a:pt x="622579" y="307223"/>
                    <a:pt x="537742" y="307223"/>
                  </a:cubicBezTo>
                  <a:lnTo>
                    <a:pt x="153612" y="307223"/>
                  </a:lnTo>
                  <a:cubicBezTo>
                    <a:pt x="68774" y="307223"/>
                    <a:pt x="0" y="238449"/>
                    <a:pt x="0" y="153612"/>
                  </a:cubicBezTo>
                  <a:lnTo>
                    <a:pt x="0" y="153612"/>
                  </a:lnTo>
                  <a:cubicBezTo>
                    <a:pt x="0" y="68774"/>
                    <a:pt x="68774" y="0"/>
                    <a:pt x="153612" y="0"/>
                  </a:cubicBezTo>
                  <a:close/>
                </a:path>
              </a:pathLst>
            </a:custGeom>
            <a:solidFill>
              <a:srgbClr val="00D8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691353" cy="345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Login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319818" y="4558392"/>
            <a:ext cx="2346045" cy="1042534"/>
            <a:chOff x="0" y="0"/>
            <a:chExt cx="691353" cy="30722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91353" cy="307223"/>
            </a:xfrm>
            <a:custGeom>
              <a:avLst/>
              <a:gdLst/>
              <a:ahLst/>
              <a:cxnLst/>
              <a:rect r="r" b="b" t="t" l="l"/>
              <a:pathLst>
                <a:path h="307223" w="691353">
                  <a:moveTo>
                    <a:pt x="153612" y="0"/>
                  </a:moveTo>
                  <a:lnTo>
                    <a:pt x="537742" y="0"/>
                  </a:lnTo>
                  <a:cubicBezTo>
                    <a:pt x="622579" y="0"/>
                    <a:pt x="691353" y="68774"/>
                    <a:pt x="691353" y="153612"/>
                  </a:cubicBezTo>
                  <a:lnTo>
                    <a:pt x="691353" y="153612"/>
                  </a:lnTo>
                  <a:cubicBezTo>
                    <a:pt x="691353" y="238449"/>
                    <a:pt x="622579" y="307223"/>
                    <a:pt x="537742" y="307223"/>
                  </a:cubicBezTo>
                  <a:lnTo>
                    <a:pt x="153612" y="307223"/>
                  </a:lnTo>
                  <a:cubicBezTo>
                    <a:pt x="68774" y="307223"/>
                    <a:pt x="0" y="238449"/>
                    <a:pt x="0" y="153612"/>
                  </a:cubicBezTo>
                  <a:lnTo>
                    <a:pt x="0" y="153612"/>
                  </a:lnTo>
                  <a:cubicBezTo>
                    <a:pt x="0" y="68774"/>
                    <a:pt x="68774" y="0"/>
                    <a:pt x="153612" y="0"/>
                  </a:cubicBezTo>
                  <a:close/>
                </a:path>
              </a:pathLst>
            </a:custGeom>
            <a:solidFill>
              <a:srgbClr val="00D8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691353" cy="345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Upload Image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973773" y="6120055"/>
            <a:ext cx="2346045" cy="1042534"/>
            <a:chOff x="0" y="0"/>
            <a:chExt cx="691353" cy="30722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91353" cy="307223"/>
            </a:xfrm>
            <a:custGeom>
              <a:avLst/>
              <a:gdLst/>
              <a:ahLst/>
              <a:cxnLst/>
              <a:rect r="r" b="b" t="t" l="l"/>
              <a:pathLst>
                <a:path h="307223" w="691353">
                  <a:moveTo>
                    <a:pt x="153612" y="0"/>
                  </a:moveTo>
                  <a:lnTo>
                    <a:pt x="537742" y="0"/>
                  </a:lnTo>
                  <a:cubicBezTo>
                    <a:pt x="622579" y="0"/>
                    <a:pt x="691353" y="68774"/>
                    <a:pt x="691353" y="153612"/>
                  </a:cubicBezTo>
                  <a:lnTo>
                    <a:pt x="691353" y="153612"/>
                  </a:lnTo>
                  <a:cubicBezTo>
                    <a:pt x="691353" y="238449"/>
                    <a:pt x="622579" y="307223"/>
                    <a:pt x="537742" y="307223"/>
                  </a:cubicBezTo>
                  <a:lnTo>
                    <a:pt x="153612" y="307223"/>
                  </a:lnTo>
                  <a:cubicBezTo>
                    <a:pt x="68774" y="307223"/>
                    <a:pt x="0" y="238449"/>
                    <a:pt x="0" y="153612"/>
                  </a:cubicBezTo>
                  <a:lnTo>
                    <a:pt x="0" y="153612"/>
                  </a:lnTo>
                  <a:cubicBezTo>
                    <a:pt x="0" y="68774"/>
                    <a:pt x="68774" y="0"/>
                    <a:pt x="153612" y="0"/>
                  </a:cubicBezTo>
                  <a:close/>
                </a:path>
              </a:pathLst>
            </a:custGeom>
            <a:solidFill>
              <a:srgbClr val="00D8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691353" cy="345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Extract Text from Image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4319818" y="6992446"/>
            <a:ext cx="2346045" cy="1382822"/>
            <a:chOff x="0" y="0"/>
            <a:chExt cx="691353" cy="40750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91353" cy="407502"/>
            </a:xfrm>
            <a:custGeom>
              <a:avLst/>
              <a:gdLst/>
              <a:ahLst/>
              <a:cxnLst/>
              <a:rect r="r" b="b" t="t" l="l"/>
              <a:pathLst>
                <a:path h="407502" w="691353">
                  <a:moveTo>
                    <a:pt x="168299" y="0"/>
                  </a:moveTo>
                  <a:lnTo>
                    <a:pt x="523054" y="0"/>
                  </a:lnTo>
                  <a:cubicBezTo>
                    <a:pt x="616003" y="0"/>
                    <a:pt x="691353" y="75350"/>
                    <a:pt x="691353" y="168299"/>
                  </a:cubicBezTo>
                  <a:lnTo>
                    <a:pt x="691353" y="239203"/>
                  </a:lnTo>
                  <a:cubicBezTo>
                    <a:pt x="691353" y="332152"/>
                    <a:pt x="616003" y="407502"/>
                    <a:pt x="523054" y="407502"/>
                  </a:cubicBezTo>
                  <a:lnTo>
                    <a:pt x="168299" y="407502"/>
                  </a:lnTo>
                  <a:cubicBezTo>
                    <a:pt x="75350" y="407502"/>
                    <a:pt x="0" y="332152"/>
                    <a:pt x="0" y="239203"/>
                  </a:cubicBezTo>
                  <a:lnTo>
                    <a:pt x="0" y="168299"/>
                  </a:lnTo>
                  <a:cubicBezTo>
                    <a:pt x="0" y="75350"/>
                    <a:pt x="75350" y="0"/>
                    <a:pt x="168299" y="0"/>
                  </a:cubicBezTo>
                  <a:close/>
                </a:path>
              </a:pathLst>
            </a:custGeom>
            <a:solidFill>
              <a:srgbClr val="00D8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691353" cy="445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Read Medicine, Doses,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Time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303788" y="7825430"/>
            <a:ext cx="2346045" cy="1801922"/>
            <a:chOff x="0" y="0"/>
            <a:chExt cx="691353" cy="53100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691353" cy="531006"/>
            </a:xfrm>
            <a:custGeom>
              <a:avLst/>
              <a:gdLst/>
              <a:ahLst/>
              <a:cxnLst/>
              <a:rect r="r" b="b" t="t" l="l"/>
              <a:pathLst>
                <a:path h="531006" w="691353">
                  <a:moveTo>
                    <a:pt x="168299" y="0"/>
                  </a:moveTo>
                  <a:lnTo>
                    <a:pt x="523054" y="0"/>
                  </a:lnTo>
                  <a:cubicBezTo>
                    <a:pt x="616003" y="0"/>
                    <a:pt x="691353" y="75350"/>
                    <a:pt x="691353" y="168299"/>
                  </a:cubicBezTo>
                  <a:lnTo>
                    <a:pt x="691353" y="362707"/>
                  </a:lnTo>
                  <a:cubicBezTo>
                    <a:pt x="691353" y="455656"/>
                    <a:pt x="616003" y="531006"/>
                    <a:pt x="523054" y="531006"/>
                  </a:cubicBezTo>
                  <a:lnTo>
                    <a:pt x="168299" y="531006"/>
                  </a:lnTo>
                  <a:cubicBezTo>
                    <a:pt x="75350" y="531006"/>
                    <a:pt x="0" y="455656"/>
                    <a:pt x="0" y="362707"/>
                  </a:cubicBezTo>
                  <a:lnTo>
                    <a:pt x="0" y="168299"/>
                  </a:lnTo>
                  <a:cubicBezTo>
                    <a:pt x="0" y="75350"/>
                    <a:pt x="75350" y="0"/>
                    <a:pt x="168299" y="0"/>
                  </a:cubicBezTo>
                  <a:close/>
                </a:path>
              </a:pathLst>
            </a:custGeom>
            <a:solidFill>
              <a:srgbClr val="00D8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691353" cy="569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Create Alerts on 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Google Calender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7612934" y="3271813"/>
            <a:ext cx="2346045" cy="1042534"/>
            <a:chOff x="0" y="0"/>
            <a:chExt cx="691353" cy="30722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91353" cy="307223"/>
            </a:xfrm>
            <a:custGeom>
              <a:avLst/>
              <a:gdLst/>
              <a:ahLst/>
              <a:cxnLst/>
              <a:rect r="r" b="b" t="t" l="l"/>
              <a:pathLst>
                <a:path h="307223" w="691353">
                  <a:moveTo>
                    <a:pt x="153612" y="0"/>
                  </a:moveTo>
                  <a:lnTo>
                    <a:pt x="537742" y="0"/>
                  </a:lnTo>
                  <a:cubicBezTo>
                    <a:pt x="622579" y="0"/>
                    <a:pt x="691353" y="68774"/>
                    <a:pt x="691353" y="153612"/>
                  </a:cubicBezTo>
                  <a:lnTo>
                    <a:pt x="691353" y="153612"/>
                  </a:lnTo>
                  <a:cubicBezTo>
                    <a:pt x="691353" y="238449"/>
                    <a:pt x="622579" y="307223"/>
                    <a:pt x="537742" y="307223"/>
                  </a:cubicBezTo>
                  <a:lnTo>
                    <a:pt x="153612" y="307223"/>
                  </a:lnTo>
                  <a:cubicBezTo>
                    <a:pt x="68774" y="307223"/>
                    <a:pt x="0" y="238449"/>
                    <a:pt x="0" y="153612"/>
                  </a:cubicBezTo>
                  <a:lnTo>
                    <a:pt x="0" y="153612"/>
                  </a:lnTo>
                  <a:cubicBezTo>
                    <a:pt x="0" y="68774"/>
                    <a:pt x="68774" y="0"/>
                    <a:pt x="153612" y="0"/>
                  </a:cubicBezTo>
                  <a:close/>
                </a:path>
              </a:pathLst>
            </a:custGeom>
            <a:solidFill>
              <a:srgbClr val="00D8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691353" cy="345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Check Users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612934" y="5077521"/>
            <a:ext cx="2346045" cy="1042534"/>
            <a:chOff x="0" y="0"/>
            <a:chExt cx="691353" cy="30722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91353" cy="307223"/>
            </a:xfrm>
            <a:custGeom>
              <a:avLst/>
              <a:gdLst/>
              <a:ahLst/>
              <a:cxnLst/>
              <a:rect r="r" b="b" t="t" l="l"/>
              <a:pathLst>
                <a:path h="307223" w="691353">
                  <a:moveTo>
                    <a:pt x="153612" y="0"/>
                  </a:moveTo>
                  <a:lnTo>
                    <a:pt x="537742" y="0"/>
                  </a:lnTo>
                  <a:cubicBezTo>
                    <a:pt x="622579" y="0"/>
                    <a:pt x="691353" y="68774"/>
                    <a:pt x="691353" y="153612"/>
                  </a:cubicBezTo>
                  <a:lnTo>
                    <a:pt x="691353" y="153612"/>
                  </a:lnTo>
                  <a:cubicBezTo>
                    <a:pt x="691353" y="238449"/>
                    <a:pt x="622579" y="307223"/>
                    <a:pt x="537742" y="307223"/>
                  </a:cubicBezTo>
                  <a:lnTo>
                    <a:pt x="153612" y="307223"/>
                  </a:lnTo>
                  <a:cubicBezTo>
                    <a:pt x="68774" y="307223"/>
                    <a:pt x="0" y="238449"/>
                    <a:pt x="0" y="153612"/>
                  </a:cubicBezTo>
                  <a:lnTo>
                    <a:pt x="0" y="153612"/>
                  </a:lnTo>
                  <a:cubicBezTo>
                    <a:pt x="0" y="68774"/>
                    <a:pt x="68774" y="0"/>
                    <a:pt x="153612" y="0"/>
                  </a:cubicBezTo>
                  <a:close/>
                </a:path>
              </a:pathLst>
            </a:custGeom>
            <a:solidFill>
              <a:srgbClr val="00D8F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691353" cy="345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Check Medicines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590507" y="7143676"/>
            <a:ext cx="2346045" cy="1042534"/>
            <a:chOff x="0" y="0"/>
            <a:chExt cx="691353" cy="307223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91353" cy="307223"/>
            </a:xfrm>
            <a:custGeom>
              <a:avLst/>
              <a:gdLst/>
              <a:ahLst/>
              <a:cxnLst/>
              <a:rect r="r" b="b" t="t" l="l"/>
              <a:pathLst>
                <a:path h="307223" w="691353">
                  <a:moveTo>
                    <a:pt x="153612" y="0"/>
                  </a:moveTo>
                  <a:lnTo>
                    <a:pt x="537742" y="0"/>
                  </a:lnTo>
                  <a:cubicBezTo>
                    <a:pt x="622579" y="0"/>
                    <a:pt x="691353" y="68774"/>
                    <a:pt x="691353" y="153612"/>
                  </a:cubicBezTo>
                  <a:lnTo>
                    <a:pt x="691353" y="153612"/>
                  </a:lnTo>
                  <a:cubicBezTo>
                    <a:pt x="691353" y="238449"/>
                    <a:pt x="622579" y="307223"/>
                    <a:pt x="537742" y="307223"/>
                  </a:cubicBezTo>
                  <a:lnTo>
                    <a:pt x="153612" y="307223"/>
                  </a:lnTo>
                  <a:cubicBezTo>
                    <a:pt x="68774" y="307223"/>
                    <a:pt x="0" y="238449"/>
                    <a:pt x="0" y="153612"/>
                  </a:cubicBezTo>
                  <a:lnTo>
                    <a:pt x="0" y="153612"/>
                  </a:lnTo>
                  <a:cubicBezTo>
                    <a:pt x="0" y="68774"/>
                    <a:pt x="68774" y="0"/>
                    <a:pt x="153612" y="0"/>
                  </a:cubicBezTo>
                  <a:close/>
                </a:path>
              </a:pathLst>
            </a:custGeom>
            <a:solidFill>
              <a:srgbClr val="00D8FF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691353" cy="345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Create New User</a:t>
              </a:r>
            </a:p>
          </p:txBody>
        </p:sp>
      </p:grpSp>
      <p:sp>
        <p:nvSpPr>
          <p:cNvPr name="AutoShape 41" id="41"/>
          <p:cNvSpPr/>
          <p:nvPr/>
        </p:nvSpPr>
        <p:spPr>
          <a:xfrm>
            <a:off x="3374745" y="3271813"/>
            <a:ext cx="9450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2" id="42"/>
          <p:cNvSpPr/>
          <p:nvPr/>
        </p:nvSpPr>
        <p:spPr>
          <a:xfrm>
            <a:off x="2201723" y="3793081"/>
            <a:ext cx="0" cy="76531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3" id="43"/>
          <p:cNvSpPr/>
          <p:nvPr/>
        </p:nvSpPr>
        <p:spPr>
          <a:xfrm>
            <a:off x="3374745" y="5060495"/>
            <a:ext cx="9450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4" id="44"/>
          <p:cNvSpPr/>
          <p:nvPr/>
        </p:nvSpPr>
        <p:spPr>
          <a:xfrm>
            <a:off x="5481003" y="3793081"/>
            <a:ext cx="0" cy="76531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5" id="45"/>
          <p:cNvSpPr/>
          <p:nvPr/>
        </p:nvSpPr>
        <p:spPr>
          <a:xfrm flipH="true">
            <a:off x="2476811" y="5600926"/>
            <a:ext cx="11838" cy="51912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6" id="46"/>
          <p:cNvSpPr/>
          <p:nvPr/>
        </p:nvSpPr>
        <p:spPr>
          <a:xfrm>
            <a:off x="4319818" y="6641322"/>
            <a:ext cx="1173023" cy="35112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7" id="47"/>
          <p:cNvSpPr/>
          <p:nvPr/>
        </p:nvSpPr>
        <p:spPr>
          <a:xfrm flipH="true">
            <a:off x="3649834" y="7683857"/>
            <a:ext cx="669985" cy="10425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8" id="48"/>
          <p:cNvSpPr/>
          <p:nvPr/>
        </p:nvSpPr>
        <p:spPr>
          <a:xfrm>
            <a:off x="6665864" y="3271813"/>
            <a:ext cx="947071" cy="52126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49" id="49"/>
          <p:cNvSpPr/>
          <p:nvPr/>
        </p:nvSpPr>
        <p:spPr>
          <a:xfrm>
            <a:off x="8805007" y="4295184"/>
            <a:ext cx="0" cy="76531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50" id="50"/>
          <p:cNvSpPr/>
          <p:nvPr/>
        </p:nvSpPr>
        <p:spPr>
          <a:xfrm flipH="true">
            <a:off x="8763530" y="6294004"/>
            <a:ext cx="380470" cy="84967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1" id="51"/>
          <p:cNvGrpSpPr/>
          <p:nvPr/>
        </p:nvGrpSpPr>
        <p:grpSpPr>
          <a:xfrm rot="0">
            <a:off x="7588235" y="1348452"/>
            <a:ext cx="2346045" cy="1801922"/>
            <a:chOff x="0" y="0"/>
            <a:chExt cx="691353" cy="53100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691353" cy="531006"/>
            </a:xfrm>
            <a:custGeom>
              <a:avLst/>
              <a:gdLst/>
              <a:ahLst/>
              <a:cxnLst/>
              <a:rect r="r" b="b" t="t" l="l"/>
              <a:pathLst>
                <a:path h="531006" w="691353">
                  <a:moveTo>
                    <a:pt x="168299" y="0"/>
                  </a:moveTo>
                  <a:lnTo>
                    <a:pt x="523054" y="0"/>
                  </a:lnTo>
                  <a:cubicBezTo>
                    <a:pt x="616003" y="0"/>
                    <a:pt x="691353" y="75350"/>
                    <a:pt x="691353" y="168299"/>
                  </a:cubicBezTo>
                  <a:lnTo>
                    <a:pt x="691353" y="362707"/>
                  </a:lnTo>
                  <a:cubicBezTo>
                    <a:pt x="691353" y="455656"/>
                    <a:pt x="616003" y="531006"/>
                    <a:pt x="523054" y="531006"/>
                  </a:cubicBezTo>
                  <a:lnTo>
                    <a:pt x="168299" y="531006"/>
                  </a:lnTo>
                  <a:cubicBezTo>
                    <a:pt x="75350" y="531006"/>
                    <a:pt x="0" y="455656"/>
                    <a:pt x="0" y="362707"/>
                  </a:cubicBezTo>
                  <a:lnTo>
                    <a:pt x="0" y="168299"/>
                  </a:lnTo>
                  <a:cubicBezTo>
                    <a:pt x="0" y="75350"/>
                    <a:pt x="75350" y="0"/>
                    <a:pt x="168299" y="0"/>
                  </a:cubicBezTo>
                  <a:close/>
                </a:path>
              </a:pathLst>
            </a:custGeom>
            <a:solidFill>
              <a:srgbClr val="00D8FF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691353" cy="569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Get Notifications for 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Medicine</a:t>
              </a:r>
            </a:p>
          </p:txBody>
        </p:sp>
      </p:grpSp>
      <p:sp>
        <p:nvSpPr>
          <p:cNvPr name="AutoShape 54" id="54"/>
          <p:cNvSpPr/>
          <p:nvPr/>
        </p:nvSpPr>
        <p:spPr>
          <a:xfrm flipV="true">
            <a:off x="6665864" y="2249413"/>
            <a:ext cx="922371" cy="102240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55" id="55"/>
          <p:cNvGrpSpPr/>
          <p:nvPr/>
        </p:nvGrpSpPr>
        <p:grpSpPr>
          <a:xfrm rot="0">
            <a:off x="10578105" y="3385041"/>
            <a:ext cx="7244885" cy="6501561"/>
            <a:chOff x="0" y="0"/>
            <a:chExt cx="1908118" cy="1712345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1908118" cy="1712345"/>
            </a:xfrm>
            <a:custGeom>
              <a:avLst/>
              <a:gdLst/>
              <a:ahLst/>
              <a:cxnLst/>
              <a:rect r="r" b="b" t="t" l="l"/>
              <a:pathLst>
                <a:path h="1712345" w="1908118">
                  <a:moveTo>
                    <a:pt x="0" y="0"/>
                  </a:moveTo>
                  <a:lnTo>
                    <a:pt x="1908118" y="0"/>
                  </a:lnTo>
                  <a:lnTo>
                    <a:pt x="1908118" y="1712345"/>
                  </a:lnTo>
                  <a:lnTo>
                    <a:pt x="0" y="1712345"/>
                  </a:lnTo>
                  <a:close/>
                </a:path>
              </a:pathLst>
            </a:custGeom>
            <a:solidFill>
              <a:srgbClr val="98E278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38100"/>
              <a:ext cx="1908118" cy="17504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58" id="58"/>
          <p:cNvSpPr/>
          <p:nvPr/>
        </p:nvSpPr>
        <p:spPr>
          <a:xfrm flipH="false" flipV="false" rot="0">
            <a:off x="12890764" y="5821073"/>
            <a:ext cx="1653734" cy="1530456"/>
          </a:xfrm>
          <a:custGeom>
            <a:avLst/>
            <a:gdLst/>
            <a:ahLst/>
            <a:cxnLst/>
            <a:rect r="r" b="b" t="t" l="l"/>
            <a:pathLst>
              <a:path h="1530456" w="1653734">
                <a:moveTo>
                  <a:pt x="0" y="0"/>
                </a:moveTo>
                <a:lnTo>
                  <a:pt x="1653734" y="0"/>
                </a:lnTo>
                <a:lnTo>
                  <a:pt x="1653734" y="1530456"/>
                </a:lnTo>
                <a:lnTo>
                  <a:pt x="0" y="153045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9" id="59"/>
          <p:cNvSpPr/>
          <p:nvPr/>
        </p:nvSpPr>
        <p:spPr>
          <a:xfrm flipH="false" flipV="false" rot="0">
            <a:off x="11372887" y="3853699"/>
            <a:ext cx="1137449" cy="796214"/>
          </a:xfrm>
          <a:custGeom>
            <a:avLst/>
            <a:gdLst/>
            <a:ahLst/>
            <a:cxnLst/>
            <a:rect r="r" b="b" t="t" l="l"/>
            <a:pathLst>
              <a:path h="796214" w="1137449">
                <a:moveTo>
                  <a:pt x="0" y="0"/>
                </a:moveTo>
                <a:lnTo>
                  <a:pt x="1137449" y="0"/>
                </a:lnTo>
                <a:lnTo>
                  <a:pt x="1137449" y="796214"/>
                </a:lnTo>
                <a:lnTo>
                  <a:pt x="0" y="79621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0">
            <a:off x="15886405" y="4169887"/>
            <a:ext cx="1936585" cy="542244"/>
          </a:xfrm>
          <a:custGeom>
            <a:avLst/>
            <a:gdLst/>
            <a:ahLst/>
            <a:cxnLst/>
            <a:rect r="r" b="b" t="t" l="l"/>
            <a:pathLst>
              <a:path h="542244" w="1936585">
                <a:moveTo>
                  <a:pt x="0" y="0"/>
                </a:moveTo>
                <a:lnTo>
                  <a:pt x="1936585" y="0"/>
                </a:lnTo>
                <a:lnTo>
                  <a:pt x="1936585" y="542243"/>
                </a:lnTo>
                <a:lnTo>
                  <a:pt x="0" y="542243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0">
            <a:off x="16347266" y="7186899"/>
            <a:ext cx="905553" cy="1277063"/>
          </a:xfrm>
          <a:custGeom>
            <a:avLst/>
            <a:gdLst/>
            <a:ahLst/>
            <a:cxnLst/>
            <a:rect r="r" b="b" t="t" l="l"/>
            <a:pathLst>
              <a:path h="1277063" w="905553">
                <a:moveTo>
                  <a:pt x="0" y="0"/>
                </a:moveTo>
                <a:lnTo>
                  <a:pt x="905554" y="0"/>
                </a:lnTo>
                <a:lnTo>
                  <a:pt x="905554" y="1277062"/>
                </a:lnTo>
                <a:lnTo>
                  <a:pt x="0" y="1277062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0">
            <a:off x="10770774" y="6361252"/>
            <a:ext cx="1739561" cy="2204650"/>
          </a:xfrm>
          <a:custGeom>
            <a:avLst/>
            <a:gdLst/>
            <a:ahLst/>
            <a:cxnLst/>
            <a:rect r="r" b="b" t="t" l="l"/>
            <a:pathLst>
              <a:path h="2204650" w="1739561">
                <a:moveTo>
                  <a:pt x="0" y="0"/>
                </a:moveTo>
                <a:lnTo>
                  <a:pt x="1739562" y="0"/>
                </a:lnTo>
                <a:lnTo>
                  <a:pt x="1739562" y="2204650"/>
                </a:lnTo>
                <a:lnTo>
                  <a:pt x="0" y="220465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3" id="63"/>
          <p:cNvSpPr/>
          <p:nvPr/>
        </p:nvSpPr>
        <p:spPr>
          <a:xfrm flipH="false" flipV="false" rot="0">
            <a:off x="13873124" y="3595099"/>
            <a:ext cx="1400171" cy="1400171"/>
          </a:xfrm>
          <a:custGeom>
            <a:avLst/>
            <a:gdLst/>
            <a:ahLst/>
            <a:cxnLst/>
            <a:rect r="r" b="b" t="t" l="l"/>
            <a:pathLst>
              <a:path h="1400171" w="1400171">
                <a:moveTo>
                  <a:pt x="0" y="0"/>
                </a:moveTo>
                <a:lnTo>
                  <a:pt x="1400170" y="0"/>
                </a:lnTo>
                <a:lnTo>
                  <a:pt x="1400170" y="1400170"/>
                </a:lnTo>
                <a:lnTo>
                  <a:pt x="0" y="140017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4" id="64"/>
          <p:cNvSpPr/>
          <p:nvPr/>
        </p:nvSpPr>
        <p:spPr>
          <a:xfrm flipH="false" flipV="false" rot="0">
            <a:off x="14068902" y="3853699"/>
            <a:ext cx="504307" cy="504307"/>
          </a:xfrm>
          <a:custGeom>
            <a:avLst/>
            <a:gdLst/>
            <a:ahLst/>
            <a:cxnLst/>
            <a:rect r="r" b="b" t="t" l="l"/>
            <a:pathLst>
              <a:path h="504307" w="504307">
                <a:moveTo>
                  <a:pt x="0" y="0"/>
                </a:moveTo>
                <a:lnTo>
                  <a:pt x="504307" y="0"/>
                </a:lnTo>
                <a:lnTo>
                  <a:pt x="504307" y="504308"/>
                </a:lnTo>
                <a:lnTo>
                  <a:pt x="0" y="50430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5" id="65"/>
          <p:cNvSpPr/>
          <p:nvPr/>
        </p:nvSpPr>
        <p:spPr>
          <a:xfrm flipH="false" flipV="false" rot="0">
            <a:off x="14507374" y="3853699"/>
            <a:ext cx="504307" cy="504307"/>
          </a:xfrm>
          <a:custGeom>
            <a:avLst/>
            <a:gdLst/>
            <a:ahLst/>
            <a:cxnLst/>
            <a:rect r="r" b="b" t="t" l="l"/>
            <a:pathLst>
              <a:path h="504307" w="504307">
                <a:moveTo>
                  <a:pt x="0" y="0"/>
                </a:moveTo>
                <a:lnTo>
                  <a:pt x="504307" y="0"/>
                </a:lnTo>
                <a:lnTo>
                  <a:pt x="504307" y="504308"/>
                </a:lnTo>
                <a:lnTo>
                  <a:pt x="0" y="50430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0">
            <a:off x="14068902" y="4306238"/>
            <a:ext cx="504307" cy="504307"/>
          </a:xfrm>
          <a:custGeom>
            <a:avLst/>
            <a:gdLst/>
            <a:ahLst/>
            <a:cxnLst/>
            <a:rect r="r" b="b" t="t" l="l"/>
            <a:pathLst>
              <a:path h="504307" w="504307">
                <a:moveTo>
                  <a:pt x="0" y="0"/>
                </a:moveTo>
                <a:lnTo>
                  <a:pt x="504307" y="0"/>
                </a:lnTo>
                <a:lnTo>
                  <a:pt x="504307" y="504308"/>
                </a:lnTo>
                <a:lnTo>
                  <a:pt x="0" y="50430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0">
            <a:off x="14573209" y="4295184"/>
            <a:ext cx="504307" cy="504307"/>
          </a:xfrm>
          <a:custGeom>
            <a:avLst/>
            <a:gdLst/>
            <a:ahLst/>
            <a:cxnLst/>
            <a:rect r="r" b="b" t="t" l="l"/>
            <a:pathLst>
              <a:path h="504307" w="504307">
                <a:moveTo>
                  <a:pt x="0" y="0"/>
                </a:moveTo>
                <a:lnTo>
                  <a:pt x="504308" y="0"/>
                </a:lnTo>
                <a:lnTo>
                  <a:pt x="504308" y="504308"/>
                </a:lnTo>
                <a:lnTo>
                  <a:pt x="0" y="50430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false" rot="0">
            <a:off x="14845136" y="5861366"/>
            <a:ext cx="1041270" cy="1449869"/>
          </a:xfrm>
          <a:custGeom>
            <a:avLst/>
            <a:gdLst/>
            <a:ahLst/>
            <a:cxnLst/>
            <a:rect r="r" b="b" t="t" l="l"/>
            <a:pathLst>
              <a:path h="1449869" w="1041270">
                <a:moveTo>
                  <a:pt x="0" y="0"/>
                </a:moveTo>
                <a:lnTo>
                  <a:pt x="1041269" y="0"/>
                </a:lnTo>
                <a:lnTo>
                  <a:pt x="1041269" y="1449869"/>
                </a:lnTo>
                <a:lnTo>
                  <a:pt x="0" y="1449869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9" id="69"/>
          <p:cNvSpPr txBox="true"/>
          <p:nvPr/>
        </p:nvSpPr>
        <p:spPr>
          <a:xfrm rot="0">
            <a:off x="10398048" y="240103"/>
            <a:ext cx="8292901" cy="1473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1"/>
              </a:lnSpc>
            </a:pPr>
            <a:r>
              <a:rPr lang="en-US" b="true" sz="6179">
                <a:solidFill>
                  <a:srgbClr val="1F4327"/>
                </a:solidFill>
                <a:latin typeface="TS Damas Slab Bold"/>
                <a:ea typeface="TS Damas Slab Bold"/>
                <a:cs typeface="TS Damas Slab Bold"/>
                <a:sym typeface="TS Damas Slab Bold"/>
              </a:rPr>
              <a:t> VOICE ENABLED MEDICINES REMINDER 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0603362" y="1780457"/>
            <a:ext cx="7219628" cy="49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9"/>
              </a:lnSpc>
            </a:pPr>
            <a:r>
              <a:rPr lang="en-US" sz="3699">
                <a:solidFill>
                  <a:srgbClr val="1F4327"/>
                </a:solidFill>
                <a:latin typeface="TS Damas Slab"/>
                <a:ea typeface="TS Damas Slab"/>
                <a:cs typeface="TS Damas Slab"/>
                <a:sym typeface="TS Damas Slab"/>
              </a:rPr>
              <a:t>Presented by Team Imposters(38)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0763688" y="5045505"/>
            <a:ext cx="6889379" cy="511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5"/>
              </a:lnSpc>
              <a:spcBef>
                <a:spcPct val="0"/>
              </a:spcBef>
            </a:pPr>
            <a:r>
              <a:rPr lang="en-US" sz="3815">
                <a:solidFill>
                  <a:srgbClr val="000000"/>
                </a:solidFill>
                <a:latin typeface="TS Damas Slab"/>
                <a:ea typeface="TS Damas Slab"/>
                <a:cs typeface="TS Damas Slab"/>
                <a:sym typeface="TS Damas Slab"/>
              </a:rPr>
              <a:t> TailwindCSS     Twilio       Node.JS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0770774" y="8793066"/>
            <a:ext cx="7052216" cy="49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TS Damas Slab"/>
                <a:ea typeface="TS Damas Slab"/>
                <a:cs typeface="TS Damas Slab"/>
                <a:sym typeface="TS Damas Slab"/>
              </a:rPr>
              <a:t>MongoDB Express.js Mixteral HTML  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3352570" y="7465829"/>
            <a:ext cx="915233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TS Damas Slab"/>
                <a:ea typeface="TS Damas Slab"/>
                <a:cs typeface="TS Damas Slab"/>
                <a:sym typeface="TS Damas Slab"/>
              </a:rPr>
              <a:t>React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4759527" y="7465829"/>
            <a:ext cx="1204013" cy="476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4"/>
              </a:lnSpc>
              <a:spcBef>
                <a:spcPct val="0"/>
              </a:spcBef>
            </a:pPr>
            <a:r>
              <a:rPr lang="en-US" sz="2810">
                <a:solidFill>
                  <a:srgbClr val="000000"/>
                </a:solidFill>
                <a:latin typeface="TS Damas Slab"/>
                <a:ea typeface="TS Damas Slab"/>
                <a:cs typeface="TS Damas Slab"/>
                <a:sym typeface="TS Damas Slab"/>
              </a:rPr>
              <a:t>Firebase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F1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7027" y="3407844"/>
            <a:ext cx="3732075" cy="3482156"/>
            <a:chOff x="0" y="0"/>
            <a:chExt cx="87113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1136" cy="812800"/>
            </a:xfrm>
            <a:custGeom>
              <a:avLst/>
              <a:gdLst/>
              <a:ahLst/>
              <a:cxnLst/>
              <a:rect r="r" b="b" t="t" l="l"/>
              <a:pathLst>
                <a:path h="812800" w="871136">
                  <a:moveTo>
                    <a:pt x="435568" y="0"/>
                  </a:moveTo>
                  <a:lnTo>
                    <a:pt x="477823" y="33348"/>
                  </a:lnTo>
                  <a:lnTo>
                    <a:pt x="526626" y="8881"/>
                  </a:lnTo>
                  <a:lnTo>
                    <a:pt x="560486" y="49652"/>
                  </a:lnTo>
                  <a:lnTo>
                    <a:pt x="613706" y="35135"/>
                  </a:lnTo>
                  <a:lnTo>
                    <a:pt x="637689" y="81548"/>
                  </a:lnTo>
                  <a:lnTo>
                    <a:pt x="692998" y="77616"/>
                  </a:lnTo>
                  <a:lnTo>
                    <a:pt x="706060" y="127641"/>
                  </a:lnTo>
                  <a:lnTo>
                    <a:pt x="761041" y="134465"/>
                  </a:lnTo>
                  <a:lnTo>
                    <a:pt x="762607" y="185918"/>
                  </a:lnTo>
                  <a:lnTo>
                    <a:pt x="814859" y="203200"/>
                  </a:lnTo>
                  <a:lnTo>
                    <a:pt x="804863" y="253830"/>
                  </a:lnTo>
                  <a:lnTo>
                    <a:pt x="852099" y="280816"/>
                  </a:lnTo>
                  <a:lnTo>
                    <a:pt x="830978" y="328411"/>
                  </a:lnTo>
                  <a:lnTo>
                    <a:pt x="871136" y="363920"/>
                  </a:lnTo>
                  <a:lnTo>
                    <a:pt x="839812" y="406400"/>
                  </a:lnTo>
                  <a:lnTo>
                    <a:pt x="871136" y="448880"/>
                  </a:lnTo>
                  <a:lnTo>
                    <a:pt x="830978" y="484389"/>
                  </a:lnTo>
                  <a:lnTo>
                    <a:pt x="852099" y="531984"/>
                  </a:lnTo>
                  <a:lnTo>
                    <a:pt x="804863" y="558970"/>
                  </a:lnTo>
                  <a:lnTo>
                    <a:pt x="814859" y="609600"/>
                  </a:lnTo>
                  <a:lnTo>
                    <a:pt x="762607" y="626882"/>
                  </a:lnTo>
                  <a:lnTo>
                    <a:pt x="761041" y="678335"/>
                  </a:lnTo>
                  <a:lnTo>
                    <a:pt x="706060" y="685159"/>
                  </a:lnTo>
                  <a:lnTo>
                    <a:pt x="692998" y="735184"/>
                  </a:lnTo>
                  <a:lnTo>
                    <a:pt x="637689" y="731252"/>
                  </a:lnTo>
                  <a:lnTo>
                    <a:pt x="613706" y="777665"/>
                  </a:lnTo>
                  <a:lnTo>
                    <a:pt x="560486" y="763148"/>
                  </a:lnTo>
                  <a:lnTo>
                    <a:pt x="526626" y="803919"/>
                  </a:lnTo>
                  <a:lnTo>
                    <a:pt x="477823" y="779452"/>
                  </a:lnTo>
                  <a:lnTo>
                    <a:pt x="435568" y="812800"/>
                  </a:lnTo>
                  <a:lnTo>
                    <a:pt x="393312" y="779452"/>
                  </a:lnTo>
                  <a:lnTo>
                    <a:pt x="344510" y="803919"/>
                  </a:lnTo>
                  <a:lnTo>
                    <a:pt x="310650" y="763148"/>
                  </a:lnTo>
                  <a:lnTo>
                    <a:pt x="257430" y="777665"/>
                  </a:lnTo>
                  <a:lnTo>
                    <a:pt x="233447" y="731252"/>
                  </a:lnTo>
                  <a:lnTo>
                    <a:pt x="178138" y="735184"/>
                  </a:lnTo>
                  <a:lnTo>
                    <a:pt x="165076" y="685159"/>
                  </a:lnTo>
                  <a:lnTo>
                    <a:pt x="110095" y="678335"/>
                  </a:lnTo>
                  <a:lnTo>
                    <a:pt x="108528" y="626882"/>
                  </a:lnTo>
                  <a:lnTo>
                    <a:pt x="56277" y="609600"/>
                  </a:lnTo>
                  <a:lnTo>
                    <a:pt x="66273" y="558970"/>
                  </a:lnTo>
                  <a:lnTo>
                    <a:pt x="19036" y="531984"/>
                  </a:lnTo>
                  <a:lnTo>
                    <a:pt x="40158" y="484389"/>
                  </a:lnTo>
                  <a:lnTo>
                    <a:pt x="0" y="448880"/>
                  </a:lnTo>
                  <a:lnTo>
                    <a:pt x="31324" y="406400"/>
                  </a:lnTo>
                  <a:lnTo>
                    <a:pt x="0" y="363920"/>
                  </a:lnTo>
                  <a:lnTo>
                    <a:pt x="40158" y="328411"/>
                  </a:lnTo>
                  <a:lnTo>
                    <a:pt x="19036" y="280816"/>
                  </a:lnTo>
                  <a:lnTo>
                    <a:pt x="66273" y="253830"/>
                  </a:lnTo>
                  <a:lnTo>
                    <a:pt x="56277" y="203200"/>
                  </a:lnTo>
                  <a:lnTo>
                    <a:pt x="108528" y="185918"/>
                  </a:lnTo>
                  <a:lnTo>
                    <a:pt x="110095" y="134465"/>
                  </a:lnTo>
                  <a:lnTo>
                    <a:pt x="165076" y="127641"/>
                  </a:lnTo>
                  <a:lnTo>
                    <a:pt x="178138" y="77616"/>
                  </a:lnTo>
                  <a:lnTo>
                    <a:pt x="233447" y="81548"/>
                  </a:lnTo>
                  <a:lnTo>
                    <a:pt x="257430" y="35135"/>
                  </a:lnTo>
                  <a:lnTo>
                    <a:pt x="310650" y="49652"/>
                  </a:lnTo>
                  <a:lnTo>
                    <a:pt x="344510" y="8881"/>
                  </a:lnTo>
                  <a:lnTo>
                    <a:pt x="393312" y="33348"/>
                  </a:lnTo>
                  <a:lnTo>
                    <a:pt x="435568" y="0"/>
                  </a:lnTo>
                  <a:close/>
                </a:path>
              </a:pathLst>
            </a:custGeom>
            <a:solidFill>
              <a:srgbClr val="00D8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63338" y="114300"/>
              <a:ext cx="544460" cy="546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Key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Characteristics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242325" y="383004"/>
            <a:ext cx="4881479" cy="1543050"/>
            <a:chOff x="0" y="0"/>
            <a:chExt cx="1285657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5657" cy="406400"/>
            </a:xfrm>
            <a:custGeom>
              <a:avLst/>
              <a:gdLst/>
              <a:ahLst/>
              <a:cxnLst/>
              <a:rect r="r" b="b" t="t" l="l"/>
              <a:pathLst>
                <a:path h="406400" w="1285657">
                  <a:moveTo>
                    <a:pt x="26962" y="0"/>
                  </a:moveTo>
                  <a:lnTo>
                    <a:pt x="1258695" y="0"/>
                  </a:lnTo>
                  <a:cubicBezTo>
                    <a:pt x="1273586" y="0"/>
                    <a:pt x="1285657" y="12071"/>
                    <a:pt x="1285657" y="26962"/>
                  </a:cubicBezTo>
                  <a:lnTo>
                    <a:pt x="1285657" y="379438"/>
                  </a:lnTo>
                  <a:cubicBezTo>
                    <a:pt x="1285657" y="394329"/>
                    <a:pt x="1273586" y="406400"/>
                    <a:pt x="1258695" y="406400"/>
                  </a:cubicBezTo>
                  <a:lnTo>
                    <a:pt x="26962" y="406400"/>
                  </a:lnTo>
                  <a:cubicBezTo>
                    <a:pt x="12071" y="406400"/>
                    <a:pt x="0" y="394329"/>
                    <a:pt x="0" y="379438"/>
                  </a:cubicBezTo>
                  <a:lnTo>
                    <a:pt x="0" y="26962"/>
                  </a:lnTo>
                  <a:cubicBezTo>
                    <a:pt x="0" y="12071"/>
                    <a:pt x="12071" y="0"/>
                    <a:pt x="26962" y="0"/>
                  </a:cubicBezTo>
                  <a:close/>
                </a:path>
              </a:pathLst>
            </a:custGeom>
            <a:solidFill>
              <a:srgbClr val="00D8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8565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Using Textract AWS api for text extraction 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60846" y="1994134"/>
            <a:ext cx="4881479" cy="1543050"/>
            <a:chOff x="0" y="0"/>
            <a:chExt cx="1285657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5657" cy="406400"/>
            </a:xfrm>
            <a:custGeom>
              <a:avLst/>
              <a:gdLst/>
              <a:ahLst/>
              <a:cxnLst/>
              <a:rect r="r" b="b" t="t" l="l"/>
              <a:pathLst>
                <a:path h="406400" w="1285657">
                  <a:moveTo>
                    <a:pt x="26962" y="0"/>
                  </a:moveTo>
                  <a:lnTo>
                    <a:pt x="1258695" y="0"/>
                  </a:lnTo>
                  <a:cubicBezTo>
                    <a:pt x="1273586" y="0"/>
                    <a:pt x="1285657" y="12071"/>
                    <a:pt x="1285657" y="26962"/>
                  </a:cubicBezTo>
                  <a:lnTo>
                    <a:pt x="1285657" y="379438"/>
                  </a:lnTo>
                  <a:cubicBezTo>
                    <a:pt x="1285657" y="394329"/>
                    <a:pt x="1273586" y="406400"/>
                    <a:pt x="1258695" y="406400"/>
                  </a:cubicBezTo>
                  <a:lnTo>
                    <a:pt x="26962" y="406400"/>
                  </a:lnTo>
                  <a:cubicBezTo>
                    <a:pt x="12071" y="406400"/>
                    <a:pt x="0" y="394329"/>
                    <a:pt x="0" y="379438"/>
                  </a:cubicBezTo>
                  <a:lnTo>
                    <a:pt x="0" y="26962"/>
                  </a:lnTo>
                  <a:cubicBezTo>
                    <a:pt x="0" y="12071"/>
                    <a:pt x="12071" y="0"/>
                    <a:pt x="26962" y="0"/>
                  </a:cubicBezTo>
                  <a:close/>
                </a:path>
              </a:pathLst>
            </a:custGeom>
            <a:solidFill>
              <a:srgbClr val="00D8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8565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WhatsApp chatbot for ease of use by senior citizens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60846" y="3824895"/>
            <a:ext cx="4881479" cy="1543050"/>
            <a:chOff x="0" y="0"/>
            <a:chExt cx="1285657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5657" cy="406400"/>
            </a:xfrm>
            <a:custGeom>
              <a:avLst/>
              <a:gdLst/>
              <a:ahLst/>
              <a:cxnLst/>
              <a:rect r="r" b="b" t="t" l="l"/>
              <a:pathLst>
                <a:path h="406400" w="1285657">
                  <a:moveTo>
                    <a:pt x="26962" y="0"/>
                  </a:moveTo>
                  <a:lnTo>
                    <a:pt x="1258695" y="0"/>
                  </a:lnTo>
                  <a:cubicBezTo>
                    <a:pt x="1273586" y="0"/>
                    <a:pt x="1285657" y="12071"/>
                    <a:pt x="1285657" y="26962"/>
                  </a:cubicBezTo>
                  <a:lnTo>
                    <a:pt x="1285657" y="379438"/>
                  </a:lnTo>
                  <a:cubicBezTo>
                    <a:pt x="1285657" y="394329"/>
                    <a:pt x="1273586" y="406400"/>
                    <a:pt x="1258695" y="406400"/>
                  </a:cubicBezTo>
                  <a:lnTo>
                    <a:pt x="26962" y="406400"/>
                  </a:lnTo>
                  <a:cubicBezTo>
                    <a:pt x="12071" y="406400"/>
                    <a:pt x="0" y="394329"/>
                    <a:pt x="0" y="379438"/>
                  </a:cubicBezTo>
                  <a:lnTo>
                    <a:pt x="0" y="26962"/>
                  </a:lnTo>
                  <a:cubicBezTo>
                    <a:pt x="0" y="12071"/>
                    <a:pt x="12071" y="0"/>
                    <a:pt x="26962" y="0"/>
                  </a:cubicBezTo>
                  <a:close/>
                </a:path>
              </a:pathLst>
            </a:custGeom>
            <a:solidFill>
              <a:srgbClr val="00D8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8565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Using Google calander for creating alerts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068394" y="8371790"/>
            <a:ext cx="4881479" cy="1543050"/>
            <a:chOff x="0" y="0"/>
            <a:chExt cx="1285657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85657" cy="406400"/>
            </a:xfrm>
            <a:custGeom>
              <a:avLst/>
              <a:gdLst/>
              <a:ahLst/>
              <a:cxnLst/>
              <a:rect r="r" b="b" t="t" l="l"/>
              <a:pathLst>
                <a:path h="406400" w="1285657">
                  <a:moveTo>
                    <a:pt x="26962" y="0"/>
                  </a:moveTo>
                  <a:lnTo>
                    <a:pt x="1258695" y="0"/>
                  </a:lnTo>
                  <a:cubicBezTo>
                    <a:pt x="1273586" y="0"/>
                    <a:pt x="1285657" y="12071"/>
                    <a:pt x="1285657" y="26962"/>
                  </a:cubicBezTo>
                  <a:lnTo>
                    <a:pt x="1285657" y="379438"/>
                  </a:lnTo>
                  <a:cubicBezTo>
                    <a:pt x="1285657" y="394329"/>
                    <a:pt x="1273586" y="406400"/>
                    <a:pt x="1258695" y="406400"/>
                  </a:cubicBezTo>
                  <a:lnTo>
                    <a:pt x="26962" y="406400"/>
                  </a:lnTo>
                  <a:cubicBezTo>
                    <a:pt x="12071" y="406400"/>
                    <a:pt x="0" y="394329"/>
                    <a:pt x="0" y="379438"/>
                  </a:cubicBezTo>
                  <a:lnTo>
                    <a:pt x="0" y="26962"/>
                  </a:lnTo>
                  <a:cubicBezTo>
                    <a:pt x="0" y="12071"/>
                    <a:pt x="12071" y="0"/>
                    <a:pt x="26962" y="0"/>
                  </a:cubicBezTo>
                  <a:close/>
                </a:path>
              </a:pathLst>
            </a:custGeom>
            <a:solidFill>
              <a:srgbClr val="00D8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8565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Using Mixtral LLM for converting raw OCR output to understandable text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4823179" y="-1049740"/>
            <a:ext cx="2164192" cy="2204269"/>
          </a:xfrm>
          <a:custGeom>
            <a:avLst/>
            <a:gdLst/>
            <a:ahLst/>
            <a:cxnLst/>
            <a:rect r="r" b="b" t="t" l="l"/>
            <a:pathLst>
              <a:path h="2204269" w="2164192">
                <a:moveTo>
                  <a:pt x="0" y="0"/>
                </a:moveTo>
                <a:lnTo>
                  <a:pt x="2164192" y="0"/>
                </a:lnTo>
                <a:lnTo>
                  <a:pt x="2164192" y="2204269"/>
                </a:lnTo>
                <a:lnTo>
                  <a:pt x="0" y="2204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1772750" y="7193116"/>
            <a:ext cx="5618691" cy="5859552"/>
          </a:xfrm>
          <a:custGeom>
            <a:avLst/>
            <a:gdLst/>
            <a:ahLst/>
            <a:cxnLst/>
            <a:rect r="r" b="b" t="t" l="l"/>
            <a:pathLst>
              <a:path h="5859552" w="5618691">
                <a:moveTo>
                  <a:pt x="0" y="0"/>
                </a:moveTo>
                <a:lnTo>
                  <a:pt x="5618691" y="0"/>
                </a:lnTo>
                <a:lnTo>
                  <a:pt x="5618691" y="5859552"/>
                </a:lnTo>
                <a:lnTo>
                  <a:pt x="0" y="58595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true" rot="-5612255">
            <a:off x="-2410121" y="8737322"/>
            <a:ext cx="4927817" cy="4114800"/>
          </a:xfrm>
          <a:custGeom>
            <a:avLst/>
            <a:gdLst/>
            <a:ahLst/>
            <a:cxnLst/>
            <a:rect r="r" b="b" t="t" l="l"/>
            <a:pathLst>
              <a:path h="4114800" w="4927817">
                <a:moveTo>
                  <a:pt x="492781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927816" y="0"/>
                </a:lnTo>
                <a:lnTo>
                  <a:pt x="4927816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632804" y="6544148"/>
            <a:ext cx="5618691" cy="5859552"/>
          </a:xfrm>
          <a:custGeom>
            <a:avLst/>
            <a:gdLst/>
            <a:ahLst/>
            <a:cxnLst/>
            <a:rect r="r" b="b" t="t" l="l"/>
            <a:pathLst>
              <a:path h="5859552" w="5618691">
                <a:moveTo>
                  <a:pt x="0" y="0"/>
                </a:moveTo>
                <a:lnTo>
                  <a:pt x="5618692" y="0"/>
                </a:lnTo>
                <a:lnTo>
                  <a:pt x="5618692" y="5859552"/>
                </a:lnTo>
                <a:lnTo>
                  <a:pt x="0" y="58595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true" rot="-5612255">
            <a:off x="14826143" y="9245044"/>
            <a:ext cx="4927817" cy="4114800"/>
          </a:xfrm>
          <a:custGeom>
            <a:avLst/>
            <a:gdLst/>
            <a:ahLst/>
            <a:cxnLst/>
            <a:rect r="r" b="b" t="t" l="l"/>
            <a:pathLst>
              <a:path h="4114800" w="4927817">
                <a:moveTo>
                  <a:pt x="4927817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927817" y="0"/>
                </a:lnTo>
                <a:lnTo>
                  <a:pt x="4927817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923113" y="8371790"/>
            <a:ext cx="2164192" cy="2204269"/>
          </a:xfrm>
          <a:custGeom>
            <a:avLst/>
            <a:gdLst/>
            <a:ahLst/>
            <a:cxnLst/>
            <a:rect r="r" b="b" t="t" l="l"/>
            <a:pathLst>
              <a:path h="2204269" w="2164192">
                <a:moveTo>
                  <a:pt x="0" y="0"/>
                </a:moveTo>
                <a:lnTo>
                  <a:pt x="2164191" y="0"/>
                </a:lnTo>
                <a:lnTo>
                  <a:pt x="2164191" y="2204269"/>
                </a:lnTo>
                <a:lnTo>
                  <a:pt x="0" y="2204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360846" y="0"/>
            <a:ext cx="3707548" cy="1321917"/>
          </a:xfrm>
          <a:custGeom>
            <a:avLst/>
            <a:gdLst/>
            <a:ahLst/>
            <a:cxnLst/>
            <a:rect r="r" b="b" t="t" l="l"/>
            <a:pathLst>
              <a:path h="1321917" w="3707548">
                <a:moveTo>
                  <a:pt x="0" y="0"/>
                </a:moveTo>
                <a:lnTo>
                  <a:pt x="3707548" y="0"/>
                </a:lnTo>
                <a:lnTo>
                  <a:pt x="3707548" y="1321917"/>
                </a:lnTo>
                <a:lnTo>
                  <a:pt x="0" y="13219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07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5049339" y="-580333"/>
            <a:ext cx="1719610" cy="1751455"/>
          </a:xfrm>
          <a:custGeom>
            <a:avLst/>
            <a:gdLst/>
            <a:ahLst/>
            <a:cxnLst/>
            <a:rect r="r" b="b" t="t" l="l"/>
            <a:pathLst>
              <a:path h="1751455" w="1719610">
                <a:moveTo>
                  <a:pt x="0" y="0"/>
                </a:moveTo>
                <a:lnTo>
                  <a:pt x="1719610" y="0"/>
                </a:lnTo>
                <a:lnTo>
                  <a:pt x="1719610" y="1751455"/>
                </a:lnTo>
                <a:lnTo>
                  <a:pt x="0" y="17514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478270" y="5723735"/>
            <a:ext cx="5243613" cy="2221022"/>
            <a:chOff x="0" y="0"/>
            <a:chExt cx="1381034" cy="58496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381034" cy="584960"/>
            </a:xfrm>
            <a:custGeom>
              <a:avLst/>
              <a:gdLst/>
              <a:ahLst/>
              <a:cxnLst/>
              <a:rect r="r" b="b" t="t" l="l"/>
              <a:pathLst>
                <a:path h="584960" w="1381034">
                  <a:moveTo>
                    <a:pt x="75299" y="0"/>
                  </a:moveTo>
                  <a:lnTo>
                    <a:pt x="1305735" y="0"/>
                  </a:lnTo>
                  <a:cubicBezTo>
                    <a:pt x="1347321" y="0"/>
                    <a:pt x="1381034" y="33712"/>
                    <a:pt x="1381034" y="75299"/>
                  </a:cubicBezTo>
                  <a:lnTo>
                    <a:pt x="1381034" y="509662"/>
                  </a:lnTo>
                  <a:cubicBezTo>
                    <a:pt x="1381034" y="551248"/>
                    <a:pt x="1347321" y="584960"/>
                    <a:pt x="1305735" y="584960"/>
                  </a:cubicBezTo>
                  <a:lnTo>
                    <a:pt x="75299" y="584960"/>
                  </a:lnTo>
                  <a:cubicBezTo>
                    <a:pt x="33712" y="584960"/>
                    <a:pt x="0" y="551248"/>
                    <a:pt x="0" y="509662"/>
                  </a:cubicBezTo>
                  <a:lnTo>
                    <a:pt x="0" y="75299"/>
                  </a:lnTo>
                  <a:cubicBezTo>
                    <a:pt x="0" y="33712"/>
                    <a:pt x="33712" y="0"/>
                    <a:pt x="75299" y="0"/>
                  </a:cubicBezTo>
                  <a:close/>
                </a:path>
              </a:pathLst>
            </a:custGeom>
            <a:solidFill>
              <a:srgbClr val="00D8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381034" cy="6230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The integration of cloud services (AWS, Google APIs) ensures that the system can scale efficiently with minimal infrastructural changes.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2338143" y="606189"/>
            <a:ext cx="6589323" cy="1164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8"/>
              </a:lnSpc>
            </a:pPr>
            <a:r>
              <a:rPr lang="en-US" b="true" sz="4909">
                <a:solidFill>
                  <a:srgbClr val="1F4327"/>
                </a:solidFill>
                <a:latin typeface="TS Damas Slab Bold"/>
                <a:ea typeface="TS Damas Slab Bold"/>
                <a:cs typeface="TS Damas Slab Bold"/>
                <a:sym typeface="TS Damas Slab Bold"/>
              </a:rPr>
              <a:t> VOICE ENABLED MEDICINES REMINDER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501280" y="1827640"/>
            <a:ext cx="5736529" cy="388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939">
                <a:solidFill>
                  <a:srgbClr val="1F4327"/>
                </a:solidFill>
                <a:latin typeface="TS Damas Slab"/>
                <a:ea typeface="TS Damas Slab"/>
                <a:cs typeface="TS Damas Slab"/>
                <a:sym typeface="TS Damas Slab"/>
              </a:rPr>
              <a:t>Presented by Team Imposters(38)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9549102" y="4153889"/>
            <a:ext cx="2871139" cy="3790868"/>
            <a:chOff x="0" y="0"/>
            <a:chExt cx="756185" cy="99841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56185" cy="998418"/>
            </a:xfrm>
            <a:custGeom>
              <a:avLst/>
              <a:gdLst/>
              <a:ahLst/>
              <a:cxnLst/>
              <a:rect r="r" b="b" t="t" l="l"/>
              <a:pathLst>
                <a:path h="998418" w="756185">
                  <a:moveTo>
                    <a:pt x="0" y="0"/>
                  </a:moveTo>
                  <a:lnTo>
                    <a:pt x="756185" y="0"/>
                  </a:lnTo>
                  <a:lnTo>
                    <a:pt x="756185" y="998418"/>
                  </a:lnTo>
                  <a:lnTo>
                    <a:pt x="0" y="998418"/>
                  </a:lnTo>
                  <a:close/>
                </a:path>
              </a:pathLst>
            </a:custGeom>
            <a:solidFill>
              <a:srgbClr val="B0CEB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756185" cy="1046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  <a:r>
                <a:rPr lang="en-US" sz="23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Leverages WhatsApp, a widely-used platform, minimizing the learning curve for senior citizens and ensuring broad user acceptance.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2577404" y="4153889"/>
            <a:ext cx="2898238" cy="3790868"/>
            <a:chOff x="0" y="0"/>
            <a:chExt cx="763322" cy="99841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763322" cy="998418"/>
            </a:xfrm>
            <a:custGeom>
              <a:avLst/>
              <a:gdLst/>
              <a:ahLst/>
              <a:cxnLst/>
              <a:rect r="r" b="b" t="t" l="l"/>
              <a:pathLst>
                <a:path h="998418" w="763322">
                  <a:moveTo>
                    <a:pt x="0" y="0"/>
                  </a:moveTo>
                  <a:lnTo>
                    <a:pt x="763322" y="0"/>
                  </a:lnTo>
                  <a:lnTo>
                    <a:pt x="763322" y="998418"/>
                  </a:lnTo>
                  <a:lnTo>
                    <a:pt x="0" y="998418"/>
                  </a:lnTo>
                  <a:close/>
                </a:path>
              </a:pathLst>
            </a:custGeom>
            <a:solidFill>
              <a:srgbClr val="98E278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47625"/>
              <a:ext cx="763322" cy="1046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Scalability in our project is ensured through the use of cloud-based services like AWS and Google APIs, allowing the system to handle a growing user base without compromising performance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5551802" y="4153889"/>
            <a:ext cx="2686007" cy="3993977"/>
            <a:chOff x="0" y="0"/>
            <a:chExt cx="707426" cy="105191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07426" cy="1051912"/>
            </a:xfrm>
            <a:custGeom>
              <a:avLst/>
              <a:gdLst/>
              <a:ahLst/>
              <a:cxnLst/>
              <a:rect r="r" b="b" t="t" l="l"/>
              <a:pathLst>
                <a:path h="1051912" w="707426">
                  <a:moveTo>
                    <a:pt x="0" y="0"/>
                  </a:moveTo>
                  <a:lnTo>
                    <a:pt x="707426" y="0"/>
                  </a:lnTo>
                  <a:lnTo>
                    <a:pt x="707426" y="1051912"/>
                  </a:lnTo>
                  <a:lnTo>
                    <a:pt x="0" y="1051912"/>
                  </a:lnTo>
                  <a:close/>
                </a:path>
              </a:pathLst>
            </a:custGeom>
            <a:solidFill>
              <a:srgbClr val="B0CEB6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47625"/>
              <a:ext cx="707426" cy="1099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Designed to work Optimizes data transmission to ensure functionality even in low-bandwidth environments, making the service accessible in areas with poor internet connectivity.</a:t>
              </a: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9549102" y="3128991"/>
            <a:ext cx="4843565" cy="695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4"/>
              </a:lnSpc>
              <a:spcBef>
                <a:spcPct val="0"/>
              </a:spcBef>
            </a:pPr>
            <a:r>
              <a:rPr lang="en-US" sz="4088">
                <a:solidFill>
                  <a:srgbClr val="1F4327"/>
                </a:solidFill>
                <a:latin typeface="Canva Sans"/>
                <a:ea typeface="Canva Sans"/>
                <a:cs typeface="Canva Sans"/>
                <a:sym typeface="Canva Sans"/>
              </a:rPr>
              <a:t>Impact And Benefit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DAGT_EOOeUI</dc:identifier>
  <dcterms:modified xsi:type="dcterms:W3CDTF">2011-08-01T06:04:30Z</dcterms:modified>
  <cp:revision>1</cp:revision>
  <dc:title>Team: Imposters</dc:title>
</cp:coreProperties>
</file>