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86" r:id="rId8"/>
    <p:sldId id="261" r:id="rId9"/>
    <p:sldId id="280" r:id="rId10"/>
    <p:sldId id="264" r:id="rId11"/>
    <p:sldId id="266" r:id="rId12"/>
    <p:sldId id="267" r:id="rId13"/>
    <p:sldId id="265" r:id="rId14"/>
    <p:sldId id="281" r:id="rId15"/>
    <p:sldId id="285" r:id="rId16"/>
    <p:sldId id="282" r:id="rId17"/>
    <p:sldId id="284" r:id="rId18"/>
    <p:sldId id="283" r:id="rId19"/>
    <p:sldId id="263" r:id="rId20"/>
    <p:sldId id="268" r:id="rId21"/>
    <p:sldId id="269" r:id="rId22"/>
    <p:sldId id="270" r:id="rId23"/>
    <p:sldId id="271" r:id="rId24"/>
    <p:sldId id="272" r:id="rId25"/>
    <p:sldId id="274" r:id="rId26"/>
    <p:sldId id="276" r:id="rId27"/>
    <p:sldId id="275" r:id="rId28"/>
    <p:sldId id="277" r:id="rId29"/>
    <p:sldId id="273" r:id="rId30"/>
    <p:sldId id="278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77402" autoAdjust="0"/>
  </p:normalViewPr>
  <p:slideViewPr>
    <p:cSldViewPr snapToGrid="0" snapToObjects="1">
      <p:cViewPr varScale="1">
        <p:scale>
          <a:sx n="82" d="100"/>
          <a:sy n="82" d="100"/>
        </p:scale>
        <p:origin x="-1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4F14-CB18-F345-8719-809BCA892AED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7005E-6FED-D241-9327-24FF1DDF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engineering is a hard Jigsaw puzzle for the technically inclined.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005E-6FED-D241-9327-24FF1DDF50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Terminology</a:t>
            </a:r>
            <a:r>
              <a:rPr lang="en-US" baseline="0" dirty="0" smtClean="0"/>
              <a:t> – Kernel Mode/Ring 0 and User-mode/Ring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005E-6FED-D241-9327-24FF1DDF5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a second Window</a:t>
            </a:r>
            <a:r>
              <a:rPr lang="en-US" baseline="0" dirty="0" smtClean="0"/>
              <a:t>s Virtual Machine for </a:t>
            </a:r>
            <a:r>
              <a:rPr lang="en-US" baseline="0" dirty="0" err="1" smtClean="0"/>
              <a:t>WinDBG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005E-6FED-D241-9327-24FF1DDF50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005E-6FED-D241-9327-24FF1DDF50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005E-6FED-D241-9327-24FF1DDF50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!process -1 0</a:t>
            </a:r>
          </a:p>
          <a:p>
            <a:r>
              <a:rPr lang="en-US" dirty="0" smtClean="0"/>
              <a:t>!process 0 0</a:t>
            </a:r>
          </a:p>
          <a:p>
            <a:r>
              <a:rPr lang="en-US" dirty="0" smtClean="0"/>
              <a:t>.process –I &lt;PE&gt;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005E-6FED-D241-9327-24FF1DDF50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ASLR if there is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7005E-6FED-D241-9327-24FF1DDF50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D0F6E1F-818F-744C-B89B-D77A0D47F831}" type="datetimeFigureOut">
              <a:rPr lang="en-US" smtClean="0"/>
              <a:t>13-02-12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C9E8F3-828C-2A42-AF7A-571B2F3780B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Harshit nayyar</a:t>
            </a:r>
          </a:p>
          <a:p>
            <a:r>
              <a:rPr lang="en-US" dirty="0" smtClean="0"/>
              <a:t>sourcefire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0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Paging out</a:t>
            </a:r>
          </a:p>
          <a:p>
            <a:pPr lvl="1"/>
            <a:r>
              <a:rPr lang="en-US" dirty="0" smtClean="0"/>
              <a:t>Page Faults and Page Fault Exceptions</a:t>
            </a:r>
          </a:p>
          <a:p>
            <a:pPr lvl="1"/>
            <a:r>
              <a:rPr lang="en-US" dirty="0" smtClean="0"/>
              <a:t>Kernel/User Memory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Transparency compared to available physical memory</a:t>
            </a:r>
          </a:p>
          <a:p>
            <a:pPr lvl="1"/>
            <a:r>
              <a:rPr lang="en-US" dirty="0" smtClean="0"/>
              <a:t>Process Isolation</a:t>
            </a:r>
          </a:p>
        </p:txBody>
      </p:sp>
    </p:spTree>
    <p:extLst>
      <p:ext uri="{BB962C8B-B14F-4D97-AF65-F5344CB8AC3E}">
        <p14:creationId xmlns:p14="http://schemas.microsoft.com/office/powerpoint/2010/main" val="338476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57" y="0"/>
            <a:ext cx="7864942" cy="758952"/>
          </a:xfrm>
        </p:spPr>
        <p:txBody>
          <a:bodyPr/>
          <a:lstStyle/>
          <a:p>
            <a:r>
              <a:rPr lang="en-US" dirty="0" smtClean="0"/>
              <a:t>Basic Kernel Memory Layout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10321" r="-110321"/>
          <a:stretch>
            <a:fillRect/>
          </a:stretch>
        </p:blipFill>
        <p:spPr>
          <a:xfrm>
            <a:off x="211674" y="1133142"/>
            <a:ext cx="8715984" cy="5217434"/>
          </a:xfrm>
        </p:spPr>
      </p:pic>
      <p:grpSp>
        <p:nvGrpSpPr>
          <p:cNvPr id="13" name="Group 12"/>
          <p:cNvGrpSpPr/>
          <p:nvPr/>
        </p:nvGrpSpPr>
        <p:grpSpPr>
          <a:xfrm>
            <a:off x="3996901" y="1768200"/>
            <a:ext cx="1805453" cy="3576731"/>
            <a:chOff x="3996901" y="1768200"/>
            <a:chExt cx="1805453" cy="3576731"/>
          </a:xfrm>
        </p:grpSpPr>
        <p:sp>
          <p:nvSpPr>
            <p:cNvPr id="9" name="Frame 8"/>
            <p:cNvSpPr/>
            <p:nvPr/>
          </p:nvSpPr>
          <p:spPr>
            <a:xfrm>
              <a:off x="3996901" y="1768200"/>
              <a:ext cx="1805453" cy="547893"/>
            </a:xfrm>
            <a:prstGeom prst="fram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12" name="Frame 11"/>
            <p:cNvSpPr/>
            <p:nvPr/>
          </p:nvSpPr>
          <p:spPr>
            <a:xfrm>
              <a:off x="3996901" y="4797038"/>
              <a:ext cx="1805453" cy="547893"/>
            </a:xfrm>
            <a:prstGeom prst="fram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 smtClean="0"/>
            </a:p>
            <a:p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996900" y="4522530"/>
            <a:ext cx="1805453" cy="259079"/>
          </a:xfrm>
          <a:prstGeom prst="rect">
            <a:avLst/>
          </a:prstGeom>
          <a:noFill/>
          <a:ln>
            <a:solidFill>
              <a:srgbClr val="0000FF"/>
            </a:solidFill>
          </a:ln>
          <a:effectLst>
            <a:glow rad="101600">
              <a:srgbClr val="0000FF">
                <a:alpha val="75000"/>
              </a:srgb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4096512" y="5105926"/>
            <a:ext cx="73152" cy="9144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96900" y="5344931"/>
            <a:ext cx="1805453" cy="34568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Userland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Files (MZ)</a:t>
            </a:r>
          </a:p>
          <a:p>
            <a:endParaRPr lang="en-US" dirty="0" smtClean="0"/>
          </a:p>
          <a:p>
            <a:r>
              <a:rPr lang="en-US" dirty="0" smtClean="0"/>
              <a:t>Processes (PEB)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Threads (TEB)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Mutexes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Stack / Heap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67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PE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MZ Header</a:t>
            </a:r>
          </a:p>
          <a:p>
            <a:r>
              <a:rPr lang="en-US" dirty="0" smtClean="0"/>
              <a:t>PE Header</a:t>
            </a:r>
          </a:p>
          <a:p>
            <a:pPr lvl="1"/>
            <a:r>
              <a:rPr lang="en-US" dirty="0" smtClean="0"/>
              <a:t>File Header</a:t>
            </a:r>
          </a:p>
          <a:p>
            <a:pPr lvl="1"/>
            <a:r>
              <a:rPr lang="en-US" dirty="0" smtClean="0"/>
              <a:t>Optional Header</a:t>
            </a:r>
          </a:p>
          <a:p>
            <a:pPr lvl="2"/>
            <a:r>
              <a:rPr lang="en-US" dirty="0" smtClean="0"/>
              <a:t>Size Of Image</a:t>
            </a:r>
          </a:p>
          <a:p>
            <a:pPr lvl="2"/>
            <a:r>
              <a:rPr lang="en-US" dirty="0" smtClean="0"/>
              <a:t>Address of Entry Point</a:t>
            </a:r>
          </a:p>
          <a:p>
            <a:pPr lvl="2"/>
            <a:endParaRPr lang="en-US" dirty="0"/>
          </a:p>
          <a:p>
            <a:r>
              <a:rPr lang="en-US" dirty="0" smtClean="0"/>
              <a:t>How a PE File is mapped into memory and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SEH – Structured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 Code:</a:t>
            </a:r>
          </a:p>
          <a:p>
            <a:pPr marL="0" indent="0">
              <a:buNone/>
            </a:pPr>
            <a:r>
              <a:rPr lang="en-US" sz="2300" dirty="0">
                <a:latin typeface="Courier"/>
                <a:cs typeface="Courier"/>
              </a:rPr>
              <a:t>	__try</a:t>
            </a:r>
          </a:p>
          <a:p>
            <a:pPr marL="0" indent="0">
              <a:buNone/>
            </a:pPr>
            <a:r>
              <a:rPr lang="en-US" sz="2300" dirty="0">
                <a:latin typeface="Courier"/>
                <a:cs typeface="Courier"/>
              </a:rPr>
              <a:t>	{</a:t>
            </a:r>
          </a:p>
          <a:p>
            <a:pPr marL="0" indent="0">
              <a:buNone/>
            </a:pPr>
            <a:r>
              <a:rPr lang="da-DK" sz="2300" dirty="0">
                <a:latin typeface="Courier"/>
                <a:cs typeface="Courier"/>
              </a:rPr>
              <a:t>		</a:t>
            </a:r>
            <a:r>
              <a:rPr lang="da-DK" sz="2300" dirty="0" err="1">
                <a:latin typeface="Courier"/>
                <a:cs typeface="Courier"/>
              </a:rPr>
              <a:t>int</a:t>
            </a:r>
            <a:r>
              <a:rPr lang="da-DK" sz="2300" dirty="0">
                <a:latin typeface="Courier"/>
                <a:cs typeface="Courier"/>
              </a:rPr>
              <a:t> </a:t>
            </a:r>
            <a:r>
              <a:rPr lang="da-DK" sz="2300" dirty="0" err="1">
                <a:latin typeface="Courier"/>
                <a:cs typeface="Courier"/>
              </a:rPr>
              <a:t>x,y</a:t>
            </a:r>
            <a:r>
              <a:rPr lang="da-DK" sz="23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da-DK" sz="2300" dirty="0">
                <a:latin typeface="Courier"/>
                <a:cs typeface="Courier"/>
              </a:rPr>
              <a:t>		x=1;</a:t>
            </a:r>
          </a:p>
          <a:p>
            <a:pPr marL="0" indent="0">
              <a:buNone/>
            </a:pPr>
            <a:r>
              <a:rPr lang="da-DK" sz="2300" dirty="0">
                <a:latin typeface="Courier"/>
                <a:cs typeface="Courier"/>
              </a:rPr>
              <a:t>		y=0;</a:t>
            </a:r>
          </a:p>
          <a:p>
            <a:pPr marL="0" indent="0">
              <a:buNone/>
            </a:pPr>
            <a:r>
              <a:rPr lang="da-DK" sz="2300" dirty="0">
                <a:latin typeface="Courier"/>
                <a:cs typeface="Courier"/>
              </a:rPr>
              <a:t>		</a:t>
            </a:r>
            <a:r>
              <a:rPr lang="da-DK" sz="2300" dirty="0" err="1">
                <a:latin typeface="Courier"/>
                <a:cs typeface="Courier"/>
              </a:rPr>
              <a:t>return</a:t>
            </a:r>
            <a:r>
              <a:rPr lang="da-DK" sz="2300" dirty="0">
                <a:latin typeface="Courier"/>
                <a:cs typeface="Courier"/>
              </a:rPr>
              <a:t> x/y;</a:t>
            </a:r>
          </a:p>
          <a:p>
            <a:pPr marL="0" indent="0">
              <a:buNone/>
            </a:pPr>
            <a:r>
              <a:rPr lang="da-DK" sz="23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da-DK" sz="2300" dirty="0">
                <a:latin typeface="Courier"/>
                <a:cs typeface="Courier"/>
              </a:rPr>
              <a:t>	__</a:t>
            </a:r>
            <a:r>
              <a:rPr lang="da-DK" sz="2300" dirty="0" err="1">
                <a:latin typeface="Courier"/>
                <a:cs typeface="Courier"/>
              </a:rPr>
              <a:t>except</a:t>
            </a:r>
            <a:r>
              <a:rPr lang="da-DK" sz="2300" dirty="0">
                <a:latin typeface="Courier"/>
                <a:cs typeface="Courier"/>
              </a:rPr>
              <a:t>(1)</a:t>
            </a:r>
          </a:p>
          <a:p>
            <a:pPr marL="0" indent="0">
              <a:buNone/>
            </a:pPr>
            <a:r>
              <a:rPr lang="da-DK" sz="2300" dirty="0">
                <a:latin typeface="Courier"/>
                <a:cs typeface="Courier"/>
              </a:rPr>
              <a:t>	{</a:t>
            </a:r>
          </a:p>
          <a:p>
            <a:pPr marL="0" indent="0">
              <a:buNone/>
            </a:pPr>
            <a:r>
              <a:rPr lang="da-DK" sz="2300" dirty="0" smtClean="0">
                <a:latin typeface="Courier"/>
                <a:cs typeface="Courier"/>
              </a:rPr>
              <a:t>	</a:t>
            </a:r>
            <a:r>
              <a:rPr lang="da-DK" sz="2300" dirty="0" err="1" smtClean="0">
                <a:latin typeface="Courier"/>
                <a:cs typeface="Courier"/>
              </a:rPr>
              <a:t>MessageBoxA</a:t>
            </a:r>
            <a:r>
              <a:rPr lang="da-DK" sz="2300" dirty="0">
                <a:latin typeface="Courier"/>
                <a:cs typeface="Courier"/>
              </a:rPr>
              <a:t>(NULL,"</a:t>
            </a:r>
            <a:r>
              <a:rPr lang="da-DK" sz="2300" dirty="0" smtClean="0">
                <a:latin typeface="Courier"/>
                <a:cs typeface="Courier"/>
              </a:rPr>
              <a:t>Exception"</a:t>
            </a:r>
            <a:r>
              <a:rPr lang="da-DK" sz="2300" dirty="0">
                <a:latin typeface="Courier"/>
                <a:cs typeface="Courier"/>
              </a:rPr>
              <a:t>,"Exception",0);</a:t>
            </a:r>
          </a:p>
          <a:p>
            <a:pPr marL="0" indent="0">
              <a:buNone/>
            </a:pPr>
            <a:r>
              <a:rPr lang="da-DK" sz="2300" dirty="0">
                <a:latin typeface="Courier"/>
                <a:cs typeface="Courier"/>
              </a:rPr>
              <a:t>	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SEH Hand 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09549"/>
            <a:ext cx="8503920" cy="4689499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en-US" dirty="0" smtClean="0"/>
              <a:t>The Exception Handler is set at FS[0] i.e. start of TEB to be discussed.</a:t>
            </a:r>
          </a:p>
          <a:p>
            <a:r>
              <a:rPr lang="en-US" sz="1800" dirty="0">
                <a:latin typeface="Courier"/>
                <a:cs typeface="Courier"/>
              </a:rPr>
              <a:t>_EXCEPTION_REGISTRATION_RECORD: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+</a:t>
            </a:r>
            <a:r>
              <a:rPr lang="en-US" sz="1800" dirty="0">
                <a:latin typeface="Courier"/>
                <a:cs typeface="Courier"/>
              </a:rPr>
              <a:t>0x000 Next : Ptr32 _EXCEPTION_REGISTRATION_RECORD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+</a:t>
            </a:r>
            <a:r>
              <a:rPr lang="en-US" sz="1800" dirty="0">
                <a:latin typeface="Courier"/>
                <a:cs typeface="Courier"/>
              </a:rPr>
              <a:t>0x004 Handler : Ptr32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EB And PEB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Thread Environment Block</a:t>
            </a:r>
          </a:p>
          <a:p>
            <a:pPr lvl="1"/>
            <a:r>
              <a:rPr lang="en-US" dirty="0" smtClean="0"/>
              <a:t>Contains Information About a thread</a:t>
            </a:r>
          </a:p>
          <a:p>
            <a:pPr lvl="1"/>
            <a:r>
              <a:rPr lang="en-US" dirty="0" smtClean="0"/>
              <a:t>Starts at FS[0x00]</a:t>
            </a:r>
          </a:p>
          <a:p>
            <a:pPr lvl="1"/>
            <a:r>
              <a:rPr lang="en-US" dirty="0" smtClean="0"/>
              <a:t>Linear Address is at FS[0x18]</a:t>
            </a:r>
          </a:p>
          <a:p>
            <a:pPr lvl="1"/>
            <a:r>
              <a:rPr lang="en-US" dirty="0" smtClean="0"/>
              <a:t>PEB is at FS[0x30]</a:t>
            </a:r>
          </a:p>
          <a:p>
            <a:endParaRPr lang="en-US" dirty="0"/>
          </a:p>
          <a:p>
            <a:r>
              <a:rPr lang="en-US" dirty="0" smtClean="0"/>
              <a:t>Process Environment Block</a:t>
            </a:r>
          </a:p>
          <a:p>
            <a:pPr lvl="1"/>
            <a:r>
              <a:rPr lang="en-US" dirty="0" smtClean="0"/>
              <a:t>Contains information about a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6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err="1"/>
              <a:t>nt</a:t>
            </a:r>
            <a:r>
              <a:rPr lang="en-US" dirty="0"/>
              <a:t>!_TEB @$</a:t>
            </a:r>
            <a:r>
              <a:rPr lang="en-US" dirty="0" err="1"/>
              <a:t>teb</a:t>
            </a:r>
            <a:endParaRPr lang="en-US" dirty="0"/>
          </a:p>
          <a:p>
            <a:r>
              <a:rPr lang="en-US" dirty="0"/>
              <a:t>   +0x000 </a:t>
            </a:r>
            <a:r>
              <a:rPr lang="en-US" dirty="0" err="1"/>
              <a:t>NtTib</a:t>
            </a:r>
            <a:r>
              <a:rPr lang="en-US" dirty="0"/>
              <a:t>            : _NT_TIB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   +0x030 </a:t>
            </a:r>
            <a:r>
              <a:rPr lang="en-US" dirty="0" err="1"/>
              <a:t>ProcessEnvironmentBlock</a:t>
            </a:r>
            <a:r>
              <a:rPr lang="en-US" dirty="0"/>
              <a:t> : 0x7ffd5000 _PEB</a:t>
            </a:r>
          </a:p>
          <a:p>
            <a:r>
              <a:rPr lang="en-US" dirty="0"/>
              <a:t>   +0x034 </a:t>
            </a:r>
            <a:r>
              <a:rPr lang="en-US" dirty="0" err="1"/>
              <a:t>LastErrorValue</a:t>
            </a:r>
            <a:r>
              <a:rPr lang="en-US" dirty="0"/>
              <a:t>   : 0x36b7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+</a:t>
            </a:r>
            <a:r>
              <a:rPr lang="en-US" dirty="0"/>
              <a:t>0xfb5 </a:t>
            </a:r>
            <a:r>
              <a:rPr lang="en-US" dirty="0" err="1"/>
              <a:t>BooleanSpare</a:t>
            </a:r>
            <a:r>
              <a:rPr lang="en-US" dirty="0"/>
              <a:t>     : [3]  </a:t>
            </a:r>
            <a:r>
              <a:rPr lang="en-US" dirty="0" smtClean="0"/>
              <a:t>"”</a:t>
            </a:r>
          </a:p>
          <a:p>
            <a:endParaRPr lang="en-US" dirty="0" smtClean="0"/>
          </a:p>
          <a:p>
            <a:r>
              <a:rPr lang="en-US" dirty="0" err="1" smtClean="0"/>
              <a:t>kd</a:t>
            </a:r>
            <a:r>
              <a:rPr lang="en-US" dirty="0"/>
              <a:t>&gt; 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err="1"/>
              <a:t>nt</a:t>
            </a:r>
            <a:r>
              <a:rPr lang="en-US" dirty="0"/>
              <a:t>!_NT_TIB @$</a:t>
            </a:r>
            <a:r>
              <a:rPr lang="en-US" dirty="0" err="1"/>
              <a:t>teb</a:t>
            </a:r>
            <a:endParaRPr lang="en-US" dirty="0"/>
          </a:p>
          <a:p>
            <a:r>
              <a:rPr lang="en-US" dirty="0"/>
              <a:t>   +0x000 </a:t>
            </a:r>
            <a:r>
              <a:rPr lang="en-US" dirty="0" err="1"/>
              <a:t>ExceptionList</a:t>
            </a:r>
            <a:r>
              <a:rPr lang="en-US" dirty="0"/>
              <a:t>    : 0x0012ffb0 _EXCEPTION_REGISTRATION_RECORD</a:t>
            </a:r>
          </a:p>
          <a:p>
            <a:r>
              <a:rPr lang="en-US" dirty="0"/>
              <a:t>   +0x004 </a:t>
            </a:r>
            <a:r>
              <a:rPr lang="en-US" dirty="0" err="1"/>
              <a:t>StackBase</a:t>
            </a:r>
            <a:r>
              <a:rPr lang="en-US" dirty="0"/>
              <a:t>        : 0x00130000 </a:t>
            </a:r>
          </a:p>
          <a:p>
            <a:r>
              <a:rPr lang="en-US" dirty="0"/>
              <a:t>   +0x008 </a:t>
            </a:r>
            <a:r>
              <a:rPr lang="en-US" dirty="0" err="1"/>
              <a:t>StackLimit</a:t>
            </a:r>
            <a:r>
              <a:rPr lang="en-US" dirty="0"/>
              <a:t>       : 0x0012d000 </a:t>
            </a:r>
          </a:p>
          <a:p>
            <a:r>
              <a:rPr lang="en-US" dirty="0"/>
              <a:t>   +0x00c </a:t>
            </a:r>
            <a:r>
              <a:rPr lang="en-US" dirty="0" err="1"/>
              <a:t>SubSystemTib</a:t>
            </a:r>
            <a:r>
              <a:rPr lang="en-US" dirty="0"/>
              <a:t>     : (null) </a:t>
            </a:r>
          </a:p>
          <a:p>
            <a:r>
              <a:rPr lang="en-US" dirty="0"/>
              <a:t>   +0x010 </a:t>
            </a:r>
            <a:r>
              <a:rPr lang="en-US" dirty="0" err="1"/>
              <a:t>FiberData</a:t>
            </a:r>
            <a:r>
              <a:rPr lang="en-US" dirty="0"/>
              <a:t>        : 0x00001e00 </a:t>
            </a:r>
          </a:p>
          <a:p>
            <a:r>
              <a:rPr lang="en-US" dirty="0"/>
              <a:t>   +0x010 Version          : 0x1e00</a:t>
            </a:r>
          </a:p>
          <a:p>
            <a:r>
              <a:rPr lang="en-US" dirty="0"/>
              <a:t>   +0x014 </a:t>
            </a:r>
            <a:r>
              <a:rPr lang="en-US" dirty="0" err="1"/>
              <a:t>ArbitraryUserPointer</a:t>
            </a:r>
            <a:r>
              <a:rPr lang="en-US" dirty="0"/>
              <a:t> : (null) </a:t>
            </a:r>
          </a:p>
          <a:p>
            <a:r>
              <a:rPr lang="en-US" dirty="0"/>
              <a:t>   +0x018 Self             : 0x7ffdf000 _NT_TIB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4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Demo. (</a:t>
            </a:r>
            <a:r>
              <a:rPr lang="en-US" dirty="0" err="1" smtClean="0"/>
              <a:t>WinDBG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Important Ones:</a:t>
            </a:r>
          </a:p>
          <a:p>
            <a:pPr marL="0" indent="0">
              <a:buNone/>
            </a:pPr>
            <a:r>
              <a:rPr lang="en-US" dirty="0"/>
              <a:t> +0x000 </a:t>
            </a:r>
            <a:r>
              <a:rPr lang="en-US" dirty="0" err="1"/>
              <a:t>InheritedAddressSpace</a:t>
            </a:r>
            <a:r>
              <a:rPr lang="en-US" dirty="0"/>
              <a:t> : 0 ''</a:t>
            </a:r>
          </a:p>
          <a:p>
            <a:pPr marL="0" indent="0">
              <a:buNone/>
            </a:pPr>
            <a:r>
              <a:rPr lang="en-US" dirty="0" smtClean="0"/>
              <a:t>   +0x001 </a:t>
            </a:r>
            <a:r>
              <a:rPr lang="en-US" dirty="0" err="1" smtClean="0"/>
              <a:t>ReadImageFileExecOptions</a:t>
            </a:r>
            <a:r>
              <a:rPr lang="en-US" dirty="0" smtClean="0"/>
              <a:t> : 0 ''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+0x002 </a:t>
            </a:r>
            <a:r>
              <a:rPr lang="en-US" b="1" dirty="0" err="1"/>
              <a:t>BeingDebugged</a:t>
            </a:r>
            <a:r>
              <a:rPr lang="en-US" b="1" dirty="0"/>
              <a:t>    : 0 ''</a:t>
            </a:r>
          </a:p>
          <a:p>
            <a:pPr marL="0" indent="0">
              <a:buNone/>
            </a:pPr>
            <a:r>
              <a:rPr lang="en-US" dirty="0" smtClean="0"/>
              <a:t>    …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+0x008 </a:t>
            </a:r>
            <a:r>
              <a:rPr lang="en-US" b="1" dirty="0" err="1"/>
              <a:t>ImageBaseAddress</a:t>
            </a:r>
            <a:r>
              <a:rPr lang="en-US" b="1" dirty="0"/>
              <a:t> : 0x01000000 </a:t>
            </a:r>
          </a:p>
          <a:p>
            <a:pPr marL="0" indent="0">
              <a:buNone/>
            </a:pPr>
            <a:r>
              <a:rPr lang="en-US" b="1" dirty="0"/>
              <a:t>   +0x00c </a:t>
            </a:r>
            <a:r>
              <a:rPr lang="en-US" b="1" dirty="0" err="1"/>
              <a:t>Ldr</a:t>
            </a:r>
            <a:r>
              <a:rPr lang="en-US" b="1" dirty="0"/>
              <a:t>              : 0x00191e90 _PEB_LDR_DATA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+0x018 </a:t>
            </a:r>
            <a:r>
              <a:rPr lang="en-US" dirty="0" err="1"/>
              <a:t>ProcessHeap</a:t>
            </a:r>
            <a:r>
              <a:rPr lang="en-US" dirty="0"/>
              <a:t>      : 0x00090000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+0x020 </a:t>
            </a:r>
            <a:r>
              <a:rPr lang="en-US" dirty="0" err="1"/>
              <a:t>FastPebLockRoutine</a:t>
            </a:r>
            <a:r>
              <a:rPr lang="en-US" dirty="0"/>
              <a:t> : 0x7c901000 </a:t>
            </a:r>
          </a:p>
          <a:p>
            <a:pPr marL="0" indent="0">
              <a:buNone/>
            </a:pPr>
            <a:r>
              <a:rPr lang="en-US" dirty="0"/>
              <a:t>   +0x024 </a:t>
            </a:r>
            <a:r>
              <a:rPr lang="en-US" dirty="0" err="1"/>
              <a:t>FastPebUnlockRoutine</a:t>
            </a:r>
            <a:r>
              <a:rPr lang="en-US" dirty="0"/>
              <a:t> : 0x7c9010e0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+0x08c </a:t>
            </a:r>
            <a:r>
              <a:rPr lang="en-US" dirty="0" err="1"/>
              <a:t>MaximumNumberOfHeaps</a:t>
            </a:r>
            <a:r>
              <a:rPr lang="en-US" dirty="0"/>
              <a:t> : 0x10</a:t>
            </a:r>
          </a:p>
          <a:p>
            <a:pPr marL="0" indent="0">
              <a:buNone/>
            </a:pPr>
            <a:r>
              <a:rPr lang="en-US" dirty="0"/>
              <a:t>   +0x090 </a:t>
            </a:r>
            <a:r>
              <a:rPr lang="en-US" dirty="0" err="1"/>
              <a:t>ProcessHeaps</a:t>
            </a:r>
            <a:r>
              <a:rPr lang="en-US" dirty="0"/>
              <a:t>     : 0x7c97cfc0  -&gt; 0x00090000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+0x1f0 </a:t>
            </a:r>
            <a:r>
              <a:rPr lang="en-US" dirty="0" err="1" smtClean="0"/>
              <a:t>CSDVersion</a:t>
            </a:r>
            <a:r>
              <a:rPr lang="en-US" dirty="0" smtClean="0"/>
              <a:t>       : _UNICODE_STRING "Service Pack 3”</a:t>
            </a:r>
          </a:p>
        </p:txBody>
      </p:sp>
    </p:spTree>
    <p:extLst>
      <p:ext uri="{BB962C8B-B14F-4D97-AF65-F5344CB8AC3E}">
        <p14:creationId xmlns:p14="http://schemas.microsoft.com/office/powerpoint/2010/main" val="127278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Windows Registry</a:t>
            </a:r>
          </a:p>
          <a:p>
            <a:r>
              <a:rPr lang="en-US" dirty="0" smtClean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72866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Mr. Calculator Demo</a:t>
            </a:r>
          </a:p>
          <a:p>
            <a:pPr marL="0" indent="0">
              <a:buNone/>
            </a:pPr>
            <a:r>
              <a:rPr lang="en-US" dirty="0" smtClean="0"/>
              <a:t>General 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 Version</a:t>
            </a:r>
          </a:p>
          <a:p>
            <a:pPr lvl="1"/>
            <a:r>
              <a:rPr lang="en-US" dirty="0" smtClean="0"/>
              <a:t>Hello World Program</a:t>
            </a:r>
          </a:p>
          <a:p>
            <a:pPr lvl="1"/>
            <a:r>
              <a:rPr lang="en-US" dirty="0" smtClean="0"/>
              <a:t>Function Calls</a:t>
            </a:r>
          </a:p>
          <a:p>
            <a:pPr lvl="1"/>
            <a:r>
              <a:rPr lang="en-US" dirty="0" smtClean="0"/>
              <a:t>Conditionals / Switches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err="1" smtClean="0"/>
              <a:t>LoadLibrary</a:t>
            </a:r>
            <a:r>
              <a:rPr lang="en-US" dirty="0" smtClean="0"/>
              <a:t> And </a:t>
            </a:r>
            <a:r>
              <a:rPr lang="en-US" dirty="0" err="1" smtClean="0"/>
              <a:t>GetProcAddress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79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Virtual Functions Pointer Table</a:t>
            </a:r>
          </a:p>
          <a:p>
            <a:r>
              <a:rPr lang="en-US" dirty="0" smtClean="0"/>
              <a:t>Name Decorations for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Rootkit – misnomer</a:t>
            </a:r>
          </a:p>
          <a:p>
            <a:r>
              <a:rPr lang="en-US" dirty="0" smtClean="0"/>
              <a:t>Practical definition</a:t>
            </a:r>
          </a:p>
          <a:p>
            <a:pPr lvl="1"/>
            <a:r>
              <a:rPr lang="en-US" dirty="0" smtClean="0"/>
              <a:t>Most use hooking techniques</a:t>
            </a:r>
          </a:p>
          <a:p>
            <a:pPr lvl="1"/>
            <a:r>
              <a:rPr lang="en-US" dirty="0" smtClean="0"/>
              <a:t>Rarely uses quirks in OS:</a:t>
            </a:r>
          </a:p>
          <a:p>
            <a:pPr lvl="2"/>
            <a:r>
              <a:rPr lang="en-US" dirty="0" smtClean="0"/>
              <a:t>ADS</a:t>
            </a:r>
          </a:p>
          <a:p>
            <a:pPr lvl="2"/>
            <a:r>
              <a:rPr lang="en-US" dirty="0" smtClean="0"/>
              <a:t>Reparse points</a:t>
            </a:r>
          </a:p>
          <a:p>
            <a:pPr lvl="1"/>
            <a:r>
              <a:rPr lang="en-US" dirty="0" smtClean="0"/>
              <a:t>Can be user-land or kernel level or even lower (MBR, BIOS etc.)</a:t>
            </a:r>
          </a:p>
          <a:p>
            <a:pPr lvl="1"/>
            <a:r>
              <a:rPr lang="en-US" dirty="0" smtClean="0"/>
              <a:t>Advantages of going lower – race to the bottom. Difficulty of cleanup.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System Stability Issues (</a:t>
            </a:r>
            <a:r>
              <a:rPr lang="en-US" dirty="0" err="1" smtClean="0"/>
              <a:t>Tidserv</a:t>
            </a:r>
            <a:r>
              <a:rPr lang="en-US" dirty="0" smtClean="0"/>
              <a:t>/</a:t>
            </a:r>
            <a:r>
              <a:rPr lang="en-US" dirty="0" err="1" smtClean="0"/>
              <a:t>Alureon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Too specifically tied to some hardware</a:t>
            </a:r>
          </a:p>
          <a:p>
            <a:pPr marL="594360" lvl="2" indent="0">
              <a:buNone/>
            </a:pPr>
            <a:r>
              <a:rPr lang="en-US" dirty="0" smtClean="0"/>
              <a:t>Example: http</a:t>
            </a:r>
            <a:r>
              <a:rPr lang="en-US" dirty="0"/>
              <a:t>://</a:t>
            </a:r>
            <a:r>
              <a:rPr lang="en-US" dirty="0" err="1"/>
              <a:t>blog.webroot.com</a:t>
            </a:r>
            <a:r>
              <a:rPr lang="en-US" dirty="0"/>
              <a:t>/2011/09/13/</a:t>
            </a:r>
            <a:r>
              <a:rPr lang="en-US" dirty="0" err="1"/>
              <a:t>mebromi</a:t>
            </a:r>
            <a:r>
              <a:rPr lang="en-US" dirty="0"/>
              <a:t>-the-first-bios-rootkit-in-the-wild/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7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IAT Hooking</a:t>
            </a:r>
            <a:endParaRPr lang="en-US" dirty="0"/>
          </a:p>
        </p:txBody>
      </p:sp>
      <p:pic>
        <p:nvPicPr>
          <p:cNvPr id="6" name="Picture 5" descr="IAT_Patchi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1" y="2217296"/>
            <a:ext cx="7723783" cy="24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Hooking</a:t>
            </a:r>
            <a:endParaRPr lang="en-US" dirty="0"/>
          </a:p>
        </p:txBody>
      </p:sp>
      <p:pic>
        <p:nvPicPr>
          <p:cNvPr id="5" name="Picture 4" descr="Inline_Hooki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514600"/>
            <a:ext cx="5715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2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 -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Inject Code:</a:t>
            </a:r>
          </a:p>
          <a:p>
            <a:r>
              <a:rPr lang="en-US" dirty="0" smtClean="0"/>
              <a:t>Hollow Process Injection</a:t>
            </a:r>
          </a:p>
          <a:p>
            <a:pPr lvl="2"/>
            <a:r>
              <a:rPr lang="en-US" dirty="0" smtClean="0"/>
              <a:t>Create a suspended process</a:t>
            </a:r>
          </a:p>
          <a:p>
            <a:pPr lvl="2"/>
            <a:r>
              <a:rPr lang="en-US" dirty="0" smtClean="0"/>
              <a:t>Un-map its code</a:t>
            </a:r>
          </a:p>
          <a:p>
            <a:pPr lvl="2"/>
            <a:r>
              <a:rPr lang="en-US" dirty="0" smtClean="0"/>
              <a:t>Map your own code – try to map it in the same address (Workaround).</a:t>
            </a:r>
          </a:p>
          <a:p>
            <a:pPr lvl="2"/>
            <a:r>
              <a:rPr lang="en-US" dirty="0" smtClean="0"/>
              <a:t>Resume Thread</a:t>
            </a:r>
          </a:p>
        </p:txBody>
      </p:sp>
    </p:spTree>
    <p:extLst>
      <p:ext uri="{BB962C8B-B14F-4D97-AF65-F5344CB8AC3E}">
        <p14:creationId xmlns:p14="http://schemas.microsoft.com/office/powerpoint/2010/main" val="370353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Hollow Process Injection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8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–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DLL Injection:</a:t>
            </a:r>
          </a:p>
          <a:p>
            <a:r>
              <a:rPr lang="en-US" dirty="0" err="1" smtClean="0"/>
              <a:t>AppInit_DLLs</a:t>
            </a:r>
            <a:r>
              <a:rPr lang="en-US" dirty="0" smtClean="0"/>
              <a:t> registry:</a:t>
            </a:r>
          </a:p>
          <a:p>
            <a:pPr lvl="1"/>
            <a:r>
              <a:rPr lang="en-US" dirty="0" smtClean="0"/>
              <a:t>HKEY_LOCAL_MACHINE</a:t>
            </a:r>
            <a:r>
              <a:rPr lang="en-US" dirty="0"/>
              <a:t>\Software\Microsoft\Windows NT\</a:t>
            </a:r>
            <a:r>
              <a:rPr lang="en-US" dirty="0" err="1"/>
              <a:t>CurrentVersion</a:t>
            </a:r>
            <a:r>
              <a:rPr lang="en-US" dirty="0"/>
              <a:t>\ Windows\</a:t>
            </a:r>
            <a:r>
              <a:rPr lang="en-US" dirty="0" err="1"/>
              <a:t>AppInit_DLLs</a:t>
            </a:r>
            <a:endParaRPr lang="en-US" dirty="0"/>
          </a:p>
          <a:p>
            <a:r>
              <a:rPr lang="en-US" dirty="0" err="1" smtClean="0"/>
              <a:t>SetWindowsHookEx</a:t>
            </a:r>
            <a:r>
              <a:rPr lang="en-US" dirty="0" smtClean="0"/>
              <a:t> API: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err="1" smtClean="0"/>
              <a:t>SetWindowsHookEx</a:t>
            </a:r>
            <a:r>
              <a:rPr lang="en-US" dirty="0"/>
              <a:t>(WH_KEYBOARD, </a:t>
            </a:r>
            <a:r>
              <a:rPr lang="en-US" dirty="0" err="1" smtClean="0"/>
              <a:t>function_in_dll</a:t>
            </a:r>
            <a:r>
              <a:rPr lang="en-US" dirty="0" smtClean="0"/>
              <a:t>, </a:t>
            </a:r>
            <a:r>
              <a:rPr lang="en-US" dirty="0" err="1" smtClean="0"/>
              <a:t>hinstance_dll</a:t>
            </a:r>
            <a:r>
              <a:rPr lang="en-US" dirty="0" smtClean="0"/>
              <a:t>, 0)</a:t>
            </a:r>
          </a:p>
          <a:p>
            <a:pPr lvl="1"/>
            <a:r>
              <a:rPr lang="en-US" dirty="0" err="1" smtClean="0"/>
              <a:t>thread_id</a:t>
            </a:r>
            <a:r>
              <a:rPr lang="en-US" dirty="0" smtClean="0"/>
              <a:t> is set to 0 =&gt; All threads running currently in same desktop. Only in that case will a DLL be loaded.</a:t>
            </a:r>
          </a:p>
          <a:p>
            <a:pPr lvl="1"/>
            <a:r>
              <a:rPr lang="en-US" dirty="0" smtClean="0"/>
              <a:t>Make sure your DLL export ‘</a:t>
            </a:r>
            <a:r>
              <a:rPr lang="en-US" dirty="0" err="1" smtClean="0"/>
              <a:t>function_in_dll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Don’t forget to call </a:t>
            </a:r>
            <a:r>
              <a:rPr lang="en-US" dirty="0" err="1" smtClean="0"/>
              <a:t>CallNextHookEx</a:t>
            </a:r>
            <a:r>
              <a:rPr lang="en-US" dirty="0" smtClean="0"/>
              <a:t> from ‘</a:t>
            </a:r>
            <a:r>
              <a:rPr lang="en-US" dirty="0" err="1" smtClean="0"/>
              <a:t>function_in_dll</a:t>
            </a:r>
            <a:r>
              <a:rPr lang="en-US" dirty="0" smtClean="0"/>
              <a:t>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3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– Part II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Remote Thread Method:</a:t>
            </a:r>
          </a:p>
          <a:p>
            <a:pPr lvl="1"/>
            <a:r>
              <a:rPr lang="en-US" dirty="0" smtClean="0"/>
              <a:t>Open the target process</a:t>
            </a:r>
          </a:p>
          <a:p>
            <a:pPr lvl="1"/>
            <a:r>
              <a:rPr lang="en-US" dirty="0" smtClean="0"/>
              <a:t>Allocate some space in the target process for the DLL name.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CreateRemoteThread</a:t>
            </a:r>
            <a:r>
              <a:rPr lang="en-US" dirty="0" smtClean="0"/>
              <a:t> with </a:t>
            </a:r>
            <a:r>
              <a:rPr lang="en-US" dirty="0" err="1" smtClean="0"/>
              <a:t>LoadLibrary</a:t>
            </a:r>
            <a:r>
              <a:rPr lang="en-US" dirty="0" smtClean="0"/>
              <a:t> function passing the p0inter to the DLL name string in target process’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2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Zbot</a:t>
            </a:r>
            <a:r>
              <a:rPr lang="en-US" dirty="0" smtClean="0"/>
              <a:t> Inline Patching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2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2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reverse engineering</a:t>
            </a:r>
          </a:p>
          <a:p>
            <a:r>
              <a:rPr lang="en-US" dirty="0" smtClean="0"/>
              <a:t>Why reverse engineer software</a:t>
            </a:r>
          </a:p>
          <a:p>
            <a:pPr lvl="1"/>
            <a:r>
              <a:rPr lang="en-US" dirty="0" smtClean="0"/>
              <a:t>Black hat (Ninja)</a:t>
            </a:r>
          </a:p>
          <a:p>
            <a:pPr lvl="2"/>
            <a:r>
              <a:rPr lang="en-US" dirty="0" smtClean="0"/>
              <a:t>Understand to exploit</a:t>
            </a:r>
          </a:p>
          <a:p>
            <a:pPr lvl="2"/>
            <a:r>
              <a:rPr lang="en-US" dirty="0" smtClean="0"/>
              <a:t>Crack software – use past license</a:t>
            </a:r>
          </a:p>
          <a:p>
            <a:pPr lvl="2"/>
            <a:r>
              <a:rPr lang="en-US" dirty="0" smtClean="0"/>
              <a:t>Break protocols – Man In The Middle Communication.</a:t>
            </a:r>
          </a:p>
          <a:p>
            <a:pPr lvl="1"/>
            <a:r>
              <a:rPr lang="en-US" dirty="0" smtClean="0"/>
              <a:t>White hat (Samurai)</a:t>
            </a:r>
          </a:p>
          <a:p>
            <a:pPr lvl="2"/>
            <a:r>
              <a:rPr lang="en-US" dirty="0" smtClean="0"/>
              <a:t>Understand to learn</a:t>
            </a:r>
          </a:p>
          <a:p>
            <a:pPr lvl="2"/>
            <a:r>
              <a:rPr lang="en-US" dirty="0" smtClean="0"/>
              <a:t>Crack software – malware</a:t>
            </a:r>
          </a:p>
          <a:p>
            <a:pPr lvl="2"/>
            <a:r>
              <a:rPr lang="en-US" dirty="0" smtClean="0"/>
              <a:t>Break protocols – Write IDS rules</a:t>
            </a:r>
          </a:p>
          <a:p>
            <a:r>
              <a:rPr lang="en-US" dirty="0" smtClean="0"/>
              <a:t>Why is it fun ?</a:t>
            </a:r>
          </a:p>
          <a:p>
            <a:r>
              <a:rPr lang="en-US" dirty="0" smtClean="0"/>
              <a:t>What career options does it present</a:t>
            </a:r>
          </a:p>
          <a:p>
            <a:pPr lvl="1"/>
            <a:r>
              <a:rPr lang="en-US" dirty="0" smtClean="0"/>
              <a:t>Antimalware Industry</a:t>
            </a:r>
          </a:p>
          <a:p>
            <a:pPr lvl="1"/>
            <a:r>
              <a:rPr lang="en-US" dirty="0" smtClean="0"/>
              <a:t>Vulnerability/Security Research</a:t>
            </a:r>
          </a:p>
          <a:p>
            <a:pPr lvl="1"/>
            <a:r>
              <a:rPr lang="en-US" dirty="0" smtClean="0"/>
              <a:t>Penn Testing </a:t>
            </a:r>
          </a:p>
        </p:txBody>
      </p:sp>
    </p:spTree>
    <p:extLst>
      <p:ext uri="{BB962C8B-B14F-4D97-AF65-F5344CB8AC3E}">
        <p14:creationId xmlns:p14="http://schemas.microsoft.com/office/powerpoint/2010/main" val="422506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Debugging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2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Generic – old techniques that do not work any more.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idt</a:t>
            </a:r>
            <a:endParaRPr lang="en-US" dirty="0" smtClean="0"/>
          </a:p>
          <a:p>
            <a:pPr lvl="1"/>
            <a:r>
              <a:rPr lang="en-US" dirty="0" err="1" smtClean="0"/>
              <a:t>Gidt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err="1" smtClean="0"/>
              <a:t>VMWare</a:t>
            </a:r>
            <a:r>
              <a:rPr lang="en-US" dirty="0" smtClean="0"/>
              <a:t> specific backdoor technique</a:t>
            </a:r>
          </a:p>
          <a:p>
            <a:endParaRPr lang="en-US" dirty="0"/>
          </a:p>
          <a:p>
            <a:r>
              <a:rPr lang="en-US" dirty="0" smtClean="0"/>
              <a:t>Detecting </a:t>
            </a:r>
            <a:r>
              <a:rPr lang="en-US" dirty="0" err="1" smtClean="0"/>
              <a:t>filesystem</a:t>
            </a:r>
            <a:r>
              <a:rPr lang="en-US" dirty="0" smtClean="0"/>
              <a:t>, process or registry artifacts.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9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920" y="2867539"/>
            <a:ext cx="36379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Almost*  </a:t>
            </a:r>
            <a:r>
              <a:rPr lang="en-US" sz="2500" dirty="0" smtClean="0"/>
              <a:t>NONE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2229196" y="2858981"/>
            <a:ext cx="43577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                   </a:t>
            </a:r>
            <a:r>
              <a:rPr lang="en-US" sz="2500" dirty="0" smtClean="0"/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6381" y="4329103"/>
            <a:ext cx="42588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</a:p>
          <a:p>
            <a:r>
              <a:rPr lang="en-US" sz="2500" dirty="0" smtClean="0"/>
              <a:t>Operating System Internals</a:t>
            </a:r>
          </a:p>
          <a:p>
            <a:r>
              <a:rPr lang="en-US" sz="2500" dirty="0" smtClean="0"/>
              <a:t>Assembly Language (x86)</a:t>
            </a:r>
          </a:p>
          <a:p>
            <a:r>
              <a:rPr lang="en-US" sz="2500" dirty="0" smtClean="0"/>
              <a:t>Reversing Tools</a:t>
            </a:r>
          </a:p>
          <a:p>
            <a:r>
              <a:rPr lang="en-US" sz="2500" dirty="0" smtClean="0"/>
              <a:t>Determination / Resilience</a:t>
            </a:r>
          </a:p>
        </p:txBody>
      </p:sp>
    </p:spTree>
    <p:extLst>
      <p:ext uri="{BB962C8B-B14F-4D97-AF65-F5344CB8AC3E}">
        <p14:creationId xmlns:p14="http://schemas.microsoft.com/office/powerpoint/2010/main" val="33375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this course about:</a:t>
            </a:r>
          </a:p>
          <a:p>
            <a:pPr lvl="1"/>
            <a:r>
              <a:rPr lang="en-US" dirty="0"/>
              <a:t>Reversing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Malware Analysis</a:t>
            </a:r>
          </a:p>
          <a:p>
            <a:pPr lvl="1"/>
            <a:r>
              <a:rPr lang="en-US" dirty="0" smtClean="0"/>
              <a:t>Tools for Reversing And Malware Analysis</a:t>
            </a:r>
          </a:p>
          <a:p>
            <a:pPr lvl="1"/>
            <a:r>
              <a:rPr lang="en-US" dirty="0" smtClean="0"/>
              <a:t>Rootkits </a:t>
            </a:r>
            <a:r>
              <a:rPr lang="en-US" dirty="0"/>
              <a:t>Userland. (kernel - if time permits)</a:t>
            </a:r>
          </a:p>
          <a:p>
            <a:endParaRPr lang="en-US" dirty="0"/>
          </a:p>
          <a:p>
            <a:r>
              <a:rPr lang="en-US" dirty="0" smtClean="0"/>
              <a:t>What we will not cover: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Vulnerability Research</a:t>
            </a:r>
          </a:p>
          <a:p>
            <a:pPr lvl="1"/>
            <a:r>
              <a:rPr lang="en-US" dirty="0" smtClean="0"/>
              <a:t>Exploit </a:t>
            </a:r>
            <a:r>
              <a:rPr lang="en-US" dirty="0"/>
              <a:t>Development</a:t>
            </a:r>
          </a:p>
          <a:p>
            <a:pPr lvl="1"/>
            <a:r>
              <a:rPr lang="en-US" dirty="0" smtClean="0"/>
              <a:t>Reversing </a:t>
            </a:r>
            <a:r>
              <a:rPr lang="en-US" dirty="0"/>
              <a:t>non-windows </a:t>
            </a:r>
            <a:r>
              <a:rPr lang="en-US" dirty="0" smtClean="0"/>
              <a:t>malware (Android, </a:t>
            </a:r>
            <a:r>
              <a:rPr lang="en-US" dirty="0" err="1" smtClean="0"/>
              <a:t>MacOSX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Reversing </a:t>
            </a:r>
            <a:r>
              <a:rPr lang="en-US" dirty="0"/>
              <a:t>x64 </a:t>
            </a:r>
            <a:r>
              <a:rPr lang="en-US" dirty="0" smtClean="0"/>
              <a:t>assembly </a:t>
            </a:r>
          </a:p>
          <a:p>
            <a:pPr lvl="2"/>
            <a:r>
              <a:rPr lang="en-US" dirty="0" smtClean="0"/>
              <a:t>x86_64 </a:t>
            </a:r>
          </a:p>
          <a:p>
            <a:pPr lvl="2"/>
            <a:r>
              <a:rPr lang="en-US" dirty="0" smtClean="0"/>
              <a:t>IA64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6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XP Target VM.</a:t>
            </a:r>
          </a:p>
          <a:p>
            <a:r>
              <a:rPr lang="en-US" dirty="0" smtClean="0"/>
              <a:t>Windows XP Host.</a:t>
            </a:r>
          </a:p>
          <a:p>
            <a:r>
              <a:rPr lang="en-US" dirty="0" smtClean="0"/>
              <a:t>Debugger Symbols Setup.</a:t>
            </a:r>
          </a:p>
          <a:p>
            <a:r>
              <a:rPr lang="en-US" dirty="0" smtClean="0"/>
              <a:t>Linux for Man In The Middle and fake servers.</a:t>
            </a:r>
          </a:p>
          <a:p>
            <a:r>
              <a:rPr lang="en-US" dirty="0" smtClean="0"/>
              <a:t>LINUX SETUP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iface</a:t>
            </a:r>
            <a:r>
              <a:rPr lang="en-US" dirty="0"/>
              <a:t> eth1 </a:t>
            </a:r>
            <a:r>
              <a:rPr lang="en-US" dirty="0" err="1"/>
              <a:t>inet</a:t>
            </a:r>
            <a:r>
              <a:rPr lang="en-US" dirty="0"/>
              <a:t> static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address </a:t>
            </a:r>
            <a:r>
              <a:rPr lang="en-US" dirty="0"/>
              <a:t>10.0.3.15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netmask</a:t>
            </a:r>
            <a:r>
              <a:rPr lang="en-US" dirty="0" smtClean="0"/>
              <a:t> 255.255.255.0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smtClean="0">
                <a:solidFill>
                  <a:schemeClr val="tx1"/>
                </a:solidFill>
              </a:rPr>
              <a:t>          gateway 10.0.3.2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0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1" y="1527047"/>
            <a:ext cx="8681555" cy="4963075"/>
          </a:xfrm>
        </p:spPr>
        <p:txBody>
          <a:bodyPr>
            <a:normAutofit fontScale="55000" lnSpcReduction="20000"/>
          </a:bodyPr>
          <a:lstStyle/>
          <a:p>
            <a:pPr marL="274320" lvl="1" indent="0">
              <a:buNone/>
            </a:pPr>
            <a:r>
              <a:rPr lang="en-US" sz="3900" dirty="0" err="1" smtClean="0">
                <a:solidFill>
                  <a:srgbClr val="000000"/>
                </a:solidFill>
              </a:rPr>
              <a:t>iface</a:t>
            </a:r>
            <a:r>
              <a:rPr lang="en-US" sz="3900" dirty="0" smtClean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eth0 </a:t>
            </a:r>
            <a:r>
              <a:rPr lang="en-US" sz="3900" dirty="0" err="1">
                <a:solidFill>
                  <a:srgbClr val="000000"/>
                </a:solidFill>
              </a:rPr>
              <a:t>inet</a:t>
            </a:r>
            <a:r>
              <a:rPr lang="en-US" sz="3900" dirty="0">
                <a:solidFill>
                  <a:srgbClr val="000000"/>
                </a:solidFill>
              </a:rPr>
              <a:t> static</a:t>
            </a:r>
          </a:p>
          <a:p>
            <a:pPr marL="274320" lvl="1" indent="0">
              <a:buNone/>
            </a:pPr>
            <a:r>
              <a:rPr lang="en-US" sz="3900" dirty="0">
                <a:solidFill>
                  <a:srgbClr val="000000"/>
                </a:solidFill>
              </a:rPr>
              <a:t>	</a:t>
            </a:r>
            <a:r>
              <a:rPr lang="en-US" sz="3900" dirty="0" err="1">
                <a:solidFill>
                  <a:srgbClr val="000000"/>
                </a:solidFill>
              </a:rPr>
              <a:t>adddress</a:t>
            </a:r>
            <a:r>
              <a:rPr lang="en-US" sz="3900" dirty="0">
                <a:solidFill>
                  <a:srgbClr val="000000"/>
                </a:solidFill>
              </a:rPr>
              <a:t> 192.168.1.1</a:t>
            </a:r>
          </a:p>
          <a:p>
            <a:pPr marL="274320" lvl="1" indent="0">
              <a:buNone/>
            </a:pPr>
            <a:r>
              <a:rPr lang="en-US" sz="3900" dirty="0">
                <a:solidFill>
                  <a:srgbClr val="000000"/>
                </a:solidFill>
              </a:rPr>
              <a:t>	</a:t>
            </a:r>
            <a:r>
              <a:rPr lang="en-US" sz="3900" dirty="0" err="1">
                <a:solidFill>
                  <a:srgbClr val="000000"/>
                </a:solidFill>
              </a:rPr>
              <a:t>netmask</a:t>
            </a:r>
            <a:r>
              <a:rPr lang="en-US" sz="3900" dirty="0">
                <a:solidFill>
                  <a:srgbClr val="000000"/>
                </a:solidFill>
              </a:rPr>
              <a:t> 255.255.255.0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echo “1” &gt; /</a:t>
            </a:r>
            <a:r>
              <a:rPr lang="en-US" sz="3400" dirty="0" err="1">
                <a:solidFill>
                  <a:srgbClr val="000000"/>
                </a:solidFill>
              </a:rPr>
              <a:t>proc</a:t>
            </a:r>
            <a:r>
              <a:rPr lang="en-US" sz="3400" dirty="0">
                <a:solidFill>
                  <a:srgbClr val="000000"/>
                </a:solidFill>
              </a:rPr>
              <a:t>/sys/net/ipv4/</a:t>
            </a:r>
            <a:r>
              <a:rPr lang="en-US" sz="3400" dirty="0" err="1">
                <a:solidFill>
                  <a:srgbClr val="000000"/>
                </a:solidFill>
              </a:rPr>
              <a:t>ip_forward</a:t>
            </a:r>
            <a:endParaRPr lang="en-US" sz="340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r>
              <a:rPr lang="en-US" sz="3400" dirty="0" err="1">
                <a:solidFill>
                  <a:srgbClr val="000000"/>
                </a:solidFill>
              </a:rPr>
              <a:t>iptables</a:t>
            </a:r>
            <a:r>
              <a:rPr lang="en-US" sz="3400" dirty="0">
                <a:solidFill>
                  <a:srgbClr val="000000"/>
                </a:solidFill>
              </a:rPr>
              <a:t> –t </a:t>
            </a:r>
            <a:r>
              <a:rPr lang="en-US" sz="3400" dirty="0" err="1">
                <a:solidFill>
                  <a:srgbClr val="000000"/>
                </a:solidFill>
              </a:rPr>
              <a:t>nat</a:t>
            </a:r>
            <a:r>
              <a:rPr lang="en-US" sz="3400" dirty="0">
                <a:solidFill>
                  <a:srgbClr val="000000"/>
                </a:solidFill>
              </a:rPr>
              <a:t> –A POSTROUTING –s 192.168.1.3 –j MASQUERADE</a:t>
            </a:r>
          </a:p>
          <a:p>
            <a:pPr marL="274320" lvl="1" indent="0">
              <a:buNone/>
            </a:pPr>
            <a:endParaRPr lang="en-US" sz="340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How to save:</a:t>
            </a:r>
          </a:p>
          <a:p>
            <a:pPr marL="274320" lvl="1" indent="0">
              <a:buNone/>
            </a:pPr>
            <a:r>
              <a:rPr lang="en-US" sz="3400" dirty="0" err="1">
                <a:solidFill>
                  <a:srgbClr val="000000"/>
                </a:solidFill>
              </a:rPr>
              <a:t>iptables</a:t>
            </a:r>
            <a:r>
              <a:rPr lang="en-US" sz="3400" dirty="0">
                <a:solidFill>
                  <a:srgbClr val="000000"/>
                </a:solidFill>
              </a:rPr>
              <a:t>-save &gt; /</a:t>
            </a:r>
            <a:r>
              <a:rPr lang="en-US" sz="3400" dirty="0" err="1">
                <a:solidFill>
                  <a:srgbClr val="000000"/>
                </a:solidFill>
              </a:rPr>
              <a:t>etc</a:t>
            </a:r>
            <a:r>
              <a:rPr lang="en-US" sz="3400" dirty="0">
                <a:solidFill>
                  <a:srgbClr val="000000"/>
                </a:solidFill>
              </a:rPr>
              <a:t>/</a:t>
            </a:r>
            <a:r>
              <a:rPr lang="en-US" sz="3400" dirty="0" err="1">
                <a:solidFill>
                  <a:srgbClr val="000000"/>
                </a:solidFill>
              </a:rPr>
              <a:t>iptables_rules</a:t>
            </a:r>
            <a:endParaRPr lang="en-US" sz="340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sz="340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How to restore:</a:t>
            </a:r>
          </a:p>
          <a:p>
            <a:pPr marL="274320" lvl="1" indent="0">
              <a:buNone/>
            </a:pPr>
            <a:r>
              <a:rPr lang="en-US" sz="3400" dirty="0" err="1">
                <a:solidFill>
                  <a:srgbClr val="000000"/>
                </a:solidFill>
              </a:rPr>
              <a:t>Iptables</a:t>
            </a:r>
            <a:r>
              <a:rPr lang="en-US" sz="3400" dirty="0">
                <a:solidFill>
                  <a:srgbClr val="000000"/>
                </a:solidFill>
              </a:rPr>
              <a:t>-restore &lt; /</a:t>
            </a:r>
            <a:r>
              <a:rPr lang="en-US" sz="3400" dirty="0" err="1">
                <a:solidFill>
                  <a:srgbClr val="000000"/>
                </a:solidFill>
              </a:rPr>
              <a:t>etc</a:t>
            </a:r>
            <a:r>
              <a:rPr lang="en-US" sz="3400" dirty="0">
                <a:solidFill>
                  <a:srgbClr val="000000"/>
                </a:solidFill>
              </a:rPr>
              <a:t>/</a:t>
            </a:r>
            <a:r>
              <a:rPr lang="en-US" sz="3400" dirty="0" err="1">
                <a:solidFill>
                  <a:srgbClr val="000000"/>
                </a:solidFill>
              </a:rPr>
              <a:t>iptables_rules</a:t>
            </a:r>
            <a:endParaRPr lang="en-US" sz="340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sz="340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For windows:</a:t>
            </a:r>
          </a:p>
          <a:p>
            <a:pPr marL="274320" lvl="1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Set </a:t>
            </a:r>
            <a:r>
              <a:rPr lang="en-US" sz="3400" dirty="0" err="1">
                <a:solidFill>
                  <a:srgbClr val="000000"/>
                </a:solidFill>
              </a:rPr>
              <a:t>ip</a:t>
            </a:r>
            <a:r>
              <a:rPr lang="en-US" sz="3400" dirty="0">
                <a:solidFill>
                  <a:srgbClr val="000000"/>
                </a:solidFill>
              </a:rPr>
              <a:t>-address to 192.168.1.3</a:t>
            </a:r>
          </a:p>
          <a:p>
            <a:pPr marL="274320" lvl="1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Set gateway to 192.168.1.1</a:t>
            </a:r>
          </a:p>
          <a:p>
            <a:pPr marL="274320" lvl="1" indent="0">
              <a:buNone/>
            </a:pPr>
            <a:r>
              <a:rPr lang="en-US" sz="3400" dirty="0">
                <a:solidFill>
                  <a:srgbClr val="000000"/>
                </a:solidFill>
              </a:rPr>
              <a:t>Set DNS to </a:t>
            </a:r>
            <a:r>
              <a:rPr lang="en-US" sz="3400" dirty="0" smtClean="0">
                <a:solidFill>
                  <a:srgbClr val="000000"/>
                </a:solidFill>
              </a:rPr>
              <a:t>8.8.8.8</a:t>
            </a:r>
            <a:endParaRPr lang="en-US" sz="3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Early beginnings</a:t>
            </a:r>
          </a:p>
          <a:p>
            <a:pPr lvl="1"/>
            <a:r>
              <a:rPr lang="en-US" dirty="0" smtClean="0"/>
              <a:t>Windows (9X) And Windows NT</a:t>
            </a:r>
          </a:p>
          <a:p>
            <a:pPr lvl="1"/>
            <a:r>
              <a:rPr lang="en-US" dirty="0" smtClean="0"/>
              <a:t>Aside : How to find Windows version in the registry?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NT</a:t>
            </a:r>
          </a:p>
          <a:p>
            <a:pPr lvl="1"/>
            <a:r>
              <a:rPr lang="en-US" dirty="0" smtClean="0"/>
              <a:t>32bit (now 64bit too)</a:t>
            </a:r>
          </a:p>
          <a:p>
            <a:pPr lvl="1"/>
            <a:r>
              <a:rPr lang="en-US" dirty="0" smtClean="0"/>
              <a:t>Virtual Memory</a:t>
            </a:r>
          </a:p>
          <a:p>
            <a:pPr lvl="1"/>
            <a:r>
              <a:rPr lang="en-US" dirty="0" smtClean="0"/>
              <a:t>Multi Threaded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8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Operating System Architecture</a:t>
            </a:r>
            <a:endParaRPr lang="en-US" dirty="0"/>
          </a:p>
        </p:txBody>
      </p:sp>
      <p:pic>
        <p:nvPicPr>
          <p:cNvPr id="6" name="Picture 5" descr="Windows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56" y="1545250"/>
            <a:ext cx="5622325" cy="47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1065</TotalTime>
  <Words>1024</Words>
  <Application>Microsoft Macintosh PowerPoint</Application>
  <PresentationFormat>On-screen Show (4:3)</PresentationFormat>
  <Paragraphs>255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REVERSE ENGINEERING</vt:lpstr>
      <vt:lpstr>DEMO</vt:lpstr>
      <vt:lpstr>Introduction to Reverse Engineering</vt:lpstr>
      <vt:lpstr>Introduction to Reverse Engineering</vt:lpstr>
      <vt:lpstr>Scope</vt:lpstr>
      <vt:lpstr>LAB SETUP</vt:lpstr>
      <vt:lpstr>LAB Setup</vt:lpstr>
      <vt:lpstr>Windows Operating System</vt:lpstr>
      <vt:lpstr>Windows Operating System Architecture</vt:lpstr>
      <vt:lpstr>Virtual Memory</vt:lpstr>
      <vt:lpstr>Basic Kernel Memory Layout</vt:lpstr>
      <vt:lpstr>Userland Concepts</vt:lpstr>
      <vt:lpstr>Windows PE File Format</vt:lpstr>
      <vt:lpstr>SEH – Structured Exception Handling</vt:lpstr>
      <vt:lpstr>SEH Hand On Demo</vt:lpstr>
      <vt:lpstr>TEB And PEB</vt:lpstr>
      <vt:lpstr>TEB Fields</vt:lpstr>
      <vt:lpstr>PEB Fields</vt:lpstr>
      <vt:lpstr>Hands On Demo</vt:lpstr>
      <vt:lpstr>Basic C Programs</vt:lpstr>
      <vt:lpstr>Basic C++ Program</vt:lpstr>
      <vt:lpstr>Rootkits</vt:lpstr>
      <vt:lpstr>IAT Hooking</vt:lpstr>
      <vt:lpstr>Inline Hooking</vt:lpstr>
      <vt:lpstr>How to Hook  - PART I</vt:lpstr>
      <vt:lpstr>Hollow Process Injection Demo</vt:lpstr>
      <vt:lpstr>How to Hook – Part II</vt:lpstr>
      <vt:lpstr>How to Hook – Part II cont.</vt:lpstr>
      <vt:lpstr>Zbot Inline Patching Demo</vt:lpstr>
      <vt:lpstr>Anti Debugging Techniques</vt:lpstr>
      <vt:lpstr>AntiVirtualization</vt:lpstr>
    </vt:vector>
  </TitlesOfParts>
  <Company>Sourcefire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</dc:title>
  <dc:creator>Harshit Nayyar</dc:creator>
  <cp:lastModifiedBy>Harshit Nayyar</cp:lastModifiedBy>
  <cp:revision>56</cp:revision>
  <dcterms:created xsi:type="dcterms:W3CDTF">2013-02-04T02:09:21Z</dcterms:created>
  <dcterms:modified xsi:type="dcterms:W3CDTF">2013-02-13T02:42:09Z</dcterms:modified>
</cp:coreProperties>
</file>