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DM Sans" panose="020F0502020204030204" pitchFamily="2" charset="0"/>
      <p:regular r:id="rId10"/>
    </p:embeddedFont>
    <p:embeddedFont>
      <p:font typeface="DM Sans Bold" panose="020B0604020202020204" charset="0"/>
      <p:regular r:id="rId11"/>
    </p:embeddedFont>
    <p:embeddedFont>
      <p:font typeface="Heading Now 71-78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C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67800" y="0"/>
            <a:ext cx="9220200" cy="5370048"/>
            <a:chOff x="0" y="0"/>
            <a:chExt cx="2428365" cy="14143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28365" cy="1414334"/>
            </a:xfrm>
            <a:custGeom>
              <a:avLst/>
              <a:gdLst/>
              <a:ahLst/>
              <a:cxnLst/>
              <a:rect l="l" t="t" r="r" b="b"/>
              <a:pathLst>
                <a:path w="2428365" h="1414334">
                  <a:moveTo>
                    <a:pt x="0" y="0"/>
                  </a:moveTo>
                  <a:lnTo>
                    <a:pt x="2428365" y="0"/>
                  </a:lnTo>
                  <a:lnTo>
                    <a:pt x="2428365" y="1414334"/>
                  </a:lnTo>
                  <a:lnTo>
                    <a:pt x="0" y="1414334"/>
                  </a:lnTo>
                  <a:close/>
                </a:path>
              </a:pathLst>
            </a:custGeom>
            <a:solidFill>
              <a:srgbClr val="1A3D3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428365" cy="1471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21058" y="1211030"/>
            <a:ext cx="7873285" cy="5766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57"/>
              </a:lnSpc>
              <a:spcBef>
                <a:spcPct val="0"/>
              </a:spcBef>
            </a:pPr>
            <a:r>
              <a:rPr lang="en-US" sz="8925" u="none" spc="-481">
                <a:solidFill>
                  <a:srgbClr val="FFFFFF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Apresentação do Projeto: Plataforma “Terê Verde Online”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067800" y="5143500"/>
            <a:ext cx="4610100" cy="5143500"/>
            <a:chOff x="0" y="0"/>
            <a:chExt cx="1214183" cy="13546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14183" cy="1354667"/>
            </a:xfrm>
            <a:custGeom>
              <a:avLst/>
              <a:gdLst/>
              <a:ahLst/>
              <a:cxnLst/>
              <a:rect l="l" t="t" r="r" b="b"/>
              <a:pathLst>
                <a:path w="1214183" h="1354667">
                  <a:moveTo>
                    <a:pt x="0" y="0"/>
                  </a:moveTo>
                  <a:lnTo>
                    <a:pt x="1214183" y="0"/>
                  </a:lnTo>
                  <a:lnTo>
                    <a:pt x="1214183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EEEEF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214183" cy="14118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677900" y="5143500"/>
            <a:ext cx="4610100" cy="5143500"/>
            <a:chOff x="0" y="0"/>
            <a:chExt cx="1214183" cy="13546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14183" cy="1354667"/>
            </a:xfrm>
            <a:custGeom>
              <a:avLst/>
              <a:gdLst/>
              <a:ahLst/>
              <a:cxnLst/>
              <a:rect l="l" t="t" r="r" b="b"/>
              <a:pathLst>
                <a:path w="1214183" h="1354667">
                  <a:moveTo>
                    <a:pt x="0" y="0"/>
                  </a:moveTo>
                  <a:lnTo>
                    <a:pt x="1214183" y="0"/>
                  </a:lnTo>
                  <a:lnTo>
                    <a:pt x="1214183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214183" cy="14118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>
            <a:off x="9034463" y="44"/>
            <a:ext cx="19050" cy="10287000"/>
          </a:xfrm>
          <a:prstGeom prst="line">
            <a:avLst/>
          </a:prstGeom>
          <a:ln w="47625" cap="flat">
            <a:solidFill>
              <a:srgbClr val="C1F94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84300" y="2588187"/>
            <a:ext cx="14089277" cy="4756991"/>
            <a:chOff x="0" y="0"/>
            <a:chExt cx="18785703" cy="6342654"/>
          </a:xfrm>
        </p:grpSpPr>
        <p:sp>
          <p:nvSpPr>
            <p:cNvPr id="3" name="TextBox 3"/>
            <p:cNvSpPr txBox="1"/>
            <p:nvPr/>
          </p:nvSpPr>
          <p:spPr>
            <a:xfrm>
              <a:off x="0" y="-19050"/>
              <a:ext cx="14616031" cy="15430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275"/>
                </a:lnSpc>
                <a:spcBef>
                  <a:spcPct val="0"/>
                </a:spcBef>
              </a:pPr>
              <a:r>
                <a:rPr lang="en-US" sz="7500" u="none" spc="-420">
                  <a:solidFill>
                    <a:srgbClr val="1A3D36"/>
                  </a:solidFill>
                  <a:latin typeface="Heading Now 71-78"/>
                  <a:ea typeface="Heading Now 71-78"/>
                  <a:cs typeface="Heading Now 71-78"/>
                  <a:sym typeface="Heading Now 71-78"/>
                </a:rPr>
                <a:t>1. Escopo do Projeto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90625"/>
              <a:ext cx="18785703" cy="39520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759"/>
                </a:lnSpc>
                <a:spcBef>
                  <a:spcPct val="0"/>
                </a:spcBef>
              </a:pPr>
              <a:r>
                <a:rPr lang="en-US" sz="3399" u="none" spc="-156">
                  <a:solidFill>
                    <a:srgbClr val="1A3D36"/>
                  </a:solidFill>
                  <a:latin typeface="DM Sans"/>
                  <a:ea typeface="DM Sans"/>
                  <a:cs typeface="DM Sans"/>
                  <a:sym typeface="DM Sans"/>
                </a:rPr>
                <a:t>A plataforma “Terê Verde Online” tem como objetivo principal oferecer um portal digital moderno, acessível e informativo para turistas interessados em ecoturismo e atividades ao ar livre em Teresópolis. O sistema proporcionará acesso a informações atualizadas sobre trilhas, cachoeiras, biodiversidade e eventos relacionados ao Circuito Terê Verde.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8299450" y="-8299450"/>
            <a:ext cx="1689100" cy="18288000"/>
            <a:chOff x="0" y="0"/>
            <a:chExt cx="444866" cy="48165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866" cy="4816592"/>
            </a:xfrm>
            <a:custGeom>
              <a:avLst/>
              <a:gdLst/>
              <a:ahLst/>
              <a:cxnLst/>
              <a:rect l="l" t="t" r="r" b="b"/>
              <a:pathLst>
                <a:path w="444866" h="4816592">
                  <a:moveTo>
                    <a:pt x="0" y="0"/>
                  </a:moveTo>
                  <a:lnTo>
                    <a:pt x="444866" y="0"/>
                  </a:lnTo>
                  <a:lnTo>
                    <a:pt x="444866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A9C0C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444866" cy="4873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751300" y="0"/>
            <a:ext cx="1619250" cy="1689100"/>
            <a:chOff x="0" y="0"/>
            <a:chExt cx="426469" cy="44486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26469" cy="444866"/>
            </a:xfrm>
            <a:custGeom>
              <a:avLst/>
              <a:gdLst/>
              <a:ahLst/>
              <a:cxnLst/>
              <a:rect l="l" t="t" r="r" b="b"/>
              <a:pathLst>
                <a:path w="426469" h="444866">
                  <a:moveTo>
                    <a:pt x="0" y="0"/>
                  </a:moveTo>
                  <a:lnTo>
                    <a:pt x="426469" y="0"/>
                  </a:lnTo>
                  <a:lnTo>
                    <a:pt x="426469" y="444866"/>
                  </a:lnTo>
                  <a:lnTo>
                    <a:pt x="0" y="444866"/>
                  </a:lnTo>
                  <a:close/>
                </a:path>
              </a:pathLst>
            </a:custGeom>
            <a:solidFill>
              <a:srgbClr val="C1F94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426469" cy="5020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16741775" y="32701"/>
            <a:ext cx="19050" cy="10287000"/>
          </a:xfrm>
          <a:prstGeom prst="line">
            <a:avLst/>
          </a:prstGeom>
          <a:ln w="47625" cap="flat">
            <a:solidFill>
              <a:srgbClr val="C1F94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540319"/>
            <a:ext cx="15681325" cy="6334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2999" spc="-137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Nesta primeira fase, será e</a:t>
            </a:r>
            <a:r>
              <a:rPr lang="en-US" sz="2999" u="none" spc="-137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ntregue:</a:t>
            </a:r>
          </a:p>
          <a:p>
            <a:pPr marL="647698" lvl="1" indent="-323849" algn="l">
              <a:lnSpc>
                <a:spcPts val="5099"/>
              </a:lnSpc>
              <a:buFont typeface="Arial"/>
              <a:buChar char="•"/>
            </a:pPr>
            <a:r>
              <a:rPr lang="en-US" sz="2999" u="none" spc="-137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Um site responsivo com interface amigável, voltado a visitantes e turistas;</a:t>
            </a:r>
          </a:p>
          <a:p>
            <a:pPr marL="647698" lvl="1" indent="-323849" algn="l">
              <a:lnSpc>
                <a:spcPts val="5099"/>
              </a:lnSpc>
              <a:buFont typeface="Arial"/>
              <a:buChar char="•"/>
            </a:pPr>
            <a:r>
              <a:rPr lang="en-US" sz="2999" u="none" spc="-137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Página inicial com destaque às principais atrações naturais;</a:t>
            </a:r>
          </a:p>
          <a:p>
            <a:pPr marL="647698" lvl="1" indent="-323849" algn="l">
              <a:lnSpc>
                <a:spcPts val="5099"/>
              </a:lnSpc>
              <a:buFont typeface="Arial"/>
              <a:buChar char="•"/>
            </a:pPr>
            <a:r>
              <a:rPr lang="en-US" sz="2999" u="none" spc="-137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Listagem de trilhas, cachoeiras e eventos, com descrição;</a:t>
            </a:r>
          </a:p>
          <a:p>
            <a:pPr marL="647698" lvl="1" indent="-323849" algn="l">
              <a:lnSpc>
                <a:spcPts val="5099"/>
              </a:lnSpc>
              <a:buFont typeface="Arial"/>
              <a:buChar char="•"/>
            </a:pPr>
            <a:r>
              <a:rPr lang="en-US" sz="2999" u="none" spc="-137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Módulo de autenticação para administradores;</a:t>
            </a:r>
          </a:p>
          <a:p>
            <a:pPr marL="647698" lvl="1" indent="-323849" algn="l">
              <a:lnSpc>
                <a:spcPts val="5099"/>
              </a:lnSpc>
              <a:buFont typeface="Arial"/>
              <a:buChar char="•"/>
            </a:pPr>
            <a:r>
              <a:rPr lang="en-US" sz="2999" u="none" spc="-137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Área administrativa onde administradores podem:</a:t>
            </a:r>
          </a:p>
          <a:p>
            <a:pPr marL="1295397" lvl="2" indent="-431799" algn="l">
              <a:lnSpc>
                <a:spcPts val="5099"/>
              </a:lnSpc>
              <a:buFont typeface="Arial"/>
              <a:buChar char="⚬"/>
            </a:pPr>
            <a:r>
              <a:rPr lang="en-US" sz="2999" u="none" spc="-137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Cadastrar, editar e remover trilhas, eventos e atrações;</a:t>
            </a:r>
          </a:p>
          <a:p>
            <a:pPr marL="1295397" lvl="2" indent="-431799" algn="l">
              <a:lnSpc>
                <a:spcPts val="5099"/>
              </a:lnSpc>
              <a:buFont typeface="Arial"/>
              <a:buChar char="⚬"/>
            </a:pPr>
            <a:r>
              <a:rPr lang="en-US" sz="2999" u="none" spc="-137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Gerenciar disponibilidade de datas e temporadas;</a:t>
            </a:r>
          </a:p>
          <a:p>
            <a:pPr marL="1295397" lvl="2" indent="-431799" algn="l">
              <a:lnSpc>
                <a:spcPts val="5099"/>
              </a:lnSpc>
              <a:buFont typeface="Arial"/>
              <a:buChar char="⚬"/>
            </a:pPr>
            <a:r>
              <a:rPr lang="en-US" sz="2999" u="none" spc="-137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Atualizar informações e conteúdo do site;</a:t>
            </a:r>
          </a:p>
          <a:p>
            <a:pPr marL="647698" lvl="1" indent="-323849" algn="l">
              <a:lnSpc>
                <a:spcPts val="5099"/>
              </a:lnSpc>
              <a:buFont typeface="Arial"/>
              <a:buChar char="•"/>
            </a:pPr>
            <a:r>
              <a:rPr lang="en-US" sz="2999" u="none" spc="-137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Sistema básico de segurança de acesso (login e senha com criptografia);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653796"/>
            <a:ext cx="14652247" cy="740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55"/>
              </a:lnSpc>
              <a:spcBef>
                <a:spcPct val="0"/>
              </a:spcBef>
            </a:pPr>
            <a:r>
              <a:rPr lang="en-US" sz="4799" u="none" spc="-268">
                <a:solidFill>
                  <a:srgbClr val="1A3D36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Escopo Inicial:</a:t>
            </a:r>
          </a:p>
        </p:txBody>
      </p:sp>
      <p:grpSp>
        <p:nvGrpSpPr>
          <p:cNvPr id="4" name="Group 4"/>
          <p:cNvGrpSpPr/>
          <p:nvPr/>
        </p:nvGrpSpPr>
        <p:grpSpPr>
          <a:xfrm rot="5400000">
            <a:off x="8299450" y="298450"/>
            <a:ext cx="1689100" cy="18288000"/>
            <a:chOff x="0" y="0"/>
            <a:chExt cx="444866" cy="481659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44866" cy="4816592"/>
            </a:xfrm>
            <a:custGeom>
              <a:avLst/>
              <a:gdLst/>
              <a:ahLst/>
              <a:cxnLst/>
              <a:rect l="l" t="t" r="r" b="b"/>
              <a:pathLst>
                <a:path w="444866" h="4816592">
                  <a:moveTo>
                    <a:pt x="0" y="0"/>
                  </a:moveTo>
                  <a:lnTo>
                    <a:pt x="444866" y="0"/>
                  </a:lnTo>
                  <a:lnTo>
                    <a:pt x="444866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1A3D3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444866" cy="4873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6710025" y="8597900"/>
            <a:ext cx="1616075" cy="1689100"/>
            <a:chOff x="0" y="0"/>
            <a:chExt cx="425633" cy="44486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25633" cy="444866"/>
            </a:xfrm>
            <a:custGeom>
              <a:avLst/>
              <a:gdLst/>
              <a:ahLst/>
              <a:cxnLst/>
              <a:rect l="l" t="t" r="r" b="b"/>
              <a:pathLst>
                <a:path w="425633" h="444866">
                  <a:moveTo>
                    <a:pt x="0" y="0"/>
                  </a:moveTo>
                  <a:lnTo>
                    <a:pt x="425633" y="0"/>
                  </a:lnTo>
                  <a:lnTo>
                    <a:pt x="425633" y="444866"/>
                  </a:lnTo>
                  <a:lnTo>
                    <a:pt x="0" y="444866"/>
                  </a:lnTo>
                  <a:close/>
                </a:path>
              </a:pathLst>
            </a:custGeom>
            <a:solidFill>
              <a:srgbClr val="C1F94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425633" cy="5020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536157"/>
            <a:ext cx="15681325" cy="3781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l">
              <a:lnSpc>
                <a:spcPts val="5099"/>
              </a:lnSpc>
              <a:buFont typeface="Arial"/>
              <a:buChar char="•"/>
            </a:pPr>
            <a:r>
              <a:rPr lang="en-US" sz="2999" u="none" spc="-137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Integração com meios de pagamento ou venda de ingressos;</a:t>
            </a:r>
          </a:p>
          <a:p>
            <a:pPr marL="647698" lvl="1" indent="-323849" algn="l">
              <a:lnSpc>
                <a:spcPts val="5099"/>
              </a:lnSpc>
              <a:buFont typeface="Arial"/>
              <a:buChar char="•"/>
            </a:pPr>
            <a:r>
              <a:rPr lang="en-US" sz="2999" u="none" spc="-137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Aplicativo móvel nativo (iOS/Android);</a:t>
            </a:r>
          </a:p>
          <a:p>
            <a:pPr marL="647698" lvl="1" indent="-323849" algn="l">
              <a:lnSpc>
                <a:spcPts val="5099"/>
              </a:lnSpc>
              <a:buFont typeface="Arial"/>
              <a:buChar char="•"/>
            </a:pPr>
            <a:r>
              <a:rPr lang="en-US" sz="2999" u="none" spc="-137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Geolocalização em tempo real;</a:t>
            </a:r>
          </a:p>
          <a:p>
            <a:pPr marL="647698" lvl="1" indent="-323849" algn="l">
              <a:lnSpc>
                <a:spcPts val="5099"/>
              </a:lnSpc>
              <a:buFont typeface="Arial"/>
              <a:buChar char="•"/>
            </a:pPr>
            <a:r>
              <a:rPr lang="en-US" sz="2999" u="none" spc="-137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Integração com APIs externas (ex.: meteorologia);</a:t>
            </a:r>
          </a:p>
          <a:p>
            <a:pPr marL="647698" lvl="1" indent="-323849" algn="l">
              <a:lnSpc>
                <a:spcPts val="5099"/>
              </a:lnSpc>
              <a:buFont typeface="Arial"/>
              <a:buChar char="•"/>
            </a:pPr>
            <a:r>
              <a:rPr lang="en-US" sz="2999" u="none" spc="-137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Cadastro de usuários visitantes (somente área administrativa estará disponível);</a:t>
            </a:r>
          </a:p>
          <a:p>
            <a:pPr marL="647698" lvl="1" indent="-323849" algn="l">
              <a:lnSpc>
                <a:spcPts val="5099"/>
              </a:lnSpc>
              <a:buFont typeface="Arial"/>
              <a:buChar char="•"/>
            </a:pPr>
            <a:r>
              <a:rPr lang="en-US" sz="2999" u="none" spc="-137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Idiomas adicionais (versão multilíngue será considerada em fases futuras).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653796"/>
            <a:ext cx="14652247" cy="740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55"/>
              </a:lnSpc>
              <a:spcBef>
                <a:spcPct val="0"/>
              </a:spcBef>
            </a:pPr>
            <a:r>
              <a:rPr lang="en-US" sz="4799" u="none" spc="-268">
                <a:solidFill>
                  <a:srgbClr val="1A3D36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Fora do Escopo (neste momento):</a:t>
            </a:r>
          </a:p>
        </p:txBody>
      </p:sp>
      <p:grpSp>
        <p:nvGrpSpPr>
          <p:cNvPr id="4" name="Group 4"/>
          <p:cNvGrpSpPr/>
          <p:nvPr/>
        </p:nvGrpSpPr>
        <p:grpSpPr>
          <a:xfrm rot="5400000">
            <a:off x="8258175" y="298450"/>
            <a:ext cx="1689100" cy="18288000"/>
            <a:chOff x="0" y="0"/>
            <a:chExt cx="444866" cy="481659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44866" cy="4816592"/>
            </a:xfrm>
            <a:custGeom>
              <a:avLst/>
              <a:gdLst/>
              <a:ahLst/>
              <a:cxnLst/>
              <a:rect l="l" t="t" r="r" b="b"/>
              <a:pathLst>
                <a:path w="444866" h="4816592">
                  <a:moveTo>
                    <a:pt x="0" y="0"/>
                  </a:moveTo>
                  <a:lnTo>
                    <a:pt x="444866" y="0"/>
                  </a:lnTo>
                  <a:lnTo>
                    <a:pt x="444866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1A3D3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444866" cy="4873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6710025" y="8597900"/>
            <a:ext cx="1619250" cy="1689100"/>
            <a:chOff x="0" y="0"/>
            <a:chExt cx="426469" cy="44486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26469" cy="444866"/>
            </a:xfrm>
            <a:custGeom>
              <a:avLst/>
              <a:gdLst/>
              <a:ahLst/>
              <a:cxnLst/>
              <a:rect l="l" t="t" r="r" b="b"/>
              <a:pathLst>
                <a:path w="426469" h="444866">
                  <a:moveTo>
                    <a:pt x="0" y="0"/>
                  </a:moveTo>
                  <a:lnTo>
                    <a:pt x="426469" y="0"/>
                  </a:lnTo>
                  <a:lnTo>
                    <a:pt x="426469" y="444866"/>
                  </a:lnTo>
                  <a:lnTo>
                    <a:pt x="0" y="444866"/>
                  </a:lnTo>
                  <a:close/>
                </a:path>
              </a:pathLst>
            </a:custGeom>
            <a:solidFill>
              <a:srgbClr val="C1F94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426469" cy="5020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C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67800" y="0"/>
            <a:ext cx="9220200" cy="5370048"/>
            <a:chOff x="0" y="0"/>
            <a:chExt cx="2428365" cy="14143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28365" cy="1414334"/>
            </a:xfrm>
            <a:custGeom>
              <a:avLst/>
              <a:gdLst/>
              <a:ahLst/>
              <a:cxnLst/>
              <a:rect l="l" t="t" r="r" b="b"/>
              <a:pathLst>
                <a:path w="2428365" h="1414334">
                  <a:moveTo>
                    <a:pt x="0" y="0"/>
                  </a:moveTo>
                  <a:lnTo>
                    <a:pt x="2428365" y="0"/>
                  </a:lnTo>
                  <a:lnTo>
                    <a:pt x="2428365" y="1414334"/>
                  </a:lnTo>
                  <a:lnTo>
                    <a:pt x="0" y="1414334"/>
                  </a:lnTo>
                  <a:close/>
                </a:path>
              </a:pathLst>
            </a:custGeom>
            <a:solidFill>
              <a:srgbClr val="1A3D3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428365" cy="1471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21058" y="1220555"/>
            <a:ext cx="7873285" cy="2768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99"/>
              </a:lnSpc>
              <a:spcBef>
                <a:spcPct val="0"/>
              </a:spcBef>
            </a:pPr>
            <a:r>
              <a:rPr lang="en-US" sz="9999" u="none" spc="-539">
                <a:solidFill>
                  <a:srgbClr val="FFFFFF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2. Requisitos Funcionais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067800" y="5143500"/>
            <a:ext cx="4610100" cy="5143500"/>
            <a:chOff x="0" y="0"/>
            <a:chExt cx="1214183" cy="13546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14183" cy="1354667"/>
            </a:xfrm>
            <a:custGeom>
              <a:avLst/>
              <a:gdLst/>
              <a:ahLst/>
              <a:cxnLst/>
              <a:rect l="l" t="t" r="r" b="b"/>
              <a:pathLst>
                <a:path w="1214183" h="1354667">
                  <a:moveTo>
                    <a:pt x="0" y="0"/>
                  </a:moveTo>
                  <a:lnTo>
                    <a:pt x="1214183" y="0"/>
                  </a:lnTo>
                  <a:lnTo>
                    <a:pt x="1214183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EEEEF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214183" cy="14118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677900" y="5143500"/>
            <a:ext cx="4610100" cy="5143500"/>
            <a:chOff x="0" y="0"/>
            <a:chExt cx="1214183" cy="13546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14183" cy="1354667"/>
            </a:xfrm>
            <a:custGeom>
              <a:avLst/>
              <a:gdLst/>
              <a:ahLst/>
              <a:cxnLst/>
              <a:rect l="l" t="t" r="r" b="b"/>
              <a:pathLst>
                <a:path w="1214183" h="1354667">
                  <a:moveTo>
                    <a:pt x="0" y="0"/>
                  </a:moveTo>
                  <a:lnTo>
                    <a:pt x="1214183" y="0"/>
                  </a:lnTo>
                  <a:lnTo>
                    <a:pt x="1214183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214183" cy="14118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>
            <a:off x="9034463" y="44"/>
            <a:ext cx="19050" cy="10287000"/>
          </a:xfrm>
          <a:prstGeom prst="line">
            <a:avLst/>
          </a:prstGeom>
          <a:ln w="47625" cap="flat">
            <a:solidFill>
              <a:srgbClr val="C1F94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538414"/>
            <a:ext cx="16490950" cy="583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8" lvl="1" indent="-323849" algn="l">
              <a:lnSpc>
                <a:spcPts val="5099"/>
              </a:lnSpc>
              <a:buFont typeface="Arial"/>
              <a:buChar char="•"/>
            </a:pPr>
            <a:r>
              <a:rPr lang="en-US" sz="2999" b="1" spc="-137" dirty="0">
                <a:solidFill>
                  <a:srgbClr val="1A3D36"/>
                </a:solidFill>
                <a:latin typeface="DM Sans Bold"/>
                <a:ea typeface="DM Sans Bold"/>
                <a:cs typeface="DM Sans Bold"/>
                <a:sym typeface="DM Sans Bold"/>
              </a:rPr>
              <a:t>RF01</a:t>
            </a:r>
            <a:r>
              <a:rPr lang="en-US" sz="2999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– O </a:t>
            </a:r>
            <a:r>
              <a:rPr lang="en-US" sz="2999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sis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tema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deve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permitir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o login de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administradores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com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autenticação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segura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647698" lvl="1" indent="-323849" algn="l">
              <a:lnSpc>
                <a:spcPts val="5099"/>
              </a:lnSpc>
              <a:buFont typeface="Arial"/>
              <a:buChar char="•"/>
            </a:pPr>
            <a:r>
              <a:rPr lang="en-US" sz="2999" b="1" u="none" spc="-137" dirty="0">
                <a:solidFill>
                  <a:srgbClr val="1A3D36"/>
                </a:solidFill>
                <a:latin typeface="DM Sans Bold"/>
                <a:ea typeface="DM Sans Bold"/>
                <a:cs typeface="DM Sans Bold"/>
                <a:sym typeface="DM Sans Bold"/>
              </a:rPr>
              <a:t>RF02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– O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administrador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pode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cadastrar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editar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e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excluir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trilhas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eventos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e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atrações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turísticas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647698" lvl="1" indent="-323849" algn="l">
              <a:lnSpc>
                <a:spcPts val="5099"/>
              </a:lnSpc>
              <a:buFont typeface="Arial"/>
              <a:buChar char="•"/>
            </a:pPr>
            <a:r>
              <a:rPr lang="en-US" sz="2999" b="1" u="none" spc="-137" dirty="0">
                <a:solidFill>
                  <a:srgbClr val="1A3D36"/>
                </a:solidFill>
                <a:latin typeface="DM Sans Bold"/>
                <a:ea typeface="DM Sans Bold"/>
                <a:cs typeface="DM Sans Bold"/>
                <a:sym typeface="DM Sans Bold"/>
              </a:rPr>
              <a:t>RF03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– O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administrador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pode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definir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disponibilidade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datas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horários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e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temporadas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647698" lvl="1" indent="-323849" algn="l">
              <a:lnSpc>
                <a:spcPts val="5099"/>
              </a:lnSpc>
              <a:buFont typeface="Arial"/>
              <a:buChar char="•"/>
            </a:pPr>
            <a:r>
              <a:rPr lang="en-US" sz="2999" b="1" u="none" spc="-137" dirty="0">
                <a:solidFill>
                  <a:srgbClr val="1A3D36"/>
                </a:solidFill>
                <a:latin typeface="DM Sans Bold"/>
                <a:ea typeface="DM Sans Bold"/>
                <a:cs typeface="DM Sans Bold"/>
                <a:sym typeface="DM Sans Bold"/>
              </a:rPr>
              <a:t>RF04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– O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sistema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deve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exibir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aos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visitantes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uma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lista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trilhas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e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atrações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com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filtros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(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dificuldade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tipo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região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).</a:t>
            </a:r>
          </a:p>
          <a:p>
            <a:pPr marL="647698" lvl="1" indent="-323849" algn="l">
              <a:lnSpc>
                <a:spcPts val="5099"/>
              </a:lnSpc>
              <a:buFont typeface="Arial"/>
              <a:buChar char="•"/>
            </a:pPr>
            <a:r>
              <a:rPr lang="en-US" sz="2999" b="1" u="none" spc="-137" dirty="0">
                <a:solidFill>
                  <a:srgbClr val="1A3D36"/>
                </a:solidFill>
                <a:latin typeface="DM Sans Bold"/>
                <a:ea typeface="DM Sans Bold"/>
                <a:cs typeface="DM Sans Bold"/>
                <a:sym typeface="DM Sans Bold"/>
              </a:rPr>
              <a:t>RF05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– O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visitante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deve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poder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visualizar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detalhes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cada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trilha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ou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evento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(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incluindo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imagens e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descrição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).</a:t>
            </a:r>
          </a:p>
          <a:p>
            <a:pPr marL="647698" lvl="1" indent="-323849" algn="l">
              <a:lnSpc>
                <a:spcPts val="5099"/>
              </a:lnSpc>
              <a:buFont typeface="Arial"/>
              <a:buChar char="•"/>
            </a:pPr>
            <a:r>
              <a:rPr lang="en-US" sz="2999" b="1" u="none" spc="-137" dirty="0">
                <a:solidFill>
                  <a:srgbClr val="1A3D36"/>
                </a:solidFill>
                <a:latin typeface="DM Sans Bold"/>
                <a:ea typeface="DM Sans Bold"/>
                <a:cs typeface="DM Sans Bold"/>
                <a:sym typeface="DM Sans Bold"/>
              </a:rPr>
              <a:t>RF06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– O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sistema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deve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permitir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a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atualização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conteúdo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de forma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dinâmica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pelo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administrador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647698" lvl="1" indent="-323849" algn="l">
              <a:lnSpc>
                <a:spcPts val="5099"/>
              </a:lnSpc>
              <a:buFont typeface="Arial"/>
              <a:buChar char="•"/>
            </a:pPr>
            <a:r>
              <a:rPr lang="en-US" sz="2999" b="1" u="none" spc="-137" dirty="0">
                <a:solidFill>
                  <a:srgbClr val="1A3D36"/>
                </a:solidFill>
                <a:latin typeface="DM Sans Bold"/>
                <a:ea typeface="DM Sans Bold"/>
                <a:cs typeface="DM Sans Bold"/>
                <a:sym typeface="DM Sans Bold"/>
              </a:rPr>
              <a:t>RF07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– O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visitante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deve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poder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visualizar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eventos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futuros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e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em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u="none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andamento</a:t>
            </a:r>
            <a:r>
              <a:rPr lang="en-US" sz="2999" u="none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653796"/>
            <a:ext cx="14652247" cy="740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55"/>
              </a:lnSpc>
              <a:spcBef>
                <a:spcPct val="0"/>
              </a:spcBef>
            </a:pPr>
            <a:r>
              <a:rPr lang="en-US" sz="4799" spc="-268">
                <a:solidFill>
                  <a:srgbClr val="1A3D36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2.</a:t>
            </a:r>
            <a:r>
              <a:rPr lang="en-US" sz="4799" u="none" spc="-268">
                <a:solidFill>
                  <a:srgbClr val="1A3D36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 Requisitos Funcionais</a:t>
            </a:r>
          </a:p>
        </p:txBody>
      </p:sp>
      <p:grpSp>
        <p:nvGrpSpPr>
          <p:cNvPr id="4" name="Group 4"/>
          <p:cNvGrpSpPr/>
          <p:nvPr/>
        </p:nvGrpSpPr>
        <p:grpSpPr>
          <a:xfrm rot="5400000">
            <a:off x="8258175" y="298450"/>
            <a:ext cx="1689100" cy="18288000"/>
            <a:chOff x="0" y="0"/>
            <a:chExt cx="444866" cy="481659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44866" cy="4816592"/>
            </a:xfrm>
            <a:custGeom>
              <a:avLst/>
              <a:gdLst/>
              <a:ahLst/>
              <a:cxnLst/>
              <a:rect l="l" t="t" r="r" b="b"/>
              <a:pathLst>
                <a:path w="444866" h="4816592">
                  <a:moveTo>
                    <a:pt x="0" y="0"/>
                  </a:moveTo>
                  <a:lnTo>
                    <a:pt x="444866" y="0"/>
                  </a:lnTo>
                  <a:lnTo>
                    <a:pt x="444866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1A3D3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444866" cy="4873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6710025" y="8597900"/>
            <a:ext cx="1619250" cy="1689100"/>
            <a:chOff x="0" y="0"/>
            <a:chExt cx="426469" cy="44486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26469" cy="444866"/>
            </a:xfrm>
            <a:custGeom>
              <a:avLst/>
              <a:gdLst/>
              <a:ahLst/>
              <a:cxnLst/>
              <a:rect l="l" t="t" r="r" b="b"/>
              <a:pathLst>
                <a:path w="426469" h="444866">
                  <a:moveTo>
                    <a:pt x="0" y="0"/>
                  </a:moveTo>
                  <a:lnTo>
                    <a:pt x="426469" y="0"/>
                  </a:lnTo>
                  <a:lnTo>
                    <a:pt x="426469" y="444866"/>
                  </a:lnTo>
                  <a:lnTo>
                    <a:pt x="0" y="444866"/>
                  </a:lnTo>
                  <a:close/>
                </a:path>
              </a:pathLst>
            </a:custGeom>
            <a:solidFill>
              <a:srgbClr val="C1F94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426469" cy="5020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C0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67800" y="0"/>
            <a:ext cx="9220200" cy="5370048"/>
            <a:chOff x="0" y="0"/>
            <a:chExt cx="2428365" cy="14143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28365" cy="1414334"/>
            </a:xfrm>
            <a:custGeom>
              <a:avLst/>
              <a:gdLst/>
              <a:ahLst/>
              <a:cxnLst/>
              <a:rect l="l" t="t" r="r" b="b"/>
              <a:pathLst>
                <a:path w="2428365" h="1414334">
                  <a:moveTo>
                    <a:pt x="0" y="0"/>
                  </a:moveTo>
                  <a:lnTo>
                    <a:pt x="2428365" y="0"/>
                  </a:lnTo>
                  <a:lnTo>
                    <a:pt x="2428365" y="1414334"/>
                  </a:lnTo>
                  <a:lnTo>
                    <a:pt x="0" y="1414334"/>
                  </a:lnTo>
                  <a:close/>
                </a:path>
              </a:pathLst>
            </a:custGeom>
            <a:solidFill>
              <a:srgbClr val="1A3D3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428365" cy="14714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21058" y="1220555"/>
            <a:ext cx="7873285" cy="3997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99"/>
              </a:lnSpc>
              <a:spcBef>
                <a:spcPct val="0"/>
              </a:spcBef>
            </a:pPr>
            <a:r>
              <a:rPr lang="en-US" sz="9999" spc="-539">
                <a:solidFill>
                  <a:srgbClr val="FFFFFF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3</a:t>
            </a:r>
            <a:r>
              <a:rPr lang="en-US" sz="9999" u="none" spc="-539">
                <a:solidFill>
                  <a:srgbClr val="FFFFFF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. Requisitos Não-Funcionais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067800" y="5143500"/>
            <a:ext cx="4610100" cy="5143500"/>
            <a:chOff x="0" y="0"/>
            <a:chExt cx="1214183" cy="13546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14183" cy="1354667"/>
            </a:xfrm>
            <a:custGeom>
              <a:avLst/>
              <a:gdLst/>
              <a:ahLst/>
              <a:cxnLst/>
              <a:rect l="l" t="t" r="r" b="b"/>
              <a:pathLst>
                <a:path w="1214183" h="1354667">
                  <a:moveTo>
                    <a:pt x="0" y="0"/>
                  </a:moveTo>
                  <a:lnTo>
                    <a:pt x="1214183" y="0"/>
                  </a:lnTo>
                  <a:lnTo>
                    <a:pt x="1214183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EEEEF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214183" cy="14118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677900" y="5143500"/>
            <a:ext cx="4610100" cy="5143500"/>
            <a:chOff x="0" y="0"/>
            <a:chExt cx="1214183" cy="13546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14183" cy="1354667"/>
            </a:xfrm>
            <a:custGeom>
              <a:avLst/>
              <a:gdLst/>
              <a:ahLst/>
              <a:cxnLst/>
              <a:rect l="l" t="t" r="r" b="b"/>
              <a:pathLst>
                <a:path w="1214183" h="1354667">
                  <a:moveTo>
                    <a:pt x="0" y="0"/>
                  </a:moveTo>
                  <a:lnTo>
                    <a:pt x="1214183" y="0"/>
                  </a:lnTo>
                  <a:lnTo>
                    <a:pt x="1214183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214183" cy="14118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>
            <a:off x="9034463" y="44"/>
            <a:ext cx="19050" cy="10287000"/>
          </a:xfrm>
          <a:prstGeom prst="line">
            <a:avLst/>
          </a:prstGeom>
          <a:ln w="47625" cap="flat">
            <a:solidFill>
              <a:srgbClr val="C1F94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543189"/>
            <a:ext cx="16490950" cy="4950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4759"/>
              </a:lnSpc>
              <a:buFont typeface="Arial"/>
              <a:buChar char="•"/>
            </a:pPr>
            <a:r>
              <a:rPr lang="en-US" sz="2799" b="1" spc="-128" dirty="0">
                <a:solidFill>
                  <a:srgbClr val="1A3D36"/>
                </a:solidFill>
                <a:latin typeface="DM Sans Bold"/>
                <a:ea typeface="DM Sans Bold"/>
                <a:cs typeface="DM Sans Bold"/>
                <a:sym typeface="DM Sans Bold"/>
              </a:rPr>
              <a:t>RNF01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– O </a:t>
            </a:r>
            <a:r>
              <a:rPr lang="en-US" sz="2799" spc="-128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sistema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799" spc="-128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deve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799" spc="-128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ter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interface </a:t>
            </a:r>
            <a:r>
              <a:rPr lang="en-US" sz="2799" spc="-128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intuitiva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e </a:t>
            </a:r>
            <a:r>
              <a:rPr lang="en-US" sz="2799" spc="-128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acessível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2799" spc="-128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respeitando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boas </a:t>
            </a:r>
            <a:r>
              <a:rPr lang="en-US" sz="2799" spc="-128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práticas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de UX/UI.</a:t>
            </a:r>
          </a:p>
          <a:p>
            <a:pPr marL="604519" lvl="1" indent="-302260" algn="l">
              <a:lnSpc>
                <a:spcPts val="4759"/>
              </a:lnSpc>
              <a:buFont typeface="Arial"/>
              <a:buChar char="•"/>
            </a:pPr>
            <a:r>
              <a:rPr lang="en-US" sz="2799" b="1" spc="-128" dirty="0">
                <a:solidFill>
                  <a:srgbClr val="1A3D36"/>
                </a:solidFill>
                <a:latin typeface="DM Sans Bold"/>
                <a:ea typeface="DM Sans Bold"/>
                <a:cs typeface="DM Sans Bold"/>
                <a:sym typeface="DM Sans Bold"/>
              </a:rPr>
              <a:t>RNF02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– Deve haver </a:t>
            </a:r>
            <a:r>
              <a:rPr lang="en-US" sz="2799" spc="-128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segurança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de dados com </a:t>
            </a:r>
            <a:r>
              <a:rPr lang="en-US" sz="2799" spc="-128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criptografia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2799" spc="-128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senhas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e </a:t>
            </a:r>
            <a:r>
              <a:rPr lang="en-US" sz="2799" spc="-128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controle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2799" spc="-128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acesso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à </a:t>
            </a:r>
            <a:r>
              <a:rPr lang="en-US" sz="2799" spc="-128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área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799" spc="-128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administrativa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604519" lvl="1" indent="-302260" algn="l">
              <a:lnSpc>
                <a:spcPts val="4759"/>
              </a:lnSpc>
              <a:buFont typeface="Arial"/>
              <a:buChar char="•"/>
            </a:pPr>
            <a:r>
              <a:rPr lang="en-US" sz="2799" b="1" spc="-128" dirty="0">
                <a:solidFill>
                  <a:srgbClr val="1A3D36"/>
                </a:solidFill>
                <a:latin typeface="DM Sans Bold"/>
                <a:ea typeface="DM Sans Bold"/>
                <a:cs typeface="DM Sans Bold"/>
                <a:sym typeface="DM Sans Bold"/>
              </a:rPr>
              <a:t>RNF03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– O tempo de </a:t>
            </a:r>
            <a:r>
              <a:rPr lang="en-US" sz="2799" spc="-128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carregamento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das </a:t>
            </a:r>
            <a:r>
              <a:rPr lang="en-US" sz="2799" spc="-128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páginas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799" spc="-128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deve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ser inferior a 3 </a:t>
            </a:r>
            <a:r>
              <a:rPr lang="en-US" sz="2799" spc="-128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segundos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799" spc="-128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em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799" spc="-128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conexões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799" spc="-128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médias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marL="647698" lvl="1" indent="-323849" algn="l">
              <a:lnSpc>
                <a:spcPts val="5099"/>
              </a:lnSpc>
              <a:buFont typeface="Arial"/>
              <a:buChar char="•"/>
            </a:pPr>
            <a:r>
              <a:rPr lang="en-US" sz="2999" b="1" spc="-137" dirty="0">
                <a:solidFill>
                  <a:srgbClr val="1A3D36"/>
                </a:solidFill>
                <a:latin typeface="DM Sans Bold"/>
                <a:ea typeface="DM Sans Bold"/>
                <a:cs typeface="DM Sans Bold"/>
                <a:sym typeface="DM Sans Bold"/>
              </a:rPr>
              <a:t>RNF04</a:t>
            </a:r>
            <a:r>
              <a:rPr lang="en-US" sz="2999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– O </a:t>
            </a:r>
            <a:r>
              <a:rPr lang="en-US" sz="2999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sistema</a:t>
            </a:r>
            <a:r>
              <a:rPr lang="en-US" sz="2999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deve</a:t>
            </a:r>
            <a:r>
              <a:rPr lang="en-US" sz="2999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ter</a:t>
            </a:r>
            <a:r>
              <a:rPr lang="en-US" sz="2999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compatibilidade</a:t>
            </a:r>
            <a:r>
              <a:rPr lang="en-US" sz="2999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com </a:t>
            </a:r>
            <a:r>
              <a:rPr lang="en-US" sz="2999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os</a:t>
            </a:r>
            <a:r>
              <a:rPr lang="en-US" sz="2999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principais</a:t>
            </a:r>
            <a:r>
              <a:rPr lang="en-US" sz="2999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navegadores</a:t>
            </a:r>
            <a:r>
              <a:rPr lang="en-US" sz="2999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999" spc="-137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modernos</a:t>
            </a:r>
            <a:r>
              <a:rPr lang="en-US" sz="2999" spc="-137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(Chrome, Firefox, Edge).</a:t>
            </a:r>
          </a:p>
          <a:p>
            <a:pPr marL="604519" lvl="1" indent="-302260" algn="l">
              <a:lnSpc>
                <a:spcPts val="4759"/>
              </a:lnSpc>
              <a:buFont typeface="Arial"/>
              <a:buChar char="•"/>
            </a:pPr>
            <a:r>
              <a:rPr lang="en-US" sz="2799" b="1" spc="-128" dirty="0">
                <a:solidFill>
                  <a:srgbClr val="1A3D36"/>
                </a:solidFill>
                <a:latin typeface="DM Sans Bold"/>
                <a:ea typeface="DM Sans Bold"/>
                <a:cs typeface="DM Sans Bold"/>
                <a:sym typeface="DM Sans Bold"/>
              </a:rPr>
              <a:t>RNF05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– Deve ser </a:t>
            </a:r>
            <a:r>
              <a:rPr lang="en-US" sz="2799" spc="-128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possível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799" spc="-128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escalar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o </a:t>
            </a:r>
            <a:r>
              <a:rPr lang="en-US" sz="2799" spc="-128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sistema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799" spc="-128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futuramente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para </a:t>
            </a:r>
            <a:r>
              <a:rPr lang="en-US" sz="2799" spc="-128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inclusão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de </a:t>
            </a:r>
            <a:r>
              <a:rPr lang="en-US" sz="2799" spc="-128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novas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799" spc="-128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funcionalidades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799" spc="-128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como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799" spc="-128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mapas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2799" spc="-128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interativos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 e </a:t>
            </a:r>
            <a:r>
              <a:rPr lang="en-US" sz="2799" spc="-128" dirty="0" err="1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multilíngue</a:t>
            </a:r>
            <a:r>
              <a:rPr lang="en-US" sz="2799" spc="-128" dirty="0">
                <a:solidFill>
                  <a:srgbClr val="1A3D36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653796"/>
            <a:ext cx="14652247" cy="740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55"/>
              </a:lnSpc>
              <a:spcBef>
                <a:spcPct val="0"/>
              </a:spcBef>
            </a:pPr>
            <a:r>
              <a:rPr lang="en-US" sz="4799" spc="-268">
                <a:solidFill>
                  <a:srgbClr val="1A3D36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3.</a:t>
            </a:r>
            <a:r>
              <a:rPr lang="en-US" sz="4799" u="none" spc="-268">
                <a:solidFill>
                  <a:srgbClr val="1A3D36"/>
                </a:solidFill>
                <a:latin typeface="Heading Now 71-78"/>
                <a:ea typeface="Heading Now 71-78"/>
                <a:cs typeface="Heading Now 71-78"/>
                <a:sym typeface="Heading Now 71-78"/>
              </a:rPr>
              <a:t> Requisitos Não-Funcionais</a:t>
            </a:r>
          </a:p>
        </p:txBody>
      </p:sp>
      <p:grpSp>
        <p:nvGrpSpPr>
          <p:cNvPr id="4" name="Group 4"/>
          <p:cNvGrpSpPr/>
          <p:nvPr/>
        </p:nvGrpSpPr>
        <p:grpSpPr>
          <a:xfrm rot="5400000">
            <a:off x="8258175" y="298450"/>
            <a:ext cx="1689100" cy="18288000"/>
            <a:chOff x="0" y="0"/>
            <a:chExt cx="444866" cy="481659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44866" cy="4816592"/>
            </a:xfrm>
            <a:custGeom>
              <a:avLst/>
              <a:gdLst/>
              <a:ahLst/>
              <a:cxnLst/>
              <a:rect l="l" t="t" r="r" b="b"/>
              <a:pathLst>
                <a:path w="444866" h="4816592">
                  <a:moveTo>
                    <a:pt x="0" y="0"/>
                  </a:moveTo>
                  <a:lnTo>
                    <a:pt x="444866" y="0"/>
                  </a:lnTo>
                  <a:lnTo>
                    <a:pt x="444866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1A3D3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444866" cy="4873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6710025" y="8597900"/>
            <a:ext cx="1619250" cy="1689100"/>
            <a:chOff x="0" y="0"/>
            <a:chExt cx="426469" cy="44486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26469" cy="444866"/>
            </a:xfrm>
            <a:custGeom>
              <a:avLst/>
              <a:gdLst/>
              <a:ahLst/>
              <a:cxnLst/>
              <a:rect l="l" t="t" r="r" b="b"/>
              <a:pathLst>
                <a:path w="426469" h="444866">
                  <a:moveTo>
                    <a:pt x="0" y="0"/>
                  </a:moveTo>
                  <a:lnTo>
                    <a:pt x="426469" y="0"/>
                  </a:lnTo>
                  <a:lnTo>
                    <a:pt x="426469" y="444866"/>
                  </a:lnTo>
                  <a:lnTo>
                    <a:pt x="0" y="444866"/>
                  </a:lnTo>
                  <a:close/>
                </a:path>
              </a:pathLst>
            </a:custGeom>
            <a:solidFill>
              <a:srgbClr val="C1F944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426469" cy="5020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450</Words>
  <Application>Microsoft Office PowerPoint</Application>
  <PresentationFormat>Personalizar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DM Sans Bold</vt:lpstr>
      <vt:lpstr>DM Sans</vt:lpstr>
      <vt:lpstr>Heading Now 71-78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Projeto: Plataforma “Terê Verde Online” – Apresentação</dc:title>
  <cp:lastModifiedBy>Matheus Menezes</cp:lastModifiedBy>
  <cp:revision>2</cp:revision>
  <dcterms:created xsi:type="dcterms:W3CDTF">2006-08-16T00:00:00Z</dcterms:created>
  <dcterms:modified xsi:type="dcterms:W3CDTF">2025-07-01T21:13:09Z</dcterms:modified>
  <dc:identifier>DAGrpkBS890</dc:identifier>
</cp:coreProperties>
</file>