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0" r:id="rId2"/>
    <p:sldId id="261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37" autoAdjust="0"/>
    <p:restoredTop sz="94660"/>
  </p:normalViewPr>
  <p:slideViewPr>
    <p:cSldViewPr snapToGrid="0">
      <p:cViewPr varScale="1">
        <p:scale>
          <a:sx n="98" d="100"/>
          <a:sy n="98" d="100"/>
        </p:scale>
        <p:origin x="44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7CE08-6639-4A14-8323-8CD4F2379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DC537-86FA-4B04-B476-432D5B5A7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20BD9-4545-43AE-8589-5D6EC0EE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3AFBE-EDF0-4419-AC77-25B940B8C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D9F8E-614B-4D16-BF84-05559C7E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1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DAF26-CBAD-438B-AAE9-460A48334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D7604-07CD-4D75-BE55-08BD2DDBB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C1A43-5198-4CC5-9CCA-3D70280D4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6EC4B-55B6-4E79-B3C6-AD79253D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B1439-6FD7-4D53-B4B6-1F6DFACD2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0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923455-ABA7-442A-A9E2-0CEE3C4B3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4F35B-F79C-4C1F-BE04-A5687EF32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D4ADE-CB44-4E1D-A0EF-DF0E10790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2B291-0D8F-4EC4-8128-392823F3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11C3F-1984-4088-A238-A5E2A1F0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5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FE46-1925-4A03-A960-59851C38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EC32E-AE5C-4F7F-8BD2-9AADFDFA1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2C739-48BD-4119-B79D-99A73899D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DCA3F-64E2-4771-AF9C-321F9A24D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0C1CA-9550-4443-B7AF-899A2CBC2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3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DE59E-C614-4A7C-B3F9-ACEB7248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D7E24-32AE-4566-97DC-04C6BA7CA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E1751-3C74-4537-BE16-503BA917E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9F128-B980-4089-9FAD-08E34F54F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67EC7-5C56-47EB-BEBD-4FDB9F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4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02066-1885-43C3-A951-D971B98B9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261EB-2745-4226-A064-D8607E955F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93A47-E32F-48E7-BC20-7A6C69D38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FA7CC-8165-4C64-9C89-CA708B500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0A043-862A-4B12-8F14-987FF6745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ED639-C16B-405B-AC5E-315E8486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1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F4761-2CB8-4AB8-9490-B5CBD5C89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64F28-FEA4-4BCB-B27F-D48A601A2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1D588-949D-495B-A69E-A76609A74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941B6E-6C06-4784-8D4C-019AADE27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5B2F3-880B-4AEE-B382-9103E9E260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359B64-68E1-409C-AE67-877F9A03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334DF0-FC9E-42FA-B38C-AA9371347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3682FE-D4BA-4938-9671-F83D1AF8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6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F41A9-2F1C-4196-81A8-27039644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14A9E-D0B0-4404-98EE-5D8F6EC2B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230F12-CA7E-40C5-AA71-CE203664B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6FB0C-A717-4F9B-B292-FBAF5E4A7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5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F2AF4D-A90E-4E73-B50A-3200476AC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876A69-91B2-4F55-BD1C-6839E4A3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E0C1A-BB8B-447E-A2E7-4F1E89F3A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9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F1792-B68B-470F-979F-169D02C6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55AEB-8DF6-4A0F-868D-9933F7FFD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F21BF-C999-483B-92E9-2B0060348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2A783-95AC-41ED-8172-820CBDD5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1DA37-E73D-4C29-864C-1E3525EC7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9F8B8-D1FC-46F9-B1CB-209CB79A7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5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A5E43-3EB0-43EB-A0CF-DE0FE6A4E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D0705B-91D2-4F11-AB98-E548C2EB7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1D464-E630-4D2F-B134-109F9AC68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C53F2-47F2-49D6-8E16-A6618ED21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9ED1B-EBAA-4E4E-80A4-DAD2747F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9076A-1B76-47CB-90A6-2A7B8086D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2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DD1C5D-2B2D-4477-BFF2-B41FFDF8F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7F341-41CB-4246-A1DA-210194CBF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A9EEC-2E6E-4776-B59F-293537226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69687-44EC-4605-8F3A-68B6BEDA356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55E7-BADE-4D44-9016-59E24C08C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6A2D3-197A-4AE0-A8A8-B6B4B4C1F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68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3DF02531-54F5-457A-AF1A-B1EADE12AA4E}"/>
              </a:ext>
            </a:extLst>
          </p:cNvPr>
          <p:cNvSpPr txBox="1"/>
          <p:nvPr/>
        </p:nvSpPr>
        <p:spPr>
          <a:xfrm>
            <a:off x="2468213" y="2628716"/>
            <a:ext cx="5820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>
                <a:solidFill>
                  <a:srgbClr val="F39112"/>
                </a:solidFill>
                <a:latin typeface="Franklin Gothic Demi Cond" panose="020B0706030402020204" pitchFamily="34" charset="0"/>
              </a:rPr>
              <a:t>Funciones esenciales</a:t>
            </a:r>
            <a:endParaRPr lang="es-ES" sz="5400">
              <a:solidFill>
                <a:srgbClr val="F39112"/>
              </a:solidFill>
              <a:latin typeface="Franklin Gothic Demi Cond" panose="020B0706030402020204" pitchFamily="34" charset="0"/>
            </a:endParaRPr>
          </a:p>
        </p:txBody>
      </p:sp>
      <p:pic>
        <p:nvPicPr>
          <p:cNvPr id="10" name="Imagen 6" descr="Imagen que contiene señal, camiseta&#10;&#10;Descripción generada automáticamente">
            <a:extLst>
              <a:ext uri="{FF2B5EF4-FFF2-40B4-BE49-F238E27FC236}">
                <a16:creationId xmlns:a16="http://schemas.microsoft.com/office/drawing/2014/main" id="{E150DCD8-88B1-4FEC-8A13-7FEEC5835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3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EE38A47-07A4-4339-B261-73E96119E352}"/>
              </a:ext>
            </a:extLst>
          </p:cNvPr>
          <p:cNvSpPr/>
          <p:nvPr/>
        </p:nvSpPr>
        <p:spPr>
          <a:xfrm>
            <a:off x="199617" y="2123854"/>
            <a:ext cx="5654178" cy="4600138"/>
          </a:xfrm>
          <a:prstGeom prst="roundRect">
            <a:avLst/>
          </a:prstGeom>
          <a:solidFill>
            <a:schemeClr val="bg1"/>
          </a:solidFill>
          <a:ln>
            <a:solidFill>
              <a:srgbClr val="4880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>
              <a:solidFill>
                <a:schemeClr val="tx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DF02531-54F5-457A-AF1A-B1EADE12AA4E}"/>
              </a:ext>
            </a:extLst>
          </p:cNvPr>
          <p:cNvSpPr txBox="1"/>
          <p:nvPr/>
        </p:nvSpPr>
        <p:spPr>
          <a:xfrm>
            <a:off x="0" y="1012588"/>
            <a:ext cx="6886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>
                <a:solidFill>
                  <a:srgbClr val="48809C"/>
                </a:solidFill>
                <a:latin typeface="Franklin Gothic Demi Cond" panose="020B0706030402020204" pitchFamily="34" charset="0"/>
              </a:rPr>
              <a:t>Funciones </a:t>
            </a:r>
            <a:r>
              <a:rPr lang="en-US" sz="5400">
                <a:solidFill>
                  <a:srgbClr val="F39112"/>
                </a:solidFill>
                <a:latin typeface="Franklin Gothic Demi Cond" panose="020B0706030402020204" pitchFamily="34" charset="0"/>
              </a:rPr>
              <a:t>String &amp; Fecha</a:t>
            </a:r>
            <a:endParaRPr lang="es-ES" sz="5400">
              <a:solidFill>
                <a:srgbClr val="F39112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44F965F-051F-491D-AA3D-D7F03F922009}"/>
              </a:ext>
            </a:extLst>
          </p:cNvPr>
          <p:cNvSpPr/>
          <p:nvPr/>
        </p:nvSpPr>
        <p:spPr>
          <a:xfrm>
            <a:off x="461394" y="3305188"/>
            <a:ext cx="457200" cy="457200"/>
          </a:xfrm>
          <a:prstGeom prst="ellipse">
            <a:avLst/>
          </a:prstGeom>
          <a:solidFill>
            <a:srgbClr val="F391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Franklin Gothic Demi Cond" panose="020B0706030402020204" pitchFamily="34" charset="0"/>
              </a:rPr>
              <a:t>1</a:t>
            </a:r>
            <a:endParaRPr lang="es-ES" sz="2800">
              <a:latin typeface="Franklin Gothic Demi Cond" panose="020B07060304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1E8D12B-B13D-41AA-A47E-B10D9EF8F920}"/>
              </a:ext>
            </a:extLst>
          </p:cNvPr>
          <p:cNvSpPr txBox="1"/>
          <p:nvPr/>
        </p:nvSpPr>
        <p:spPr>
          <a:xfrm>
            <a:off x="918593" y="3314790"/>
            <a:ext cx="4464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Cuál es el nombre y apellido más largo de nuestros vendedores?</a:t>
            </a:r>
            <a:endParaRPr lang="es-E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3CFD5EF-DD88-4337-9088-56961942997E}"/>
              </a:ext>
            </a:extLst>
          </p:cNvPr>
          <p:cNvSpPr/>
          <p:nvPr/>
        </p:nvSpPr>
        <p:spPr>
          <a:xfrm>
            <a:off x="461394" y="4458023"/>
            <a:ext cx="457200" cy="457200"/>
          </a:xfrm>
          <a:prstGeom prst="ellipse">
            <a:avLst/>
          </a:prstGeom>
          <a:solidFill>
            <a:srgbClr val="F391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Franklin Gothic Demi Cond" panose="020B0706030402020204" pitchFamily="34" charset="0"/>
              </a:rPr>
              <a:t>2</a:t>
            </a:r>
            <a:endParaRPr lang="es-ES" sz="2800">
              <a:latin typeface="Franklin Gothic Demi Cond" panose="020B07060304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0F70331-B33B-45BC-9D2E-03DDF9D112A1}"/>
              </a:ext>
            </a:extLst>
          </p:cNvPr>
          <p:cNvSpPr txBox="1"/>
          <p:nvPr/>
        </p:nvSpPr>
        <p:spPr>
          <a:xfrm>
            <a:off x="1017363" y="4592057"/>
            <a:ext cx="3909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Obten una vista con las ventas totales para los últimos 3 años </a:t>
            </a:r>
            <a:endParaRPr lang="es-ES"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DB0C44C-68CD-48A7-9139-C286A97F2383}"/>
              </a:ext>
            </a:extLst>
          </p:cNvPr>
          <p:cNvSpPr txBox="1"/>
          <p:nvPr/>
        </p:nvSpPr>
        <p:spPr>
          <a:xfrm>
            <a:off x="8581936" y="3197565"/>
            <a:ext cx="2778143" cy="1815882"/>
          </a:xfrm>
          <a:prstGeom prst="rect">
            <a:avLst/>
          </a:prstGeom>
          <a:noFill/>
          <a:ln w="38100">
            <a:solidFill>
              <a:srgbClr val="48809C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Las funciones nos ayudan a obtener la información correcta de nuestra inmensa base de datos, sin estas funciones nuestros datos crudos serían difíciles de interpretar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99CCF7C-BF7B-450C-8679-657725A98896}"/>
              </a:ext>
            </a:extLst>
          </p:cNvPr>
          <p:cNvSpPr txBox="1"/>
          <p:nvPr/>
        </p:nvSpPr>
        <p:spPr>
          <a:xfrm>
            <a:off x="9110035" y="2674345"/>
            <a:ext cx="1721946" cy="523220"/>
          </a:xfrm>
          <a:prstGeom prst="rect">
            <a:avLst/>
          </a:prstGeom>
          <a:solidFill>
            <a:srgbClr val="F3911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Franklin Gothic Demi Cond" panose="020B0706030402020204" pitchFamily="34" charset="0"/>
              </a:rPr>
              <a:t>Importante</a:t>
            </a:r>
            <a:endParaRPr lang="es-ES" sz="280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7" name="CuadroTexto 8">
            <a:extLst>
              <a:ext uri="{FF2B5EF4-FFF2-40B4-BE49-F238E27FC236}">
                <a16:creationId xmlns:a16="http://schemas.microsoft.com/office/drawing/2014/main" id="{755D5390-35FF-4ABE-9763-03A2691C7545}"/>
              </a:ext>
            </a:extLst>
          </p:cNvPr>
          <p:cNvSpPr txBox="1"/>
          <p:nvPr/>
        </p:nvSpPr>
        <p:spPr>
          <a:xfrm>
            <a:off x="652296" y="2313194"/>
            <a:ext cx="446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Con el uso de las funciones:</a:t>
            </a:r>
            <a:endParaRPr lang="es-ES" b="1">
              <a:solidFill>
                <a:srgbClr val="48809C"/>
              </a:solidFill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22" name="Imagen 6" descr="Imagen que contiene señal, camiseta&#10;&#10;Descripción generada automáticamente">
            <a:extLst>
              <a:ext uri="{FF2B5EF4-FFF2-40B4-BE49-F238E27FC236}">
                <a16:creationId xmlns:a16="http://schemas.microsoft.com/office/drawing/2014/main" id="{8E6F5A39-C37B-45BF-B6F3-F640427B4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1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760C7E8-7C7A-42EE-B47B-FB0AE1FB9858}"/>
              </a:ext>
            </a:extLst>
          </p:cNvPr>
          <p:cNvSpPr txBox="1"/>
          <p:nvPr/>
        </p:nvSpPr>
        <p:spPr>
          <a:xfrm>
            <a:off x="1464035" y="1047822"/>
            <a:ext cx="39485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>
                <a:solidFill>
                  <a:srgbClr val="48809C"/>
                </a:solidFill>
                <a:latin typeface="Franklin Gothic Demi Cond" panose="020B0706030402020204" pitchFamily="34" charset="0"/>
              </a:rPr>
              <a:t>Condicional </a:t>
            </a:r>
            <a:r>
              <a:rPr lang="en-US" sz="5400">
                <a:solidFill>
                  <a:srgbClr val="F39112"/>
                </a:solidFill>
                <a:latin typeface="Franklin Gothic Demi Cond" panose="020B0706030402020204" pitchFamily="34" charset="0"/>
              </a:rPr>
              <a:t>IF</a:t>
            </a:r>
            <a:endParaRPr lang="es-ES" sz="5400">
              <a:solidFill>
                <a:srgbClr val="F39112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32C91E1-9AD9-41BA-BD55-4F487E16117A}"/>
              </a:ext>
            </a:extLst>
          </p:cNvPr>
          <p:cNvSpPr/>
          <p:nvPr/>
        </p:nvSpPr>
        <p:spPr>
          <a:xfrm>
            <a:off x="176171" y="2119444"/>
            <a:ext cx="5654178" cy="4600138"/>
          </a:xfrm>
          <a:prstGeom prst="roundRect">
            <a:avLst/>
          </a:prstGeom>
          <a:solidFill>
            <a:schemeClr val="bg1"/>
          </a:solidFill>
          <a:ln>
            <a:solidFill>
              <a:srgbClr val="4880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6A986CE-9ABC-40EE-9D54-F45A5129DB23}"/>
              </a:ext>
            </a:extLst>
          </p:cNvPr>
          <p:cNvSpPr txBox="1"/>
          <p:nvPr/>
        </p:nvSpPr>
        <p:spPr>
          <a:xfrm>
            <a:off x="907748" y="3199833"/>
            <a:ext cx="3909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Genera una lista para dar seguimiento a las ventas mayores a $ 2.9 M en 2019</a:t>
            </a:r>
            <a:endParaRPr lang="es-ES"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6E29C1E-6293-41C6-BBB7-2689CFFEA235}"/>
              </a:ext>
            </a:extLst>
          </p:cNvPr>
          <p:cNvSpPr txBox="1"/>
          <p:nvPr/>
        </p:nvSpPr>
        <p:spPr>
          <a:xfrm>
            <a:off x="8495262" y="2662949"/>
            <a:ext cx="2778143" cy="2062103"/>
          </a:xfrm>
          <a:prstGeom prst="rect">
            <a:avLst/>
          </a:prstGeom>
          <a:noFill/>
          <a:ln w="38100">
            <a:solidFill>
              <a:srgbClr val="48809C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latin typeface="Segoe UI Light" panose="020B0502040204020203" pitchFamily="34" charset="0"/>
                <a:cs typeface="Segoe UI Light" panose="020B0502040204020203" pitchFamily="34" charset="0"/>
              </a:rPr>
              <a:t>IF 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consta de 3 argumentos:</a:t>
            </a:r>
          </a:p>
          <a:p>
            <a:endParaRPr lang="en-US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1) comparar A vs B (usando &lt;,&gt;, &lt;&gt;, =)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2) resultado si se cumple la condición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3) resultado si no se cumple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D33FF30-A45F-4CFA-8A56-5324B60FDA3B}"/>
              </a:ext>
            </a:extLst>
          </p:cNvPr>
          <p:cNvSpPr txBox="1"/>
          <p:nvPr/>
        </p:nvSpPr>
        <p:spPr>
          <a:xfrm>
            <a:off x="9019167" y="2119444"/>
            <a:ext cx="1721946" cy="523220"/>
          </a:xfrm>
          <a:prstGeom prst="rect">
            <a:avLst/>
          </a:prstGeom>
          <a:solidFill>
            <a:srgbClr val="F3911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Franklin Gothic Demi Cond" panose="020B0706030402020204" pitchFamily="34" charset="0"/>
              </a:rPr>
              <a:t>Importante</a:t>
            </a:r>
            <a:endParaRPr lang="es-ES" sz="280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2D2E1B0-319A-487F-8508-38EA415C6FAF}"/>
              </a:ext>
            </a:extLst>
          </p:cNvPr>
          <p:cNvSpPr/>
          <p:nvPr/>
        </p:nvSpPr>
        <p:spPr>
          <a:xfrm>
            <a:off x="461394" y="3176753"/>
            <a:ext cx="457200" cy="457200"/>
          </a:xfrm>
          <a:prstGeom prst="ellipse">
            <a:avLst/>
          </a:prstGeom>
          <a:solidFill>
            <a:srgbClr val="F391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Franklin Gothic Demi Cond" panose="020B0706030402020204" pitchFamily="34" charset="0"/>
              </a:rPr>
              <a:t>1</a:t>
            </a:r>
            <a:endParaRPr lang="es-ES" sz="2800">
              <a:latin typeface="Franklin Gothic Demi Cond" panose="020B0706030402020204" pitchFamily="34" charset="0"/>
            </a:endParaRPr>
          </a:p>
        </p:txBody>
      </p:sp>
      <p:sp>
        <p:nvSpPr>
          <p:cNvPr id="15" name="CuadroTexto 6">
            <a:extLst>
              <a:ext uri="{FF2B5EF4-FFF2-40B4-BE49-F238E27FC236}">
                <a16:creationId xmlns:a16="http://schemas.microsoft.com/office/drawing/2014/main" id="{71B5889B-B2D5-453B-A9B0-4E9B1393F602}"/>
              </a:ext>
            </a:extLst>
          </p:cNvPr>
          <p:cNvSpPr txBox="1"/>
          <p:nvPr/>
        </p:nvSpPr>
        <p:spPr>
          <a:xfrm>
            <a:off x="907747" y="2127725"/>
            <a:ext cx="3909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Necesitamos recuperar un poco de liquidez en nuestra empresa, para eso:</a:t>
            </a:r>
            <a:endParaRPr lang="es-ES" b="1">
              <a:solidFill>
                <a:srgbClr val="48809C"/>
              </a:solidFill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6" name="Imagen 6" descr="Imagen que contiene señal, camiseta&#10;&#10;Descripción generada automáticamente">
            <a:extLst>
              <a:ext uri="{FF2B5EF4-FFF2-40B4-BE49-F238E27FC236}">
                <a16:creationId xmlns:a16="http://schemas.microsoft.com/office/drawing/2014/main" id="{24AA0B60-B065-435F-B901-9C0C585AC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149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1636</TotalTime>
  <Words>131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Franklin Gothic Demi Cond</vt:lpstr>
      <vt:lpstr>Segoe UI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Invitado</dc:creator>
  <cp:lastModifiedBy>Invitado</cp:lastModifiedBy>
  <cp:revision>86</cp:revision>
  <dcterms:created xsi:type="dcterms:W3CDTF">2020-12-03T04:45:08Z</dcterms:created>
  <dcterms:modified xsi:type="dcterms:W3CDTF">2020-12-31T21:14:17Z</dcterms:modified>
</cp:coreProperties>
</file>