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Atkinson Hyperlegibl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tkinsonHyperlegible-bold.fntdata"/><Relationship Id="rId27" Type="http://schemas.openxmlformats.org/officeDocument/2006/relationships/font" Target="fonts/AtkinsonHyperlegib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tkinsonHyperlegibl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tkinsonHyperlegibl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ad20959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ad209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ddad20959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ddad209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dad20959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dad209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dad20959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ddad209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ddad20959_0_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ddad209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ddad20959_0_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ddad209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ddad20959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ddad2095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ddad20959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ddad209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ddad20959_0_4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ddad209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ddad20959_0_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ddad209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dad20959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dad209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ddad20959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ddad2095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dad20959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dad209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1fa1562dd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1fa1562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750b9aaa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a750b9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1fa1562dd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1fa1562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dad20959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dad2095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1fa1562dd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1fa1562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1fa1562dd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1fa156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ddad20959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ddad20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Atkinson Hyperlegible"/>
              <a:buNone/>
              <a:defRPr sz="5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tkinson Hyperlegible"/>
              <a:buNone/>
              <a:defRPr sz="28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Atkinson Hyperlegible"/>
              <a:buNone/>
              <a:defRPr sz="120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Atkinson Hyperlegible"/>
              <a:buNone/>
              <a:defRPr sz="36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tkinson Hyperlegible"/>
              <a:buNone/>
              <a:defRPr b="1" sz="3000">
                <a:solidFill>
                  <a:srgbClr val="434343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tkinson Hyperlegible"/>
              <a:buChar char="●"/>
              <a:defRPr sz="2400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17500" lvl="1" marL="914400">
              <a:spcBef>
                <a:spcPts val="30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 sz="14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●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●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 sz="14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●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●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tkinson Hyperlegible"/>
              <a:buNone/>
              <a:defRPr sz="24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●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●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■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●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Atkinson Hyperlegible"/>
              <a:buChar char="○"/>
              <a:defRPr sz="1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Atkinson Hyperlegible"/>
              <a:buNone/>
              <a:defRPr sz="48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Atkinson Hyperlegible"/>
              <a:buNone/>
              <a:defRPr sz="42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tkinson Hyperlegible"/>
              <a:buNone/>
              <a:defRPr sz="21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●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○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Char char="■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fra-design.github.io/accessibility/resources/content/how-to-write-accessibility-statement/" TargetMode="External"/><Relationship Id="rId4" Type="http://schemas.openxmlformats.org/officeDocument/2006/relationships/hyperlink" Target="https://defra-design.github.io/accessibility/documents/accessibility-statements/accessibility-statement-template-markdown-20220629.docx" TargetMode="External"/><Relationship Id="rId5" Type="http://schemas.openxmlformats.org/officeDocument/2006/relationships/hyperlink" Target="https://defra-design.github.io/accessibility/documents/accessibility-statements/wcag-2-1-list-for-statement-writing.xls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lH1l1cViX-FmBb_9bh5udvG3kIdyjtd6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9i7i13lB97LNuqPxENu_y_ZhQqDvWTM3469d3Pw0nBo/edit#heading=h.mbbe1g1zqq7" TargetMode="External"/><Relationship Id="rId4" Type="http://schemas.openxmlformats.org/officeDocument/2006/relationships/hyperlink" Target="https://docs.google.com/spreadsheets/d/1oVwrGNRX910FVGf0tg0Fhjqk9Fp3llhQH3bNT2hUA38/edit#gid=0" TargetMode="External"/><Relationship Id="rId5" Type="http://schemas.openxmlformats.org/officeDocument/2006/relationships/hyperlink" Target="https://docs.google.com/document/d/1I9jaNsmQ6PQYbjXC0nB-InYBW8giA_C2qKEq4DvPZpA/edit#heading=h.tvd3heb53ah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_CSJYy5pZPzKndi33a7fJR8uf2VAufqp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fra-design.github.io/accessibility/resources/content/how-to-write-accessibility-statement/" TargetMode="External"/><Relationship Id="rId4" Type="http://schemas.openxmlformats.org/officeDocument/2006/relationships/hyperlink" Target="https://defra-design.github.io/accessibility/documents/accessibility-statements/disproportionate-burden-assessment-template-v1-1.doc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fra-design.github.io/accessibility/resources/content/how-to-write-accessibility-statement/" TargetMode="External"/><Relationship Id="rId4" Type="http://schemas.openxmlformats.org/officeDocument/2006/relationships/hyperlink" Target="mailto:accessibility@defra.gov.u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v.uk/guidance/model-accessibility-statement" TargetMode="External"/><Relationship Id="rId4" Type="http://schemas.openxmlformats.org/officeDocument/2006/relationships/hyperlink" Target="https://www.gov.uk/government/publications/sample-accessibility-statem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</a:rPr>
              <a:t>What would help you in this session?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30600" y="2302225"/>
            <a:ext cx="78828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3300"/>
              <a:t>Let me know if you have any access needs or preferences.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-GB" sz="3300"/>
              <a:t>Can you hear me clearly and read the screen OK?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018"/>
              <a:buNone/>
            </a:pPr>
            <a:r>
              <a:rPr lang="en-GB" sz="3300"/>
              <a:t>Message me privately on Slack if you don’t want to say in the group: XXXXXX</a:t>
            </a:r>
            <a:r>
              <a:rPr lang="en-GB" sz="3800"/>
              <a:t> </a:t>
            </a:r>
            <a:r>
              <a:rPr lang="en-GB" sz="1920"/>
              <a:t> </a:t>
            </a:r>
            <a:endParaRPr sz="1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Guidance and templates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How to write an accessibility statement guidance</a:t>
            </a:r>
            <a:r>
              <a:rPr lang="en-GB"/>
              <a:t> includes:</a:t>
            </a:r>
            <a:br>
              <a:rPr lang="en-GB"/>
            </a:b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Step-by-step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Defra Sample accessibility statement template (docx)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Defra list of WCAG wordings (xlsx)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audit reports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this stage, we’re assuming you have a report. </a:t>
            </a:r>
            <a:br>
              <a:rPr lang="en-GB"/>
            </a:br>
            <a:r>
              <a:rPr lang="en-GB"/>
              <a:t>We’ll explain later what to do if you don’t have one.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Sample DAC audit report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Your team will need to decide on approach to fixes.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 report will often include issues that are beyond WCAG 2.1 AA and are therefore not required on the statement (service standard goes </a:t>
            </a:r>
            <a:r>
              <a:rPr lang="en-GB"/>
              <a:t>beyond</a:t>
            </a:r>
            <a:r>
              <a:rPr lang="en-GB"/>
              <a:t> this).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It’s helpful to create a spreadsheet or Jira bug list to track the issues.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Worked example: register a snake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Audit Report for Register your snake service (fake)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Accessibility statement training worksheet</a:t>
            </a:r>
            <a:r>
              <a:rPr lang="en-GB"/>
              <a:t> (4 steps)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Accessibility statement for the register your snake service (fake)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 checks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Use </a:t>
            </a:r>
            <a:r>
              <a:rPr lang="en-GB"/>
              <a:t>the</a:t>
            </a:r>
            <a:r>
              <a:rPr lang="en-GB"/>
              <a:t> </a:t>
            </a:r>
            <a:r>
              <a:rPr lang="en-GB"/>
              <a:t>checklist</a:t>
            </a:r>
            <a:r>
              <a:rPr lang="en-GB"/>
              <a:t> in the guidance.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GB"/>
              <a:t>Ask the Accessibility Team to check it.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it to the site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you use the Markdown template you can easily convert to HTML.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Even if the site is not accessible, the statement should be. (HTML not PDF.)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It must be easy to find - best linked from footer on every page “Accessibility statement”.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GB"/>
              <a:t>If there’s a login, make sure you can find the statement outside the login area.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 the statement under regular review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you promise fix dates, update as the dates pass (hopefully fixed!).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you </a:t>
            </a:r>
            <a:r>
              <a:rPr lang="en-GB"/>
              <a:t>change</a:t>
            </a:r>
            <a:r>
              <a:rPr lang="en-GB"/>
              <a:t> the site, re-test and update the statement.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Even if there are no changes to the site, you must review the statement every 12 months.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Bake these reviews into your development process.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The statement is part of an improvement process not a final product.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do if you don’t have an audit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wait for the audit. Add a statement to say what you are doing and give contact details.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/>
              <a:t>Options:</a:t>
            </a:r>
            <a:endParaRPr b="1"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seek budget for an audit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do a basic audit yourselves (yes, really)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talk to the Accessibility Team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for sites with limited life, may be a case for disproportionate burden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/>
              <a:t>Conformance reports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Sample conformance report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Disproportionate burden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“...i</a:t>
            </a:r>
            <a:r>
              <a:rPr i="1" lang="en-GB"/>
              <a:t>f the impact of fully meeting the requirements is too much for an organisation to reasonably cope with.”</a:t>
            </a:r>
            <a:endParaRPr i="1"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Defra advises that you should avoid claiming disproportionate burden and never for a new website.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you are considering claiming disproportionate burden read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our guidance</a:t>
            </a:r>
            <a:r>
              <a:rPr lang="en-GB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must carry out a detailed assessment and review each year.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We have a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disproportionate burden assessment template</a:t>
            </a:r>
            <a:r>
              <a:rPr lang="en-GB"/>
              <a:t> you can use.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sites that use the same code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can cover multiple sites with one statement.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can use nested statements - often useful for where the platform and the content are maintained by different teams - for example commercial platforms (SharePoint, consultations etc)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you use nested statements don’t make users hunt for key information - and make sure that the site name matches user expectation.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Ways to get help: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How to write an accessibility statement guidance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Email the Accessibility Team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accessibility@defra.gov.uk</a:t>
            </a:r>
            <a:r>
              <a:rPr lang="en-GB"/>
              <a:t> 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300"/>
              </a:spcAft>
              <a:buSzPts val="2400"/>
              <a:buChar char="●"/>
            </a:pPr>
            <a:r>
              <a:rPr lang="en-GB"/>
              <a:t>Slack message the channel #accessibility on defra-digital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write an </a:t>
            </a:r>
            <a:br>
              <a:rPr lang="en-GB"/>
            </a:br>
            <a:r>
              <a:rPr lang="en-GB"/>
              <a:t>accessibility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Defra Accessibility Team</a:t>
            </a:r>
            <a:br>
              <a:rPr lang="en-GB"/>
            </a:br>
            <a:br>
              <a:rPr lang="en-GB"/>
            </a:br>
            <a:r>
              <a:rPr lang="en-GB" sz="1900"/>
              <a:t>Version 0.2 August 2022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r>
              <a:rPr lang="en-GB"/>
              <a:t> please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By email or Slack please</a:t>
            </a:r>
            <a:r>
              <a:rPr lang="en-GB"/>
              <a:t> (to Christopher J if you prefer not to feedback to me directly)</a:t>
            </a:r>
            <a:br>
              <a:rPr lang="en-GB"/>
            </a:b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Did the training meet your expectations?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What was missing for you?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What went well?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What did not go well?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What would you change about the training?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Do you feel able to write a statement using the guidance now?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If you had the presentation and </a:t>
            </a:r>
            <a:r>
              <a:rPr lang="en-GB"/>
              <a:t>the</a:t>
            </a:r>
            <a:r>
              <a:rPr lang="en-GB"/>
              <a:t> guidance could you learn without a training session?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problems we find with statements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Teams</a:t>
            </a:r>
            <a:r>
              <a:rPr lang="en-GB"/>
              <a:t> thinking of statement as a final product and not part of an improvement process.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Lack of clarity about legal need for fix dates.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Confusion about reason and needs for technical versus simple list of issues.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Lots of minor drafting issues - maybe because template has sample content and some is left in, some deleted when it should not be (but also a complex document to get right).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300"/>
              </a:spcAft>
              <a:buSzPts val="2400"/>
              <a:buChar char="●"/>
            </a:pPr>
            <a:r>
              <a:rPr lang="en-GB"/>
              <a:t>Disproportionate burden policy unclear in Defra.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session will run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There is written </a:t>
            </a:r>
            <a:r>
              <a:rPr lang="en-GB"/>
              <a:t>guidance,</a:t>
            </a:r>
            <a:r>
              <a:rPr lang="en-GB"/>
              <a:t> so you don’t have to take detailed notes.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Questions at the end of each section unless you don’t understand a key point. (Speak don’t raise hand.)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It’s OK to say you don’t understand something.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Style is </a:t>
            </a:r>
            <a:r>
              <a:rPr lang="en-GB"/>
              <a:t>mostly</a:t>
            </a:r>
            <a:r>
              <a:rPr lang="en-GB"/>
              <a:t> me talking over a screen share of several documents.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Maximum </a:t>
            </a:r>
            <a:r>
              <a:rPr lang="en-GB"/>
              <a:t>90 mins</a:t>
            </a:r>
            <a:r>
              <a:rPr lang="en-GB"/>
              <a:t> long with a 5 minute break.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/>
              <a:t>(This is a pilot session so we forgive the presenter any rough edges.)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the session you should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Know what’s needed to write a valid </a:t>
            </a:r>
            <a:r>
              <a:rPr lang="en-GB"/>
              <a:t>accessibility</a:t>
            </a:r>
            <a:r>
              <a:rPr lang="en-GB"/>
              <a:t> statement.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Know where to find the guidance.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Have experience of reading an audit report.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We’d </a:t>
            </a:r>
            <a:r>
              <a:rPr lang="en-GB"/>
              <a:t>expect</a:t>
            </a:r>
            <a:r>
              <a:rPr lang="en-GB"/>
              <a:t> that you’d follow the guidance each time you write a statement - it’s not a </a:t>
            </a:r>
            <a:r>
              <a:rPr lang="en-GB"/>
              <a:t>memory</a:t>
            </a:r>
            <a:r>
              <a:rPr lang="en-GB"/>
              <a:t> thing.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What </a:t>
            </a:r>
            <a:r>
              <a:rPr lang="en-GB">
                <a:highlight>
                  <a:schemeClr val="accent6"/>
                </a:highlight>
              </a:rPr>
              <a:t>experience</a:t>
            </a:r>
            <a:r>
              <a:rPr lang="en-GB">
                <a:highlight>
                  <a:schemeClr val="accent6"/>
                </a:highlight>
              </a:rPr>
              <a:t> do people have of writing statements?</a:t>
            </a:r>
            <a:br>
              <a:rPr lang="en-GB">
                <a:highlight>
                  <a:schemeClr val="accent6"/>
                </a:highlight>
              </a:rPr>
            </a:b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</a:rPr>
              <a:t>How many people have seen an audit report</a:t>
            </a: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</a:rPr>
              <a:t>?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Statements are a legal requirement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Sector Bodies (Websites and Mobile Applications) (No. 2) Accessibility Regulations 2018.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ame into force on 23 September 2018.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/>
              <a:t>Not new. </a:t>
            </a:r>
            <a:r>
              <a:rPr lang="en-GB"/>
              <a:t>Builds on existing obligations in Equality Act 2010.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Key requirements: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meet WCAG 2.1 AA standard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300"/>
              </a:spcAft>
              <a:buSzPts val="2400"/>
              <a:buChar char="●"/>
            </a:pPr>
            <a:r>
              <a:rPr lang="en-GB"/>
              <a:t>publish an accessibility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a common mistake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dk1"/>
                </a:solidFill>
              </a:rPr>
              <a:t>Having</a:t>
            </a:r>
            <a:r>
              <a:rPr b="1" lang="en-GB" sz="4300">
                <a:solidFill>
                  <a:schemeClr val="dk1"/>
                </a:solidFill>
              </a:rPr>
              <a:t> an accessibility statement </a:t>
            </a:r>
            <a:r>
              <a:rPr b="1" lang="en-GB" sz="4300">
                <a:solidFill>
                  <a:schemeClr val="dk1"/>
                </a:solidFill>
                <a:highlight>
                  <a:schemeClr val="accent6"/>
                </a:highlight>
              </a:rPr>
              <a:t>does not remove the requirement to be accessible to the </a:t>
            </a:r>
            <a:r>
              <a:rPr b="1" lang="en-GB" sz="4300">
                <a:highlight>
                  <a:schemeClr val="accent6"/>
                </a:highlight>
              </a:rPr>
              <a:t>WCAG 2.1 AA standard</a:t>
            </a:r>
            <a:r>
              <a:rPr b="1" lang="en-GB" sz="4300"/>
              <a:t>.</a:t>
            </a:r>
            <a:endParaRPr b="1" sz="43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-GB" sz="2600"/>
              <a:t>(But it’s better to have one than not. </a:t>
            </a:r>
            <a:br>
              <a:rPr b="1" lang="en-GB" sz="2600"/>
            </a:br>
            <a:r>
              <a:rPr b="1" lang="en-GB" sz="2600"/>
              <a:t>Don’t wait until everything is fixed.)</a:t>
            </a:r>
            <a:endParaRPr b="1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statement versus GDS templates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Minimum legal requirement is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model accessibility statement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GDS produced a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sample accessibility statement template</a:t>
            </a:r>
            <a:r>
              <a:rPr lang="en-GB"/>
              <a:t>, following research with users.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-GB"/>
              <a:t>Defra uses the GDS template.</a:t>
            </a:r>
            <a:br>
              <a:rPr lang="en-GB"/>
            </a:br>
            <a:br>
              <a:rPr lang="en-GB"/>
            </a:br>
            <a:r>
              <a:rPr lang="en-GB"/>
              <a:t>(Updating template is on GDS backlog but no timescale.)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an accessibility statement is for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Gives a simple description of problems</a:t>
            </a:r>
            <a:r>
              <a:rPr lang="en-GB"/>
              <a:t>, so users with access needs know what to do when they use the site.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Gives contact details so users can report problems, make a complaint or ask for help.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Lists the accessibility issues, using technical descriptions, so that there is a record of the issues.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Makes a legal claim about the compliance status of the website and any exemptions.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300"/>
              </a:spcAft>
              <a:buSzPts val="2400"/>
              <a:buChar char="●"/>
            </a:pPr>
            <a:r>
              <a:rPr lang="en-GB"/>
              <a:t>Gives details of the test methods and dates - mainly for monitoring teams.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30600" y="543400"/>
            <a:ext cx="7882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prepare a statement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30600" y="1536625"/>
            <a:ext cx="7882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Get an accessibility audit report.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Convert the report to a list of issues</a:t>
            </a:r>
            <a:r>
              <a:rPr lang="en-GB"/>
              <a:t> in the correct format</a:t>
            </a:r>
            <a:r>
              <a:rPr lang="en-GB"/>
              <a:t>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Categorise the issues into ‘not in scope’ (exempt), ‘non-compliances’ (with fix dates) and (if used) ‘disproportionate burden’.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Write a short plain language summary.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Add contact and feedback details.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Complete the other required parts of the template.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Publish on the site in HTML and make it easy to find.</a:t>
            </a:r>
            <a:endParaRPr/>
          </a:p>
          <a:p>
            <a:pPr indent="-381000" lvl="0" marL="457200" rtl="0" algn="l">
              <a:spcBef>
                <a:spcPts val="300"/>
              </a:spcBef>
              <a:spcAft>
                <a:spcPts val="300"/>
              </a:spcAft>
              <a:buSzPts val="2400"/>
              <a:buAutoNum type="arabicPeriod"/>
            </a:pPr>
            <a:r>
              <a:rPr lang="en-GB"/>
              <a:t>(Arrange a review date.)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1155C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54F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