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353" autoAdjust="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4FC8D-826F-42CF-BDFF-916B8E8980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6AC1EA-E9F5-42D6-B61A-09B7BBF70B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090A2-287D-4612-8BD3-055176C4E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6317-B4FF-48DE-BED0-FD0212C9C8FE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402E2-3C33-46C3-9D99-616DE8469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BFC98-0EBA-42C8-AFCA-94FCA4C65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32318-1591-4F83-A290-A0CE85181D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887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DCC26-0DAA-4F76-92C7-38BAC3D33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B481EF-035D-408E-B376-C4090EFF2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0D862-2BF4-4163-A3D8-BD4651E02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6317-B4FF-48DE-BED0-FD0212C9C8FE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0225C-CC96-4CBB-A873-2CB2B5857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76870-F536-4670-8C4B-C58AC86EC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32318-1591-4F83-A290-A0CE85181D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8030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C7E738-2FC5-413C-9184-9497272DBF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9D8746-DB6A-4EB0-8AED-BF5551041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87E9E-2CBC-4922-8364-0B4CB33AE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6317-B4FF-48DE-BED0-FD0212C9C8FE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546B3-AF76-4B76-836B-5DB2A3577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F7B05-9A30-4716-8E87-05C716074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32318-1591-4F83-A290-A0CE85181D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697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B543E-70C3-412E-BF6D-740CDCEC2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C53D6-5A99-4EE1-8365-CE9AF8D1D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71947-9CFE-4F3C-A34C-49ADB2E19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6317-B4FF-48DE-BED0-FD0212C9C8FE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1208D-F701-4819-8E3A-26C685DA6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7867F-5904-4595-A420-FA6B61F08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32318-1591-4F83-A290-A0CE85181D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19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1F15B-45E4-4596-A7EE-464FD1C23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2FE81-8B15-4B83-9937-4DEF7ED84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C2AD6-7C7C-4714-8CEC-451148F5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6317-B4FF-48DE-BED0-FD0212C9C8FE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1FC71-9566-470D-9EAA-2817D8CBE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50CC9-19AD-471E-B038-19CB1EC1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32318-1591-4F83-A290-A0CE85181D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532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AB4E1-5A1A-4345-AF04-197004906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0879C-FE1D-4D92-A696-81283479EA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776B75-9045-4916-963C-C033DE147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7696E1-58D1-44AB-8DB2-04BAF51EE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6317-B4FF-48DE-BED0-FD0212C9C8FE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77498-C6A4-4AD2-BA33-D50759256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81219-E890-436E-B25B-EA6F0840E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32318-1591-4F83-A290-A0CE85181D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329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E8B7-6DF3-4F0B-AA38-8C73A290D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9C9CB-1773-4F32-825C-BC245D352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E7A876-E54F-446F-9076-899BD2C7F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EEC5B1-36E2-4108-B49B-6EE3D6E0F6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45F14-F48B-4E3D-A87C-2F175C5C52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0FF527-7969-4E26-A735-66EA23703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6317-B4FF-48DE-BED0-FD0212C9C8FE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020F3A-51AC-40E2-9DE9-9F3419EC2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E832F4-B70B-47BF-AD18-70EC59E8B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32318-1591-4F83-A290-A0CE85181D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611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82739-705F-49EF-B843-2A361C99E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C01406-D047-4008-A782-55ACBF0AD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6317-B4FF-48DE-BED0-FD0212C9C8FE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5EC737-C7FE-454C-9ED5-DA0388DA3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FFED64-602F-41F1-B553-35E8D35D9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32318-1591-4F83-A290-A0CE85181D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081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15ACA0-D21C-403E-9F2C-8F6C8C1F8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6317-B4FF-48DE-BED0-FD0212C9C8FE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4F14B0-5F31-4675-99F9-31D632FAC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1A47F2-AE38-4A69-9B52-FE325D955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32318-1591-4F83-A290-A0CE85181D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724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DAE5C-93CF-452D-BC90-10006CBAE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85D50-B764-4F58-98DD-FDE02348C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9F464A-F05C-435A-AA34-93F23C684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DF051-2726-4381-97F9-59CCA0DFD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6317-B4FF-48DE-BED0-FD0212C9C8FE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E7048-659D-4E80-AE45-1AD3D1E28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A9752-D46F-40DB-A48F-C08C4CCA1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32318-1591-4F83-A290-A0CE85181D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462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7AEEA-C481-48E0-BD8E-5BEBF29AE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06E0D8-2EAB-4C74-A23B-DD9E5E5AAF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8DE016-0E0F-4B4B-8D99-109B6FFB7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E81C4-D747-4E4F-807F-C55F7EB8E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6317-B4FF-48DE-BED0-FD0212C9C8FE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12A341-B1F0-4B51-964F-8FEB42AE4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70E9F-0803-4E6D-92C8-E8E2D985F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32318-1591-4F83-A290-A0CE85181D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73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80CDC0-7C12-442A-8CD0-263FCA665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CD3A9-01DE-462E-8CE1-73F929CC5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CFEF6-CE24-4962-AF3F-FD2EE18271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36317-B4FF-48DE-BED0-FD0212C9C8FE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6EC3D-41A1-40D3-989C-3E0FD900E9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C017F-69A3-4B72-9B74-8252AAD0D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32318-1591-4F83-A290-A0CE85181D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3956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v.uk/government/publications/understanding-disabilities-and-impairments-user-profiles/ashleigh-partially-sighted-screenreader-user" TargetMode="External"/><Relationship Id="rId3" Type="http://schemas.openxmlformats.org/officeDocument/2006/relationships/hyperlink" Target="https://www.gov.uk/government/statistics/family-resources-survey-financial-year-2019-to-2020/family-resources-survey-financial-year-2019-to-2020?s=03#disability-1" TargetMode="External"/><Relationship Id="rId7" Type="http://schemas.openxmlformats.org/officeDocument/2006/relationships/hyperlink" Target="https://www.colourblindawareness.org/colour-blindness/" TargetMode="External"/><Relationship Id="rId2" Type="http://schemas.openxmlformats.org/officeDocument/2006/relationships/hyperlink" Target="https://how-many.herokuapp.com/glasses-contact-lense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v.uk/government/publications/understanding-disabilities-and-impairments-user-profiles/simone-dyslexic-user" TargetMode="External"/><Relationship Id="rId5" Type="http://schemas.openxmlformats.org/officeDocument/2006/relationships/hyperlink" Target="https://literacytrust.org.uk/parents-and-families/adult-literacy/what-do-adult-literacy-levels-mean/" TargetMode="External"/><Relationship Id="rId10" Type="http://schemas.openxmlformats.org/officeDocument/2006/relationships/hyperlink" Target="https://www.crowncommercial.gov.uk/news/accessibility-is-usability-thinking-about-all-your-users" TargetMode="External"/><Relationship Id="rId4" Type="http://schemas.openxmlformats.org/officeDocument/2006/relationships/hyperlink" Target="https://www.gov.uk/government/publications/understanding-disabilities-and-impairments-user-profiles/saleem-profoundly-deaf-user" TargetMode="External"/><Relationship Id="rId9" Type="http://schemas.openxmlformats.org/officeDocument/2006/relationships/hyperlink" Target="https://www.gov.uk/government/publications/understanding-disabilities-and-impairments-user-profiles/pawel-user-with-asperger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AB513D-9336-4859-BB74-655DCAF2EC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Accessibility Intro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8D4E601-E3F0-4289-A8F7-FE8A4B5E09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Christopher J – Defra Accessibility Team</a:t>
            </a:r>
          </a:p>
        </p:txBody>
      </p:sp>
      <p:pic>
        <p:nvPicPr>
          <p:cNvPr id="7" name="Graphic 6" descr="Cartoon avatar of Christopher. White male with brown hair and beard wearing glasses and a pink hoodie">
            <a:extLst>
              <a:ext uri="{FF2B5EF4-FFF2-40B4-BE49-F238E27FC236}">
                <a16:creationId xmlns:a16="http://schemas.microsoft.com/office/drawing/2014/main" id="{E63CC5D8-7CC6-451E-84AF-F8D4DABAE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97652" y="4470399"/>
            <a:ext cx="2251167" cy="238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833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18B3A-D0FB-41F8-97C9-2619AC331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Tag Yourself</a:t>
            </a:r>
          </a:p>
        </p:txBody>
      </p:sp>
      <p:pic>
        <p:nvPicPr>
          <p:cNvPr id="7" name="Content Placeholder 6" descr="Four Stick figures, one arm, deaf, blind, non-verbal">
            <a:extLst>
              <a:ext uri="{FF2B5EF4-FFF2-40B4-BE49-F238E27FC236}">
                <a16:creationId xmlns:a16="http://schemas.microsoft.com/office/drawing/2014/main" id="{04D38B13-4D49-4276-A467-DA98705B0C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051" y="1825625"/>
            <a:ext cx="3909897" cy="4351338"/>
          </a:xfrm>
        </p:spPr>
      </p:pic>
    </p:spTree>
    <p:extLst>
      <p:ext uri="{BB962C8B-B14F-4D97-AF65-F5344CB8AC3E}">
        <p14:creationId xmlns:p14="http://schemas.microsoft.com/office/powerpoint/2010/main" val="3561518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0E670-4346-42DC-8121-57AF348E6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Tag Yourself – Now?</a:t>
            </a:r>
          </a:p>
        </p:txBody>
      </p:sp>
      <p:pic>
        <p:nvPicPr>
          <p:cNvPr id="5" name="Content Placeholder 4" descr="12 stick figures, one arm, arm injury, new parent holding baby, blind, cataract, distracted driver, deaf, ear infection, bartender, non-verbal, laryngitis, heavy accent">
            <a:extLst>
              <a:ext uri="{FF2B5EF4-FFF2-40B4-BE49-F238E27FC236}">
                <a16:creationId xmlns:a16="http://schemas.microsoft.com/office/drawing/2014/main" id="{41FBE205-6912-4E2A-B13E-7B593DEF24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11" y="1825625"/>
            <a:ext cx="10424777" cy="4351338"/>
          </a:xfrm>
        </p:spPr>
      </p:pic>
    </p:spTree>
    <p:extLst>
      <p:ext uri="{BB962C8B-B14F-4D97-AF65-F5344CB8AC3E}">
        <p14:creationId xmlns:p14="http://schemas.microsoft.com/office/powerpoint/2010/main" val="1100307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28099-A468-43B1-AD62-9E2061134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i="0" dirty="0">
                <a:effectLst/>
                <a:latin typeface="Atkinson Hyperlegible" pitchFamily="50" charset="0"/>
              </a:rPr>
              <a:t>The 5,000 people who use your website might include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855FB-1B78-4C6D-9E42-A3B5435A4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algn="l"/>
            <a:r>
              <a:rPr lang="en-GB" b="0" i="0" dirty="0">
                <a:effectLst/>
                <a:latin typeface="Atkinson Hyperlegible" pitchFamily="50" charset="0"/>
              </a:rPr>
              <a:t>3,700</a:t>
            </a:r>
            <a:br>
              <a:rPr lang="en-GB" b="0" i="0" dirty="0">
                <a:effectLst/>
                <a:latin typeface="Atkinson Hyperlegible" pitchFamily="50" charset="0"/>
              </a:rPr>
            </a:br>
            <a:r>
              <a:rPr lang="en-GB" b="0" i="0" dirty="0">
                <a:effectLst/>
                <a:latin typeface="Atkinson Hyperlegible" pitchFamily="50" charset="0"/>
              </a:rPr>
              <a:t>who need to </a:t>
            </a:r>
            <a:r>
              <a:rPr lang="en-GB" b="0" i="0" dirty="0">
                <a:effectLst/>
                <a:latin typeface="Atkinson Hyperlegible" pitchFamily="50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wear glasses or contact lenses</a:t>
            </a:r>
            <a:endParaRPr lang="en-GB" b="0" i="0" dirty="0">
              <a:effectLst/>
              <a:latin typeface="Atkinson Hyperlegible" pitchFamily="50" charset="0"/>
            </a:endParaRPr>
          </a:p>
          <a:p>
            <a:pPr algn="l"/>
            <a:r>
              <a:rPr lang="en-GB" b="0" i="0" dirty="0">
                <a:effectLst/>
                <a:latin typeface="Atkinson Hyperlegible" pitchFamily="50" charset="0"/>
              </a:rPr>
              <a:t>1,050</a:t>
            </a:r>
            <a:br>
              <a:rPr lang="en-GB" b="0" i="0" dirty="0">
                <a:effectLst/>
                <a:latin typeface="Atkinson Hyperlegible" pitchFamily="50" charset="0"/>
              </a:rPr>
            </a:br>
            <a:r>
              <a:rPr lang="en-GB" b="0" i="0" dirty="0">
                <a:effectLst/>
                <a:latin typeface="Atkinson Hyperlegible" pitchFamily="50" charset="0"/>
              </a:rPr>
              <a:t>who have any </a:t>
            </a:r>
            <a:r>
              <a:rPr lang="en-GB" b="0" i="0" dirty="0">
                <a:effectLst/>
                <a:latin typeface="Atkinson Hyperlegible" pitchFamily="50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disability</a:t>
            </a:r>
            <a:endParaRPr lang="en-GB" b="0" i="0" dirty="0">
              <a:effectLst/>
              <a:latin typeface="Atkinson Hyperlegible" pitchFamily="50" charset="0"/>
            </a:endParaRPr>
          </a:p>
          <a:p>
            <a:pPr algn="l"/>
            <a:r>
              <a:rPr lang="en-GB" b="0" i="0" dirty="0">
                <a:effectLst/>
                <a:latin typeface="Atkinson Hyperlegible" pitchFamily="50" charset="0"/>
              </a:rPr>
              <a:t>800</a:t>
            </a:r>
            <a:br>
              <a:rPr lang="en-GB" b="0" i="0" dirty="0">
                <a:effectLst/>
                <a:latin typeface="Atkinson Hyperlegible" pitchFamily="50" charset="0"/>
              </a:rPr>
            </a:br>
            <a:r>
              <a:rPr lang="en-GB" b="0" i="0" dirty="0">
                <a:effectLst/>
                <a:latin typeface="Atkinson Hyperlegible" pitchFamily="50" charset="0"/>
              </a:rPr>
              <a:t>who are </a:t>
            </a:r>
            <a:r>
              <a:rPr lang="en-GB" b="0" i="0" dirty="0">
                <a:effectLst/>
                <a:latin typeface="Atkinson Hyperlegible" pitchFamily="50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deaf or hard of hearing</a:t>
            </a:r>
            <a:endParaRPr lang="en-GB" b="0" i="0" dirty="0">
              <a:effectLst/>
              <a:latin typeface="Atkinson Hyperlegible" pitchFamily="50" charset="0"/>
            </a:endParaRPr>
          </a:p>
          <a:p>
            <a:pPr algn="l"/>
            <a:r>
              <a:rPr lang="en-GB" b="0" i="0" dirty="0">
                <a:effectLst/>
                <a:latin typeface="Atkinson Hyperlegible" pitchFamily="50" charset="0"/>
              </a:rPr>
              <a:t>745</a:t>
            </a:r>
            <a:br>
              <a:rPr lang="en-GB" b="0" i="0" dirty="0">
                <a:effectLst/>
                <a:latin typeface="Atkinson Hyperlegible" pitchFamily="50" charset="0"/>
              </a:rPr>
            </a:br>
            <a:r>
              <a:rPr lang="en-GB" b="0" i="0" dirty="0">
                <a:effectLst/>
                <a:latin typeface="Atkinson Hyperlegible" pitchFamily="50" charset="0"/>
              </a:rPr>
              <a:t>whose </a:t>
            </a:r>
            <a:r>
              <a:rPr lang="en-GB" b="0" i="0" dirty="0">
                <a:effectLst/>
                <a:latin typeface="Atkinson Hyperlegible" pitchFamily="50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literacy is below level 1</a:t>
            </a:r>
            <a:r>
              <a:rPr lang="en-GB" b="0" i="0" dirty="0">
                <a:effectLst/>
                <a:latin typeface="Atkinson Hyperlegible" pitchFamily="50" charset="0"/>
              </a:rPr>
              <a:t> and so struggle with tasks such as reading a timetable or writing a letter</a:t>
            </a:r>
          </a:p>
          <a:p>
            <a:pPr algn="l"/>
            <a:r>
              <a:rPr lang="en-GB" b="0" i="0" dirty="0">
                <a:effectLst/>
                <a:latin typeface="Atkinson Hyperlegible" pitchFamily="50" charset="0"/>
              </a:rPr>
              <a:t>450</a:t>
            </a:r>
            <a:br>
              <a:rPr lang="en-GB" b="0" i="0" dirty="0">
                <a:effectLst/>
                <a:latin typeface="Atkinson Hyperlegible" pitchFamily="50" charset="0"/>
              </a:rPr>
            </a:br>
            <a:r>
              <a:rPr lang="en-GB" b="0" i="0" dirty="0">
                <a:effectLst/>
                <a:latin typeface="Atkinson Hyperlegible" pitchFamily="50" charset="0"/>
              </a:rPr>
              <a:t>who are </a:t>
            </a:r>
            <a:r>
              <a:rPr lang="en-GB" b="0" i="0" dirty="0">
                <a:effectLst/>
                <a:latin typeface="Atkinson Hyperlegible" pitchFamily="50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dyslexic</a:t>
            </a:r>
            <a:endParaRPr lang="en-GB" b="0" i="0" dirty="0">
              <a:effectLst/>
              <a:latin typeface="Atkinson Hyperlegible" pitchFamily="50" charset="0"/>
            </a:endParaRPr>
          </a:p>
          <a:p>
            <a:pPr algn="l"/>
            <a:r>
              <a:rPr lang="en-GB" b="0" i="0" dirty="0">
                <a:effectLst/>
                <a:latin typeface="Atkinson Hyperlegible" pitchFamily="50" charset="0"/>
              </a:rPr>
              <a:t>225</a:t>
            </a:r>
            <a:br>
              <a:rPr lang="en-GB" b="0" i="0" dirty="0">
                <a:effectLst/>
                <a:latin typeface="Atkinson Hyperlegible" pitchFamily="50" charset="0"/>
              </a:rPr>
            </a:br>
            <a:r>
              <a:rPr lang="en-GB" b="0" i="0" dirty="0">
                <a:effectLst/>
                <a:latin typeface="Atkinson Hyperlegible" pitchFamily="50" charset="0"/>
              </a:rPr>
              <a:t>have a </a:t>
            </a:r>
            <a:r>
              <a:rPr lang="en-GB" b="0" i="0" dirty="0">
                <a:effectLst/>
                <a:latin typeface="Atkinson Hyperlegible" pitchFamily="50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colour vision deficiency</a:t>
            </a:r>
            <a:r>
              <a:rPr lang="en-GB" b="0" i="0" dirty="0">
                <a:effectLst/>
                <a:latin typeface="Atkinson Hyperlegible" pitchFamily="50" charset="0"/>
              </a:rPr>
              <a:t> (213 male, 12 female)</a:t>
            </a:r>
          </a:p>
          <a:p>
            <a:pPr algn="l"/>
            <a:r>
              <a:rPr lang="en-GB" b="0" i="0" dirty="0">
                <a:effectLst/>
                <a:latin typeface="Atkinson Hyperlegible" pitchFamily="50" charset="0"/>
              </a:rPr>
              <a:t>150</a:t>
            </a:r>
            <a:br>
              <a:rPr lang="en-GB" b="0" i="0" dirty="0">
                <a:effectLst/>
                <a:latin typeface="Atkinson Hyperlegible" pitchFamily="50" charset="0"/>
              </a:rPr>
            </a:br>
            <a:r>
              <a:rPr lang="en-GB" b="0" i="0" dirty="0">
                <a:effectLst/>
                <a:latin typeface="Atkinson Hyperlegible" pitchFamily="50" charset="0"/>
              </a:rPr>
              <a:t>who are </a:t>
            </a:r>
            <a:r>
              <a:rPr lang="en-GB" b="0" i="0" dirty="0">
                <a:effectLst/>
                <a:latin typeface="Atkinson Hyperlegible" pitchFamily="50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blind or partially sighted</a:t>
            </a:r>
            <a:endParaRPr lang="en-GB" b="0" i="0" dirty="0">
              <a:effectLst/>
              <a:latin typeface="Atkinson Hyperlegible" pitchFamily="50" charset="0"/>
            </a:endParaRPr>
          </a:p>
          <a:p>
            <a:pPr algn="l"/>
            <a:r>
              <a:rPr lang="en-GB" b="0" i="0" dirty="0">
                <a:effectLst/>
                <a:latin typeface="Atkinson Hyperlegible" pitchFamily="50" charset="0"/>
              </a:rPr>
              <a:t>50</a:t>
            </a:r>
            <a:br>
              <a:rPr lang="en-GB" b="0" i="0" dirty="0">
                <a:effectLst/>
                <a:latin typeface="Atkinson Hyperlegible" pitchFamily="50" charset="0"/>
              </a:rPr>
            </a:br>
            <a:r>
              <a:rPr lang="en-GB" b="0" i="0" dirty="0">
                <a:effectLst/>
                <a:latin typeface="Atkinson Hyperlegible" pitchFamily="50" charset="0"/>
              </a:rPr>
              <a:t>who are </a:t>
            </a:r>
            <a:r>
              <a:rPr lang="en-GB" b="0" i="0" dirty="0">
                <a:effectLst/>
                <a:latin typeface="Atkinson Hyperlegible" pitchFamily="50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autistic</a:t>
            </a:r>
            <a:endParaRPr lang="en-GB" b="0" i="0" dirty="0">
              <a:effectLst/>
              <a:latin typeface="Atkinson Hyperlegible" pitchFamily="50" charset="0"/>
            </a:endParaRPr>
          </a:p>
          <a:p>
            <a:pPr algn="l"/>
            <a:r>
              <a:rPr lang="en-GB" b="0" i="0" dirty="0">
                <a:effectLst/>
                <a:latin typeface="Atkinson Hyperlegible" pitchFamily="50" charset="0"/>
              </a:rPr>
              <a:t>10</a:t>
            </a:r>
            <a:br>
              <a:rPr lang="en-GB" b="0" i="0" dirty="0">
                <a:effectLst/>
                <a:latin typeface="Atkinson Hyperlegible" pitchFamily="50" charset="0"/>
              </a:rPr>
            </a:br>
            <a:r>
              <a:rPr lang="en-GB" b="0" i="0" dirty="0">
                <a:effectLst/>
                <a:latin typeface="Atkinson Hyperlegible" pitchFamily="50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British Sign Language (BSL) users</a:t>
            </a:r>
            <a:endParaRPr lang="en-GB" b="0" i="0" dirty="0">
              <a:effectLst/>
              <a:latin typeface="Atkinson Hyperlegible" pitchFamily="50" charset="0"/>
            </a:endParaRPr>
          </a:p>
          <a:p>
            <a:pPr algn="l"/>
            <a:r>
              <a:rPr lang="en-GB" b="0" i="0" dirty="0">
                <a:effectLst/>
                <a:latin typeface="Atkinson Hyperlegible" pitchFamily="50" charset="0"/>
              </a:rPr>
              <a:t>Almost all</a:t>
            </a:r>
            <a:br>
              <a:rPr lang="en-GB" b="0" i="0" dirty="0">
                <a:effectLst/>
                <a:latin typeface="Atkinson Hyperlegible" pitchFamily="50" charset="0"/>
              </a:rPr>
            </a:br>
            <a:r>
              <a:rPr lang="en-GB" b="0" i="0" dirty="0">
                <a:effectLst/>
                <a:latin typeface="Atkinson Hyperlegible" pitchFamily="50" charset="0"/>
              </a:rPr>
              <a:t>of the 5,000 people who use your website may also experience </a:t>
            </a:r>
            <a:r>
              <a:rPr lang="en-GB" b="0" i="0" dirty="0">
                <a:effectLst/>
                <a:latin typeface="Atkinson Hyperlegible" pitchFamily="50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temporary or situational disability</a:t>
            </a:r>
            <a:r>
              <a:rPr lang="en-GB" b="0" i="0" dirty="0">
                <a:effectLst/>
                <a:latin typeface="Atkinson Hyperlegible" pitchFamily="50" charset="0"/>
              </a:rPr>
              <a:t> at some time.</a:t>
            </a:r>
          </a:p>
          <a:p>
            <a:r>
              <a:rPr lang="en-GB" dirty="0"/>
              <a:t>https://how-many.herokuapp.com</a:t>
            </a:r>
          </a:p>
        </p:txBody>
      </p:sp>
    </p:spTree>
    <p:extLst>
      <p:ext uri="{BB962C8B-B14F-4D97-AF65-F5344CB8AC3E}">
        <p14:creationId xmlns:p14="http://schemas.microsoft.com/office/powerpoint/2010/main" val="953110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C4FD363-731F-485A-8860-26608595D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Remove barriers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F82FAA9-9AC2-4711-88EE-BA28499639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GB" strike="sngStrike" dirty="0">
                <a:latin typeface="+mj-lt"/>
              </a:rPr>
              <a:t>Medical Model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4844BBA-BF07-44EA-828D-F15DE9DF6E8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GB" dirty="0">
                <a:latin typeface="+mj-lt"/>
              </a:rPr>
              <a:t>Social Model</a:t>
            </a:r>
          </a:p>
        </p:txBody>
      </p:sp>
    </p:spTree>
    <p:extLst>
      <p:ext uri="{BB962C8B-B14F-4D97-AF65-F5344CB8AC3E}">
        <p14:creationId xmlns:p14="http://schemas.microsoft.com/office/powerpoint/2010/main" val="319178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C446A-F563-4FB3-A9CE-6DE0C1005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Regulations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3A4F1-156E-4179-91B4-3A0D56EDBC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Public Sector Bodies (Websites and Mobile Applications) (No. 2) Accessibility Regulations 2018.</a:t>
            </a:r>
          </a:p>
          <a:p>
            <a:r>
              <a:rPr lang="en-GB" dirty="0"/>
              <a:t>Web Content Accessibility Guidelines 2.1 AA</a:t>
            </a:r>
          </a:p>
          <a:p>
            <a:r>
              <a:rPr lang="en-GB" dirty="0"/>
              <a:t>Statements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6DC9D6-4440-4C2F-9026-1360E1A2F8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Equality Act 2010 (or the Disability Discrimination Act 1995 in Northern Ireland)</a:t>
            </a:r>
          </a:p>
        </p:txBody>
      </p:sp>
    </p:spTree>
    <p:extLst>
      <p:ext uri="{BB962C8B-B14F-4D97-AF65-F5344CB8AC3E}">
        <p14:creationId xmlns:p14="http://schemas.microsoft.com/office/powerpoint/2010/main" val="4096048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E172B9-3FF6-4F49-9EBB-9C16B71DE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Accessibility Team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12C0EE-B8D6-4DB3-8FAE-0B993E08B8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Advice</a:t>
            </a:r>
          </a:p>
          <a:p>
            <a:r>
              <a:rPr lang="en-GB" dirty="0"/>
              <a:t>Checks</a:t>
            </a:r>
          </a:p>
          <a:p>
            <a:r>
              <a:rPr lang="en-GB" dirty="0"/>
              <a:t>Statements</a:t>
            </a:r>
          </a:p>
          <a:p>
            <a:r>
              <a:rPr lang="en-GB" dirty="0"/>
              <a:t>Statistics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3B0BA45-4C90-487F-B97E-6D9818DE8BE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https://defra-design.github.io/accessibility</a:t>
            </a:r>
          </a:p>
          <a:p>
            <a:r>
              <a:rPr lang="en-GB" dirty="0"/>
              <a:t>Accessibility@defra.gov.uk</a:t>
            </a:r>
          </a:p>
        </p:txBody>
      </p:sp>
    </p:spTree>
    <p:extLst>
      <p:ext uri="{BB962C8B-B14F-4D97-AF65-F5344CB8AC3E}">
        <p14:creationId xmlns:p14="http://schemas.microsoft.com/office/powerpoint/2010/main" val="3598413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BE04"/>
      </a:accent1>
      <a:accent2>
        <a:srgbClr val="CA2B86"/>
      </a:accent2>
      <a:accent3>
        <a:srgbClr val="5692C8"/>
      </a:accent3>
      <a:accent4>
        <a:srgbClr val="ED7D31"/>
      </a:accent4>
      <a:accent5>
        <a:srgbClr val="5B9BD5"/>
      </a:accent5>
      <a:accent6>
        <a:srgbClr val="70AD47"/>
      </a:accent6>
      <a:hlink>
        <a:srgbClr val="E37CB6"/>
      </a:hlink>
      <a:folHlink>
        <a:srgbClr val="E37CB6"/>
      </a:folHlink>
    </a:clrScheme>
    <a:fontScheme name="Hyperlegible">
      <a:majorFont>
        <a:latin typeface="Atkinson Hyperlegible"/>
        <a:ea typeface=""/>
        <a:cs typeface=""/>
      </a:majorFont>
      <a:minorFont>
        <a:latin typeface="Atkinson Hyperlegib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209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Accessibility Intro</vt:lpstr>
      <vt:lpstr>Tag Yourself</vt:lpstr>
      <vt:lpstr>Tag Yourself – Now?</vt:lpstr>
      <vt:lpstr>The 5,000 people who use your website might include</vt:lpstr>
      <vt:lpstr>Remove barriers</vt:lpstr>
      <vt:lpstr>Regulations</vt:lpstr>
      <vt:lpstr>Accessibility Team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Accessibility Intro</dc:title>
  <dc:creator>J, Christopher</dc:creator>
  <cp:lastModifiedBy>J, Christopher</cp:lastModifiedBy>
  <cp:revision>4</cp:revision>
  <dcterms:created xsi:type="dcterms:W3CDTF">2022-08-17T11:56:08Z</dcterms:created>
  <dcterms:modified xsi:type="dcterms:W3CDTF">2022-08-17T13:19:45Z</dcterms:modified>
</cp:coreProperties>
</file>