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55"/>
  </p:notesMasterIdLst>
  <p:handoutMasterIdLst>
    <p:handoutMasterId r:id="rId56"/>
  </p:handoutMasterIdLst>
  <p:sldIdLst>
    <p:sldId id="274" r:id="rId6"/>
    <p:sldId id="260" r:id="rId7"/>
    <p:sldId id="313" r:id="rId8"/>
    <p:sldId id="307" r:id="rId9"/>
    <p:sldId id="285" r:id="rId10"/>
    <p:sldId id="291" r:id="rId11"/>
    <p:sldId id="290" r:id="rId12"/>
    <p:sldId id="312" r:id="rId13"/>
    <p:sldId id="287" r:id="rId14"/>
    <p:sldId id="294" r:id="rId15"/>
    <p:sldId id="348" r:id="rId16"/>
    <p:sldId id="282" r:id="rId17"/>
    <p:sldId id="305" r:id="rId18"/>
    <p:sldId id="303" r:id="rId19"/>
    <p:sldId id="334" r:id="rId20"/>
    <p:sldId id="302" r:id="rId21"/>
    <p:sldId id="278" r:id="rId22"/>
    <p:sldId id="284" r:id="rId23"/>
    <p:sldId id="304" r:id="rId24"/>
    <p:sldId id="335" r:id="rId25"/>
    <p:sldId id="306" r:id="rId26"/>
    <p:sldId id="327" r:id="rId27"/>
    <p:sldId id="308" r:id="rId28"/>
    <p:sldId id="279" r:id="rId29"/>
    <p:sldId id="336" r:id="rId30"/>
    <p:sldId id="330" r:id="rId31"/>
    <p:sldId id="337" r:id="rId32"/>
    <p:sldId id="298" r:id="rId33"/>
    <p:sldId id="309" r:id="rId34"/>
    <p:sldId id="310" r:id="rId35"/>
    <p:sldId id="311" r:id="rId36"/>
    <p:sldId id="314" r:id="rId37"/>
    <p:sldId id="315" r:id="rId38"/>
    <p:sldId id="316" r:id="rId39"/>
    <p:sldId id="318" r:id="rId40"/>
    <p:sldId id="320" r:id="rId41"/>
    <p:sldId id="321" r:id="rId42"/>
    <p:sldId id="322" r:id="rId43"/>
    <p:sldId id="323" r:id="rId44"/>
    <p:sldId id="324" r:id="rId45"/>
    <p:sldId id="332" r:id="rId46"/>
    <p:sldId id="341" r:id="rId47"/>
    <p:sldId id="342" r:id="rId48"/>
    <p:sldId id="328" r:id="rId49"/>
    <p:sldId id="346" r:id="rId50"/>
    <p:sldId id="343" r:id="rId51"/>
    <p:sldId id="347" r:id="rId52"/>
    <p:sldId id="344" r:id="rId53"/>
    <p:sldId id="345" r:id="rId54"/>
  </p:sldIdLst>
  <p:sldSz cx="9144000" cy="5143500" type="screen16x9"/>
  <p:notesSz cx="6799263" cy="9929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19">
          <p15:clr>
            <a:srgbClr val="A4A3A4"/>
          </p15:clr>
        </p15:guide>
        <p15:guide id="2" orient="horz" pos="2794">
          <p15:clr>
            <a:srgbClr val="A4A3A4"/>
          </p15:clr>
        </p15:guide>
        <p15:guide id="3" pos="340">
          <p15:clr>
            <a:srgbClr val="A4A3A4"/>
          </p15:clr>
        </p15:guide>
        <p15:guide id="4" pos="53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8531"/>
    <a:srgbClr val="00A33B"/>
    <a:srgbClr val="FFCC00"/>
    <a:srgbClr val="77BC1F"/>
    <a:srgbClr val="41C0F0"/>
    <a:srgbClr val="00AF41"/>
    <a:srgbClr val="8FB521"/>
    <a:srgbClr val="FFD500"/>
    <a:srgbClr val="8FB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B5C3C-0ADF-C840-E25A-C85F1875484A}" v="13314" dt="2023-08-08T14:54:42.838"/>
    <p1510:client id="{621D5910-CB37-9E4D-961C-CD730BE46455}" v="1285" dt="2023-08-08T15:57:58.939"/>
    <p1510:client id="{711A50A4-9BBD-3DF2-3867-E2007AE91CB0}" v="26825" dt="2023-08-08T07:55:46.809"/>
    <p1510:client id="{8E199AC1-8A42-5B78-B848-FF2AC57F2E2C}" v="4" dt="2023-08-08T15:58:56.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19"/>
        <p:guide orient="horz" pos="2794"/>
        <p:guide pos="340"/>
        <p:guide pos="5375"/>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58" tIns="45729" rIns="91458" bIns="45729" rtlCol="0"/>
          <a:lstStyle>
            <a:lvl1pPr algn="l" eaLnBrk="0" hangingPunct="0">
              <a:defRPr sz="1200">
                <a:cs typeface="+mn-cs"/>
              </a:defRPr>
            </a:lvl1pPr>
          </a:lstStyle>
          <a:p>
            <a:pPr>
              <a:defRPr/>
            </a:pPr>
            <a:endParaRPr lang="en-GB"/>
          </a:p>
        </p:txBody>
      </p:sp>
      <p:sp>
        <p:nvSpPr>
          <p:cNvPr id="3" name="Date Placeholder 2"/>
          <p:cNvSpPr>
            <a:spLocks noGrp="1"/>
          </p:cNvSpPr>
          <p:nvPr>
            <p:ph type="dt" sz="quarter" idx="1"/>
          </p:nvPr>
        </p:nvSpPr>
        <p:spPr>
          <a:xfrm>
            <a:off x="3851275" y="0"/>
            <a:ext cx="2946400" cy="498475"/>
          </a:xfrm>
          <a:prstGeom prst="rect">
            <a:avLst/>
          </a:prstGeom>
        </p:spPr>
        <p:txBody>
          <a:bodyPr vert="horz" lIns="91458" tIns="45729" rIns="91458" bIns="45729" rtlCol="0"/>
          <a:lstStyle>
            <a:lvl1pPr algn="r" eaLnBrk="0" hangingPunct="0">
              <a:defRPr sz="1200">
                <a:cs typeface="+mn-cs"/>
              </a:defRPr>
            </a:lvl1pPr>
          </a:lstStyle>
          <a:p>
            <a:pPr>
              <a:defRPr/>
            </a:pPr>
            <a:fld id="{B9687F14-9D89-499B-AFAD-70780F6C55A5}" type="datetimeFigureOut">
              <a:rPr lang="en-GB"/>
              <a:pPr>
                <a:defRPr/>
              </a:pPr>
              <a:t>09/08/2023</a:t>
            </a:fld>
            <a:endParaRPr lang="en-GB"/>
          </a:p>
        </p:txBody>
      </p:sp>
      <p:sp>
        <p:nvSpPr>
          <p:cNvPr id="4" name="Footer Placeholder 3"/>
          <p:cNvSpPr>
            <a:spLocks noGrp="1"/>
          </p:cNvSpPr>
          <p:nvPr>
            <p:ph type="ftr" sz="quarter" idx="2"/>
          </p:nvPr>
        </p:nvSpPr>
        <p:spPr>
          <a:xfrm>
            <a:off x="0" y="9431338"/>
            <a:ext cx="2946400" cy="498475"/>
          </a:xfrm>
          <a:prstGeom prst="rect">
            <a:avLst/>
          </a:prstGeom>
        </p:spPr>
        <p:txBody>
          <a:bodyPr vert="horz" lIns="91458" tIns="45729" rIns="91458" bIns="45729" rtlCol="0" anchor="b"/>
          <a:lstStyle>
            <a:lvl1pPr algn="l" eaLnBrk="0" hangingPunct="0">
              <a:defRPr sz="1200">
                <a:cs typeface="+mn-cs"/>
              </a:defRPr>
            </a:lvl1pPr>
          </a:lstStyle>
          <a:p>
            <a:pPr>
              <a:defRPr/>
            </a:pPr>
            <a:endParaRPr lang="en-GB"/>
          </a:p>
        </p:txBody>
      </p:sp>
    </p:spTree>
    <p:extLst>
      <p:ext uri="{BB962C8B-B14F-4D97-AF65-F5344CB8AC3E}">
        <p14:creationId xmlns:p14="http://schemas.microsoft.com/office/powerpoint/2010/main" val="2746236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58" tIns="45729" rIns="91458" bIns="45729" rtlCol="0"/>
          <a:lstStyle>
            <a:lvl1pPr algn="l" eaLnBrk="0" hangingPunct="0">
              <a:defRPr sz="1200">
                <a:cs typeface="+mn-cs"/>
              </a:defRPr>
            </a:lvl1pPr>
          </a:lstStyle>
          <a:p>
            <a:pPr>
              <a:defRPr/>
            </a:pPr>
            <a:endParaRPr lang="en-GB"/>
          </a:p>
        </p:txBody>
      </p:sp>
      <p:sp>
        <p:nvSpPr>
          <p:cNvPr id="3" name="Date Placeholder 2"/>
          <p:cNvSpPr>
            <a:spLocks noGrp="1"/>
          </p:cNvSpPr>
          <p:nvPr>
            <p:ph type="dt" idx="1"/>
          </p:nvPr>
        </p:nvSpPr>
        <p:spPr>
          <a:xfrm>
            <a:off x="3851275" y="0"/>
            <a:ext cx="2946400" cy="498475"/>
          </a:xfrm>
          <a:prstGeom prst="rect">
            <a:avLst/>
          </a:prstGeom>
        </p:spPr>
        <p:txBody>
          <a:bodyPr vert="horz" lIns="91458" tIns="45729" rIns="91458" bIns="45729" rtlCol="0"/>
          <a:lstStyle>
            <a:lvl1pPr algn="r" eaLnBrk="0" hangingPunct="0">
              <a:defRPr sz="1200">
                <a:cs typeface="+mn-cs"/>
              </a:defRPr>
            </a:lvl1pPr>
          </a:lstStyle>
          <a:p>
            <a:pPr>
              <a:defRPr/>
            </a:pPr>
            <a:fld id="{D495959A-D57D-4F7C-8E3C-39EB9541D187}" type="datetimeFigureOut">
              <a:rPr lang="en-GB"/>
              <a:pPr>
                <a:defRPr/>
              </a:pPr>
              <a:t>09/08/2023</a:t>
            </a:fld>
            <a:endParaRPr lang="en-GB"/>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58" tIns="45729" rIns="91458" bIns="45729" rtlCol="0" anchor="ctr"/>
          <a:lstStyle/>
          <a:p>
            <a:pPr lvl="0"/>
            <a:endParaRPr lang="en-GB" noProof="0"/>
          </a:p>
        </p:txBody>
      </p:sp>
      <p:sp>
        <p:nvSpPr>
          <p:cNvPr id="5" name="Notes Placeholder 4"/>
          <p:cNvSpPr>
            <a:spLocks noGrp="1"/>
          </p:cNvSpPr>
          <p:nvPr>
            <p:ph type="body" sz="quarter" idx="3"/>
          </p:nvPr>
        </p:nvSpPr>
        <p:spPr>
          <a:xfrm>
            <a:off x="679450" y="4778375"/>
            <a:ext cx="5440363" cy="3910013"/>
          </a:xfrm>
          <a:prstGeom prst="rect">
            <a:avLst/>
          </a:prstGeom>
        </p:spPr>
        <p:txBody>
          <a:bodyPr vert="horz" lIns="91458" tIns="45729" rIns="91458" bIns="4572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31338"/>
            <a:ext cx="2946400" cy="498475"/>
          </a:xfrm>
          <a:prstGeom prst="rect">
            <a:avLst/>
          </a:prstGeom>
        </p:spPr>
        <p:txBody>
          <a:bodyPr vert="horz" lIns="91458" tIns="45729" rIns="91458" bIns="45729" rtlCol="0" anchor="b"/>
          <a:lstStyle>
            <a:lvl1pPr algn="l" eaLnBrk="0" hangingPunct="0">
              <a:defRPr sz="1200">
                <a:cs typeface="+mn-cs"/>
              </a:defRPr>
            </a:lvl1pPr>
          </a:lstStyle>
          <a:p>
            <a:pPr>
              <a:defRPr/>
            </a:pPr>
            <a:endParaRPr lang="en-GB"/>
          </a:p>
        </p:txBody>
      </p:sp>
      <p:sp>
        <p:nvSpPr>
          <p:cNvPr id="7" name="Slide Number Placeholder 6"/>
          <p:cNvSpPr>
            <a:spLocks noGrp="1"/>
          </p:cNvSpPr>
          <p:nvPr>
            <p:ph type="sldNum" sz="quarter" idx="5"/>
          </p:nvPr>
        </p:nvSpPr>
        <p:spPr>
          <a:xfrm>
            <a:off x="3851275" y="9431338"/>
            <a:ext cx="2946400" cy="498475"/>
          </a:xfrm>
          <a:prstGeom prst="rect">
            <a:avLst/>
          </a:prstGeom>
        </p:spPr>
        <p:txBody>
          <a:bodyPr vert="horz" wrap="square" lIns="91458" tIns="45729" rIns="91458" bIns="45729" numCol="1" anchor="b" anchorCtr="0" compatLnSpc="1">
            <a:prstTxWarp prst="textNoShape">
              <a:avLst/>
            </a:prstTxWarp>
          </a:bodyPr>
          <a:lstStyle>
            <a:lvl1pPr algn="r">
              <a:defRPr sz="1200"/>
            </a:lvl1pPr>
          </a:lstStyle>
          <a:p>
            <a:fld id="{B69FF9C9-5A25-40EF-89F7-C94D7E2A353D}" type="slidenum">
              <a:rPr lang="en-GB" altLang="en-US"/>
              <a:pPr/>
              <a:t>‹#›</a:t>
            </a:fld>
            <a:endParaRPr lang="en-GB" altLang="en-US"/>
          </a:p>
        </p:txBody>
      </p:sp>
    </p:spTree>
    <p:extLst>
      <p:ext uri="{BB962C8B-B14F-4D97-AF65-F5344CB8AC3E}">
        <p14:creationId xmlns:p14="http://schemas.microsoft.com/office/powerpoint/2010/main" val="3489213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Dates for any planned mitigation work are often unknown by both ecologists and their clients. </a:t>
            </a:r>
            <a:r>
              <a:rPr lang="en-GB" err="1"/>
              <a:t>Ths</a:t>
            </a:r>
            <a:r>
              <a:rPr lang="en-GB"/>
              <a:t> is due to the dynamic nature of construction work and reliance on those that work within it.</a:t>
            </a:r>
          </a:p>
          <a:p>
            <a:pPr marL="285750" indent="-285750">
              <a:lnSpc>
                <a:spcPct val="90000"/>
              </a:lnSpc>
              <a:spcBef>
                <a:spcPts val="1000"/>
              </a:spcBef>
              <a:buFont typeface="Arial"/>
              <a:buChar char="•"/>
            </a:pPr>
            <a:r>
              <a:rPr lang="en-GB"/>
              <a:t>Planning permission requirements means work can be pushed back</a:t>
            </a:r>
            <a:endParaRPr lang="en-US"/>
          </a:p>
          <a:p>
            <a:pPr marL="285750" indent="-285750">
              <a:lnSpc>
                <a:spcPct val="90000"/>
              </a:lnSpc>
              <a:spcBef>
                <a:spcPts val="1000"/>
              </a:spcBef>
              <a:buFont typeface="Arial"/>
              <a:buChar char="•"/>
            </a:pPr>
            <a:r>
              <a:rPr lang="en-GB"/>
              <a:t>Construction work does not always begin on time. </a:t>
            </a:r>
            <a:endParaRPr lang="en-US"/>
          </a:p>
          <a:p>
            <a:pPr marL="285750" indent="-285750">
              <a:lnSpc>
                <a:spcPct val="90000"/>
              </a:lnSpc>
              <a:spcBef>
                <a:spcPts val="1000"/>
              </a:spcBef>
              <a:buFont typeface="Arial"/>
              <a:buChar char="•"/>
            </a:pPr>
            <a:r>
              <a:rPr lang="en-GB"/>
              <a:t>Contractors might decide to do works on what they consider to be higher priority areas (as opposed to what is outlined in the mitigation plan.)</a:t>
            </a:r>
          </a:p>
          <a:p>
            <a:pPr>
              <a:lnSpc>
                <a:spcPct val="90000"/>
              </a:lnSpc>
              <a:spcBef>
                <a:spcPts val="1000"/>
              </a:spcBef>
            </a:pPr>
            <a:r>
              <a:rPr lang="en-GB"/>
              <a:t>This means it can be hard to predict when the work is likely to be completed (particularly for more complex sites.) A level of flexibility in the site registration form is required in order to cater to these complexities. </a:t>
            </a:r>
          </a:p>
        </p:txBody>
      </p:sp>
      <p:sp>
        <p:nvSpPr>
          <p:cNvPr id="4" name="Slide Number Placeholder 3"/>
          <p:cNvSpPr>
            <a:spLocks noGrp="1"/>
          </p:cNvSpPr>
          <p:nvPr>
            <p:ph type="sldNum" sz="quarter" idx="5"/>
          </p:nvPr>
        </p:nvSpPr>
        <p:spPr/>
        <p:txBody>
          <a:bodyPr/>
          <a:lstStyle/>
          <a:p>
            <a:fld id="{B69FF9C9-5A25-40EF-89F7-C94D7E2A353D}" type="slidenum">
              <a:rPr lang="en-GB" altLang="en-US"/>
              <a:pPr/>
              <a:t>18</a:t>
            </a:fld>
            <a:endParaRPr lang="en-GB" altLang="en-US"/>
          </a:p>
        </p:txBody>
      </p:sp>
    </p:spTree>
    <p:extLst>
      <p:ext uri="{BB962C8B-B14F-4D97-AF65-F5344CB8AC3E}">
        <p14:creationId xmlns:p14="http://schemas.microsoft.com/office/powerpoint/2010/main" val="55507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Ecologists are likely to have marked up an extensive list of access points in their surveys.</a:t>
            </a:r>
            <a:endParaRPr lang="en-US"/>
          </a:p>
          <a:p>
            <a:pPr>
              <a:lnSpc>
                <a:spcPct val="90000"/>
              </a:lnSpc>
              <a:spcBef>
                <a:spcPts val="1000"/>
              </a:spcBef>
            </a:pPr>
            <a:r>
              <a:rPr lang="en-GB"/>
              <a:t>Access points become difficult to measure when there are multiple access points in one place. For example, a whole roof with multiple tiles or a tree with multiple fishers. In this case, one ecologist might have a different interpretation of the number of access points to another.</a:t>
            </a:r>
          </a:p>
          <a:p>
            <a:pPr>
              <a:lnSpc>
                <a:spcPct val="90000"/>
              </a:lnSpc>
              <a:spcBef>
                <a:spcPts val="1000"/>
              </a:spcBef>
            </a:pPr>
            <a:r>
              <a:rPr lang="en-GB"/>
              <a:t>Familiarity with the existing form lead users to write  '5+' or '&gt;5'  when the number of points cannot be measured.</a:t>
            </a:r>
          </a:p>
        </p:txBody>
      </p:sp>
      <p:sp>
        <p:nvSpPr>
          <p:cNvPr id="4" name="Slide Number Placeholder 3"/>
          <p:cNvSpPr>
            <a:spLocks noGrp="1"/>
          </p:cNvSpPr>
          <p:nvPr>
            <p:ph type="sldNum" sz="quarter" idx="5"/>
          </p:nvPr>
        </p:nvSpPr>
        <p:spPr/>
        <p:txBody>
          <a:bodyPr/>
          <a:lstStyle/>
          <a:p>
            <a:fld id="{B69FF9C9-5A25-40EF-89F7-C94D7E2A353D}" type="slidenum">
              <a:rPr lang="en-GB" altLang="en-US"/>
              <a:pPr/>
              <a:t>33</a:t>
            </a:fld>
            <a:endParaRPr lang="en-GB" altLang="en-US"/>
          </a:p>
        </p:txBody>
      </p:sp>
    </p:spTree>
    <p:extLst>
      <p:ext uri="{BB962C8B-B14F-4D97-AF65-F5344CB8AC3E}">
        <p14:creationId xmlns:p14="http://schemas.microsoft.com/office/powerpoint/2010/main" val="2300071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Users seek guidance on the impact definitions</a:t>
            </a:r>
          </a:p>
          <a:p>
            <a:pPr>
              <a:lnSpc>
                <a:spcPct val="90000"/>
              </a:lnSpc>
              <a:spcBef>
                <a:spcPts val="1000"/>
              </a:spcBef>
            </a:pPr>
            <a:r>
              <a:rPr lang="en-GB"/>
              <a:t>With scenarios that differ so vastly and uncertainty over what the roost impacts mean, users may interpret these differently. Eg. One may place a re-roofing under perm destruction while another may consider it temporary loss.</a:t>
            </a:r>
          </a:p>
          <a:p>
            <a:pPr>
              <a:lnSpc>
                <a:spcPct val="90000"/>
              </a:lnSpc>
              <a:spcBef>
                <a:spcPts val="1000"/>
              </a:spcBef>
            </a:pPr>
            <a:r>
              <a:rPr lang="en-GB"/>
              <a:t>While users gave a definition for temporary loss, they were unable to do the same for temporary damage. </a:t>
            </a:r>
          </a:p>
          <a:p>
            <a:pPr>
              <a:lnSpc>
                <a:spcPct val="90000"/>
              </a:lnSpc>
              <a:spcBef>
                <a:spcPts val="1000"/>
              </a:spcBef>
            </a:pPr>
            <a:r>
              <a:rPr lang="en-GB"/>
              <a:t>WHen sites become more complex (multiple roosts in one spot, with multiple species) it becomes difficult to split impact types</a:t>
            </a:r>
          </a:p>
          <a:p>
            <a:pPr>
              <a:lnSpc>
                <a:spcPct val="90000"/>
              </a:lnSpc>
              <a:spcBef>
                <a:spcPts val="1000"/>
              </a:spcBef>
            </a:pPr>
            <a:r>
              <a:rPr lang="en-GB"/>
              <a:t>Before reaching this step users use other language to describe impact type such as re-roosting, demolition, modification.</a:t>
            </a:r>
          </a:p>
        </p:txBody>
      </p:sp>
      <p:sp>
        <p:nvSpPr>
          <p:cNvPr id="4" name="Slide Number Placeholder 3"/>
          <p:cNvSpPr>
            <a:spLocks noGrp="1"/>
          </p:cNvSpPr>
          <p:nvPr>
            <p:ph type="sldNum" sz="quarter" idx="5"/>
          </p:nvPr>
        </p:nvSpPr>
        <p:spPr/>
        <p:txBody>
          <a:bodyPr/>
          <a:lstStyle/>
          <a:p>
            <a:fld id="{B69FF9C9-5A25-40EF-89F7-C94D7E2A353D}" type="slidenum">
              <a:rPr lang="en-GB" altLang="en-US"/>
              <a:pPr/>
              <a:t>34</a:t>
            </a:fld>
            <a:endParaRPr lang="en-GB" altLang="en-US"/>
          </a:p>
        </p:txBody>
      </p:sp>
    </p:spTree>
    <p:extLst>
      <p:ext uri="{BB962C8B-B14F-4D97-AF65-F5344CB8AC3E}">
        <p14:creationId xmlns:p14="http://schemas.microsoft.com/office/powerpoint/2010/main" val="2260634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Gree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625604"/>
            <a:ext cx="6081104" cy="911621"/>
          </a:xfrm>
        </p:spPr>
        <p:txBody>
          <a:bodyPr anchor="b"/>
          <a:lstStyle>
            <a:lvl1pPr algn="l">
              <a:defRPr sz="4200">
                <a:solidFill>
                  <a:schemeClr val="bg1"/>
                </a:solidFill>
              </a:defRPr>
            </a:lvl1pPr>
          </a:lstStyle>
          <a:p>
            <a:r>
              <a:rPr lang="en-US"/>
              <a:t>Click to edit Master title style</a:t>
            </a:r>
          </a:p>
        </p:txBody>
      </p:sp>
      <p:sp>
        <p:nvSpPr>
          <p:cNvPr id="3" name="Subtitle 2"/>
          <p:cNvSpPr>
            <a:spLocks noGrp="1"/>
          </p:cNvSpPr>
          <p:nvPr>
            <p:ph type="subTitle" idx="1"/>
          </p:nvPr>
        </p:nvSpPr>
        <p:spPr>
          <a:xfrm>
            <a:off x="431800" y="2606281"/>
            <a:ext cx="6081104" cy="74017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846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and 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38" y="1155600"/>
            <a:ext cx="6940800"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439743" y="847803"/>
            <a:ext cx="8264525" cy="225185"/>
          </a:xfrm>
        </p:spPr>
        <p:txBody>
          <a:bodyPr/>
          <a:lstStyle>
            <a:lvl1pPr marL="0" indent="0">
              <a:buNone/>
              <a:defRPr sz="2200" b="0"/>
            </a:lvl1pPr>
          </a:lstStyle>
          <a:p>
            <a:pPr lvl="0"/>
            <a:r>
              <a:rPr lang="en-US"/>
              <a:t>Click to edit Master text styles</a:t>
            </a:r>
          </a:p>
        </p:txBody>
      </p:sp>
      <p:sp>
        <p:nvSpPr>
          <p:cNvPr id="5" name="Footer Placeholder 4"/>
          <p:cNvSpPr>
            <a:spLocks noGrp="1"/>
          </p:cNvSpPr>
          <p:nvPr>
            <p:ph type="ftr" sz="quarter" idx="14"/>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5"/>
          </p:nvPr>
        </p:nvSpPr>
        <p:spPr/>
        <p:txBody>
          <a:bodyPr/>
          <a:lstStyle>
            <a:lvl1pPr>
              <a:defRPr/>
            </a:lvl1pPr>
          </a:lstStyle>
          <a:p>
            <a:fld id="{9F01E2A4-DED3-4C06-AD5E-FD79FDF5DCD5}" type="slidenum">
              <a:rPr lang="en-GB" altLang="en-US"/>
              <a:pPr/>
              <a:t>‹#›</a:t>
            </a:fld>
            <a:endParaRPr lang="en-GB" altLang="en-US"/>
          </a:p>
        </p:txBody>
      </p:sp>
    </p:spTree>
    <p:extLst>
      <p:ext uri="{BB962C8B-B14F-4D97-AF65-F5344CB8AC3E}">
        <p14:creationId xmlns:p14="http://schemas.microsoft.com/office/powerpoint/2010/main" val="282480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9738" y="1155600"/>
            <a:ext cx="4075112"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4" y="1155600"/>
            <a:ext cx="4075113"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1"/>
          </p:nvPr>
        </p:nvSpPr>
        <p:spPr/>
        <p:txBody>
          <a:bodyPr/>
          <a:lstStyle>
            <a:lvl1pPr>
              <a:defRPr/>
            </a:lvl1pPr>
          </a:lstStyle>
          <a:p>
            <a:fld id="{F05364DC-AE92-4067-8B54-95DD27971768}" type="slidenum">
              <a:rPr lang="en-GB" altLang="en-US"/>
              <a:pPr/>
              <a:t>‹#›</a:t>
            </a:fld>
            <a:endParaRPr lang="en-GB" altLang="en-US"/>
          </a:p>
        </p:txBody>
      </p:sp>
    </p:spTree>
    <p:extLst>
      <p:ext uri="{BB962C8B-B14F-4D97-AF65-F5344CB8AC3E}">
        <p14:creationId xmlns:p14="http://schemas.microsoft.com/office/powerpoint/2010/main" val="70526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9200" y="353922"/>
            <a:ext cx="8265600" cy="362040"/>
          </a:xfrm>
        </p:spPr>
        <p:txBody>
          <a:bodyPr/>
          <a:lstStyle/>
          <a:p>
            <a:r>
              <a:rPr lang="en-US"/>
              <a:t>Click to edit Master title style</a:t>
            </a:r>
          </a:p>
        </p:txBody>
      </p:sp>
      <p:sp>
        <p:nvSpPr>
          <p:cNvPr id="3" name="Text Placeholder 2"/>
          <p:cNvSpPr>
            <a:spLocks noGrp="1"/>
          </p:cNvSpPr>
          <p:nvPr>
            <p:ph type="body" idx="1"/>
          </p:nvPr>
        </p:nvSpPr>
        <p:spPr>
          <a:xfrm>
            <a:off x="439200" y="847800"/>
            <a:ext cx="4039394" cy="22410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9200" y="1155600"/>
            <a:ext cx="4039394"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847800"/>
            <a:ext cx="4075650" cy="22410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155600"/>
            <a:ext cx="4075650"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GB"/>
              <a:t>Text in footer</a:t>
            </a:r>
          </a:p>
        </p:txBody>
      </p:sp>
      <p:sp>
        <p:nvSpPr>
          <p:cNvPr id="8" name="Slide Number Placeholder 5"/>
          <p:cNvSpPr>
            <a:spLocks noGrp="1"/>
          </p:cNvSpPr>
          <p:nvPr>
            <p:ph type="sldNum" sz="quarter" idx="11"/>
          </p:nvPr>
        </p:nvSpPr>
        <p:spPr/>
        <p:txBody>
          <a:bodyPr/>
          <a:lstStyle>
            <a:lvl1pPr>
              <a:defRPr/>
            </a:lvl1pPr>
          </a:lstStyle>
          <a:p>
            <a:fld id="{33B76FEC-D8BC-4742-8F0C-AF3E2E65F01C}" type="slidenum">
              <a:rPr lang="en-GB" altLang="en-US"/>
              <a:pPr/>
              <a:t>‹#›</a:t>
            </a:fld>
            <a:endParaRPr lang="en-GB" altLang="en-US"/>
          </a:p>
        </p:txBody>
      </p:sp>
    </p:spTree>
    <p:extLst>
      <p:ext uri="{BB962C8B-B14F-4D97-AF65-F5344CB8AC3E}">
        <p14:creationId xmlns:p14="http://schemas.microsoft.com/office/powerpoint/2010/main" val="68657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Side Ba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9739" y="360272"/>
            <a:ext cx="2592000" cy="324000"/>
          </a:xfrm>
        </p:spPr>
        <p:txBody>
          <a:bodyPr/>
          <a:lstStyle/>
          <a:p>
            <a:r>
              <a:rPr lang="en-US"/>
              <a:t>Click to edit Master title style</a:t>
            </a:r>
          </a:p>
        </p:txBody>
      </p:sp>
      <p:sp>
        <p:nvSpPr>
          <p:cNvPr id="3" name="Content Placeholder 2"/>
          <p:cNvSpPr>
            <a:spLocks noGrp="1"/>
          </p:cNvSpPr>
          <p:nvPr>
            <p:ph sz="half" idx="1"/>
          </p:nvPr>
        </p:nvSpPr>
        <p:spPr>
          <a:xfrm>
            <a:off x="439738" y="1140621"/>
            <a:ext cx="2592000" cy="3488728"/>
          </a:xfrm>
        </p:spPr>
        <p:txBody>
          <a:bodyPr/>
          <a:lstStyle>
            <a:lvl1pPr marL="0" indent="0">
              <a:buNone/>
              <a:defRPr sz="1800"/>
            </a:lvl1pPr>
          </a:lstStyle>
          <a:p>
            <a:pPr lvl="0"/>
            <a:r>
              <a:rPr lang="en-US"/>
              <a:t>Click to edit Master text styles</a:t>
            </a:r>
          </a:p>
        </p:txBody>
      </p:sp>
      <p:sp>
        <p:nvSpPr>
          <p:cNvPr id="4" name="Content Placeholder 3"/>
          <p:cNvSpPr>
            <a:spLocks noGrp="1"/>
          </p:cNvSpPr>
          <p:nvPr>
            <p:ph sz="half" idx="2"/>
          </p:nvPr>
        </p:nvSpPr>
        <p:spPr>
          <a:xfrm>
            <a:off x="3187057" y="357188"/>
            <a:ext cx="5517206" cy="42721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1"/>
          </p:nvPr>
        </p:nvSpPr>
        <p:spPr/>
        <p:txBody>
          <a:bodyPr/>
          <a:lstStyle>
            <a:lvl1pPr>
              <a:defRPr/>
            </a:lvl1pPr>
          </a:lstStyle>
          <a:p>
            <a:fld id="{F263DAC8-CA21-4CF4-960C-2FE69031C963}" type="slidenum">
              <a:rPr lang="en-GB" altLang="en-US"/>
              <a:pPr/>
              <a:t>‹#›</a:t>
            </a:fld>
            <a:endParaRPr lang="en-GB" altLang="en-US"/>
          </a:p>
        </p:txBody>
      </p:sp>
    </p:spTree>
    <p:extLst>
      <p:ext uri="{BB962C8B-B14F-4D97-AF65-F5344CB8AC3E}">
        <p14:creationId xmlns:p14="http://schemas.microsoft.com/office/powerpoint/2010/main" val="946548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Bar Sub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9200" y="359612"/>
            <a:ext cx="2592000" cy="324000"/>
          </a:xfrm>
        </p:spPr>
        <p:txBody>
          <a:bodyPr/>
          <a:lstStyle/>
          <a:p>
            <a:r>
              <a:rPr lang="en-US"/>
              <a:t>Click to edit Master title style</a:t>
            </a:r>
          </a:p>
        </p:txBody>
      </p:sp>
      <p:sp>
        <p:nvSpPr>
          <p:cNvPr id="3" name="Text Placeholder 2"/>
          <p:cNvSpPr>
            <a:spLocks noGrp="1"/>
          </p:cNvSpPr>
          <p:nvPr>
            <p:ph type="body" idx="1"/>
          </p:nvPr>
        </p:nvSpPr>
        <p:spPr>
          <a:xfrm>
            <a:off x="439200" y="847800"/>
            <a:ext cx="2592000" cy="22410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9200" y="1155600"/>
            <a:ext cx="2592000" cy="3501628"/>
          </a:xfrm>
        </p:spPr>
        <p:txBody>
          <a:bodyPr/>
          <a:lstStyle>
            <a:lvl1pPr marL="0" indent="0">
              <a:buNone/>
              <a:defRPr sz="1800"/>
            </a:lvl1pPr>
            <a:lvl2pPr>
              <a:defRPr b="1"/>
            </a:lvl2pPr>
          </a:lstStyle>
          <a:p>
            <a:pPr lvl="0"/>
            <a:r>
              <a:rPr lang="en-US"/>
              <a:t>Click to edit Master text styles</a:t>
            </a:r>
          </a:p>
        </p:txBody>
      </p:sp>
      <p:sp>
        <p:nvSpPr>
          <p:cNvPr id="6" name="Content Placeholder 5"/>
          <p:cNvSpPr>
            <a:spLocks noGrp="1"/>
          </p:cNvSpPr>
          <p:nvPr>
            <p:ph sz="quarter" idx="4"/>
          </p:nvPr>
        </p:nvSpPr>
        <p:spPr>
          <a:xfrm>
            <a:off x="3181756" y="357189"/>
            <a:ext cx="5523044" cy="4285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GB"/>
              <a:t>Text in footer</a:t>
            </a:r>
          </a:p>
        </p:txBody>
      </p:sp>
      <p:sp>
        <p:nvSpPr>
          <p:cNvPr id="8" name="Slide Number Placeholder 5"/>
          <p:cNvSpPr>
            <a:spLocks noGrp="1"/>
          </p:cNvSpPr>
          <p:nvPr>
            <p:ph type="sldNum" sz="quarter" idx="11"/>
          </p:nvPr>
        </p:nvSpPr>
        <p:spPr/>
        <p:txBody>
          <a:bodyPr/>
          <a:lstStyle>
            <a:lvl1pPr>
              <a:defRPr/>
            </a:lvl1pPr>
          </a:lstStyle>
          <a:p>
            <a:fld id="{CA6BEBF9-C366-4C52-AAA1-486A3A84E239}" type="slidenum">
              <a:rPr lang="en-GB" altLang="en-US"/>
              <a:pPr/>
              <a:t>‹#›</a:t>
            </a:fld>
            <a:endParaRPr lang="en-GB" altLang="en-US"/>
          </a:p>
        </p:txBody>
      </p:sp>
    </p:spTree>
    <p:extLst>
      <p:ext uri="{BB962C8B-B14F-4D97-AF65-F5344CB8AC3E}">
        <p14:creationId xmlns:p14="http://schemas.microsoft.com/office/powerpoint/2010/main" val="2869336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ption and Content">
    <p:spTree>
      <p:nvGrpSpPr>
        <p:cNvPr id="1" name=""/>
        <p:cNvGrpSpPr/>
        <p:nvPr/>
      </p:nvGrpSpPr>
      <p:grpSpPr>
        <a:xfrm>
          <a:off x="0" y="0"/>
          <a:ext cx="0" cy="0"/>
          <a:chOff x="0" y="0"/>
          <a:chExt cx="0" cy="0"/>
        </a:xfrm>
      </p:grpSpPr>
      <p:sp>
        <p:nvSpPr>
          <p:cNvPr id="5" name="Isosceles Triangle 7"/>
          <p:cNvSpPr/>
          <p:nvPr userDrawn="1"/>
        </p:nvSpPr>
        <p:spPr>
          <a:xfrm rot="10800000">
            <a:off x="441325" y="4198938"/>
            <a:ext cx="727075" cy="296862"/>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 name="Content Placeholder 2"/>
          <p:cNvSpPr>
            <a:spLocks noGrp="1"/>
          </p:cNvSpPr>
          <p:nvPr>
            <p:ph sz="half" idx="1"/>
          </p:nvPr>
        </p:nvSpPr>
        <p:spPr>
          <a:xfrm>
            <a:off x="449263" y="357188"/>
            <a:ext cx="2077200" cy="4000500"/>
          </a:xfrm>
          <a:solidFill>
            <a:schemeClr val="tx2"/>
          </a:solidFill>
        </p:spPr>
        <p:txBody>
          <a:bodyPr/>
          <a:lstStyle>
            <a:lvl1pPr marL="0" indent="0">
              <a:buNone/>
              <a:defRPr b="0">
                <a:solidFill>
                  <a:schemeClr val="bg1"/>
                </a:solidFill>
              </a:defRPr>
            </a:lvl1pPr>
          </a:lstStyle>
          <a:p>
            <a:pPr lvl="0"/>
            <a:r>
              <a:rPr lang="en-US"/>
              <a:t>Click to edit Master text styles</a:t>
            </a:r>
          </a:p>
        </p:txBody>
      </p:sp>
      <p:sp>
        <p:nvSpPr>
          <p:cNvPr id="4" name="Content Placeholder 3"/>
          <p:cNvSpPr>
            <a:spLocks noGrp="1"/>
          </p:cNvSpPr>
          <p:nvPr>
            <p:ph sz="half" idx="2"/>
          </p:nvPr>
        </p:nvSpPr>
        <p:spPr>
          <a:xfrm>
            <a:off x="2674621" y="357189"/>
            <a:ext cx="6029642" cy="427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GB"/>
              <a:t>Text in footer</a:t>
            </a:r>
          </a:p>
        </p:txBody>
      </p:sp>
      <p:sp>
        <p:nvSpPr>
          <p:cNvPr id="7" name="Slide Number Placeholder 6"/>
          <p:cNvSpPr>
            <a:spLocks noGrp="1"/>
          </p:cNvSpPr>
          <p:nvPr>
            <p:ph type="sldNum" sz="quarter" idx="11"/>
          </p:nvPr>
        </p:nvSpPr>
        <p:spPr/>
        <p:txBody>
          <a:bodyPr/>
          <a:lstStyle>
            <a:lvl1pPr>
              <a:defRPr/>
            </a:lvl1pPr>
          </a:lstStyle>
          <a:p>
            <a:fld id="{801A397B-581E-436F-9C7E-6F70AD9F1619}" type="slidenum">
              <a:rPr lang="en-GB" altLang="en-US"/>
              <a:pPr/>
              <a:t>‹#›</a:t>
            </a:fld>
            <a:endParaRPr lang="en-GB" altLang="en-US"/>
          </a:p>
        </p:txBody>
      </p:sp>
    </p:spTree>
    <p:extLst>
      <p:ext uri="{BB962C8B-B14F-4D97-AF65-F5344CB8AC3E}">
        <p14:creationId xmlns:p14="http://schemas.microsoft.com/office/powerpoint/2010/main" val="220373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GB"/>
              <a:t>Text in footer</a:t>
            </a:r>
          </a:p>
        </p:txBody>
      </p:sp>
      <p:sp>
        <p:nvSpPr>
          <p:cNvPr id="4" name="Slide Number Placeholder 5"/>
          <p:cNvSpPr>
            <a:spLocks noGrp="1"/>
          </p:cNvSpPr>
          <p:nvPr>
            <p:ph type="sldNum" sz="quarter" idx="11"/>
          </p:nvPr>
        </p:nvSpPr>
        <p:spPr/>
        <p:txBody>
          <a:bodyPr/>
          <a:lstStyle>
            <a:lvl1pPr>
              <a:defRPr/>
            </a:lvl1pPr>
          </a:lstStyle>
          <a:p>
            <a:fld id="{98569767-5A50-4207-8628-6C4CAD461919}" type="slidenum">
              <a:rPr lang="en-GB" altLang="en-US"/>
              <a:pPr/>
              <a:t>‹#›</a:t>
            </a:fld>
            <a:endParaRPr lang="en-GB" altLang="en-US"/>
          </a:p>
        </p:txBody>
      </p:sp>
    </p:spTree>
    <p:extLst>
      <p:ext uri="{BB962C8B-B14F-4D97-AF65-F5344CB8AC3E}">
        <p14:creationId xmlns:p14="http://schemas.microsoft.com/office/powerpoint/2010/main" val="84259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GB"/>
              <a:t>Text in footer</a:t>
            </a:r>
          </a:p>
        </p:txBody>
      </p:sp>
      <p:sp>
        <p:nvSpPr>
          <p:cNvPr id="3" name="Slide Number Placeholder 5"/>
          <p:cNvSpPr>
            <a:spLocks noGrp="1"/>
          </p:cNvSpPr>
          <p:nvPr>
            <p:ph type="sldNum" sz="quarter" idx="11"/>
          </p:nvPr>
        </p:nvSpPr>
        <p:spPr/>
        <p:txBody>
          <a:bodyPr/>
          <a:lstStyle>
            <a:lvl1pPr>
              <a:defRPr/>
            </a:lvl1pPr>
          </a:lstStyle>
          <a:p>
            <a:fld id="{73EC65CB-9FCC-4ABD-A8FF-B2A73DF71F42}" type="slidenum">
              <a:rPr lang="en-GB" altLang="en-US"/>
              <a:pPr/>
              <a:t>‹#›</a:t>
            </a:fld>
            <a:endParaRPr lang="en-GB" altLang="en-US"/>
          </a:p>
        </p:txBody>
      </p:sp>
    </p:spTree>
    <p:extLst>
      <p:ext uri="{BB962C8B-B14F-4D97-AF65-F5344CB8AC3E}">
        <p14:creationId xmlns:p14="http://schemas.microsoft.com/office/powerpoint/2010/main" val="40236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no graphics) - Gree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301754"/>
            <a:ext cx="6081104" cy="911621"/>
          </a:xfrm>
        </p:spPr>
        <p:txBody>
          <a:bodyPr anchor="b"/>
          <a:lstStyle>
            <a:lvl1pPr algn="l">
              <a:defRPr sz="4200">
                <a:solidFill>
                  <a:schemeClr val="bg1"/>
                </a:solidFill>
              </a:defRPr>
            </a:lvl1pPr>
          </a:lstStyle>
          <a:p>
            <a:r>
              <a:rPr lang="en-US"/>
              <a:t>Click to edit Master title style</a:t>
            </a:r>
          </a:p>
        </p:txBody>
      </p:sp>
      <p:sp>
        <p:nvSpPr>
          <p:cNvPr id="3" name="Subtitle 2"/>
          <p:cNvSpPr>
            <a:spLocks noGrp="1"/>
          </p:cNvSpPr>
          <p:nvPr>
            <p:ph type="subTitle" idx="1"/>
          </p:nvPr>
        </p:nvSpPr>
        <p:spPr>
          <a:xfrm>
            <a:off x="431800" y="2282431"/>
            <a:ext cx="6081104" cy="74017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8568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White">
    <p:bg>
      <p:bgPr>
        <a:solidFill>
          <a:schemeClr val="bg1">
            <a:alpha val="98822"/>
          </a:schemeClr>
        </a:solidFill>
        <a:effectLst/>
      </p:bgPr>
    </p:bg>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892304"/>
            <a:ext cx="6081104" cy="911621"/>
          </a:xfrm>
        </p:spPr>
        <p:txBody>
          <a:bodyPr anchor="b"/>
          <a:lstStyle>
            <a:lvl1pPr algn="l">
              <a:defRPr sz="4200">
                <a:solidFill>
                  <a:schemeClr val="tx2"/>
                </a:solidFill>
              </a:defRPr>
            </a:lvl1pPr>
          </a:lstStyle>
          <a:p>
            <a:r>
              <a:rPr lang="en-US"/>
              <a:t>Click to edit Master title style</a:t>
            </a:r>
          </a:p>
        </p:txBody>
      </p:sp>
      <p:sp>
        <p:nvSpPr>
          <p:cNvPr id="3" name="Subtitle 2"/>
          <p:cNvSpPr>
            <a:spLocks noGrp="1"/>
          </p:cNvSpPr>
          <p:nvPr>
            <p:ph type="subTitle" idx="1"/>
          </p:nvPr>
        </p:nvSpPr>
        <p:spPr>
          <a:xfrm>
            <a:off x="431800" y="2872981"/>
            <a:ext cx="6081104" cy="74017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69675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no graphics) - Whit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711329"/>
            <a:ext cx="6081104" cy="911621"/>
          </a:xfrm>
        </p:spPr>
        <p:txBody>
          <a:bodyPr anchor="b"/>
          <a:lstStyle>
            <a:lvl1pPr algn="l">
              <a:defRPr sz="4200">
                <a:solidFill>
                  <a:schemeClr val="tx2"/>
                </a:solidFill>
              </a:defRPr>
            </a:lvl1pPr>
          </a:lstStyle>
          <a:p>
            <a:r>
              <a:rPr lang="en-US"/>
              <a:t>Click to edit Master title style</a:t>
            </a:r>
          </a:p>
        </p:txBody>
      </p:sp>
      <p:sp>
        <p:nvSpPr>
          <p:cNvPr id="3" name="Subtitle 2"/>
          <p:cNvSpPr>
            <a:spLocks noGrp="1"/>
          </p:cNvSpPr>
          <p:nvPr>
            <p:ph type="subTitle" idx="1"/>
          </p:nvPr>
        </p:nvSpPr>
        <p:spPr>
          <a:xfrm>
            <a:off x="431800" y="2692006"/>
            <a:ext cx="6081104" cy="74017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7339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ote or Statistic">
    <p:bg>
      <p:bgPr>
        <a:solidFill>
          <a:schemeClr val="tx2"/>
        </a:solidFill>
        <a:effectLst/>
      </p:bgPr>
    </p:bg>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0"/>
            <a:ext cx="9144000" cy="5164138"/>
            <a:chOff x="0" y="0"/>
            <a:chExt cx="9144000" cy="5164038"/>
          </a:xfrm>
        </p:grpSpPr>
        <p:sp>
          <p:nvSpPr>
            <p:cNvPr id="4" name="Rectangle 9"/>
            <p:cNvSpPr/>
            <p:nvPr userDrawn="1"/>
          </p:nvSpPr>
          <p:spPr bwMode="auto">
            <a:xfrm>
              <a:off x="0" y="4055984"/>
              <a:ext cx="7342188" cy="1108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Rectangle 4"/>
            <p:cNvSpPr/>
            <p:nvPr userDrawn="1"/>
          </p:nvSpPr>
          <p:spPr bwMode="auto">
            <a:xfrm>
              <a:off x="7342188" y="0"/>
              <a:ext cx="1801812" cy="5164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Isosceles Triangle 11"/>
            <p:cNvSpPr/>
            <p:nvPr userDrawn="1"/>
          </p:nvSpPr>
          <p:spPr bwMode="auto">
            <a:xfrm rot="10800000">
              <a:off x="644525" y="3833739"/>
              <a:ext cx="727075" cy="396867"/>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cxnSp>
        <p:nvCxnSpPr>
          <p:cNvPr id="7" name="Straight Connector 15"/>
          <p:cNvCxnSpPr/>
          <p:nvPr userDrawn="1"/>
        </p:nvCxnSpPr>
        <p:spPr>
          <a:xfrm>
            <a:off x="554038" y="4789488"/>
            <a:ext cx="8142287"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8750" y="2643188"/>
            <a:ext cx="82391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339" y="1082279"/>
            <a:ext cx="6388309" cy="2961417"/>
          </a:xfrm>
        </p:spPr>
        <p:txBody>
          <a:bodyPr/>
          <a:lstStyle>
            <a:lvl1pPr>
              <a:defRPr sz="5000" b="0">
                <a:solidFill>
                  <a:schemeClr val="bg1"/>
                </a:solidFill>
              </a:defRPr>
            </a:lvl1pPr>
          </a:lstStyle>
          <a:p>
            <a:r>
              <a:rPr lang="en-US"/>
              <a:t>Click to edit Master title style</a:t>
            </a:r>
          </a:p>
        </p:txBody>
      </p:sp>
      <p:sp>
        <p:nvSpPr>
          <p:cNvPr id="9" name="Footer Placeholder 4"/>
          <p:cNvSpPr>
            <a:spLocks noGrp="1"/>
          </p:cNvSpPr>
          <p:nvPr>
            <p:ph type="ftr" sz="quarter" idx="10"/>
          </p:nvPr>
        </p:nvSpPr>
        <p:spPr/>
        <p:txBody>
          <a:bodyPr/>
          <a:lstStyle>
            <a:lvl1pPr>
              <a:defRPr/>
            </a:lvl1pPr>
          </a:lstStyle>
          <a:p>
            <a:pPr>
              <a:defRPr/>
            </a:pPr>
            <a:r>
              <a:rPr lang="en-GB"/>
              <a:t>Text in footer</a:t>
            </a:r>
          </a:p>
        </p:txBody>
      </p:sp>
      <p:sp>
        <p:nvSpPr>
          <p:cNvPr id="10" name="Slide Number Placeholder 5"/>
          <p:cNvSpPr>
            <a:spLocks noGrp="1"/>
          </p:cNvSpPr>
          <p:nvPr>
            <p:ph type="sldNum" sz="quarter" idx="11"/>
          </p:nvPr>
        </p:nvSpPr>
        <p:spPr/>
        <p:txBody>
          <a:bodyPr/>
          <a:lstStyle>
            <a:lvl1pPr>
              <a:defRPr/>
            </a:lvl1pPr>
          </a:lstStyle>
          <a:p>
            <a:fld id="{2E4912D5-0A93-4849-9AB5-3367B6AC3318}" type="slidenum">
              <a:rPr lang="en-GB" altLang="en-US"/>
              <a:pPr/>
              <a:t>‹#›</a:t>
            </a:fld>
            <a:endParaRPr lang="en-GB" altLang="en-US"/>
          </a:p>
        </p:txBody>
      </p:sp>
    </p:spTree>
    <p:extLst>
      <p:ext uri="{BB962C8B-B14F-4D97-AF65-F5344CB8AC3E}">
        <p14:creationId xmlns:p14="http://schemas.microsoft.com/office/powerpoint/2010/main" val="284668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or Statistic Outline">
    <p:spTree>
      <p:nvGrpSpPr>
        <p:cNvPr id="1" name=""/>
        <p:cNvGrpSpPr/>
        <p:nvPr/>
      </p:nvGrpSpPr>
      <p:grpSpPr>
        <a:xfrm>
          <a:off x="0" y="0"/>
          <a:ext cx="0" cy="0"/>
          <a:chOff x="0" y="0"/>
          <a:chExt cx="0" cy="0"/>
        </a:xfrm>
      </p:grpSpPr>
      <p:cxnSp>
        <p:nvCxnSpPr>
          <p:cNvPr id="3" name="Straight Connector 15"/>
          <p:cNvCxnSpPr/>
          <p:nvPr userDrawn="1"/>
        </p:nvCxnSpPr>
        <p:spPr>
          <a:xfrm>
            <a:off x="554038" y="4789488"/>
            <a:ext cx="814228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reeform 14"/>
          <p:cNvSpPr/>
          <p:nvPr userDrawn="1"/>
        </p:nvSpPr>
        <p:spPr>
          <a:xfrm rot="10800000">
            <a:off x="0" y="6350"/>
            <a:ext cx="7351713" cy="4144963"/>
          </a:xfrm>
          <a:custGeom>
            <a:avLst/>
            <a:gdLst>
              <a:gd name="connsiteX0" fmla="*/ 7340600 w 7340600"/>
              <a:gd name="connsiteY0" fmla="*/ 5925324 h 5925324"/>
              <a:gd name="connsiteX1" fmla="*/ 0 w 7340600"/>
              <a:gd name="connsiteY1" fmla="*/ 5925324 h 5925324"/>
              <a:gd name="connsiteX2" fmla="*/ 0 w 7340600"/>
              <a:gd name="connsiteY2" fmla="*/ 174789 h 5925324"/>
              <a:gd name="connsiteX3" fmla="*/ 6172563 w 7340600"/>
              <a:gd name="connsiteY3" fmla="*/ 174789 h 5925324"/>
              <a:gd name="connsiteX4" fmla="*/ 6332537 w 7340600"/>
              <a:gd name="connsiteY4" fmla="*/ 0 h 5925324"/>
              <a:gd name="connsiteX5" fmla="*/ 6492511 w 7340600"/>
              <a:gd name="connsiteY5" fmla="*/ 174789 h 5925324"/>
              <a:gd name="connsiteX6" fmla="*/ 7340600 w 7340600"/>
              <a:gd name="connsiteY6" fmla="*/ 174789 h 5925324"/>
              <a:gd name="connsiteX0" fmla="*/ 7340600 w 7340600"/>
              <a:gd name="connsiteY0" fmla="*/ 4144566 h 5925324"/>
              <a:gd name="connsiteX1" fmla="*/ 0 w 7340600"/>
              <a:gd name="connsiteY1" fmla="*/ 5925324 h 5925324"/>
              <a:gd name="connsiteX2" fmla="*/ 0 w 7340600"/>
              <a:gd name="connsiteY2" fmla="*/ 174789 h 5925324"/>
              <a:gd name="connsiteX3" fmla="*/ 6172563 w 7340600"/>
              <a:gd name="connsiteY3" fmla="*/ 174789 h 5925324"/>
              <a:gd name="connsiteX4" fmla="*/ 6332537 w 7340600"/>
              <a:gd name="connsiteY4" fmla="*/ 0 h 5925324"/>
              <a:gd name="connsiteX5" fmla="*/ 6492511 w 7340600"/>
              <a:gd name="connsiteY5" fmla="*/ 174789 h 5925324"/>
              <a:gd name="connsiteX6" fmla="*/ 7340600 w 7340600"/>
              <a:gd name="connsiteY6" fmla="*/ 174789 h 5925324"/>
              <a:gd name="connsiteX7" fmla="*/ 7340600 w 7340600"/>
              <a:gd name="connsiteY7" fmla="*/ 4144566 h 5925324"/>
              <a:gd name="connsiteX0" fmla="*/ 7352475 w 7352475"/>
              <a:gd name="connsiteY0" fmla="*/ 4144566 h 4144567"/>
              <a:gd name="connsiteX1" fmla="*/ 0 w 7352475"/>
              <a:gd name="connsiteY1" fmla="*/ 4144567 h 4144567"/>
              <a:gd name="connsiteX2" fmla="*/ 11875 w 7352475"/>
              <a:gd name="connsiteY2" fmla="*/ 174789 h 4144567"/>
              <a:gd name="connsiteX3" fmla="*/ 6184438 w 7352475"/>
              <a:gd name="connsiteY3" fmla="*/ 174789 h 4144567"/>
              <a:gd name="connsiteX4" fmla="*/ 6344412 w 7352475"/>
              <a:gd name="connsiteY4" fmla="*/ 0 h 4144567"/>
              <a:gd name="connsiteX5" fmla="*/ 6504386 w 7352475"/>
              <a:gd name="connsiteY5" fmla="*/ 174789 h 4144567"/>
              <a:gd name="connsiteX6" fmla="*/ 7352475 w 7352475"/>
              <a:gd name="connsiteY6" fmla="*/ 174789 h 4144567"/>
              <a:gd name="connsiteX7" fmla="*/ 7352475 w 7352475"/>
              <a:gd name="connsiteY7" fmla="*/ 4144566 h 4144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2475" h="4144567">
                <a:moveTo>
                  <a:pt x="7352475" y="4144566"/>
                </a:moveTo>
                <a:lnTo>
                  <a:pt x="0" y="4144567"/>
                </a:lnTo>
                <a:cubicBezTo>
                  <a:pt x="3958" y="2821308"/>
                  <a:pt x="7917" y="1498048"/>
                  <a:pt x="11875" y="174789"/>
                </a:cubicBezTo>
                <a:lnTo>
                  <a:pt x="6184438" y="174789"/>
                </a:lnTo>
                <a:lnTo>
                  <a:pt x="6344412" y="0"/>
                </a:lnTo>
                <a:lnTo>
                  <a:pt x="6504386" y="174789"/>
                </a:lnTo>
                <a:lnTo>
                  <a:pt x="7352475" y="174789"/>
                </a:lnTo>
                <a:lnTo>
                  <a:pt x="7352475" y="4144566"/>
                </a:lnTo>
                <a:close/>
              </a:path>
            </a:pathLst>
          </a:cu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8750" y="2563813"/>
            <a:ext cx="82391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339" y="1082279"/>
            <a:ext cx="6388309" cy="2961417"/>
          </a:xfrm>
        </p:spPr>
        <p:txBody>
          <a:bodyPr/>
          <a:lstStyle>
            <a:lvl1pPr>
              <a:defRPr sz="5000" b="0">
                <a:solidFill>
                  <a:schemeClr val="tx2"/>
                </a:solidFill>
              </a:defRPr>
            </a:lvl1pPr>
          </a:lstStyle>
          <a:p>
            <a:r>
              <a:rPr lang="en-US"/>
              <a:t>Click to edit Master title style</a:t>
            </a:r>
          </a:p>
        </p:txBody>
      </p:sp>
      <p:sp>
        <p:nvSpPr>
          <p:cNvPr id="6" name="Footer Placeholder 4"/>
          <p:cNvSpPr>
            <a:spLocks noGrp="1"/>
          </p:cNvSpPr>
          <p:nvPr>
            <p:ph type="ftr" sz="quarter" idx="10"/>
          </p:nvPr>
        </p:nvSpPr>
        <p:spPr/>
        <p:txBody>
          <a:bodyPr/>
          <a:lstStyle>
            <a:lvl1pPr>
              <a:defRPr/>
            </a:lvl1pPr>
          </a:lstStyle>
          <a:p>
            <a:pPr>
              <a:defRPr/>
            </a:pPr>
            <a:r>
              <a:rPr lang="en-GB"/>
              <a:t>Text in footer</a:t>
            </a:r>
          </a:p>
        </p:txBody>
      </p:sp>
      <p:sp>
        <p:nvSpPr>
          <p:cNvPr id="7" name="Slide Number Placeholder 5"/>
          <p:cNvSpPr>
            <a:spLocks noGrp="1"/>
          </p:cNvSpPr>
          <p:nvPr>
            <p:ph type="sldNum" sz="quarter" idx="11"/>
          </p:nvPr>
        </p:nvSpPr>
        <p:spPr/>
        <p:txBody>
          <a:bodyPr/>
          <a:lstStyle>
            <a:lvl1pPr>
              <a:defRPr/>
            </a:lvl1pPr>
          </a:lstStyle>
          <a:p>
            <a:fld id="{1ACAA9B0-F8AC-4D95-956D-164A9F204836}" type="slidenum">
              <a:rPr lang="en-GB" altLang="en-US"/>
              <a:pPr/>
              <a:t>‹#›</a:t>
            </a:fld>
            <a:endParaRPr lang="en-GB" altLang="en-US"/>
          </a:p>
        </p:txBody>
      </p:sp>
    </p:spTree>
    <p:extLst>
      <p:ext uri="{BB962C8B-B14F-4D97-AF65-F5344CB8AC3E}">
        <p14:creationId xmlns:p14="http://schemas.microsoft.com/office/powerpoint/2010/main" val="361458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43" y="1155600"/>
            <a:ext cx="8264525" cy="3480300"/>
          </a:xfrm>
        </p:spPr>
        <p:txBody>
          <a:bodyPr/>
          <a:lstStyle>
            <a:lvl1pPr>
              <a:lnSpc>
                <a:spcPct val="9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GB"/>
              <a:t>Text in footer</a:t>
            </a:r>
          </a:p>
        </p:txBody>
      </p:sp>
      <p:sp>
        <p:nvSpPr>
          <p:cNvPr id="5" name="Slide Number Placeholder 5"/>
          <p:cNvSpPr>
            <a:spLocks noGrp="1"/>
          </p:cNvSpPr>
          <p:nvPr>
            <p:ph type="sldNum" sz="quarter" idx="11"/>
          </p:nvPr>
        </p:nvSpPr>
        <p:spPr/>
        <p:txBody>
          <a:bodyPr/>
          <a:lstStyle>
            <a:lvl1pPr>
              <a:defRPr/>
            </a:lvl1pPr>
          </a:lstStyle>
          <a:p>
            <a:fld id="{5430A390-1302-4D84-AC26-A1E9439A0647}" type="slidenum">
              <a:rPr lang="en-GB" altLang="en-US"/>
              <a:pPr/>
              <a:t>‹#›</a:t>
            </a:fld>
            <a:endParaRPr lang="en-GB" altLang="en-US"/>
          </a:p>
        </p:txBody>
      </p:sp>
    </p:spTree>
    <p:extLst>
      <p:ext uri="{BB962C8B-B14F-4D97-AF65-F5344CB8AC3E}">
        <p14:creationId xmlns:p14="http://schemas.microsoft.com/office/powerpoint/2010/main" val="224512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43" y="1155600"/>
            <a:ext cx="8264525" cy="348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439743" y="847168"/>
            <a:ext cx="8264525" cy="225185"/>
          </a:xfrm>
        </p:spPr>
        <p:txBody>
          <a:bodyPr/>
          <a:lstStyle>
            <a:lvl1pPr marL="0" indent="0">
              <a:buNone/>
              <a:defRPr sz="2200" b="0"/>
            </a:lvl1pPr>
          </a:lstStyle>
          <a:p>
            <a:pPr lvl="0"/>
            <a:r>
              <a:rPr lang="en-US"/>
              <a:t>Click to edit Master text styles</a:t>
            </a:r>
          </a:p>
        </p:txBody>
      </p:sp>
      <p:sp>
        <p:nvSpPr>
          <p:cNvPr id="5" name="Footer Placeholder 4"/>
          <p:cNvSpPr>
            <a:spLocks noGrp="1"/>
          </p:cNvSpPr>
          <p:nvPr>
            <p:ph type="ftr" sz="quarter" idx="14"/>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5"/>
          </p:nvPr>
        </p:nvSpPr>
        <p:spPr/>
        <p:txBody>
          <a:bodyPr/>
          <a:lstStyle>
            <a:lvl1pPr>
              <a:defRPr/>
            </a:lvl1pPr>
          </a:lstStyle>
          <a:p>
            <a:fld id="{98587EA3-60F8-4D4F-B763-391DD447CB4E}" type="slidenum">
              <a:rPr lang="en-GB" altLang="en-US"/>
              <a:pPr/>
              <a:t>‹#›</a:t>
            </a:fld>
            <a:endParaRPr lang="en-GB" altLang="en-US"/>
          </a:p>
        </p:txBody>
      </p:sp>
    </p:spTree>
    <p:extLst>
      <p:ext uri="{BB962C8B-B14F-4D97-AF65-F5344CB8AC3E}">
        <p14:creationId xmlns:p14="http://schemas.microsoft.com/office/powerpoint/2010/main" val="167567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and 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38" y="1155600"/>
            <a:ext cx="6940800" cy="3480300"/>
          </a:xfrm>
        </p:spPr>
        <p:txBody>
          <a:bodyPr/>
          <a:lstStyle>
            <a:lvl1pPr>
              <a:lnSpc>
                <a:spcPct val="9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GB"/>
              <a:t>Text in footer</a:t>
            </a:r>
          </a:p>
        </p:txBody>
      </p:sp>
      <p:sp>
        <p:nvSpPr>
          <p:cNvPr id="5" name="Slide Number Placeholder 5"/>
          <p:cNvSpPr>
            <a:spLocks noGrp="1"/>
          </p:cNvSpPr>
          <p:nvPr>
            <p:ph type="sldNum" sz="quarter" idx="11"/>
          </p:nvPr>
        </p:nvSpPr>
        <p:spPr/>
        <p:txBody>
          <a:bodyPr/>
          <a:lstStyle>
            <a:lvl1pPr>
              <a:defRPr/>
            </a:lvl1pPr>
          </a:lstStyle>
          <a:p>
            <a:fld id="{B5973FB7-55FB-4099-ADFD-1FF891A9160B}" type="slidenum">
              <a:rPr lang="en-GB" altLang="en-US"/>
              <a:pPr/>
              <a:t>‹#›</a:t>
            </a:fld>
            <a:endParaRPr lang="en-GB" altLang="en-US"/>
          </a:p>
        </p:txBody>
      </p:sp>
    </p:spTree>
    <p:extLst>
      <p:ext uri="{BB962C8B-B14F-4D97-AF65-F5344CB8AC3E}">
        <p14:creationId xmlns:p14="http://schemas.microsoft.com/office/powerpoint/2010/main" val="65241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9738" y="350838"/>
            <a:ext cx="82645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39738" y="1155700"/>
            <a:ext cx="82645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458788" y="4767263"/>
            <a:ext cx="5675312" cy="274637"/>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Arial" panose="020B0604020202020204" pitchFamily="34" charset="0"/>
                <a:cs typeface="Arial" panose="020B0604020202020204" pitchFamily="34" charset="0"/>
              </a:defRPr>
            </a:lvl1pPr>
          </a:lstStyle>
          <a:p>
            <a:pPr>
              <a:defRPr/>
            </a:pPr>
            <a:r>
              <a:rPr lang="en-GB"/>
              <a:t>Text in footer</a:t>
            </a:r>
          </a:p>
        </p:txBody>
      </p:sp>
      <p:sp>
        <p:nvSpPr>
          <p:cNvPr id="6" name="Slide Number Placeholder 5"/>
          <p:cNvSpPr>
            <a:spLocks noGrp="1"/>
          </p:cNvSpPr>
          <p:nvPr>
            <p:ph type="sldNum" sz="quarter" idx="4"/>
          </p:nvPr>
        </p:nvSpPr>
        <p:spPr>
          <a:xfrm>
            <a:off x="8391525" y="4767263"/>
            <a:ext cx="411163"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tx2"/>
                </a:solidFill>
                <a:latin typeface="Arial" panose="020B0604020202020204" pitchFamily="34" charset="0"/>
              </a:defRPr>
            </a:lvl1pPr>
          </a:lstStyle>
          <a:p>
            <a:fld id="{7632843F-7851-4C99-8CBA-A98A9A5883AF}" type="slidenum">
              <a:rPr lang="en-GB" altLang="en-US"/>
              <a:pPr/>
              <a:t>‹#›</a:t>
            </a:fld>
            <a:endParaRPr lang="en-GB" altLang="en-US"/>
          </a:p>
        </p:txBody>
      </p:sp>
      <p:cxnSp>
        <p:nvCxnSpPr>
          <p:cNvPr id="10" name="Straight Connector 9"/>
          <p:cNvCxnSpPr/>
          <p:nvPr/>
        </p:nvCxnSpPr>
        <p:spPr>
          <a:xfrm>
            <a:off x="554038" y="4789488"/>
            <a:ext cx="8142287"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9" r:id="rId15"/>
    <p:sldLayoutId id="2147484021" r:id="rId16"/>
    <p:sldLayoutId id="2147484022" r:id="rId17"/>
  </p:sldLayoutIdLst>
  <p:hf hdr="0" dt="0"/>
  <p:txStyles>
    <p:titleStyle>
      <a:lvl1pPr algn="l" rtl="0" eaLnBrk="0" fontAlgn="base" hangingPunct="0">
        <a:lnSpc>
          <a:spcPct val="90000"/>
        </a:lnSpc>
        <a:spcBef>
          <a:spcPct val="0"/>
        </a:spcBef>
        <a:spcAft>
          <a:spcPct val="0"/>
        </a:spcAft>
        <a:defRPr sz="3200"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a:solidFill>
            <a:schemeClr val="tx2"/>
          </a:solidFill>
          <a:latin typeface="Arial" charset="0"/>
          <a:cs typeface="Arial" charset="0"/>
        </a:defRPr>
      </a:lvl2pPr>
      <a:lvl3pPr algn="l" rtl="0" eaLnBrk="0" fontAlgn="base" hangingPunct="0">
        <a:lnSpc>
          <a:spcPct val="90000"/>
        </a:lnSpc>
        <a:spcBef>
          <a:spcPct val="0"/>
        </a:spcBef>
        <a:spcAft>
          <a:spcPct val="0"/>
        </a:spcAft>
        <a:defRPr sz="3200">
          <a:solidFill>
            <a:schemeClr val="tx2"/>
          </a:solidFill>
          <a:latin typeface="Arial" charset="0"/>
          <a:cs typeface="Arial" charset="0"/>
        </a:defRPr>
      </a:lvl3pPr>
      <a:lvl4pPr algn="l" rtl="0" eaLnBrk="0" fontAlgn="base" hangingPunct="0">
        <a:lnSpc>
          <a:spcPct val="90000"/>
        </a:lnSpc>
        <a:spcBef>
          <a:spcPct val="0"/>
        </a:spcBef>
        <a:spcAft>
          <a:spcPct val="0"/>
        </a:spcAft>
        <a:defRPr sz="3200">
          <a:solidFill>
            <a:schemeClr val="tx2"/>
          </a:solidFill>
          <a:latin typeface="Arial" charset="0"/>
          <a:cs typeface="Arial" charset="0"/>
        </a:defRPr>
      </a:lvl4pPr>
      <a:lvl5pPr algn="l" rtl="0" eaLnBrk="0" fontAlgn="base" hangingPunct="0">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defra.sharepoint.com/:w:/r/sites/MST-NE-DigitalServicesforWildlifeLicensingandPlanningAdvice/_layouts/15/Doc.aspx?sourcedoc=%7BD666DD95-6B04-4536-87B5-F5FAB2F49147%7D&amp;file=Roost%20flow%20discussion%20guide.docx&amp;action=default&amp;mobileredirect=true" TargetMode="External"/><Relationship Id="rId2" Type="http://schemas.openxmlformats.org/officeDocument/2006/relationships/hyperlink" Target="https://defra.sharepoint.com/:w:/r/sites/MST-NE-DigitalServicesforWildlifeLicensingandPlanningAdvice/_layouts/15/Doc.aspx?sourcedoc=%7B3E5F72D0-A73E-459F-A20E-A6438FB65545%7D&amp;file=SDDS%20Bat%20ER%20Research%20Plan%201.docx&amp;action=default&amp;mobileredirect=true" TargetMode="External"/><Relationship Id="rId1" Type="http://schemas.openxmlformats.org/officeDocument/2006/relationships/slideLayout" Target="../slideLayouts/slideLayout7.xml"/><Relationship Id="rId4" Type="http://schemas.openxmlformats.org/officeDocument/2006/relationships/hyperlink" Target="https://app.mural.co/t/designteam7731/m/designteam7731/1685541846512/a02da137c017f54a795e02585596eaa1c7c7b918?sender=u465597fa7bd21ef4c3c5213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33B"/>
        </a:solidFill>
        <a:effectLst/>
      </p:bgPr>
    </p:bg>
    <p:spTree>
      <p:nvGrpSpPr>
        <p:cNvPr id="1" name=""/>
        <p:cNvGrpSpPr/>
        <p:nvPr/>
      </p:nvGrpSpPr>
      <p:grpSpPr>
        <a:xfrm>
          <a:off x="0" y="0"/>
          <a:ext cx="0" cy="0"/>
          <a:chOff x="0" y="0"/>
          <a:chExt cx="0" cy="0"/>
        </a:xfrm>
      </p:grpSpPr>
      <p:sp>
        <p:nvSpPr>
          <p:cNvPr id="11266" name="Title 3"/>
          <p:cNvSpPr>
            <a:spLocks noGrp="1"/>
          </p:cNvSpPr>
          <p:nvPr>
            <p:ph type="ctrTitle"/>
          </p:nvPr>
        </p:nvSpPr>
        <p:spPr>
          <a:xfrm>
            <a:off x="431800" y="1301750"/>
            <a:ext cx="6081713" cy="911225"/>
          </a:xfrm>
        </p:spPr>
        <p:txBody>
          <a:bodyPr/>
          <a:lstStyle/>
          <a:p>
            <a:pPr eaLnBrk="1" hangingPunct="1"/>
            <a:r>
              <a:rPr lang="en-GB" altLang="en-US">
                <a:latin typeface="Arial"/>
                <a:cs typeface="Arial"/>
              </a:rPr>
              <a:t>The Roost Flow</a:t>
            </a:r>
          </a:p>
        </p:txBody>
      </p:sp>
      <p:sp>
        <p:nvSpPr>
          <p:cNvPr id="11267" name="Subtitle 4"/>
          <p:cNvSpPr>
            <a:spLocks noGrp="1"/>
          </p:cNvSpPr>
          <p:nvPr>
            <p:ph type="subTitle" idx="1"/>
          </p:nvPr>
        </p:nvSpPr>
        <p:spPr>
          <a:xfrm>
            <a:off x="431800" y="2282825"/>
            <a:ext cx="6081713" cy="739775"/>
          </a:xfrm>
        </p:spPr>
        <p:txBody>
          <a:bodyPr/>
          <a:lstStyle/>
          <a:p>
            <a:pPr eaLnBrk="1" hangingPunct="1"/>
            <a:r>
              <a:rPr lang="en-GB" altLang="en-US">
                <a:latin typeface="Arial"/>
                <a:cs typeface="Arial"/>
              </a:rPr>
              <a:t>Combining usability testing with exploratory research</a:t>
            </a:r>
            <a:endParaRPr lang="en-GB" altLang="en-US" err="1"/>
          </a:p>
        </p:txBody>
      </p:sp>
      <p:sp>
        <p:nvSpPr>
          <p:cNvPr id="2" name="TextBox 1">
            <a:extLst>
              <a:ext uri="{FF2B5EF4-FFF2-40B4-BE49-F238E27FC236}">
                <a16:creationId xmlns:a16="http://schemas.microsoft.com/office/drawing/2014/main" id="{29931055-84DF-44C7-9E76-BCB69F1586F4}"/>
              </a:ext>
            </a:extLst>
          </p:cNvPr>
          <p:cNvSpPr txBox="1"/>
          <p:nvPr/>
        </p:nvSpPr>
        <p:spPr>
          <a:xfrm>
            <a:off x="7178566" y="4225158"/>
            <a:ext cx="1965434" cy="830997"/>
          </a:xfrm>
          <a:prstGeom prst="rect">
            <a:avLst/>
          </a:prstGeom>
          <a:noFill/>
        </p:spPr>
        <p:txBody>
          <a:bodyPr wrap="square" rtlCol="0">
            <a:spAutoFit/>
          </a:bodyPr>
          <a:lstStyle/>
          <a:p>
            <a:r>
              <a:rPr lang="en-GB" sz="1200">
                <a:solidFill>
                  <a:schemeClr val="bg2"/>
                </a:solidFill>
                <a:latin typeface="Arial" panose="020B0604020202020204" pitchFamily="34" charset="0"/>
              </a:rPr>
              <a:t>Reference: LIT 17678</a:t>
            </a:r>
          </a:p>
          <a:p>
            <a:r>
              <a:rPr lang="en-GB" sz="1200">
                <a:solidFill>
                  <a:schemeClr val="bg2"/>
                </a:solidFill>
                <a:latin typeface="Arial" panose="020B0604020202020204" pitchFamily="34" charset="0"/>
              </a:rPr>
              <a:t>Version: 2.0</a:t>
            </a:r>
          </a:p>
          <a:p>
            <a:r>
              <a:rPr lang="en-GB" sz="1200">
                <a:solidFill>
                  <a:schemeClr val="bg2"/>
                </a:solidFill>
                <a:latin typeface="Arial" panose="020B0604020202020204" pitchFamily="34" charset="0"/>
              </a:rPr>
              <a:t>Published: June 2022</a:t>
            </a:r>
          </a:p>
          <a:p>
            <a:r>
              <a:rPr lang="en-GB" sz="1200">
                <a:solidFill>
                  <a:schemeClr val="bg2"/>
                </a:solidFill>
                <a:latin typeface="Arial" panose="020B0604020202020204" pitchFamily="34" charset="0"/>
              </a:rPr>
              <a:t>Classification: OFFICIAL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8476" y="435158"/>
            <a:ext cx="8264525" cy="361950"/>
          </a:xfrm>
        </p:spPr>
        <p:txBody>
          <a:bodyPr/>
          <a:lstStyle/>
          <a:p>
            <a:pPr eaLnBrk="1" hangingPunct="1"/>
            <a:r>
              <a:rPr lang="en-GB" altLang="en-US">
                <a:solidFill>
                  <a:srgbClr val="00A33B"/>
                </a:solidFill>
                <a:latin typeface="Arial"/>
                <a:cs typeface="Arial"/>
              </a:rPr>
              <a:t>High level journey</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10</a:t>
            </a:fld>
            <a:endParaRPr lang="en-GB" altLang="en-US" sz="1000"/>
          </a:p>
        </p:txBody>
      </p:sp>
      <p:sp>
        <p:nvSpPr>
          <p:cNvPr id="5" name="Rectangle 4">
            <a:extLst>
              <a:ext uri="{FF2B5EF4-FFF2-40B4-BE49-F238E27FC236}">
                <a16:creationId xmlns:a16="http://schemas.microsoft.com/office/drawing/2014/main" id="{B9F2CACA-EBD0-A2AD-516D-238730C68112}"/>
              </a:ext>
            </a:extLst>
          </p:cNvPr>
          <p:cNvSpPr/>
          <p:nvPr/>
        </p:nvSpPr>
        <p:spPr>
          <a:xfrm>
            <a:off x="1114265" y="1488879"/>
            <a:ext cx="2979714" cy="294662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 name="TextBox 5">
            <a:extLst>
              <a:ext uri="{FF2B5EF4-FFF2-40B4-BE49-F238E27FC236}">
                <a16:creationId xmlns:a16="http://schemas.microsoft.com/office/drawing/2014/main" id="{6BB23060-D252-F1D4-4574-9FF555F26C06}"/>
              </a:ext>
            </a:extLst>
          </p:cNvPr>
          <p:cNvSpPr txBox="1"/>
          <p:nvPr/>
        </p:nvSpPr>
        <p:spPr>
          <a:xfrm>
            <a:off x="1118017" y="1835626"/>
            <a:ext cx="2969896" cy="32316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71450" indent="-171450">
              <a:buFont typeface="Arial"/>
              <a:buChar char="•"/>
            </a:pPr>
            <a:r>
              <a:rPr lang="en-US" sz="1200">
                <a:solidFill>
                  <a:schemeClr val="tx1">
                    <a:lumMod val="75000"/>
                    <a:lumOff val="25000"/>
                  </a:schemeClr>
                </a:solidFill>
                <a:latin typeface="Arial"/>
                <a:cs typeface="Arial"/>
              </a:rPr>
              <a:t>One site can consist of multiple surveys,  spanning over multiple years.</a:t>
            </a:r>
            <a:endParaRPr lang="en-US" sz="1200">
              <a:solidFill>
                <a:schemeClr val="tx1">
                  <a:lumMod val="75000"/>
                  <a:lumOff val="25000"/>
                </a:schemeClr>
              </a:solidFill>
              <a:latin typeface="Arial"/>
            </a:endParaRPr>
          </a:p>
          <a:p>
            <a:pPr marL="171450" indent="-171450">
              <a:buFont typeface="Arial"/>
              <a:buChar char="•"/>
            </a:pPr>
            <a:r>
              <a:rPr lang="en-US" sz="1200">
                <a:solidFill>
                  <a:schemeClr val="tx1">
                    <a:lumMod val="75000"/>
                    <a:lumOff val="25000"/>
                  </a:schemeClr>
                </a:solidFill>
                <a:latin typeface="Arial"/>
                <a:cs typeface="Calibri"/>
              </a:rPr>
              <a:t>Emergence, infrared, dusk and radio tracking.</a:t>
            </a:r>
            <a:endParaRPr lang="en-US" sz="1200">
              <a:solidFill>
                <a:schemeClr val="tx1">
                  <a:lumMod val="75000"/>
                  <a:lumOff val="25000"/>
                </a:schemeClr>
              </a:solidFill>
              <a:latin typeface="Arial"/>
            </a:endParaRPr>
          </a:p>
          <a:p>
            <a:pPr marL="171450" indent="-171450">
              <a:buFont typeface="Arial"/>
              <a:buChar char="•"/>
            </a:pPr>
            <a:r>
              <a:rPr lang="en-US" sz="1200">
                <a:solidFill>
                  <a:schemeClr val="tx1">
                    <a:lumMod val="75000"/>
                    <a:lumOff val="25000"/>
                  </a:schemeClr>
                </a:solidFill>
                <a:latin typeface="Arial"/>
                <a:cs typeface="Calibri"/>
              </a:rPr>
              <a:t>Tools allow them to re-watch emergences if not on site.</a:t>
            </a:r>
          </a:p>
          <a:p>
            <a:pPr marL="171450" indent="-171450">
              <a:buFont typeface="Arial"/>
              <a:buChar char="•"/>
            </a:pPr>
            <a:r>
              <a:rPr lang="en-US" sz="1200">
                <a:solidFill>
                  <a:schemeClr val="tx1">
                    <a:lumMod val="75000"/>
                    <a:lumOff val="25000"/>
                  </a:schemeClr>
                </a:solidFill>
                <a:latin typeface="Arial"/>
                <a:cs typeface="Calibri"/>
              </a:rPr>
              <a:t>Usually requires a team of ecologists, subcontractors, freelancers</a:t>
            </a:r>
          </a:p>
          <a:p>
            <a:pPr marL="171450" indent="-171450">
              <a:buFont typeface="Arial"/>
              <a:buChar char="•"/>
            </a:pPr>
            <a:r>
              <a:rPr lang="en-US" sz="1200">
                <a:solidFill>
                  <a:schemeClr val="tx1">
                    <a:lumMod val="75000"/>
                    <a:lumOff val="25000"/>
                  </a:schemeClr>
                </a:solidFill>
                <a:latin typeface="Arial"/>
                <a:cs typeface="Calibri"/>
              </a:rPr>
              <a:t>Create own  templates for ease of data collection</a:t>
            </a:r>
          </a:p>
          <a:p>
            <a:pPr marL="171450" indent="-171450">
              <a:buFont typeface="Arial"/>
              <a:buChar char="•"/>
            </a:pPr>
            <a:r>
              <a:rPr lang="en-US" sz="1200">
                <a:solidFill>
                  <a:schemeClr val="tx1">
                    <a:lumMod val="75000"/>
                    <a:lumOff val="25000"/>
                  </a:schemeClr>
                </a:solidFill>
                <a:latin typeface="Arial"/>
                <a:cs typeface="Calibri"/>
              </a:rPr>
              <a:t>Data stored on a hard drive </a:t>
            </a:r>
          </a:p>
          <a:p>
            <a:pPr marL="171450" indent="-171450">
              <a:buFont typeface="Arial"/>
              <a:buChar char="•"/>
            </a:pPr>
            <a:r>
              <a:rPr lang="en-US" sz="1200">
                <a:solidFill>
                  <a:schemeClr val="tx1">
                    <a:lumMod val="75000"/>
                    <a:lumOff val="25000"/>
                  </a:schemeClr>
                </a:solidFill>
                <a:latin typeface="Arial"/>
                <a:cs typeface="Calibri"/>
              </a:rPr>
              <a:t>Both digital and paper data collection</a:t>
            </a:r>
          </a:p>
          <a:p>
            <a:pPr marL="171450" indent="-171450">
              <a:buFont typeface="Arial"/>
              <a:buChar char="•"/>
            </a:pPr>
            <a:endParaRPr lang="en-US" sz="1200">
              <a:latin typeface="+mj-lt"/>
              <a:cs typeface="Calibri"/>
            </a:endParaRPr>
          </a:p>
          <a:p>
            <a:pPr marL="171450" indent="-171450">
              <a:buFont typeface="Arial"/>
              <a:buChar char="•"/>
            </a:pPr>
            <a:endParaRPr lang="en-US" sz="1200">
              <a:latin typeface="+mj-lt"/>
              <a:cs typeface="Calibri"/>
            </a:endParaRPr>
          </a:p>
          <a:p>
            <a:pPr marL="171450" indent="-171450">
              <a:buFont typeface="Arial"/>
              <a:buChar char="•"/>
            </a:pPr>
            <a:endParaRPr lang="en-US" sz="1200">
              <a:latin typeface="+mj-lt"/>
            </a:endParaRPr>
          </a:p>
          <a:p>
            <a:pPr marL="171450" indent="-171450">
              <a:buFont typeface="Calibri"/>
              <a:buChar char="-"/>
            </a:pPr>
            <a:endParaRPr lang="en-US" sz="1200">
              <a:latin typeface="+mj-lt"/>
            </a:endParaRPr>
          </a:p>
        </p:txBody>
      </p:sp>
      <p:sp>
        <p:nvSpPr>
          <p:cNvPr id="10" name="Rectangle: Rounded Corners 9">
            <a:extLst>
              <a:ext uri="{FF2B5EF4-FFF2-40B4-BE49-F238E27FC236}">
                <a16:creationId xmlns:a16="http://schemas.microsoft.com/office/drawing/2014/main" id="{116FF20E-C8D6-4677-9781-D54076A0598A}"/>
              </a:ext>
            </a:extLst>
          </p:cNvPr>
          <p:cNvSpPr/>
          <p:nvPr/>
        </p:nvSpPr>
        <p:spPr>
          <a:xfrm>
            <a:off x="1109960" y="1313829"/>
            <a:ext cx="1634132" cy="4196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200" b="1">
                <a:solidFill>
                  <a:schemeClr val="tx1">
                    <a:lumMod val="75000"/>
                    <a:lumOff val="25000"/>
                  </a:schemeClr>
                </a:solidFill>
                <a:latin typeface="Arial"/>
                <a:cs typeface="Calibri"/>
              </a:rPr>
              <a:t>Conduct field study</a:t>
            </a:r>
            <a:endParaRPr lang="en-US" sz="1200">
              <a:solidFill>
                <a:schemeClr val="tx1">
                  <a:lumMod val="75000"/>
                  <a:lumOff val="25000"/>
                </a:schemeClr>
              </a:solidFill>
              <a:latin typeface="Arial"/>
              <a:cs typeface="Calibri"/>
            </a:endParaRPr>
          </a:p>
        </p:txBody>
      </p:sp>
      <p:sp>
        <p:nvSpPr>
          <p:cNvPr id="13" name="Arrow: Right 12">
            <a:extLst>
              <a:ext uri="{FF2B5EF4-FFF2-40B4-BE49-F238E27FC236}">
                <a16:creationId xmlns:a16="http://schemas.microsoft.com/office/drawing/2014/main" id="{747DD90C-3C9D-5448-B011-7AC04DAE0D62}"/>
              </a:ext>
            </a:extLst>
          </p:cNvPr>
          <p:cNvSpPr/>
          <p:nvPr/>
        </p:nvSpPr>
        <p:spPr>
          <a:xfrm>
            <a:off x="3989279" y="1333177"/>
            <a:ext cx="464343" cy="357187"/>
          </a:xfrm>
          <a:prstGeom prst="rightArrow">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 name="Rectangle 1">
            <a:extLst>
              <a:ext uri="{FF2B5EF4-FFF2-40B4-BE49-F238E27FC236}">
                <a16:creationId xmlns:a16="http://schemas.microsoft.com/office/drawing/2014/main" id="{F2BFDA15-38DB-703A-C078-3ADF52637231}"/>
              </a:ext>
            </a:extLst>
          </p:cNvPr>
          <p:cNvSpPr/>
          <p:nvPr/>
        </p:nvSpPr>
        <p:spPr>
          <a:xfrm>
            <a:off x="-1418903" y="1657896"/>
            <a:ext cx="1636689" cy="268585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3" name="Rectangle: Rounded Corners 2">
            <a:extLst>
              <a:ext uri="{FF2B5EF4-FFF2-40B4-BE49-F238E27FC236}">
                <a16:creationId xmlns:a16="http://schemas.microsoft.com/office/drawing/2014/main" id="{996138CB-B355-0C15-EA9C-5C7DC2C5613C}"/>
              </a:ext>
            </a:extLst>
          </p:cNvPr>
          <p:cNvSpPr/>
          <p:nvPr/>
        </p:nvSpPr>
        <p:spPr>
          <a:xfrm>
            <a:off x="-1418971" y="1309321"/>
            <a:ext cx="1634132" cy="419695"/>
          </a:xfrm>
          <a:prstGeom prst="round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1200" b="1" u="sng">
              <a:solidFill>
                <a:schemeClr val="bg2">
                  <a:lumMod val="85000"/>
                </a:schemeClr>
              </a:solidFill>
              <a:cs typeface="Calibri"/>
            </a:endParaRPr>
          </a:p>
        </p:txBody>
      </p:sp>
      <p:sp>
        <p:nvSpPr>
          <p:cNvPr id="16" name="Arrow: Right 15">
            <a:extLst>
              <a:ext uri="{FF2B5EF4-FFF2-40B4-BE49-F238E27FC236}">
                <a16:creationId xmlns:a16="http://schemas.microsoft.com/office/drawing/2014/main" id="{8E6FDAD6-7DF5-5DC1-5D73-F3CE8141D033}"/>
              </a:ext>
            </a:extLst>
          </p:cNvPr>
          <p:cNvSpPr/>
          <p:nvPr/>
        </p:nvSpPr>
        <p:spPr>
          <a:xfrm>
            <a:off x="458258" y="1332069"/>
            <a:ext cx="464343" cy="357187"/>
          </a:xfrm>
          <a:prstGeom prst="rightArrow">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7AD4A2C2-74C0-0356-BAB3-B20A60B902A1}"/>
              </a:ext>
            </a:extLst>
          </p:cNvPr>
          <p:cNvSpPr/>
          <p:nvPr/>
        </p:nvSpPr>
        <p:spPr>
          <a:xfrm>
            <a:off x="8283201" y="1734641"/>
            <a:ext cx="2979714" cy="294662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 name="TextBox 5">
            <a:extLst>
              <a:ext uri="{FF2B5EF4-FFF2-40B4-BE49-F238E27FC236}">
                <a16:creationId xmlns:a16="http://schemas.microsoft.com/office/drawing/2014/main" id="{0FA8A256-9ECB-A8CE-C12A-BB77B1E352B7}"/>
              </a:ext>
            </a:extLst>
          </p:cNvPr>
          <p:cNvSpPr txBox="1"/>
          <p:nvPr/>
        </p:nvSpPr>
        <p:spPr>
          <a:xfrm>
            <a:off x="8286953" y="1884642"/>
            <a:ext cx="282936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71450" indent="-171450">
              <a:buFont typeface="Arial"/>
              <a:buChar char="•"/>
            </a:pPr>
            <a:endParaRPr lang="en-US" sz="1200">
              <a:latin typeface="+mj-lt"/>
              <a:cs typeface="Calibri"/>
            </a:endParaRPr>
          </a:p>
          <a:p>
            <a:pPr marL="171450" indent="-171450">
              <a:buFont typeface="Arial"/>
              <a:buChar char="•"/>
            </a:pPr>
            <a:endParaRPr lang="en-US" sz="1200">
              <a:latin typeface="+mj-lt"/>
              <a:cs typeface="Calibri"/>
            </a:endParaRPr>
          </a:p>
          <a:p>
            <a:pPr marL="171450" indent="-171450">
              <a:buFont typeface="Arial"/>
              <a:buChar char="•"/>
            </a:pPr>
            <a:endParaRPr lang="en-US" sz="1200">
              <a:latin typeface="+mj-lt"/>
            </a:endParaRPr>
          </a:p>
          <a:p>
            <a:pPr marL="171450" indent="-171450">
              <a:buFont typeface="Calibri"/>
              <a:buChar char="-"/>
            </a:pPr>
            <a:endParaRPr lang="en-US" sz="1200">
              <a:latin typeface="+mj-lt"/>
            </a:endParaRPr>
          </a:p>
        </p:txBody>
      </p:sp>
      <p:sp>
        <p:nvSpPr>
          <p:cNvPr id="19" name="Rectangle: Rounded Corners 18">
            <a:extLst>
              <a:ext uri="{FF2B5EF4-FFF2-40B4-BE49-F238E27FC236}">
                <a16:creationId xmlns:a16="http://schemas.microsoft.com/office/drawing/2014/main" id="{6631F7ED-8B5C-DF8B-3984-53F2B3723939}"/>
              </a:ext>
            </a:extLst>
          </p:cNvPr>
          <p:cNvSpPr/>
          <p:nvPr/>
        </p:nvSpPr>
        <p:spPr>
          <a:xfrm>
            <a:off x="8288265" y="1297263"/>
            <a:ext cx="1634132" cy="4196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sz="1200" b="1">
              <a:solidFill>
                <a:schemeClr val="tx1"/>
              </a:solidFill>
              <a:cs typeface="Calibri"/>
            </a:endParaRPr>
          </a:p>
        </p:txBody>
      </p:sp>
      <p:sp>
        <p:nvSpPr>
          <p:cNvPr id="22" name="Rectangle 21">
            <a:extLst>
              <a:ext uri="{FF2B5EF4-FFF2-40B4-BE49-F238E27FC236}">
                <a16:creationId xmlns:a16="http://schemas.microsoft.com/office/drawing/2014/main" id="{B49F2E73-D769-8E16-DC34-2C3ACE0C5A23}"/>
              </a:ext>
            </a:extLst>
          </p:cNvPr>
          <p:cNvSpPr/>
          <p:nvPr/>
        </p:nvSpPr>
        <p:spPr>
          <a:xfrm>
            <a:off x="4769881" y="1481681"/>
            <a:ext cx="2979714" cy="294662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3" name="TextBox 5">
            <a:extLst>
              <a:ext uri="{FF2B5EF4-FFF2-40B4-BE49-F238E27FC236}">
                <a16:creationId xmlns:a16="http://schemas.microsoft.com/office/drawing/2014/main" id="{238F6A9E-1129-A7FC-41DC-44E1A0D69809}"/>
              </a:ext>
            </a:extLst>
          </p:cNvPr>
          <p:cNvSpPr txBox="1"/>
          <p:nvPr/>
        </p:nvSpPr>
        <p:spPr>
          <a:xfrm>
            <a:off x="4773633" y="1847166"/>
            <a:ext cx="2829364" cy="286232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71450" indent="-171450">
              <a:buFont typeface="Arial"/>
              <a:buChar char="•"/>
            </a:pPr>
            <a:r>
              <a:rPr lang="en-US" sz="1200">
                <a:solidFill>
                  <a:schemeClr val="tx1">
                    <a:lumMod val="75000"/>
                    <a:lumOff val="25000"/>
                  </a:schemeClr>
                </a:solidFill>
                <a:latin typeface="ariak"/>
                <a:cs typeface="Arial"/>
              </a:rPr>
              <a:t>Full documentation of data collected from the surveys.</a:t>
            </a:r>
            <a:endParaRPr lang="en-US">
              <a:solidFill>
                <a:schemeClr val="tx1">
                  <a:lumMod val="75000"/>
                  <a:lumOff val="25000"/>
                </a:schemeClr>
              </a:solidFill>
              <a:latin typeface="ariak"/>
            </a:endParaRPr>
          </a:p>
          <a:p>
            <a:pPr marL="171450" indent="-171450">
              <a:buFont typeface="Arial"/>
              <a:buChar char="•"/>
            </a:pPr>
            <a:r>
              <a:rPr lang="en-US" sz="1200">
                <a:solidFill>
                  <a:schemeClr val="tx1">
                    <a:lumMod val="75000"/>
                    <a:lumOff val="25000"/>
                  </a:schemeClr>
                </a:solidFill>
                <a:latin typeface="ariak"/>
                <a:cs typeface="Arial"/>
              </a:rPr>
              <a:t>Contains development proposals, methods, results, recommendations, photos of the building/ plans, limitations.</a:t>
            </a:r>
          </a:p>
          <a:p>
            <a:pPr marL="171450" indent="-171450">
              <a:buFont typeface="Arial"/>
              <a:buChar char="•"/>
            </a:pPr>
            <a:r>
              <a:rPr lang="en-US" sz="1200">
                <a:solidFill>
                  <a:schemeClr val="tx1">
                    <a:lumMod val="75000"/>
                    <a:lumOff val="25000"/>
                  </a:schemeClr>
                </a:solidFill>
                <a:latin typeface="ariak"/>
                <a:cs typeface="Arial"/>
              </a:rPr>
              <a:t>More complex projects will have higher level of detail.</a:t>
            </a:r>
          </a:p>
          <a:p>
            <a:pPr marL="171450" indent="-171450">
              <a:buFont typeface="Arial"/>
              <a:buChar char="•"/>
            </a:pPr>
            <a:r>
              <a:rPr lang="en-US" sz="1200">
                <a:solidFill>
                  <a:schemeClr val="tx1">
                    <a:lumMod val="75000"/>
                    <a:lumOff val="25000"/>
                  </a:schemeClr>
                </a:solidFill>
                <a:latin typeface="ariak"/>
                <a:cs typeface="Arial"/>
              </a:rPr>
              <a:t>Information about large sets of  roosts documented in tables. </a:t>
            </a:r>
          </a:p>
          <a:p>
            <a:endParaRPr lang="en-US" sz="1200">
              <a:latin typeface="+mj-lt"/>
              <a:cs typeface="Arial"/>
            </a:endParaRPr>
          </a:p>
          <a:p>
            <a:pPr marL="171450" indent="-171450">
              <a:buFont typeface="Arial"/>
              <a:buChar char="•"/>
            </a:pPr>
            <a:endParaRPr lang="en-US" sz="1200">
              <a:latin typeface="+mj-lt"/>
              <a:cs typeface="Calibri"/>
            </a:endParaRPr>
          </a:p>
          <a:p>
            <a:pPr marL="171450" indent="-171450">
              <a:buFont typeface="Arial"/>
              <a:buChar char="•"/>
            </a:pPr>
            <a:endParaRPr lang="en-US" sz="1200">
              <a:latin typeface="+mj-lt"/>
              <a:cs typeface="Calibri"/>
            </a:endParaRPr>
          </a:p>
          <a:p>
            <a:pPr marL="171450" indent="-171450">
              <a:buFont typeface="Arial"/>
              <a:buChar char="•"/>
            </a:pPr>
            <a:endParaRPr lang="en-US" sz="1200">
              <a:latin typeface="+mj-lt"/>
            </a:endParaRPr>
          </a:p>
          <a:p>
            <a:pPr marL="171450" indent="-171450">
              <a:buFont typeface="Calibri"/>
              <a:buChar char="-"/>
            </a:pPr>
            <a:endParaRPr lang="en-US" sz="1200">
              <a:latin typeface="+mj-lt"/>
            </a:endParaRPr>
          </a:p>
        </p:txBody>
      </p:sp>
      <p:sp>
        <p:nvSpPr>
          <p:cNvPr id="18" name="Rectangle: Rounded Corners 17">
            <a:extLst>
              <a:ext uri="{FF2B5EF4-FFF2-40B4-BE49-F238E27FC236}">
                <a16:creationId xmlns:a16="http://schemas.microsoft.com/office/drawing/2014/main" id="{6D143E45-3672-C868-53B5-74C5C29F1782}"/>
              </a:ext>
            </a:extLst>
          </p:cNvPr>
          <p:cNvSpPr/>
          <p:nvPr/>
        </p:nvSpPr>
        <p:spPr>
          <a:xfrm>
            <a:off x="4784315" y="1316002"/>
            <a:ext cx="1634132" cy="4196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200" b="1">
                <a:solidFill>
                  <a:schemeClr val="tx1">
                    <a:lumMod val="75000"/>
                    <a:lumOff val="25000"/>
                  </a:schemeClr>
                </a:solidFill>
                <a:latin typeface="Arial"/>
                <a:cs typeface="Calibri"/>
              </a:rPr>
              <a:t>Compose survey report</a:t>
            </a:r>
          </a:p>
        </p:txBody>
      </p:sp>
      <p:sp>
        <p:nvSpPr>
          <p:cNvPr id="14" name="Arrow: Right 13">
            <a:extLst>
              <a:ext uri="{FF2B5EF4-FFF2-40B4-BE49-F238E27FC236}">
                <a16:creationId xmlns:a16="http://schemas.microsoft.com/office/drawing/2014/main" id="{D9996B19-B344-5A62-98C1-BC683C7C65DF}"/>
              </a:ext>
            </a:extLst>
          </p:cNvPr>
          <p:cNvSpPr/>
          <p:nvPr/>
        </p:nvSpPr>
        <p:spPr>
          <a:xfrm>
            <a:off x="7599854" y="1293834"/>
            <a:ext cx="464343" cy="357187"/>
          </a:xfrm>
          <a:prstGeom prst="rightArrow">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7" name="Title 1">
            <a:extLst>
              <a:ext uri="{FF2B5EF4-FFF2-40B4-BE49-F238E27FC236}">
                <a16:creationId xmlns:a16="http://schemas.microsoft.com/office/drawing/2014/main" id="{1F889AB5-9984-1EC7-502A-CEC186FF4945}"/>
              </a:ext>
            </a:extLst>
          </p:cNvPr>
          <p:cNvSpPr txBox="1">
            <a:spLocks/>
          </p:cNvSpPr>
          <p:nvPr/>
        </p:nvSpPr>
        <p:spPr bwMode="auto">
          <a:xfrm>
            <a:off x="6983640" y="123888"/>
            <a:ext cx="2128988" cy="4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a:solidFill>
                  <a:schemeClr val="tx2"/>
                </a:solidFill>
                <a:latin typeface="Arial" charset="0"/>
                <a:cs typeface="Arial" charset="0"/>
              </a:defRPr>
            </a:lvl2pPr>
            <a:lvl3pPr algn="l" rtl="0" eaLnBrk="0" fontAlgn="base" hangingPunct="0">
              <a:lnSpc>
                <a:spcPct val="90000"/>
              </a:lnSpc>
              <a:spcBef>
                <a:spcPct val="0"/>
              </a:spcBef>
              <a:spcAft>
                <a:spcPct val="0"/>
              </a:spcAft>
              <a:defRPr sz="3200">
                <a:solidFill>
                  <a:schemeClr val="tx2"/>
                </a:solidFill>
                <a:latin typeface="Arial" charset="0"/>
                <a:cs typeface="Arial" charset="0"/>
              </a:defRPr>
            </a:lvl3pPr>
            <a:lvl4pPr algn="l" rtl="0" eaLnBrk="0" fontAlgn="base" hangingPunct="0">
              <a:lnSpc>
                <a:spcPct val="90000"/>
              </a:lnSpc>
              <a:spcBef>
                <a:spcPct val="0"/>
              </a:spcBef>
              <a:spcAft>
                <a:spcPct val="0"/>
              </a:spcAft>
              <a:defRPr sz="3200">
                <a:solidFill>
                  <a:schemeClr val="tx2"/>
                </a:solidFill>
                <a:latin typeface="Arial" charset="0"/>
                <a:cs typeface="Arial" charset="0"/>
              </a:defRPr>
            </a:lvl4pPr>
            <a:lvl5pPr algn="l" rtl="0" eaLnBrk="0" fontAlgn="base" hangingPunct="0">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GB" altLang="en-US" sz="1400">
                <a:solidFill>
                  <a:srgbClr val="00A33B"/>
                </a:solidFill>
                <a:latin typeface="Arial"/>
                <a:cs typeface="Arial"/>
              </a:rPr>
              <a:t>*requires more research</a:t>
            </a:r>
          </a:p>
        </p:txBody>
      </p:sp>
    </p:spTree>
    <p:extLst>
      <p:ext uri="{BB962C8B-B14F-4D97-AF65-F5344CB8AC3E}">
        <p14:creationId xmlns:p14="http://schemas.microsoft.com/office/powerpoint/2010/main" val="374899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8476" y="435158"/>
            <a:ext cx="8264525" cy="361950"/>
          </a:xfrm>
        </p:spPr>
        <p:txBody>
          <a:bodyPr/>
          <a:lstStyle/>
          <a:p>
            <a:pPr eaLnBrk="1" hangingPunct="1"/>
            <a:r>
              <a:rPr lang="en-GB" altLang="en-US">
                <a:solidFill>
                  <a:srgbClr val="00A33B"/>
                </a:solidFill>
                <a:latin typeface="Arial"/>
                <a:cs typeface="Arial"/>
              </a:rPr>
              <a:t>High level journey</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11</a:t>
            </a:fld>
            <a:endParaRPr lang="en-GB" altLang="en-US" sz="1000"/>
          </a:p>
        </p:txBody>
      </p:sp>
      <p:sp>
        <p:nvSpPr>
          <p:cNvPr id="5" name="Rectangle 4">
            <a:extLst>
              <a:ext uri="{FF2B5EF4-FFF2-40B4-BE49-F238E27FC236}">
                <a16:creationId xmlns:a16="http://schemas.microsoft.com/office/drawing/2014/main" id="{B9F2CACA-EBD0-A2AD-516D-238730C68112}"/>
              </a:ext>
            </a:extLst>
          </p:cNvPr>
          <p:cNvSpPr/>
          <p:nvPr/>
        </p:nvSpPr>
        <p:spPr>
          <a:xfrm>
            <a:off x="552134" y="1479511"/>
            <a:ext cx="2248944" cy="293725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 name="TextBox 5">
            <a:extLst>
              <a:ext uri="{FF2B5EF4-FFF2-40B4-BE49-F238E27FC236}">
                <a16:creationId xmlns:a16="http://schemas.microsoft.com/office/drawing/2014/main" id="{6BB23060-D252-F1D4-4574-9FF555F26C06}"/>
              </a:ext>
            </a:extLst>
          </p:cNvPr>
          <p:cNvSpPr txBox="1"/>
          <p:nvPr/>
        </p:nvSpPr>
        <p:spPr>
          <a:xfrm>
            <a:off x="555886" y="1901208"/>
            <a:ext cx="2239126" cy="249299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71450" indent="-171450">
              <a:buFont typeface="Arial"/>
              <a:buChar char="•"/>
            </a:pPr>
            <a:r>
              <a:rPr lang="en-US" sz="1200">
                <a:solidFill>
                  <a:schemeClr val="tx1">
                    <a:lumMod val="75000"/>
                    <a:lumOff val="25000"/>
                  </a:schemeClr>
                </a:solidFill>
                <a:latin typeface="Arial"/>
                <a:cs typeface="Calibri"/>
              </a:rPr>
              <a:t>Client is sent a copy of the report (this might be a simpler/  more condensed version)</a:t>
            </a:r>
          </a:p>
          <a:p>
            <a:pPr marL="171450" indent="-171450">
              <a:buFont typeface="Arial"/>
              <a:buChar char="•"/>
            </a:pPr>
            <a:r>
              <a:rPr lang="en-US" sz="1200">
                <a:solidFill>
                  <a:schemeClr val="tx1">
                    <a:lumMod val="75000"/>
                    <a:lumOff val="25000"/>
                  </a:schemeClr>
                </a:solidFill>
                <a:latin typeface="Arial"/>
                <a:cs typeface="Calibri"/>
              </a:rPr>
              <a:t>Agreements made with the client – mitigation that works for both parties.</a:t>
            </a:r>
          </a:p>
          <a:p>
            <a:pPr marL="171450" indent="-171450">
              <a:buFont typeface="Arial"/>
              <a:buChar char="•"/>
            </a:pPr>
            <a:r>
              <a:rPr lang="en-US" sz="1200">
                <a:solidFill>
                  <a:schemeClr val="tx1">
                    <a:lumMod val="75000"/>
                    <a:lumOff val="25000"/>
                  </a:schemeClr>
                </a:solidFill>
                <a:latin typeface="Arial"/>
                <a:cs typeface="Calibri"/>
              </a:rPr>
              <a:t>More complex projects might need regular consultation with NE advisors (this might trigger additional documentation)</a:t>
            </a:r>
          </a:p>
          <a:p>
            <a:pPr marL="171450" indent="-171450">
              <a:buFont typeface="Calibri"/>
              <a:buChar char="-"/>
            </a:pPr>
            <a:endParaRPr lang="en-US" sz="1200">
              <a:latin typeface="+mj-lt"/>
            </a:endParaRPr>
          </a:p>
        </p:txBody>
      </p:sp>
      <p:sp>
        <p:nvSpPr>
          <p:cNvPr id="10" name="Rectangle: Rounded Corners 9">
            <a:extLst>
              <a:ext uri="{FF2B5EF4-FFF2-40B4-BE49-F238E27FC236}">
                <a16:creationId xmlns:a16="http://schemas.microsoft.com/office/drawing/2014/main" id="{116FF20E-C8D6-4677-9781-D54076A0598A}"/>
              </a:ext>
            </a:extLst>
          </p:cNvPr>
          <p:cNvSpPr/>
          <p:nvPr/>
        </p:nvSpPr>
        <p:spPr>
          <a:xfrm>
            <a:off x="547829" y="1332566"/>
            <a:ext cx="1634132" cy="4196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200" b="1">
                <a:solidFill>
                  <a:schemeClr val="tx1">
                    <a:lumMod val="75000"/>
                    <a:lumOff val="25000"/>
                  </a:schemeClr>
                </a:solidFill>
                <a:latin typeface="Arial"/>
                <a:cs typeface="Calibri"/>
              </a:rPr>
              <a:t>Communication with client &amp; NE</a:t>
            </a:r>
          </a:p>
        </p:txBody>
      </p:sp>
      <p:sp>
        <p:nvSpPr>
          <p:cNvPr id="13" name="Arrow: Right 12">
            <a:extLst>
              <a:ext uri="{FF2B5EF4-FFF2-40B4-BE49-F238E27FC236}">
                <a16:creationId xmlns:a16="http://schemas.microsoft.com/office/drawing/2014/main" id="{747DD90C-3C9D-5448-B011-7AC04DAE0D62}"/>
              </a:ext>
            </a:extLst>
          </p:cNvPr>
          <p:cNvSpPr/>
          <p:nvPr/>
        </p:nvSpPr>
        <p:spPr>
          <a:xfrm>
            <a:off x="2565213" y="1370652"/>
            <a:ext cx="464343" cy="357187"/>
          </a:xfrm>
          <a:prstGeom prst="rightArrow">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6" name="Arrow: Right 15">
            <a:extLst>
              <a:ext uri="{FF2B5EF4-FFF2-40B4-BE49-F238E27FC236}">
                <a16:creationId xmlns:a16="http://schemas.microsoft.com/office/drawing/2014/main" id="{8E6FDAD6-7DF5-5DC1-5D73-F3CE8141D033}"/>
              </a:ext>
            </a:extLst>
          </p:cNvPr>
          <p:cNvSpPr/>
          <p:nvPr/>
        </p:nvSpPr>
        <p:spPr>
          <a:xfrm>
            <a:off x="-47660" y="1350806"/>
            <a:ext cx="464343" cy="357187"/>
          </a:xfrm>
          <a:prstGeom prst="rightArrow">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49F2E73-D769-8E16-DC34-2C3ACE0C5A23}"/>
              </a:ext>
            </a:extLst>
          </p:cNvPr>
          <p:cNvSpPr/>
          <p:nvPr/>
        </p:nvSpPr>
        <p:spPr>
          <a:xfrm>
            <a:off x="3158439" y="1481680"/>
            <a:ext cx="2136518" cy="291852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3" name="TextBox 5">
            <a:extLst>
              <a:ext uri="{FF2B5EF4-FFF2-40B4-BE49-F238E27FC236}">
                <a16:creationId xmlns:a16="http://schemas.microsoft.com/office/drawing/2014/main" id="{238F6A9E-1129-A7FC-41DC-44E1A0D69809}"/>
              </a:ext>
            </a:extLst>
          </p:cNvPr>
          <p:cNvSpPr txBox="1"/>
          <p:nvPr/>
        </p:nvSpPr>
        <p:spPr>
          <a:xfrm>
            <a:off x="3171559" y="1931486"/>
            <a:ext cx="2033012"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71450" indent="-171450">
              <a:buFont typeface="Arial"/>
              <a:buChar char="•"/>
            </a:pPr>
            <a:r>
              <a:rPr lang="en-US" sz="1200">
                <a:solidFill>
                  <a:schemeClr val="tx1">
                    <a:lumMod val="75000"/>
                    <a:lumOff val="25000"/>
                  </a:schemeClr>
                </a:solidFill>
                <a:latin typeface="Arial"/>
                <a:cs typeface="Arial"/>
              </a:rPr>
              <a:t>BER ecologists might extract relevant information from the survey prior to submitting a SR.</a:t>
            </a:r>
          </a:p>
          <a:p>
            <a:endParaRPr lang="en-US" sz="1200">
              <a:latin typeface="+mj-lt"/>
              <a:cs typeface="Arial"/>
            </a:endParaRPr>
          </a:p>
          <a:p>
            <a:pPr marL="171450" indent="-171450">
              <a:buFont typeface="Arial"/>
              <a:buChar char="•"/>
            </a:pPr>
            <a:endParaRPr lang="en-US" sz="1200">
              <a:latin typeface="+mj-lt"/>
              <a:cs typeface="Calibri"/>
            </a:endParaRPr>
          </a:p>
          <a:p>
            <a:pPr marL="171450" indent="-171450">
              <a:buFont typeface="Arial"/>
              <a:buChar char="•"/>
            </a:pPr>
            <a:endParaRPr lang="en-US" sz="1200">
              <a:latin typeface="+mj-lt"/>
              <a:cs typeface="Calibri"/>
            </a:endParaRPr>
          </a:p>
          <a:p>
            <a:pPr marL="171450" indent="-171450">
              <a:buFont typeface="Arial"/>
              <a:buChar char="•"/>
            </a:pPr>
            <a:endParaRPr lang="en-US" sz="1200">
              <a:latin typeface="+mj-lt"/>
            </a:endParaRPr>
          </a:p>
          <a:p>
            <a:pPr marL="171450" indent="-171450">
              <a:buFont typeface="Calibri"/>
              <a:buChar char="-"/>
            </a:pPr>
            <a:endParaRPr lang="en-US" sz="1200">
              <a:latin typeface="+mj-lt"/>
            </a:endParaRPr>
          </a:p>
        </p:txBody>
      </p:sp>
      <p:sp>
        <p:nvSpPr>
          <p:cNvPr id="18" name="Rectangle: Rounded Corners 17">
            <a:extLst>
              <a:ext uri="{FF2B5EF4-FFF2-40B4-BE49-F238E27FC236}">
                <a16:creationId xmlns:a16="http://schemas.microsoft.com/office/drawing/2014/main" id="{6D143E45-3672-C868-53B5-74C5C29F1782}"/>
              </a:ext>
            </a:extLst>
          </p:cNvPr>
          <p:cNvSpPr/>
          <p:nvPr/>
        </p:nvSpPr>
        <p:spPr>
          <a:xfrm>
            <a:off x="3154135" y="1334739"/>
            <a:ext cx="1634132" cy="4196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200" b="1">
                <a:solidFill>
                  <a:schemeClr val="tx1">
                    <a:lumMod val="75000"/>
                    <a:lumOff val="25000"/>
                  </a:schemeClr>
                </a:solidFill>
                <a:latin typeface="Arial"/>
                <a:cs typeface="Calibri"/>
              </a:rPr>
              <a:t>Plan SR</a:t>
            </a:r>
          </a:p>
        </p:txBody>
      </p:sp>
      <p:sp>
        <p:nvSpPr>
          <p:cNvPr id="7" name="Rectangle 6">
            <a:extLst>
              <a:ext uri="{FF2B5EF4-FFF2-40B4-BE49-F238E27FC236}">
                <a16:creationId xmlns:a16="http://schemas.microsoft.com/office/drawing/2014/main" id="{E1E204EB-3DD8-CCBC-767C-4889913A912C}"/>
              </a:ext>
            </a:extLst>
          </p:cNvPr>
          <p:cNvSpPr/>
          <p:nvPr/>
        </p:nvSpPr>
        <p:spPr>
          <a:xfrm>
            <a:off x="5620683" y="1507616"/>
            <a:ext cx="3101509" cy="2899783"/>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1" name="TextBox 5">
            <a:extLst>
              <a:ext uri="{FF2B5EF4-FFF2-40B4-BE49-F238E27FC236}">
                <a16:creationId xmlns:a16="http://schemas.microsoft.com/office/drawing/2014/main" id="{12607AAD-5B95-C74B-F466-F8FC7D523A34}"/>
              </a:ext>
            </a:extLst>
          </p:cNvPr>
          <p:cNvSpPr txBox="1"/>
          <p:nvPr/>
        </p:nvSpPr>
        <p:spPr>
          <a:xfrm>
            <a:off x="5718122" y="1882470"/>
            <a:ext cx="2876208" cy="249299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71450" indent="-171450">
              <a:buFont typeface="Arial"/>
              <a:buChar char="•"/>
            </a:pPr>
            <a:r>
              <a:rPr lang="en-US" sz="1200">
                <a:solidFill>
                  <a:schemeClr val="tx1">
                    <a:lumMod val="75000"/>
                    <a:lumOff val="25000"/>
                  </a:schemeClr>
                </a:solidFill>
                <a:latin typeface="Arial"/>
                <a:cs typeface="Calibri"/>
              </a:rPr>
              <a:t>Completed at a desk with access to internet</a:t>
            </a:r>
          </a:p>
          <a:p>
            <a:pPr marL="171450" indent="-171450">
              <a:buFont typeface="Arial"/>
              <a:buChar char="•"/>
            </a:pPr>
            <a:r>
              <a:rPr lang="en-US" sz="1200">
                <a:solidFill>
                  <a:schemeClr val="tx1">
                    <a:lumMod val="75000"/>
                    <a:lumOff val="25000"/>
                  </a:schemeClr>
                </a:solidFill>
                <a:latin typeface="Arial"/>
                <a:cs typeface="Calibri"/>
              </a:rPr>
              <a:t>BER ecologist submits data they have collected themselves or data on behalf of colleagues working on other projects</a:t>
            </a:r>
          </a:p>
          <a:p>
            <a:pPr marL="171450" indent="-171450">
              <a:buFont typeface="Arial"/>
              <a:buChar char="•"/>
            </a:pPr>
            <a:r>
              <a:rPr lang="en-US" sz="1200">
                <a:solidFill>
                  <a:schemeClr val="tx1">
                    <a:lumMod val="75000"/>
                    <a:lumOff val="25000"/>
                  </a:schemeClr>
                </a:solidFill>
                <a:latin typeface="Arial"/>
                <a:cs typeface="Calibri"/>
              </a:rPr>
              <a:t>Responsibility of the BER ecologist yet might involve assistance or oversight from other team members or clients.</a:t>
            </a:r>
          </a:p>
          <a:p>
            <a:pPr marL="171450" indent="-171450">
              <a:buFont typeface="Arial"/>
              <a:buChar char="•"/>
            </a:pPr>
            <a:r>
              <a:rPr lang="en-US" sz="1200">
                <a:solidFill>
                  <a:schemeClr val="tx1">
                    <a:lumMod val="75000"/>
                    <a:lumOff val="25000"/>
                  </a:schemeClr>
                </a:solidFill>
                <a:latin typeface="Arial"/>
                <a:cs typeface="Calibri"/>
              </a:rPr>
              <a:t>Time constraints (complex sites) mean they might delegate to lesser experienced colleagues</a:t>
            </a:r>
            <a:endParaRPr lang="en-US">
              <a:solidFill>
                <a:schemeClr val="tx1">
                  <a:lumMod val="75000"/>
                  <a:lumOff val="25000"/>
                </a:schemeClr>
              </a:solidFill>
              <a:latin typeface="Arial"/>
            </a:endParaRPr>
          </a:p>
        </p:txBody>
      </p:sp>
      <p:sp>
        <p:nvSpPr>
          <p:cNvPr id="17" name="Rectangle: Rounded Corners 16">
            <a:extLst>
              <a:ext uri="{FF2B5EF4-FFF2-40B4-BE49-F238E27FC236}">
                <a16:creationId xmlns:a16="http://schemas.microsoft.com/office/drawing/2014/main" id="{4D8B1848-5B51-80D5-49BC-7902B115437C}"/>
              </a:ext>
            </a:extLst>
          </p:cNvPr>
          <p:cNvSpPr/>
          <p:nvPr/>
        </p:nvSpPr>
        <p:spPr>
          <a:xfrm>
            <a:off x="5618876" y="1325696"/>
            <a:ext cx="1634132" cy="4196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200" b="1">
                <a:solidFill>
                  <a:schemeClr val="tx1">
                    <a:lumMod val="75000"/>
                    <a:lumOff val="25000"/>
                  </a:schemeClr>
                </a:solidFill>
                <a:latin typeface="Arial"/>
                <a:cs typeface="Calibri"/>
              </a:rPr>
              <a:t>Submit SR</a:t>
            </a:r>
          </a:p>
        </p:txBody>
      </p:sp>
      <p:sp>
        <p:nvSpPr>
          <p:cNvPr id="14" name="Arrow: Right 13">
            <a:extLst>
              <a:ext uri="{FF2B5EF4-FFF2-40B4-BE49-F238E27FC236}">
                <a16:creationId xmlns:a16="http://schemas.microsoft.com/office/drawing/2014/main" id="{D9996B19-B344-5A62-98C1-BC683C7C65DF}"/>
              </a:ext>
            </a:extLst>
          </p:cNvPr>
          <p:cNvSpPr/>
          <p:nvPr/>
        </p:nvSpPr>
        <p:spPr>
          <a:xfrm>
            <a:off x="8592952" y="1340677"/>
            <a:ext cx="464343" cy="357187"/>
          </a:xfrm>
          <a:prstGeom prst="rightArrow">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4" name="Arrow: Right 23">
            <a:extLst>
              <a:ext uri="{FF2B5EF4-FFF2-40B4-BE49-F238E27FC236}">
                <a16:creationId xmlns:a16="http://schemas.microsoft.com/office/drawing/2014/main" id="{77A2F012-90DA-7844-6973-8C7D00902B2F}"/>
              </a:ext>
            </a:extLst>
          </p:cNvPr>
          <p:cNvSpPr/>
          <p:nvPr/>
        </p:nvSpPr>
        <p:spPr>
          <a:xfrm>
            <a:off x="5060894" y="1331308"/>
            <a:ext cx="464343" cy="357187"/>
          </a:xfrm>
          <a:prstGeom prst="rightArrow">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 name="Title 1">
            <a:extLst>
              <a:ext uri="{FF2B5EF4-FFF2-40B4-BE49-F238E27FC236}">
                <a16:creationId xmlns:a16="http://schemas.microsoft.com/office/drawing/2014/main" id="{0E12F562-BB8C-2391-9BA7-8AFEBA225D74}"/>
              </a:ext>
            </a:extLst>
          </p:cNvPr>
          <p:cNvSpPr txBox="1">
            <a:spLocks/>
          </p:cNvSpPr>
          <p:nvPr/>
        </p:nvSpPr>
        <p:spPr bwMode="auto">
          <a:xfrm>
            <a:off x="6983640" y="123888"/>
            <a:ext cx="2128988" cy="4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3200"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a:solidFill>
                  <a:schemeClr val="tx2"/>
                </a:solidFill>
                <a:latin typeface="Arial" charset="0"/>
                <a:cs typeface="Arial" charset="0"/>
              </a:defRPr>
            </a:lvl2pPr>
            <a:lvl3pPr algn="l" rtl="0" eaLnBrk="0" fontAlgn="base" hangingPunct="0">
              <a:lnSpc>
                <a:spcPct val="90000"/>
              </a:lnSpc>
              <a:spcBef>
                <a:spcPct val="0"/>
              </a:spcBef>
              <a:spcAft>
                <a:spcPct val="0"/>
              </a:spcAft>
              <a:defRPr sz="3200">
                <a:solidFill>
                  <a:schemeClr val="tx2"/>
                </a:solidFill>
                <a:latin typeface="Arial" charset="0"/>
                <a:cs typeface="Arial" charset="0"/>
              </a:defRPr>
            </a:lvl3pPr>
            <a:lvl4pPr algn="l" rtl="0" eaLnBrk="0" fontAlgn="base" hangingPunct="0">
              <a:lnSpc>
                <a:spcPct val="90000"/>
              </a:lnSpc>
              <a:spcBef>
                <a:spcPct val="0"/>
              </a:spcBef>
              <a:spcAft>
                <a:spcPct val="0"/>
              </a:spcAft>
              <a:defRPr sz="3200">
                <a:solidFill>
                  <a:schemeClr val="tx2"/>
                </a:solidFill>
                <a:latin typeface="Arial" charset="0"/>
                <a:cs typeface="Arial" charset="0"/>
              </a:defRPr>
            </a:lvl4pPr>
            <a:lvl5pPr algn="l" rtl="0" eaLnBrk="0" fontAlgn="base" hangingPunct="0">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GB" altLang="en-US" sz="1400">
                <a:solidFill>
                  <a:srgbClr val="00A33B"/>
                </a:solidFill>
                <a:latin typeface="Arial"/>
                <a:cs typeface="Arial"/>
              </a:rPr>
              <a:t>*requires more research</a:t>
            </a:r>
          </a:p>
        </p:txBody>
      </p:sp>
    </p:spTree>
    <p:extLst>
      <p:ext uri="{BB962C8B-B14F-4D97-AF65-F5344CB8AC3E}">
        <p14:creationId xmlns:p14="http://schemas.microsoft.com/office/powerpoint/2010/main" val="258949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431800" y="1301750"/>
            <a:ext cx="6081713" cy="911225"/>
          </a:xfrm>
        </p:spPr>
        <p:txBody>
          <a:bodyPr/>
          <a:lstStyle/>
          <a:p>
            <a:pPr eaLnBrk="1" hangingPunct="1"/>
            <a:r>
              <a:rPr lang="en-GB" altLang="en-US">
                <a:solidFill>
                  <a:srgbClr val="00A33B"/>
                </a:solidFill>
                <a:latin typeface="Arial"/>
                <a:cs typeface="Arial"/>
              </a:rPr>
              <a:t>4 Key themes</a:t>
            </a:r>
          </a:p>
        </p:txBody>
      </p:sp>
      <p:sp>
        <p:nvSpPr>
          <p:cNvPr id="14339" name="Subtitle 4"/>
          <p:cNvSpPr>
            <a:spLocks noGrp="1"/>
          </p:cNvSpPr>
          <p:nvPr>
            <p:ph type="subTitle" idx="1"/>
          </p:nvPr>
        </p:nvSpPr>
        <p:spPr>
          <a:xfrm>
            <a:off x="431800" y="2282825"/>
            <a:ext cx="7763863" cy="2216150"/>
          </a:xfrm>
        </p:spPr>
        <p:txBody>
          <a:bodyPr/>
          <a:lstStyle/>
          <a:p>
            <a:pPr marL="342900" indent="-342900" eaLnBrk="1" hangingPunct="1">
              <a:buAutoNum type="arabicPeriod"/>
            </a:pPr>
            <a:r>
              <a:rPr lang="en-GB" sz="1400" b="1">
                <a:solidFill>
                  <a:schemeClr val="tx1">
                    <a:lumMod val="65000"/>
                    <a:lumOff val="35000"/>
                  </a:schemeClr>
                </a:solidFill>
                <a:latin typeface="Arial"/>
                <a:cs typeface="Arial"/>
              </a:rPr>
              <a:t>The contrasting experiences of lesser vs more experienced ecologists</a:t>
            </a:r>
            <a:endParaRPr lang="en-GB" altLang="en-US" sz="1400" b="1">
              <a:solidFill>
                <a:schemeClr val="tx1">
                  <a:lumMod val="65000"/>
                  <a:lumOff val="35000"/>
                </a:schemeClr>
              </a:solidFill>
              <a:latin typeface="Arial"/>
              <a:cs typeface="Arial"/>
            </a:endParaRPr>
          </a:p>
          <a:p>
            <a:pPr marL="342900" indent="-342900">
              <a:buAutoNum type="arabicPeriod"/>
            </a:pPr>
            <a:r>
              <a:rPr lang="en-GB" altLang="en-US" sz="1400" b="1">
                <a:solidFill>
                  <a:schemeClr val="tx1">
                    <a:lumMod val="65000"/>
                    <a:lumOff val="35000"/>
                  </a:schemeClr>
                </a:solidFill>
                <a:latin typeface="Arial"/>
                <a:cs typeface="Arial"/>
              </a:rPr>
              <a:t>A need for flexibility</a:t>
            </a:r>
            <a:endParaRPr lang="en-GB" altLang="en-US" sz="1400" b="1">
              <a:solidFill>
                <a:schemeClr val="tx1">
                  <a:lumMod val="65000"/>
                  <a:lumOff val="35000"/>
                </a:schemeClr>
              </a:solidFill>
            </a:endParaRPr>
          </a:p>
          <a:p>
            <a:pPr marL="342900" indent="-342900">
              <a:buAutoNum type="alphaLcPeriod"/>
            </a:pPr>
            <a:r>
              <a:rPr lang="en-GB" sz="1400">
                <a:solidFill>
                  <a:schemeClr val="tx1">
                    <a:lumMod val="65000"/>
                    <a:lumOff val="35000"/>
                  </a:schemeClr>
                </a:solidFill>
                <a:latin typeface="Arial"/>
                <a:cs typeface="Arial"/>
              </a:rPr>
              <a:t>The dynamic nature of construction work</a:t>
            </a:r>
            <a:endParaRPr lang="en-US" sz="1400">
              <a:solidFill>
                <a:schemeClr val="tx1">
                  <a:lumMod val="65000"/>
                  <a:lumOff val="35000"/>
                </a:schemeClr>
              </a:solidFill>
              <a:latin typeface="Arial"/>
              <a:cs typeface="Arial"/>
            </a:endParaRPr>
          </a:p>
          <a:p>
            <a:pPr marL="342900" indent="-342900">
              <a:buAutoNum type="alphaLcPeriod"/>
            </a:pPr>
            <a:r>
              <a:rPr lang="en-GB" sz="1400">
                <a:solidFill>
                  <a:schemeClr val="tx1">
                    <a:lumMod val="65000"/>
                    <a:lumOff val="35000"/>
                  </a:schemeClr>
                </a:solidFill>
                <a:latin typeface="Arial"/>
                <a:cs typeface="Arial"/>
              </a:rPr>
              <a:t>When wildlife becomes difficult to measure</a:t>
            </a:r>
          </a:p>
          <a:p>
            <a:pPr marL="342900" indent="-342900">
              <a:buAutoNum type="alphaLcPeriod"/>
            </a:pPr>
            <a:r>
              <a:rPr lang="en-GB" sz="1400">
                <a:solidFill>
                  <a:schemeClr val="tx1">
                    <a:lumMod val="65000"/>
                    <a:lumOff val="35000"/>
                  </a:schemeClr>
                </a:solidFill>
                <a:latin typeface="Arial"/>
                <a:cs typeface="Arial"/>
              </a:rPr>
              <a:t>Reliance on effective communication with decision makers and outcomes.</a:t>
            </a:r>
            <a:endParaRPr lang="en-GB" sz="1400">
              <a:solidFill>
                <a:schemeClr val="tx1">
                  <a:lumMod val="65000"/>
                  <a:lumOff val="35000"/>
                </a:schemeClr>
              </a:solidFill>
            </a:endParaRPr>
          </a:p>
          <a:p>
            <a:pPr marL="342900" indent="-342900">
              <a:buAutoNum type="alphaLcPeriod"/>
            </a:pPr>
            <a:r>
              <a:rPr lang="en-GB" sz="1400">
                <a:solidFill>
                  <a:schemeClr val="tx1">
                    <a:lumMod val="65000"/>
                    <a:lumOff val="35000"/>
                  </a:schemeClr>
                </a:solidFill>
                <a:latin typeface="Arial"/>
                <a:cs typeface="Arial"/>
              </a:rPr>
              <a:t>What does flexibility look like in this context?</a:t>
            </a:r>
          </a:p>
          <a:p>
            <a:r>
              <a:rPr lang="en-GB" sz="1400" b="1">
                <a:solidFill>
                  <a:schemeClr val="tx1">
                    <a:lumMod val="65000"/>
                    <a:lumOff val="35000"/>
                  </a:schemeClr>
                </a:solidFill>
                <a:latin typeface="Arial"/>
                <a:cs typeface="Arial"/>
              </a:rPr>
              <a:t>3.    Tables: A universal format for documenting survey information.</a:t>
            </a:r>
          </a:p>
          <a:p>
            <a:r>
              <a:rPr lang="en-GB" sz="1400" b="1">
                <a:solidFill>
                  <a:schemeClr val="tx1">
                    <a:lumMod val="65000"/>
                    <a:lumOff val="35000"/>
                  </a:schemeClr>
                </a:solidFill>
                <a:latin typeface="Arial"/>
                <a:cs typeface="Arial"/>
              </a:rPr>
              <a:t>4.    The importance of 'other' when no project is the same.</a:t>
            </a:r>
          </a:p>
          <a:p>
            <a:pPr marL="285750" indent="-285750">
              <a:buFont typeface="Calibri" panose="020B0604020202020204" pitchFamily="34" charset="0"/>
              <a:buChar char="-"/>
            </a:pPr>
            <a:endParaRPr lang="en-GB" altLang="en-US" sz="1500">
              <a:solidFill>
                <a:srgbClr val="00A33B"/>
              </a:solidFill>
              <a:latin typeface="Arial"/>
              <a:cs typeface="Arial"/>
            </a:endParaRPr>
          </a:p>
          <a:p>
            <a:endParaRPr lang="en-GB" altLang="en-US" sz="1500">
              <a:solidFill>
                <a:srgbClr val="00A33B"/>
              </a:solidFill>
              <a:latin typeface="Arial"/>
              <a:cs typeface="Arial"/>
            </a:endParaRPr>
          </a:p>
          <a:p>
            <a:pPr marL="342900" indent="-342900">
              <a:buAutoNum type="arabicPeriod"/>
            </a:pPr>
            <a:endParaRPr lang="en-GB" altLang="en-US" sz="1500" b="1">
              <a:solidFill>
                <a:srgbClr val="00A33B"/>
              </a:solidFill>
            </a:endParaRPr>
          </a:p>
          <a:p>
            <a:endParaRPr lang="en-GB" altLang="en-US" sz="1500" b="1">
              <a:solidFill>
                <a:srgbClr val="00A33B"/>
              </a:solidFill>
            </a:endParaRPr>
          </a:p>
          <a:p>
            <a:pPr marL="342900" indent="-342900">
              <a:buAutoNum type="arabicPeriod"/>
            </a:pPr>
            <a:endParaRPr lang="en-GB" altLang="en-US" sz="1500" b="1">
              <a:solidFill>
                <a:srgbClr val="00A33B"/>
              </a:solidFill>
            </a:endParaRPr>
          </a:p>
          <a:p>
            <a:endParaRPr lang="en-GB" altLang="en-US" sz="1500">
              <a:solidFill>
                <a:srgbClr val="FF0000"/>
              </a:solidFill>
            </a:endParaRPr>
          </a:p>
          <a:p>
            <a:pPr marL="342900" indent="-342900">
              <a:buFont typeface="Calibri" panose="020B0604020202020204" pitchFamily="34" charset="0"/>
              <a:buChar char="-"/>
            </a:pPr>
            <a:endParaRPr lang="en-GB" altLang="en-US">
              <a:solidFill>
                <a:srgbClr val="00A33B"/>
              </a:solidFill>
              <a:latin typeface="Arial"/>
              <a:cs typeface="Arial"/>
            </a:endParaRPr>
          </a:p>
        </p:txBody>
      </p:sp>
    </p:spTree>
    <p:extLst>
      <p:ext uri="{BB962C8B-B14F-4D97-AF65-F5344CB8AC3E}">
        <p14:creationId xmlns:p14="http://schemas.microsoft.com/office/powerpoint/2010/main" val="238032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39738" y="1687932"/>
            <a:ext cx="8264525" cy="361950"/>
          </a:xfrm>
        </p:spPr>
        <p:txBody>
          <a:bodyPr/>
          <a:lstStyle/>
          <a:p>
            <a:pPr marL="514350" indent="-514350">
              <a:buAutoNum type="arabicPeriod"/>
            </a:pPr>
            <a:r>
              <a:rPr lang="en-GB">
                <a:solidFill>
                  <a:srgbClr val="00A33B"/>
                </a:solidFill>
                <a:latin typeface="Arial"/>
                <a:cs typeface="Arial"/>
              </a:rPr>
              <a:t>A different perspective: lesser vs more experienced ecologists</a:t>
            </a:r>
            <a:endParaRPr lang="en-GB">
              <a:solidFill>
                <a:srgbClr val="00A33B"/>
              </a:solidFill>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13</a:t>
            </a:fld>
            <a:endParaRPr lang="en-GB" altLang="en-US" sz="1000"/>
          </a:p>
        </p:txBody>
      </p:sp>
      <p:sp>
        <p:nvSpPr>
          <p:cNvPr id="13" name="Content Placeholder 2">
            <a:extLst>
              <a:ext uri="{FF2B5EF4-FFF2-40B4-BE49-F238E27FC236}">
                <a16:creationId xmlns:a16="http://schemas.microsoft.com/office/drawing/2014/main" id="{63212584-D27B-B6B5-4DBA-8B3F1675D3B7}"/>
              </a:ext>
            </a:extLst>
          </p:cNvPr>
          <p:cNvSpPr txBox="1">
            <a:spLocks/>
          </p:cNvSpPr>
          <p:nvPr/>
        </p:nvSpPr>
        <p:spPr bwMode="auto">
          <a:xfrm>
            <a:off x="966129" y="2787276"/>
            <a:ext cx="7833205" cy="349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500">
                <a:solidFill>
                  <a:srgbClr val="595959"/>
                </a:solidFill>
                <a:latin typeface="Arial"/>
                <a:cs typeface="Arial"/>
              </a:rPr>
              <a:t>A need for a more tailored experience?</a:t>
            </a:r>
            <a:endParaRPr lang="en-GB" sz="1500">
              <a:solidFill>
                <a:srgbClr val="595959"/>
              </a:solidFill>
              <a:latin typeface="Arial" charset="0"/>
              <a:cs typeface="Arial" charset="0"/>
            </a:endParaRPr>
          </a:p>
          <a:p>
            <a:pPr>
              <a:defRPr/>
            </a:pPr>
            <a:endParaRPr lang="en-GB" altLang="en-US">
              <a:solidFill>
                <a:srgbClr val="595959"/>
              </a:solidFill>
              <a:latin typeface="Arial" charset="0"/>
              <a:cs typeface="Arial" charset="0"/>
            </a:endParaRPr>
          </a:p>
          <a:p>
            <a:pPr>
              <a:defRPr/>
            </a:pPr>
            <a:endParaRPr lang="en-GB" altLang="en-US">
              <a:solidFill>
                <a:srgbClr val="595959"/>
              </a:solidFill>
              <a:latin typeface="Arial" charset="0"/>
              <a:cs typeface="Arial" charset="0"/>
            </a:endParaRPr>
          </a:p>
          <a:p>
            <a:pPr eaLnBrk="1" hangingPunct="1">
              <a:buFont typeface="Arial" charset="0"/>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Tree>
    <p:extLst>
      <p:ext uri="{BB962C8B-B14F-4D97-AF65-F5344CB8AC3E}">
        <p14:creationId xmlns:p14="http://schemas.microsoft.com/office/powerpoint/2010/main" val="225805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D61E382-37B8-73CF-A1F2-54B1536F4149}"/>
              </a:ext>
            </a:extLst>
          </p:cNvPr>
          <p:cNvSpPr/>
          <p:nvPr/>
        </p:nvSpPr>
        <p:spPr>
          <a:xfrm>
            <a:off x="6048375" y="1204912"/>
            <a:ext cx="2343149" cy="2324100"/>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62" name="Title 1"/>
          <p:cNvSpPr>
            <a:spLocks noGrp="1"/>
          </p:cNvSpPr>
          <p:nvPr>
            <p:ph type="title"/>
          </p:nvPr>
        </p:nvSpPr>
        <p:spPr/>
        <p:txBody>
          <a:bodyPr/>
          <a:lstStyle/>
          <a:p>
            <a:r>
              <a:rPr lang="en-GB">
                <a:solidFill>
                  <a:srgbClr val="00A33B"/>
                </a:solidFill>
                <a:latin typeface="Arial"/>
                <a:cs typeface="Arial"/>
              </a:rPr>
              <a:t>AL1: 'Quick and easy' </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14</a:t>
            </a:fld>
            <a:endParaRPr lang="en-GB" altLang="en-US" sz="1000"/>
          </a:p>
        </p:txBody>
      </p:sp>
      <p:sp>
        <p:nvSpPr>
          <p:cNvPr id="5" name="Rectangle 4">
            <a:extLst>
              <a:ext uri="{FF2B5EF4-FFF2-40B4-BE49-F238E27FC236}">
                <a16:creationId xmlns:a16="http://schemas.microsoft.com/office/drawing/2014/main" id="{F97C4510-ACE5-7521-6F65-8A23045C8B5B}"/>
              </a:ext>
            </a:extLst>
          </p:cNvPr>
          <p:cNvSpPr/>
          <p:nvPr/>
        </p:nvSpPr>
        <p:spPr bwMode="auto">
          <a:xfrm>
            <a:off x="6532643" y="1542342"/>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anchor="ctr"/>
          <a:lstStyle/>
          <a:p>
            <a:pPr algn="ctr">
              <a:defRPr/>
            </a:pPr>
            <a:r>
              <a:rPr lang="en-GB" sz="4400" b="1">
                <a:solidFill>
                  <a:srgbClr val="00A33B"/>
                </a:solidFill>
                <a:latin typeface="Arial"/>
                <a:cs typeface="Arial"/>
              </a:rPr>
              <a:t>AL1</a:t>
            </a:r>
          </a:p>
        </p:txBody>
      </p:sp>
      <p:sp>
        <p:nvSpPr>
          <p:cNvPr id="7" name="TextBox 32">
            <a:extLst>
              <a:ext uri="{FF2B5EF4-FFF2-40B4-BE49-F238E27FC236}">
                <a16:creationId xmlns:a16="http://schemas.microsoft.com/office/drawing/2014/main" id="{BC50758A-CEAB-AF0E-0A84-92B7FF65E034}"/>
              </a:ext>
            </a:extLst>
          </p:cNvPr>
          <p:cNvSpPr txBox="1">
            <a:spLocks noChangeArrowheads="1"/>
          </p:cNvSpPr>
          <p:nvPr/>
        </p:nvSpPr>
        <p:spPr bwMode="auto">
          <a:xfrm>
            <a:off x="6481871" y="2200885"/>
            <a:ext cx="1576388" cy="1052596"/>
          </a:xfrm>
          <a:prstGeom prst="rect">
            <a:avLst/>
          </a:prstGeom>
          <a:noFill/>
          <a:ln>
            <a:noFill/>
          </a:ln>
        </p:spPr>
        <p:txBody>
          <a:bodyPr wrap="square" lIns="91440" tIns="45720" rIns="91440" bIns="45720" anchor="t">
            <a:spAutoFit/>
          </a:bodyPr>
          <a:lstStyle>
            <a:lvl1pPr eaLnBrk="0" hangingPunct="0">
              <a:lnSpc>
                <a:spcPct val="90000"/>
              </a:lnSpc>
              <a:spcBef>
                <a:spcPts val="1000"/>
              </a:spcBef>
              <a:buFont typeface="Arial" charset="0"/>
              <a:buChar char="•"/>
              <a:defRPr sz="2000">
                <a:solidFill>
                  <a:schemeClr val="tx2"/>
                </a:solidFill>
                <a:latin typeface="Arial" charset="0"/>
                <a:cs typeface="Arial" charset="0"/>
              </a:defRPr>
            </a:lvl1pPr>
            <a:lvl2pPr marL="742950" indent="-285750" eaLnBrk="0" hangingPunct="0">
              <a:lnSpc>
                <a:spcPct val="90000"/>
              </a:lnSpc>
              <a:spcBef>
                <a:spcPts val="500"/>
              </a:spcBef>
              <a:buFont typeface="Arial" charset="0"/>
              <a:buChar char="•"/>
              <a:defRPr>
                <a:solidFill>
                  <a:schemeClr val="tx2"/>
                </a:solidFill>
                <a:latin typeface="Arial" charset="0"/>
                <a:cs typeface="Arial" charset="0"/>
              </a:defRPr>
            </a:lvl2pPr>
            <a:lvl3pPr marL="1143000" indent="-228600" eaLnBrk="0" hangingPunct="0">
              <a:lnSpc>
                <a:spcPct val="90000"/>
              </a:lnSpc>
              <a:spcBef>
                <a:spcPts val="500"/>
              </a:spcBef>
              <a:buFont typeface="Arial" charset="0"/>
              <a:buChar char="•"/>
              <a:defRPr sz="1600">
                <a:solidFill>
                  <a:schemeClr val="tx2"/>
                </a:solidFill>
                <a:latin typeface="Arial" charset="0"/>
                <a:cs typeface="Arial" charset="0"/>
              </a:defRPr>
            </a:lvl3pPr>
            <a:lvl4pPr marL="1600200" indent="-228600" eaLnBrk="0" hangingPunct="0">
              <a:lnSpc>
                <a:spcPct val="90000"/>
              </a:lnSpc>
              <a:spcBef>
                <a:spcPts val="500"/>
              </a:spcBef>
              <a:buFont typeface="Arial" charset="0"/>
              <a:buChar char="•"/>
              <a:defRPr sz="1400">
                <a:solidFill>
                  <a:schemeClr val="tx2"/>
                </a:solidFill>
                <a:latin typeface="Arial" charset="0"/>
                <a:cs typeface="Arial" charset="0"/>
              </a:defRPr>
            </a:lvl4pPr>
            <a:lvl5pPr marL="2057400" indent="-228600" eaLnBrk="0" hangingPunct="0">
              <a:lnSpc>
                <a:spcPct val="90000"/>
              </a:lnSpc>
              <a:spcBef>
                <a:spcPts val="500"/>
              </a:spcBef>
              <a:buFont typeface="Arial" charset="0"/>
              <a:buChar char="•"/>
              <a:defRPr sz="1200">
                <a:solidFill>
                  <a:schemeClr val="tx2"/>
                </a:solidFill>
                <a:latin typeface="Arial" charset="0"/>
                <a:cs typeface="Arial" charset="0"/>
              </a:defRPr>
            </a:lvl5pPr>
            <a:lvl6pPr marL="25146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6pPr>
            <a:lvl7pPr marL="29718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7pPr>
            <a:lvl8pPr marL="34290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8pPr>
            <a:lvl9pPr marL="38862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9pPr>
          </a:lstStyle>
          <a:p>
            <a:pPr>
              <a:buNone/>
              <a:defRPr/>
            </a:pPr>
            <a:r>
              <a:rPr lang="en-GB" sz="1400" i="1">
                <a:solidFill>
                  <a:schemeClr val="tx1">
                    <a:lumMod val="65000"/>
                    <a:lumOff val="35000"/>
                  </a:schemeClr>
                </a:solidFill>
                <a:latin typeface="Arial"/>
                <a:cs typeface="Arial"/>
              </a:rPr>
              <a:t>"Because I'm doing little roosts, Its quite quick and easy" </a:t>
            </a:r>
            <a:endParaRPr lang="en-US" sz="1400" i="1">
              <a:solidFill>
                <a:schemeClr val="tx1">
                  <a:lumMod val="65000"/>
                  <a:lumOff val="35000"/>
                </a:schemeClr>
              </a:solidFill>
              <a:latin typeface="Arial"/>
              <a:cs typeface="Arial"/>
            </a:endParaRPr>
          </a:p>
          <a:p>
            <a:pPr>
              <a:lnSpc>
                <a:spcPct val="100000"/>
              </a:lnSpc>
              <a:spcBef>
                <a:spcPct val="0"/>
              </a:spcBef>
              <a:buNone/>
              <a:defRPr/>
            </a:pPr>
            <a:endParaRPr lang="en-GB" altLang="en-US" sz="1200">
              <a:solidFill>
                <a:schemeClr val="tx1">
                  <a:lumMod val="65000"/>
                  <a:lumOff val="35000"/>
                </a:schemeClr>
              </a:solidFill>
            </a:endParaRPr>
          </a:p>
        </p:txBody>
      </p:sp>
      <p:sp>
        <p:nvSpPr>
          <p:cNvPr id="13" name="Content Placeholder 2">
            <a:extLst>
              <a:ext uri="{FF2B5EF4-FFF2-40B4-BE49-F238E27FC236}">
                <a16:creationId xmlns:a16="http://schemas.microsoft.com/office/drawing/2014/main" id="{63212584-D27B-B6B5-4DBA-8B3F1675D3B7}"/>
              </a:ext>
            </a:extLst>
          </p:cNvPr>
          <p:cNvSpPr txBox="1">
            <a:spLocks/>
          </p:cNvSpPr>
          <p:nvPr/>
        </p:nvSpPr>
        <p:spPr bwMode="auto">
          <a:xfrm>
            <a:off x="460585" y="1612107"/>
            <a:ext cx="4328724"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GB" sz="1400">
                <a:solidFill>
                  <a:srgbClr val="374151"/>
                </a:solidFill>
                <a:latin typeface="Arial"/>
                <a:cs typeface="Arial"/>
              </a:rPr>
              <a:t>Perceived ease of site registration form - completion within an hour.</a:t>
            </a:r>
            <a:endParaRPr lang="en-GB" sz="1400">
              <a:solidFill>
                <a:srgbClr val="374151"/>
              </a:solidFill>
              <a:latin typeface="Arial" charset="0"/>
              <a:cs typeface="Arial" charset="0"/>
            </a:endParaRPr>
          </a:p>
          <a:p>
            <a:pPr marL="285750" indent="-285750">
              <a:defRPr/>
            </a:pPr>
            <a:r>
              <a:rPr lang="en-GB" sz="1400">
                <a:solidFill>
                  <a:srgbClr val="595959"/>
                </a:solidFill>
                <a:latin typeface="Arial"/>
                <a:cs typeface="Arial"/>
              </a:rPr>
              <a:t>May submit </a:t>
            </a:r>
            <a:r>
              <a:rPr lang="en-GB" sz="1400">
                <a:solidFill>
                  <a:srgbClr val="374151"/>
                </a:solidFill>
                <a:latin typeface="Arial"/>
                <a:cs typeface="Arial"/>
              </a:rPr>
              <a:t>registrations on behalf of colleagues (projects not directly involved in.)</a:t>
            </a:r>
            <a:endParaRPr lang="en-GB" sz="1400">
              <a:solidFill>
                <a:srgbClr val="374151"/>
              </a:solidFill>
              <a:latin typeface="Arial" charset="0"/>
              <a:cs typeface="Arial" charset="0"/>
            </a:endParaRPr>
          </a:p>
          <a:p>
            <a:pPr marL="285750" indent="-285750">
              <a:defRPr/>
            </a:pPr>
            <a:r>
              <a:rPr lang="en-GB" sz="1400">
                <a:solidFill>
                  <a:srgbClr val="374151"/>
                </a:solidFill>
                <a:latin typeface="Arial"/>
                <a:cs typeface="Arial"/>
              </a:rPr>
              <a:t>Positive views on Bat ER for efficiency.</a:t>
            </a:r>
            <a:endParaRPr lang="en-GB" sz="1400">
              <a:solidFill>
                <a:srgbClr val="374151"/>
              </a:solidFill>
              <a:latin typeface="Arial" charset="0"/>
              <a:cs typeface="Arial" charset="0"/>
            </a:endParaRPr>
          </a:p>
          <a:p>
            <a:pPr marL="285750" indent="-285750">
              <a:defRPr/>
            </a:pPr>
            <a:r>
              <a:rPr lang="en-GB" sz="1400">
                <a:solidFill>
                  <a:srgbClr val="374151"/>
                </a:solidFill>
                <a:latin typeface="Arial"/>
                <a:cs typeface="Arial"/>
              </a:rPr>
              <a:t>Lack of evidence to support application led to views that accreditation level is not a true representation of experience. </a:t>
            </a: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a:buFont typeface="Arial" panose="020B0604020202020204" pitchFamily="34" charset="0"/>
              <a:buChar char="•"/>
              <a:defRPr/>
            </a:pPr>
            <a:endParaRPr lang="en-GB" altLang="en-US">
              <a:solidFill>
                <a:srgbClr val="595959"/>
              </a:solidFill>
              <a:latin typeface="Arial" charset="0"/>
              <a:cs typeface="Arial" charset="0"/>
            </a:endParaRPr>
          </a:p>
          <a:p>
            <a:pPr>
              <a:buFont typeface="Arial" panose="020B0604020202020204" pitchFamily="34"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Tree>
    <p:extLst>
      <p:ext uri="{BB962C8B-B14F-4D97-AF65-F5344CB8AC3E}">
        <p14:creationId xmlns:p14="http://schemas.microsoft.com/office/powerpoint/2010/main" val="229295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D61E382-37B8-73CF-A1F2-54B1536F4149}"/>
              </a:ext>
            </a:extLst>
          </p:cNvPr>
          <p:cNvSpPr/>
          <p:nvPr/>
        </p:nvSpPr>
        <p:spPr>
          <a:xfrm>
            <a:off x="6048375" y="1262062"/>
            <a:ext cx="2343149" cy="23241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62" name="Title 1"/>
          <p:cNvSpPr>
            <a:spLocks noGrp="1"/>
          </p:cNvSpPr>
          <p:nvPr>
            <p:ph type="title"/>
          </p:nvPr>
        </p:nvSpPr>
        <p:spPr/>
        <p:txBody>
          <a:bodyPr/>
          <a:lstStyle/>
          <a:p>
            <a:r>
              <a:rPr lang="en-GB">
                <a:solidFill>
                  <a:srgbClr val="00A33B"/>
                </a:solidFill>
                <a:latin typeface="Arial"/>
                <a:cs typeface="Arial"/>
              </a:rPr>
              <a:t>AL2: A more methodical approach</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15</a:t>
            </a:fld>
            <a:endParaRPr lang="en-GB" altLang="en-US" sz="1000"/>
          </a:p>
        </p:txBody>
      </p:sp>
      <p:sp>
        <p:nvSpPr>
          <p:cNvPr id="5" name="Rectangle 4">
            <a:extLst>
              <a:ext uri="{FF2B5EF4-FFF2-40B4-BE49-F238E27FC236}">
                <a16:creationId xmlns:a16="http://schemas.microsoft.com/office/drawing/2014/main" id="{F97C4510-ACE5-7521-6F65-8A23045C8B5B}"/>
              </a:ext>
            </a:extLst>
          </p:cNvPr>
          <p:cNvSpPr/>
          <p:nvPr/>
        </p:nvSpPr>
        <p:spPr bwMode="auto">
          <a:xfrm>
            <a:off x="6504068" y="1685217"/>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anchor="ctr"/>
          <a:lstStyle/>
          <a:p>
            <a:pPr algn="ctr">
              <a:defRPr/>
            </a:pPr>
            <a:r>
              <a:rPr lang="en-GB" sz="4400" b="1">
                <a:solidFill>
                  <a:srgbClr val="00A33B"/>
                </a:solidFill>
                <a:latin typeface="Arial"/>
                <a:cs typeface="Arial"/>
              </a:rPr>
              <a:t>AL2</a:t>
            </a:r>
            <a:endParaRPr lang="en-US"/>
          </a:p>
        </p:txBody>
      </p:sp>
      <p:sp>
        <p:nvSpPr>
          <p:cNvPr id="7" name="TextBox 32">
            <a:extLst>
              <a:ext uri="{FF2B5EF4-FFF2-40B4-BE49-F238E27FC236}">
                <a16:creationId xmlns:a16="http://schemas.microsoft.com/office/drawing/2014/main" id="{BC50758A-CEAB-AF0E-0A84-92B7FF65E034}"/>
              </a:ext>
            </a:extLst>
          </p:cNvPr>
          <p:cNvSpPr txBox="1">
            <a:spLocks noChangeArrowheads="1"/>
          </p:cNvSpPr>
          <p:nvPr/>
        </p:nvSpPr>
        <p:spPr bwMode="auto">
          <a:xfrm>
            <a:off x="6481871" y="2439010"/>
            <a:ext cx="1576388" cy="664797"/>
          </a:xfrm>
          <a:prstGeom prst="rect">
            <a:avLst/>
          </a:prstGeom>
          <a:noFill/>
          <a:ln>
            <a:noFill/>
          </a:ln>
        </p:spPr>
        <p:txBody>
          <a:bodyPr wrap="square" lIns="91440" tIns="45720" rIns="91440" bIns="45720" anchor="t">
            <a:spAutoFit/>
          </a:bodyPr>
          <a:lstStyle>
            <a:lvl1pPr eaLnBrk="0" hangingPunct="0">
              <a:lnSpc>
                <a:spcPct val="90000"/>
              </a:lnSpc>
              <a:spcBef>
                <a:spcPts val="1000"/>
              </a:spcBef>
              <a:buFont typeface="Arial" charset="0"/>
              <a:buChar char="•"/>
              <a:defRPr sz="2000">
                <a:solidFill>
                  <a:schemeClr val="tx2"/>
                </a:solidFill>
                <a:latin typeface="Arial" charset="0"/>
                <a:cs typeface="Arial" charset="0"/>
              </a:defRPr>
            </a:lvl1pPr>
            <a:lvl2pPr marL="742950" indent="-285750" eaLnBrk="0" hangingPunct="0">
              <a:lnSpc>
                <a:spcPct val="90000"/>
              </a:lnSpc>
              <a:spcBef>
                <a:spcPts val="500"/>
              </a:spcBef>
              <a:buFont typeface="Arial" charset="0"/>
              <a:buChar char="•"/>
              <a:defRPr>
                <a:solidFill>
                  <a:schemeClr val="tx2"/>
                </a:solidFill>
                <a:latin typeface="Arial" charset="0"/>
                <a:cs typeface="Arial" charset="0"/>
              </a:defRPr>
            </a:lvl2pPr>
            <a:lvl3pPr marL="1143000" indent="-228600" eaLnBrk="0" hangingPunct="0">
              <a:lnSpc>
                <a:spcPct val="90000"/>
              </a:lnSpc>
              <a:spcBef>
                <a:spcPts val="500"/>
              </a:spcBef>
              <a:buFont typeface="Arial" charset="0"/>
              <a:buChar char="•"/>
              <a:defRPr sz="1600">
                <a:solidFill>
                  <a:schemeClr val="tx2"/>
                </a:solidFill>
                <a:latin typeface="Arial" charset="0"/>
                <a:cs typeface="Arial" charset="0"/>
              </a:defRPr>
            </a:lvl3pPr>
            <a:lvl4pPr marL="1600200" indent="-228600" eaLnBrk="0" hangingPunct="0">
              <a:lnSpc>
                <a:spcPct val="90000"/>
              </a:lnSpc>
              <a:spcBef>
                <a:spcPts val="500"/>
              </a:spcBef>
              <a:buFont typeface="Arial" charset="0"/>
              <a:buChar char="•"/>
              <a:defRPr sz="1400">
                <a:solidFill>
                  <a:schemeClr val="tx2"/>
                </a:solidFill>
                <a:latin typeface="Arial" charset="0"/>
                <a:cs typeface="Arial" charset="0"/>
              </a:defRPr>
            </a:lvl4pPr>
            <a:lvl5pPr marL="2057400" indent="-228600" eaLnBrk="0" hangingPunct="0">
              <a:lnSpc>
                <a:spcPct val="90000"/>
              </a:lnSpc>
              <a:spcBef>
                <a:spcPts val="500"/>
              </a:spcBef>
              <a:buFont typeface="Arial" charset="0"/>
              <a:buChar char="•"/>
              <a:defRPr sz="1200">
                <a:solidFill>
                  <a:schemeClr val="tx2"/>
                </a:solidFill>
                <a:latin typeface="Arial" charset="0"/>
                <a:cs typeface="Arial" charset="0"/>
              </a:defRPr>
            </a:lvl5pPr>
            <a:lvl6pPr marL="25146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6pPr>
            <a:lvl7pPr marL="29718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7pPr>
            <a:lvl8pPr marL="34290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8pPr>
            <a:lvl9pPr marL="38862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9pPr>
          </a:lstStyle>
          <a:p>
            <a:pPr>
              <a:buNone/>
              <a:defRPr/>
            </a:pPr>
            <a:r>
              <a:rPr lang="en-GB" sz="1400" i="1">
                <a:solidFill>
                  <a:schemeClr val="tx1">
                    <a:lumMod val="65000"/>
                    <a:lumOff val="35000"/>
                  </a:schemeClr>
                </a:solidFill>
                <a:latin typeface="Arial"/>
                <a:cs typeface="Arial"/>
              </a:rPr>
              <a:t>"</a:t>
            </a:r>
            <a:r>
              <a:rPr lang="en-GB" sz="1400" i="1">
                <a:solidFill>
                  <a:srgbClr val="000000"/>
                </a:solidFill>
                <a:latin typeface="Arial"/>
                <a:cs typeface="Arial"/>
              </a:rPr>
              <a:t>I'll brain dump in a notebook"</a:t>
            </a:r>
            <a:endParaRPr lang="en-US" sz="1400" i="1">
              <a:solidFill>
                <a:srgbClr val="000000"/>
              </a:solidFill>
              <a:latin typeface="Arial"/>
              <a:cs typeface="Arial"/>
            </a:endParaRPr>
          </a:p>
          <a:p>
            <a:pPr>
              <a:lnSpc>
                <a:spcPct val="100000"/>
              </a:lnSpc>
              <a:spcBef>
                <a:spcPct val="0"/>
              </a:spcBef>
              <a:buNone/>
              <a:defRPr/>
            </a:pPr>
            <a:endParaRPr lang="en-GB" altLang="en-US" sz="1200">
              <a:solidFill>
                <a:schemeClr val="tx1">
                  <a:lumMod val="65000"/>
                  <a:lumOff val="35000"/>
                </a:schemeClr>
              </a:solidFill>
            </a:endParaRPr>
          </a:p>
        </p:txBody>
      </p:sp>
      <p:sp>
        <p:nvSpPr>
          <p:cNvPr id="8" name="Content Placeholder 2">
            <a:extLst>
              <a:ext uri="{FF2B5EF4-FFF2-40B4-BE49-F238E27FC236}">
                <a16:creationId xmlns:a16="http://schemas.microsoft.com/office/drawing/2014/main" id="{6FB5A3A6-5CA7-9852-3D87-B884FA34CA5F}"/>
              </a:ext>
            </a:extLst>
          </p:cNvPr>
          <p:cNvSpPr txBox="1">
            <a:spLocks/>
          </p:cNvSpPr>
          <p:nvPr/>
        </p:nvSpPr>
        <p:spPr bwMode="auto">
          <a:xfrm>
            <a:off x="498685" y="1061814"/>
            <a:ext cx="4328724"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sz="1400"/>
          </a:p>
          <a:p>
            <a:pPr marL="285750" indent="-285750">
              <a:defRPr/>
            </a:pPr>
            <a:r>
              <a:rPr lang="en-GB" sz="1400">
                <a:solidFill>
                  <a:srgbClr val="374151"/>
                </a:solidFill>
                <a:latin typeface="Arial"/>
                <a:cs typeface="Arial"/>
              </a:rPr>
              <a:t>Form completion time varies (1 hour to 4 days)</a:t>
            </a:r>
            <a:endParaRPr lang="en-GB" sz="1400">
              <a:solidFill>
                <a:srgbClr val="595959"/>
              </a:solidFill>
              <a:latin typeface="Arial"/>
              <a:cs typeface="Arial"/>
            </a:endParaRPr>
          </a:p>
          <a:p>
            <a:pPr marL="285750" indent="-285750">
              <a:defRPr/>
            </a:pPr>
            <a:r>
              <a:rPr lang="en-GB" sz="1400">
                <a:solidFill>
                  <a:srgbClr val="374151"/>
                </a:solidFill>
                <a:latin typeface="Arial"/>
                <a:cs typeface="Arial"/>
              </a:rPr>
              <a:t>Completed in chunks due to added duties. </a:t>
            </a:r>
            <a:endParaRPr lang="en-GB" sz="1400">
              <a:solidFill>
                <a:srgbClr val="595959"/>
              </a:solidFill>
              <a:latin typeface="Arial"/>
              <a:cs typeface="Arial"/>
            </a:endParaRPr>
          </a:p>
          <a:p>
            <a:pPr marL="285750" indent="-285750">
              <a:defRPr/>
            </a:pPr>
            <a:r>
              <a:rPr lang="en-GB" sz="1400">
                <a:solidFill>
                  <a:srgbClr val="374151"/>
                </a:solidFill>
                <a:latin typeface="Arial"/>
                <a:cs typeface="Arial"/>
              </a:rPr>
              <a:t>Extract information from survey before site registration (planning doc).</a:t>
            </a:r>
            <a:endParaRPr lang="en-GB" sz="1400">
              <a:solidFill>
                <a:srgbClr val="595959"/>
              </a:solidFill>
              <a:latin typeface="Arial"/>
              <a:cs typeface="Arial"/>
            </a:endParaRPr>
          </a:p>
          <a:p>
            <a:pPr marL="285750" indent="-285750">
              <a:defRPr/>
            </a:pPr>
            <a:r>
              <a:rPr lang="en-GB" sz="1400">
                <a:solidFill>
                  <a:srgbClr val="374151"/>
                </a:solidFill>
                <a:latin typeface="Arial"/>
                <a:cs typeface="Arial"/>
              </a:rPr>
              <a:t> Appropriate accreditation perceived. </a:t>
            </a:r>
            <a:endParaRPr lang="en-GB" sz="1400">
              <a:solidFill>
                <a:srgbClr val="595959"/>
              </a:solidFill>
              <a:latin typeface="Arial"/>
              <a:cs typeface="Arial"/>
            </a:endParaRPr>
          </a:p>
          <a:p>
            <a:pPr marL="285750" indent="-285750">
              <a:defRPr/>
            </a:pPr>
            <a:r>
              <a:rPr lang="en-GB" sz="1400">
                <a:solidFill>
                  <a:srgbClr val="374151"/>
                </a:solidFill>
                <a:latin typeface="Arial"/>
                <a:cs typeface="Arial"/>
              </a:rPr>
              <a:t>Introduced personal streamlining methods. </a:t>
            </a:r>
            <a:endParaRPr lang="en-GB" sz="1400">
              <a:solidFill>
                <a:srgbClr val="595959"/>
              </a:solidFill>
              <a:latin typeface="Arial"/>
              <a:cs typeface="Arial"/>
            </a:endParaRPr>
          </a:p>
          <a:p>
            <a:pPr marL="285750" indent="-285750">
              <a:defRPr/>
            </a:pPr>
            <a:r>
              <a:rPr lang="en-GB" sz="1400">
                <a:solidFill>
                  <a:srgbClr val="374151"/>
                </a:solidFill>
                <a:latin typeface="Arial"/>
                <a:cs typeface="Arial"/>
              </a:rPr>
              <a:t>Mixed feelings on Bat ER for speed / challenges faced</a:t>
            </a:r>
            <a:r>
              <a:rPr lang="en-GB" sz="1200">
                <a:solidFill>
                  <a:srgbClr val="374151"/>
                </a:solidFill>
                <a:latin typeface="Arial"/>
                <a:cs typeface="Arial"/>
              </a:rPr>
              <a:t>.</a:t>
            </a:r>
            <a:endParaRPr lang="en-GB" sz="1500">
              <a:solidFill>
                <a:srgbClr val="595959"/>
              </a:solidFill>
              <a:latin typeface="Arial"/>
              <a:cs typeface="Arial"/>
            </a:endParaRP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a:buFont typeface="Arial" panose="020B0604020202020204" pitchFamily="34" charset="0"/>
              <a:buChar char="•"/>
              <a:defRPr/>
            </a:pPr>
            <a:endParaRPr lang="en-GB" altLang="en-US">
              <a:solidFill>
                <a:srgbClr val="595959"/>
              </a:solidFill>
              <a:latin typeface="Arial" charset="0"/>
              <a:cs typeface="Arial" charset="0"/>
            </a:endParaRPr>
          </a:p>
          <a:p>
            <a:pPr>
              <a:buFont typeface="Arial" panose="020B0604020202020204" pitchFamily="34"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Tree>
    <p:extLst>
      <p:ext uri="{BB962C8B-B14F-4D97-AF65-F5344CB8AC3E}">
        <p14:creationId xmlns:p14="http://schemas.microsoft.com/office/powerpoint/2010/main" val="3549799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solidFill>
                  <a:srgbClr val="00A33B"/>
                </a:solidFill>
                <a:latin typeface="Arial"/>
                <a:cs typeface="Arial"/>
              </a:rPr>
              <a:t>AL3: 'Time-consuming' and complex</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16</a:t>
            </a:fld>
            <a:endParaRPr lang="en-GB" altLang="en-US" sz="1000"/>
          </a:p>
        </p:txBody>
      </p:sp>
      <p:sp>
        <p:nvSpPr>
          <p:cNvPr id="13" name="Content Placeholder 2">
            <a:extLst>
              <a:ext uri="{FF2B5EF4-FFF2-40B4-BE49-F238E27FC236}">
                <a16:creationId xmlns:a16="http://schemas.microsoft.com/office/drawing/2014/main" id="{63212584-D27B-B6B5-4DBA-8B3F1675D3B7}"/>
              </a:ext>
            </a:extLst>
          </p:cNvPr>
          <p:cNvSpPr txBox="1">
            <a:spLocks/>
          </p:cNvSpPr>
          <p:nvPr/>
        </p:nvSpPr>
        <p:spPr bwMode="auto">
          <a:xfrm>
            <a:off x="555835" y="1287179"/>
            <a:ext cx="4328724"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sz="1400">
                <a:solidFill>
                  <a:srgbClr val="374151"/>
                </a:solidFill>
                <a:latin typeface="Arial"/>
                <a:cs typeface="Arial"/>
              </a:rPr>
              <a:t>Site reg can take weeks, delayed by docs like HRAs and reason statements.</a:t>
            </a:r>
            <a:endParaRPr lang="en-GB" sz="1400">
              <a:solidFill>
                <a:srgbClr val="595959"/>
              </a:solidFill>
              <a:latin typeface="Arial"/>
              <a:cs typeface="Arial"/>
            </a:endParaRPr>
          </a:p>
          <a:p>
            <a:pPr marL="285750" indent="-285750">
              <a:defRPr/>
            </a:pPr>
            <a:r>
              <a:rPr lang="en-GB" sz="1400">
                <a:solidFill>
                  <a:srgbClr val="374151"/>
                </a:solidFill>
                <a:latin typeface="Arial"/>
                <a:cs typeface="Arial"/>
              </a:rPr>
              <a:t>Issues when roosts exceed forms limits</a:t>
            </a:r>
          </a:p>
          <a:p>
            <a:pPr marL="285750" indent="-285750">
              <a:defRPr/>
            </a:pPr>
            <a:r>
              <a:rPr lang="en-GB" sz="1400">
                <a:solidFill>
                  <a:srgbClr val="374151"/>
                </a:solidFill>
                <a:latin typeface="Arial"/>
                <a:cs typeface="Arial"/>
              </a:rPr>
              <a:t>Project nuances mean forms need flexibility</a:t>
            </a:r>
          </a:p>
          <a:p>
            <a:pPr marL="285750" indent="-285750">
              <a:defRPr/>
            </a:pPr>
            <a:r>
              <a:rPr lang="en-GB" sz="1400">
                <a:solidFill>
                  <a:srgbClr val="374151"/>
                </a:solidFill>
                <a:latin typeface="Arial"/>
                <a:cs typeface="Arial"/>
              </a:rPr>
              <a:t>Relationships with NE staff boost confidence in consented projects.</a:t>
            </a:r>
            <a:endParaRPr lang="en-GB" sz="1400">
              <a:solidFill>
                <a:srgbClr val="595959"/>
              </a:solidFill>
              <a:latin typeface="Arial"/>
              <a:cs typeface="Arial"/>
            </a:endParaRPr>
          </a:p>
          <a:p>
            <a:pPr marL="285750" indent="-285750">
              <a:defRPr/>
            </a:pPr>
            <a:r>
              <a:rPr lang="en-GB" sz="1400">
                <a:solidFill>
                  <a:srgbClr val="374151"/>
                </a:solidFill>
                <a:latin typeface="Arial"/>
                <a:cs typeface="Arial"/>
              </a:rPr>
              <a:t>Long surveys require prep.</a:t>
            </a:r>
            <a:endParaRPr lang="en-GB" sz="1400">
              <a:solidFill>
                <a:srgbClr val="595959"/>
              </a:solidFill>
              <a:latin typeface="Arial"/>
              <a:cs typeface="Arial"/>
            </a:endParaRPr>
          </a:p>
          <a:p>
            <a:pPr marL="285750" indent="-285750">
              <a:defRPr/>
            </a:pPr>
            <a:r>
              <a:rPr lang="en-GB" sz="1400">
                <a:solidFill>
                  <a:srgbClr val="374151"/>
                </a:solidFill>
                <a:latin typeface="Arial"/>
                <a:cs typeface="Arial"/>
              </a:rPr>
              <a:t>More likely to pass SR to less experienced colleagues </a:t>
            </a:r>
          </a:p>
          <a:p>
            <a:pPr marL="285750" indent="-285750">
              <a:defRPr/>
            </a:pPr>
            <a:r>
              <a:rPr lang="en-GB" sz="1400">
                <a:solidFill>
                  <a:srgbClr val="374151"/>
                </a:solidFill>
                <a:latin typeface="Arial"/>
                <a:cs typeface="Arial"/>
              </a:rPr>
              <a:t>Complex projects are a minority</a:t>
            </a: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a:buFont typeface="Arial" panose="020B0604020202020204" pitchFamily="34" charset="0"/>
              <a:buChar char="•"/>
              <a:defRPr/>
            </a:pPr>
            <a:endParaRPr lang="en-GB" altLang="en-US">
              <a:solidFill>
                <a:srgbClr val="595959"/>
              </a:solidFill>
              <a:latin typeface="Arial" charset="0"/>
              <a:cs typeface="Arial" charset="0"/>
            </a:endParaRPr>
          </a:p>
          <a:p>
            <a:pPr>
              <a:buFont typeface="Arial" panose="020B0604020202020204" pitchFamily="34"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3" name="TextBox 40">
            <a:extLst>
              <a:ext uri="{FF2B5EF4-FFF2-40B4-BE49-F238E27FC236}">
                <a16:creationId xmlns:a16="http://schemas.microsoft.com/office/drawing/2014/main" id="{0003A3F6-76D3-8F96-9DBB-64D916D7929F}"/>
              </a:ext>
            </a:extLst>
          </p:cNvPr>
          <p:cNvSpPr txBox="1">
            <a:spLocks noChangeArrowheads="1"/>
          </p:cNvSpPr>
          <p:nvPr/>
        </p:nvSpPr>
        <p:spPr bwMode="auto">
          <a:xfrm>
            <a:off x="1373885" y="3354915"/>
            <a:ext cx="1563688" cy="276999"/>
          </a:xfrm>
          <a:prstGeom prst="rect">
            <a:avLst/>
          </a:prstGeom>
          <a:noFill/>
          <a:ln>
            <a:noFill/>
          </a:ln>
        </p:spPr>
        <p:txBody>
          <a:bodyPr wrap="square" lIns="91440" tIns="45720" rIns="91440" bIns="45720" anchor="t">
            <a:spAutoFit/>
          </a:bodyPr>
          <a:lstStyle>
            <a:lvl1pPr eaLnBrk="0" hangingPunct="0">
              <a:lnSpc>
                <a:spcPct val="90000"/>
              </a:lnSpc>
              <a:spcBef>
                <a:spcPts val="1000"/>
              </a:spcBef>
              <a:buFont typeface="Arial" charset="0"/>
              <a:buChar char="•"/>
              <a:defRPr sz="2000">
                <a:solidFill>
                  <a:schemeClr val="tx2"/>
                </a:solidFill>
                <a:latin typeface="Arial" charset="0"/>
                <a:cs typeface="Arial" charset="0"/>
              </a:defRPr>
            </a:lvl1pPr>
            <a:lvl2pPr marL="742950" indent="-285750" eaLnBrk="0" hangingPunct="0">
              <a:lnSpc>
                <a:spcPct val="90000"/>
              </a:lnSpc>
              <a:spcBef>
                <a:spcPts val="500"/>
              </a:spcBef>
              <a:buFont typeface="Arial" charset="0"/>
              <a:buChar char="•"/>
              <a:defRPr>
                <a:solidFill>
                  <a:schemeClr val="tx2"/>
                </a:solidFill>
                <a:latin typeface="Arial" charset="0"/>
                <a:cs typeface="Arial" charset="0"/>
              </a:defRPr>
            </a:lvl2pPr>
            <a:lvl3pPr marL="1143000" indent="-228600" eaLnBrk="0" hangingPunct="0">
              <a:lnSpc>
                <a:spcPct val="90000"/>
              </a:lnSpc>
              <a:spcBef>
                <a:spcPts val="500"/>
              </a:spcBef>
              <a:buFont typeface="Arial" charset="0"/>
              <a:buChar char="•"/>
              <a:defRPr sz="1600">
                <a:solidFill>
                  <a:schemeClr val="tx2"/>
                </a:solidFill>
                <a:latin typeface="Arial" charset="0"/>
                <a:cs typeface="Arial" charset="0"/>
              </a:defRPr>
            </a:lvl3pPr>
            <a:lvl4pPr marL="1600200" indent="-228600" eaLnBrk="0" hangingPunct="0">
              <a:lnSpc>
                <a:spcPct val="90000"/>
              </a:lnSpc>
              <a:spcBef>
                <a:spcPts val="500"/>
              </a:spcBef>
              <a:buFont typeface="Arial" charset="0"/>
              <a:buChar char="•"/>
              <a:defRPr sz="1400">
                <a:solidFill>
                  <a:schemeClr val="tx2"/>
                </a:solidFill>
                <a:latin typeface="Arial" charset="0"/>
                <a:cs typeface="Arial" charset="0"/>
              </a:defRPr>
            </a:lvl4pPr>
            <a:lvl5pPr marL="2057400" indent="-228600" eaLnBrk="0" hangingPunct="0">
              <a:lnSpc>
                <a:spcPct val="90000"/>
              </a:lnSpc>
              <a:spcBef>
                <a:spcPts val="500"/>
              </a:spcBef>
              <a:buFont typeface="Arial" charset="0"/>
              <a:buChar char="•"/>
              <a:defRPr sz="1200">
                <a:solidFill>
                  <a:schemeClr val="tx2"/>
                </a:solidFill>
                <a:latin typeface="Arial" charset="0"/>
                <a:cs typeface="Arial" charset="0"/>
              </a:defRPr>
            </a:lvl5pPr>
            <a:lvl6pPr marL="25146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6pPr>
            <a:lvl7pPr marL="29718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7pPr>
            <a:lvl8pPr marL="34290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8pPr>
            <a:lvl9pPr marL="38862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9pPr>
          </a:lstStyle>
          <a:p>
            <a:pPr marL="171450" indent="-171450">
              <a:lnSpc>
                <a:spcPct val="100000"/>
              </a:lnSpc>
              <a:spcBef>
                <a:spcPct val="0"/>
              </a:spcBef>
              <a:defRPr/>
            </a:pPr>
            <a:endParaRPr lang="en-GB" sz="1200">
              <a:solidFill>
                <a:srgbClr val="000000"/>
              </a:solidFill>
              <a:latin typeface="Arial"/>
              <a:cs typeface="Calibri"/>
            </a:endParaRPr>
          </a:p>
        </p:txBody>
      </p:sp>
      <p:sp>
        <p:nvSpPr>
          <p:cNvPr id="4" name="Oval 3">
            <a:extLst>
              <a:ext uri="{FF2B5EF4-FFF2-40B4-BE49-F238E27FC236}">
                <a16:creationId xmlns:a16="http://schemas.microsoft.com/office/drawing/2014/main" id="{C6B069CB-8F86-9CE8-5AD5-70577B67D31E}"/>
              </a:ext>
            </a:extLst>
          </p:cNvPr>
          <p:cNvSpPr/>
          <p:nvPr/>
        </p:nvSpPr>
        <p:spPr>
          <a:xfrm>
            <a:off x="6048375" y="1347787"/>
            <a:ext cx="2343149" cy="2324100"/>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DD41194-B08A-1DD5-A3AA-7C910B7ACF50}"/>
              </a:ext>
            </a:extLst>
          </p:cNvPr>
          <p:cNvSpPr/>
          <p:nvPr/>
        </p:nvSpPr>
        <p:spPr bwMode="auto">
          <a:xfrm>
            <a:off x="6504068" y="1770942"/>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anchor="ctr"/>
          <a:lstStyle/>
          <a:p>
            <a:pPr algn="ctr">
              <a:defRPr/>
            </a:pPr>
            <a:r>
              <a:rPr lang="en-GB" sz="4400" b="1">
                <a:solidFill>
                  <a:srgbClr val="00A33B"/>
                </a:solidFill>
                <a:latin typeface="Arial"/>
                <a:cs typeface="Arial"/>
              </a:rPr>
              <a:t>AL3</a:t>
            </a:r>
            <a:endParaRPr lang="en-US"/>
          </a:p>
        </p:txBody>
      </p:sp>
      <p:sp>
        <p:nvSpPr>
          <p:cNvPr id="9" name="TextBox 32">
            <a:extLst>
              <a:ext uri="{FF2B5EF4-FFF2-40B4-BE49-F238E27FC236}">
                <a16:creationId xmlns:a16="http://schemas.microsoft.com/office/drawing/2014/main" id="{D3722F82-4526-20C9-35A6-A69B98011DA1}"/>
              </a:ext>
            </a:extLst>
          </p:cNvPr>
          <p:cNvSpPr txBox="1">
            <a:spLocks noChangeArrowheads="1"/>
          </p:cNvSpPr>
          <p:nvPr/>
        </p:nvSpPr>
        <p:spPr bwMode="auto">
          <a:xfrm>
            <a:off x="6481871" y="2524735"/>
            <a:ext cx="1576388" cy="986937"/>
          </a:xfrm>
          <a:prstGeom prst="rect">
            <a:avLst/>
          </a:prstGeom>
          <a:noFill/>
          <a:ln>
            <a:noFill/>
          </a:ln>
        </p:spPr>
        <p:txBody>
          <a:bodyPr wrap="square" lIns="91440" tIns="45720" rIns="91440" bIns="45720" anchor="t">
            <a:spAutoFit/>
          </a:bodyPr>
          <a:lstStyle>
            <a:lvl1pPr eaLnBrk="0" hangingPunct="0">
              <a:lnSpc>
                <a:spcPct val="90000"/>
              </a:lnSpc>
              <a:spcBef>
                <a:spcPts val="1000"/>
              </a:spcBef>
              <a:buFont typeface="Arial" charset="0"/>
              <a:buChar char="•"/>
              <a:defRPr sz="2000">
                <a:solidFill>
                  <a:schemeClr val="tx2"/>
                </a:solidFill>
                <a:latin typeface="Arial" charset="0"/>
                <a:cs typeface="Arial" charset="0"/>
              </a:defRPr>
            </a:lvl1pPr>
            <a:lvl2pPr marL="742950" indent="-285750" eaLnBrk="0" hangingPunct="0">
              <a:lnSpc>
                <a:spcPct val="90000"/>
              </a:lnSpc>
              <a:spcBef>
                <a:spcPts val="500"/>
              </a:spcBef>
              <a:buFont typeface="Arial" charset="0"/>
              <a:buChar char="•"/>
              <a:defRPr>
                <a:solidFill>
                  <a:schemeClr val="tx2"/>
                </a:solidFill>
                <a:latin typeface="Arial" charset="0"/>
                <a:cs typeface="Arial" charset="0"/>
              </a:defRPr>
            </a:lvl2pPr>
            <a:lvl3pPr marL="1143000" indent="-228600" eaLnBrk="0" hangingPunct="0">
              <a:lnSpc>
                <a:spcPct val="90000"/>
              </a:lnSpc>
              <a:spcBef>
                <a:spcPts val="500"/>
              </a:spcBef>
              <a:buFont typeface="Arial" charset="0"/>
              <a:buChar char="•"/>
              <a:defRPr sz="1600">
                <a:solidFill>
                  <a:schemeClr val="tx2"/>
                </a:solidFill>
                <a:latin typeface="Arial" charset="0"/>
                <a:cs typeface="Arial" charset="0"/>
              </a:defRPr>
            </a:lvl3pPr>
            <a:lvl4pPr marL="1600200" indent="-228600" eaLnBrk="0" hangingPunct="0">
              <a:lnSpc>
                <a:spcPct val="90000"/>
              </a:lnSpc>
              <a:spcBef>
                <a:spcPts val="500"/>
              </a:spcBef>
              <a:buFont typeface="Arial" charset="0"/>
              <a:buChar char="•"/>
              <a:defRPr sz="1400">
                <a:solidFill>
                  <a:schemeClr val="tx2"/>
                </a:solidFill>
                <a:latin typeface="Arial" charset="0"/>
                <a:cs typeface="Arial" charset="0"/>
              </a:defRPr>
            </a:lvl4pPr>
            <a:lvl5pPr marL="2057400" indent="-228600" eaLnBrk="0" hangingPunct="0">
              <a:lnSpc>
                <a:spcPct val="90000"/>
              </a:lnSpc>
              <a:spcBef>
                <a:spcPts val="500"/>
              </a:spcBef>
              <a:buFont typeface="Arial" charset="0"/>
              <a:buChar char="•"/>
              <a:defRPr sz="1200">
                <a:solidFill>
                  <a:schemeClr val="tx2"/>
                </a:solidFill>
                <a:latin typeface="Arial" charset="0"/>
                <a:cs typeface="Arial" charset="0"/>
              </a:defRPr>
            </a:lvl5pPr>
            <a:lvl6pPr marL="25146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6pPr>
            <a:lvl7pPr marL="29718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7pPr>
            <a:lvl8pPr marL="34290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8pPr>
            <a:lvl9pPr marL="38862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9pPr>
          </a:lstStyle>
          <a:p>
            <a:pPr>
              <a:buNone/>
              <a:defRPr/>
            </a:pPr>
            <a:r>
              <a:rPr lang="en-GB" sz="1400" i="1">
                <a:solidFill>
                  <a:schemeClr val="tx1">
                    <a:lumMod val="65000"/>
                    <a:lumOff val="35000"/>
                  </a:schemeClr>
                </a:solidFill>
                <a:latin typeface="Arial"/>
                <a:cs typeface="Arial"/>
              </a:rPr>
              <a:t>"Can be a bit of a headache"</a:t>
            </a:r>
            <a:endParaRPr lang="en-GB" sz="1400">
              <a:solidFill>
                <a:schemeClr val="tx1">
                  <a:lumMod val="65000"/>
                  <a:lumOff val="35000"/>
                </a:schemeClr>
              </a:solidFill>
              <a:latin typeface="Arial"/>
              <a:cs typeface="Arial"/>
            </a:endParaRPr>
          </a:p>
          <a:p>
            <a:pPr>
              <a:buNone/>
              <a:defRPr/>
            </a:pPr>
            <a:endParaRPr lang="en-GB" sz="1400" i="1">
              <a:solidFill>
                <a:schemeClr val="tx1">
                  <a:lumMod val="65000"/>
                  <a:lumOff val="35000"/>
                </a:schemeClr>
              </a:solidFill>
              <a:latin typeface="Arial"/>
              <a:cs typeface="Arial"/>
            </a:endParaRPr>
          </a:p>
          <a:p>
            <a:pPr>
              <a:lnSpc>
                <a:spcPct val="100000"/>
              </a:lnSpc>
              <a:spcBef>
                <a:spcPct val="0"/>
              </a:spcBef>
              <a:buNone/>
              <a:defRPr/>
            </a:pPr>
            <a:endParaRPr lang="en-GB" altLang="en-US" sz="1200">
              <a:solidFill>
                <a:schemeClr val="tx1">
                  <a:lumMod val="65000"/>
                  <a:lumOff val="35000"/>
                </a:schemeClr>
              </a:solidFill>
            </a:endParaRPr>
          </a:p>
        </p:txBody>
      </p:sp>
    </p:spTree>
    <p:extLst>
      <p:ext uri="{BB962C8B-B14F-4D97-AF65-F5344CB8AC3E}">
        <p14:creationId xmlns:p14="http://schemas.microsoft.com/office/powerpoint/2010/main" val="112979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1304" y="2000640"/>
            <a:ext cx="8264525" cy="361950"/>
          </a:xfrm>
        </p:spPr>
        <p:txBody>
          <a:bodyPr/>
          <a:lstStyle/>
          <a:p>
            <a:r>
              <a:rPr lang="en-GB">
                <a:solidFill>
                  <a:srgbClr val="00A33B"/>
                </a:solidFill>
                <a:latin typeface="Arial"/>
                <a:cs typeface="Arial"/>
              </a:rPr>
              <a:t>2. A need for flexibility</a:t>
            </a:r>
            <a:endParaRPr lang="en-GB">
              <a:solidFill>
                <a:srgbClr val="00A33B"/>
              </a:solidFill>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17</a:t>
            </a:fld>
            <a:endParaRPr lang="en-GB" altLang="en-US" sz="1000"/>
          </a:p>
        </p:txBody>
      </p:sp>
      <p:sp>
        <p:nvSpPr>
          <p:cNvPr id="2" name="TextBox 1">
            <a:extLst>
              <a:ext uri="{FF2B5EF4-FFF2-40B4-BE49-F238E27FC236}">
                <a16:creationId xmlns:a16="http://schemas.microsoft.com/office/drawing/2014/main" id="{96491B47-33DE-77A9-30AB-AA7204B5E9E1}"/>
              </a:ext>
            </a:extLst>
          </p:cNvPr>
          <p:cNvSpPr txBox="1"/>
          <p:nvPr/>
        </p:nvSpPr>
        <p:spPr>
          <a:xfrm>
            <a:off x="457200" y="2657475"/>
            <a:ext cx="540067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lphaLcParenR"/>
            </a:pPr>
            <a:r>
              <a:rPr lang="en-GB" sz="1500">
                <a:solidFill>
                  <a:schemeClr val="tx1">
                    <a:lumMod val="65000"/>
                    <a:lumOff val="35000"/>
                  </a:schemeClr>
                </a:solidFill>
                <a:latin typeface="Arial"/>
                <a:cs typeface="Arial"/>
              </a:rPr>
              <a:t>The dynamic nature of construction work</a:t>
            </a:r>
            <a:r>
              <a:rPr lang="en-US" sz="1500">
                <a:solidFill>
                  <a:schemeClr val="tx1">
                    <a:lumMod val="65000"/>
                    <a:lumOff val="35000"/>
                  </a:schemeClr>
                </a:solidFill>
                <a:latin typeface="Arial"/>
                <a:cs typeface="Arial"/>
              </a:rPr>
              <a:t>​</a:t>
            </a:r>
            <a:endParaRPr lang="en-US">
              <a:solidFill>
                <a:schemeClr val="tx1">
                  <a:lumMod val="65000"/>
                  <a:lumOff val="35000"/>
                </a:schemeClr>
              </a:solidFill>
              <a:cs typeface="Arial"/>
            </a:endParaRPr>
          </a:p>
          <a:p>
            <a:pPr marL="342900" indent="-342900">
              <a:buAutoNum type="alphaLcParenR"/>
            </a:pPr>
            <a:r>
              <a:rPr lang="en-GB" sz="1500">
                <a:solidFill>
                  <a:schemeClr val="tx1">
                    <a:lumMod val="65000"/>
                    <a:lumOff val="35000"/>
                  </a:schemeClr>
                </a:solidFill>
                <a:latin typeface="Arial"/>
                <a:cs typeface="Arial"/>
              </a:rPr>
              <a:t>When wildlife​ becomes difficult to measure</a:t>
            </a:r>
          </a:p>
          <a:p>
            <a:pPr marL="342900" indent="-342900">
              <a:buAutoNum type="alphaLcParenR"/>
            </a:pPr>
            <a:r>
              <a:rPr lang="en-GB" sz="1500">
                <a:solidFill>
                  <a:schemeClr val="tx1">
                    <a:lumMod val="65000"/>
                    <a:lumOff val="35000"/>
                  </a:schemeClr>
                </a:solidFill>
                <a:latin typeface="Arial"/>
                <a:cs typeface="Arial"/>
              </a:rPr>
              <a:t>Reliance on effective communication with decision makers and outcomes.​</a:t>
            </a:r>
          </a:p>
          <a:p>
            <a:pPr marL="342900" indent="-342900">
              <a:buAutoNum type="alphaLcParenR"/>
            </a:pPr>
            <a:r>
              <a:rPr lang="en-GB" sz="1500">
                <a:solidFill>
                  <a:schemeClr val="tx1">
                    <a:lumMod val="65000"/>
                    <a:lumOff val="35000"/>
                  </a:schemeClr>
                </a:solidFill>
                <a:latin typeface="Arial"/>
                <a:cs typeface="Arial"/>
              </a:rPr>
              <a:t>What does flexibility look like in this context?</a:t>
            </a:r>
          </a:p>
        </p:txBody>
      </p:sp>
    </p:spTree>
    <p:extLst>
      <p:ext uri="{BB962C8B-B14F-4D97-AF65-F5344CB8AC3E}">
        <p14:creationId xmlns:p14="http://schemas.microsoft.com/office/powerpoint/2010/main" val="45256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8172" y="350838"/>
            <a:ext cx="8264525" cy="361950"/>
          </a:xfrm>
        </p:spPr>
        <p:txBody>
          <a:bodyPr/>
          <a:lstStyle/>
          <a:p>
            <a:pPr eaLnBrk="1" hangingPunct="1"/>
            <a:r>
              <a:rPr lang="en-GB">
                <a:solidFill>
                  <a:srgbClr val="00A33B"/>
                </a:solidFill>
                <a:latin typeface="Arial"/>
                <a:cs typeface="Arial"/>
              </a:rPr>
              <a:t>The dynamic nature of construction work</a:t>
            </a:r>
            <a:endParaRPr lang="en-GB" altLang="en-US">
              <a:solidFill>
                <a:srgbClr val="00A33B"/>
              </a:solidFill>
              <a:latin typeface="Arial"/>
              <a:cs typeface="Arial"/>
            </a:endParaRPr>
          </a:p>
        </p:txBody>
      </p:sp>
      <p:sp>
        <p:nvSpPr>
          <p:cNvPr id="13315" name="Content Placeholder 2"/>
          <p:cNvSpPr>
            <a:spLocks noGrp="1"/>
          </p:cNvSpPr>
          <p:nvPr>
            <p:ph idx="1"/>
          </p:nvPr>
        </p:nvSpPr>
        <p:spPr>
          <a:xfrm>
            <a:off x="563095" y="1676320"/>
            <a:ext cx="4445000" cy="3471863"/>
          </a:xfrm>
        </p:spPr>
        <p:txBody>
          <a:bodyPr/>
          <a:lstStyle/>
          <a:p>
            <a:pPr>
              <a:defRPr/>
            </a:pPr>
            <a:r>
              <a:rPr lang="en-GB" sz="1400">
                <a:solidFill>
                  <a:srgbClr val="374151"/>
                </a:solidFill>
                <a:latin typeface="Arial"/>
                <a:cs typeface="Arial"/>
              </a:rPr>
              <a:t>Mitigation dates are uncertain due to the dynamic nature of construction and the reliance on workers.</a:t>
            </a:r>
            <a:endParaRPr lang="en-US" sz="1400">
              <a:solidFill>
                <a:srgbClr val="00AF41"/>
              </a:solidFill>
              <a:latin typeface="Arial"/>
              <a:cs typeface="Arial"/>
            </a:endParaRPr>
          </a:p>
          <a:p>
            <a:pPr>
              <a:defRPr/>
            </a:pPr>
            <a:r>
              <a:rPr lang="en-GB" sz="1400">
                <a:solidFill>
                  <a:srgbClr val="374151"/>
                </a:solidFill>
                <a:latin typeface="Arial"/>
                <a:cs typeface="Arial"/>
              </a:rPr>
              <a:t>Planning and contractor choices to prioritise work over other can delay work further.</a:t>
            </a:r>
            <a:endParaRPr lang="en-US" sz="1400">
              <a:solidFill>
                <a:srgbClr val="00AF41"/>
              </a:solidFill>
              <a:latin typeface="Arial"/>
              <a:cs typeface="Arial"/>
            </a:endParaRPr>
          </a:p>
          <a:p>
            <a:pPr marL="0" indent="0">
              <a:buNone/>
              <a:defRPr/>
            </a:pPr>
            <a:r>
              <a:rPr lang="en-GB" sz="1400">
                <a:solidFill>
                  <a:srgbClr val="374151"/>
                </a:solidFill>
                <a:latin typeface="Arial"/>
                <a:cs typeface="Arial"/>
              </a:rPr>
              <a:t>Flexibility is needed where completion times are unpredictable. </a:t>
            </a:r>
            <a:endParaRPr lang="en-US" sz="1400">
              <a:latin typeface="Arial"/>
              <a:cs typeface="Arial"/>
            </a:endParaRPr>
          </a:p>
          <a:p>
            <a:pPr marL="0" indent="0">
              <a:buNone/>
              <a:defRPr/>
            </a:pPr>
            <a:endParaRPr lang="en-GB" sz="1400">
              <a:solidFill>
                <a:srgbClr val="374151"/>
              </a:solidFill>
              <a:latin typeface="Arial" charset="0"/>
              <a:cs typeface="Arial" charset="0"/>
            </a:endParaRPr>
          </a:p>
          <a:p>
            <a:pPr marL="0" indent="0">
              <a:buNone/>
              <a:defRPr/>
            </a:pPr>
            <a:endParaRPr lang="en-GB" sz="1400">
              <a:solidFill>
                <a:srgbClr val="374151"/>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latin typeface="Arial" charset="0"/>
              <a:cs typeface="Arial" charset="0"/>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18</a:t>
            </a:fld>
            <a:endParaRPr lang="en-GB" altLang="en-US" sz="1000"/>
          </a:p>
        </p:txBody>
      </p:sp>
      <p:sp>
        <p:nvSpPr>
          <p:cNvPr id="2" name="TextBox 1">
            <a:extLst>
              <a:ext uri="{FF2B5EF4-FFF2-40B4-BE49-F238E27FC236}">
                <a16:creationId xmlns:a16="http://schemas.microsoft.com/office/drawing/2014/main" id="{E9EF2803-E649-16C3-5CCA-5ACDFE6D205F}"/>
              </a:ext>
            </a:extLst>
          </p:cNvPr>
          <p:cNvSpPr txBox="1"/>
          <p:nvPr/>
        </p:nvSpPr>
        <p:spPr>
          <a:xfrm>
            <a:off x="7082852" y="3007400"/>
            <a:ext cx="19534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400">
              <a:solidFill>
                <a:schemeClr val="tx1">
                  <a:lumMod val="75000"/>
                  <a:lumOff val="25000"/>
                </a:schemeClr>
              </a:solidFill>
              <a:latin typeface="Arial"/>
              <a:cs typeface="Calibri"/>
            </a:endParaRPr>
          </a:p>
          <a:p>
            <a:pPr algn="l"/>
            <a:endParaRPr lang="en-GB"/>
          </a:p>
        </p:txBody>
      </p:sp>
      <p:sp>
        <p:nvSpPr>
          <p:cNvPr id="3" name="TextBox 2">
            <a:extLst>
              <a:ext uri="{FF2B5EF4-FFF2-40B4-BE49-F238E27FC236}">
                <a16:creationId xmlns:a16="http://schemas.microsoft.com/office/drawing/2014/main" id="{36C3E33E-1EF7-B316-518B-E0A97211611C}"/>
              </a:ext>
            </a:extLst>
          </p:cNvPr>
          <p:cNvSpPr txBox="1"/>
          <p:nvPr/>
        </p:nvSpPr>
        <p:spPr>
          <a:xfrm>
            <a:off x="5012336" y="3339996"/>
            <a:ext cx="19487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400">
              <a:solidFill>
                <a:schemeClr val="tx1">
                  <a:lumMod val="75000"/>
                  <a:lumOff val="25000"/>
                </a:schemeClr>
              </a:solidFill>
              <a:latin typeface="Arial"/>
              <a:cs typeface="Calibri"/>
            </a:endParaRPr>
          </a:p>
          <a:p>
            <a:pPr algn="l"/>
            <a:endParaRPr lang="en-GB"/>
          </a:p>
        </p:txBody>
      </p:sp>
      <p:pic>
        <p:nvPicPr>
          <p:cNvPr id="5" name="Picture 6" descr="A screenshot of a computer&#10;&#10;Description automatically generated">
            <a:extLst>
              <a:ext uri="{FF2B5EF4-FFF2-40B4-BE49-F238E27FC236}">
                <a16:creationId xmlns:a16="http://schemas.microsoft.com/office/drawing/2014/main" id="{268775F6-F898-73C7-D32A-86819A1B19A2}"/>
              </a:ext>
            </a:extLst>
          </p:cNvPr>
          <p:cNvPicPr>
            <a:picLocks noChangeAspect="1"/>
          </p:cNvPicPr>
          <p:nvPr/>
        </p:nvPicPr>
        <p:blipFill>
          <a:blip r:embed="rId3"/>
          <a:stretch>
            <a:fillRect/>
          </a:stretch>
        </p:blipFill>
        <p:spPr>
          <a:xfrm>
            <a:off x="5542613" y="1607984"/>
            <a:ext cx="2836889" cy="1440351"/>
          </a:xfrm>
          <a:prstGeom prst="rect">
            <a:avLst/>
          </a:prstGeom>
          <a:ln>
            <a:solidFill>
              <a:schemeClr val="tx1">
                <a:lumMod val="75000"/>
                <a:lumOff val="25000"/>
              </a:schemeClr>
            </a:solidFill>
          </a:ln>
        </p:spPr>
      </p:pic>
      <p:sp>
        <p:nvSpPr>
          <p:cNvPr id="7" name="Speech Bubble: Rectangle with Corners Rounded 6">
            <a:extLst>
              <a:ext uri="{FF2B5EF4-FFF2-40B4-BE49-F238E27FC236}">
                <a16:creationId xmlns:a16="http://schemas.microsoft.com/office/drawing/2014/main" id="{36471978-C44F-A281-A3C4-0D1E3C0A174C}"/>
              </a:ext>
            </a:extLst>
          </p:cNvPr>
          <p:cNvSpPr/>
          <p:nvPr/>
        </p:nvSpPr>
        <p:spPr>
          <a:xfrm>
            <a:off x="7120327" y="2759126"/>
            <a:ext cx="1686392" cy="871302"/>
          </a:xfrm>
          <a:prstGeom prst="wedgeRoundRectCallout">
            <a:avLst/>
          </a:prstGeom>
          <a:solidFill>
            <a:schemeClr val="bg1"/>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a:solidFill>
                  <a:schemeClr val="tx1">
                    <a:lumMod val="75000"/>
                    <a:lumOff val="25000"/>
                  </a:schemeClr>
                </a:solidFill>
                <a:latin typeface="Arial"/>
                <a:cs typeface="Arial"/>
              </a:rPr>
              <a:t>"clients don't know much about time scales" </a:t>
            </a:r>
            <a:r>
              <a:rPr lang="en-GB" sz="1200">
                <a:solidFill>
                  <a:schemeClr val="tx1">
                    <a:lumMod val="75000"/>
                    <a:lumOff val="25000"/>
                  </a:schemeClr>
                </a:solidFill>
                <a:latin typeface="Arial"/>
                <a:cs typeface="Arial"/>
              </a:rPr>
              <a:t>P2 AL2</a:t>
            </a:r>
            <a:endParaRPr lang="en-US" sz="1200">
              <a:solidFill>
                <a:schemeClr val="tx1">
                  <a:lumMod val="75000"/>
                  <a:lumOff val="25000"/>
                </a:schemeClr>
              </a:solidFill>
              <a:cs typeface="Calibri"/>
            </a:endParaRPr>
          </a:p>
        </p:txBody>
      </p:sp>
      <p:sp>
        <p:nvSpPr>
          <p:cNvPr id="9" name="Speech Bubble: Rectangle with Corners Rounded 8">
            <a:extLst>
              <a:ext uri="{FF2B5EF4-FFF2-40B4-BE49-F238E27FC236}">
                <a16:creationId xmlns:a16="http://schemas.microsoft.com/office/drawing/2014/main" id="{E194F4A4-2989-2512-E1E4-DA36E294B1EC}"/>
              </a:ext>
            </a:extLst>
          </p:cNvPr>
          <p:cNvSpPr/>
          <p:nvPr/>
        </p:nvSpPr>
        <p:spPr>
          <a:xfrm>
            <a:off x="5274662" y="3218200"/>
            <a:ext cx="1686392" cy="871302"/>
          </a:xfrm>
          <a:prstGeom prst="wedgeRoundRectCallout">
            <a:avLst/>
          </a:prstGeom>
          <a:solidFill>
            <a:schemeClr val="bg1"/>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i="1">
                <a:solidFill>
                  <a:schemeClr val="tx1">
                    <a:lumMod val="75000"/>
                    <a:lumOff val="25000"/>
                  </a:schemeClr>
                </a:solidFill>
                <a:latin typeface="Arial"/>
                <a:cs typeface="Arial"/>
              </a:rPr>
              <a:t>"you'll have to accept it might not be the exact date"</a:t>
            </a:r>
            <a:r>
              <a:rPr lang="en-GB" sz="1200">
                <a:solidFill>
                  <a:schemeClr val="tx1">
                    <a:lumMod val="75000"/>
                    <a:lumOff val="25000"/>
                  </a:schemeClr>
                </a:solidFill>
                <a:latin typeface="Arial"/>
                <a:cs typeface="Arial"/>
              </a:rPr>
              <a:t> P6 AL3</a:t>
            </a:r>
            <a:endParaRPr lang="en-US" sz="1200">
              <a:solidFill>
                <a:schemeClr val="tx1">
                  <a:lumMod val="75000"/>
                  <a:lumOff val="25000"/>
                </a:schemeClr>
              </a:solidFill>
            </a:endParaRPr>
          </a:p>
        </p:txBody>
      </p:sp>
    </p:spTree>
    <p:extLst>
      <p:ext uri="{BB962C8B-B14F-4D97-AF65-F5344CB8AC3E}">
        <p14:creationId xmlns:p14="http://schemas.microsoft.com/office/powerpoint/2010/main" val="148633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49263" y="350838"/>
            <a:ext cx="8140700" cy="504825"/>
          </a:xfrm>
        </p:spPr>
        <p:txBody>
          <a:bodyPr/>
          <a:lstStyle/>
          <a:p>
            <a:pPr eaLnBrk="1" hangingPunct="1"/>
            <a:r>
              <a:rPr lang="en-GB" altLang="en-US">
                <a:solidFill>
                  <a:srgbClr val="00A33B"/>
                </a:solidFill>
                <a:latin typeface="Arial"/>
                <a:cs typeface="Arial"/>
              </a:rPr>
              <a:t>When wildlife becomes difficult to measure</a:t>
            </a:r>
          </a:p>
        </p:txBody>
      </p:sp>
      <p:sp>
        <p:nvSpPr>
          <p:cNvPr id="13315" name="Content Placeholder 2"/>
          <p:cNvSpPr>
            <a:spLocks noGrp="1"/>
          </p:cNvSpPr>
          <p:nvPr>
            <p:ph idx="1"/>
          </p:nvPr>
        </p:nvSpPr>
        <p:spPr>
          <a:xfrm>
            <a:off x="439738" y="1565455"/>
            <a:ext cx="8264525" cy="3481388"/>
          </a:xfrm>
        </p:spPr>
        <p:txBody>
          <a:bodyPr/>
          <a:lstStyle/>
          <a:p>
            <a:pPr marL="0" indent="0" eaLnBrk="1" hangingPunct="1">
              <a:buNone/>
              <a:defRPr/>
            </a:pPr>
            <a:endParaRPr lang="en-GB" altLang="en-US">
              <a:solidFill>
                <a:schemeClr val="tx1">
                  <a:lumMod val="65000"/>
                  <a:lumOff val="35000"/>
                </a:schemeClr>
              </a:solidFill>
            </a:endParaRPr>
          </a:p>
          <a:p>
            <a:pPr marL="0" indent="0">
              <a:buNone/>
              <a:defRPr/>
            </a:pPr>
            <a:endParaRPr lang="en-GB" altLang="en-US">
              <a:solidFill>
                <a:schemeClr val="tx1">
                  <a:lumMod val="65000"/>
                  <a:lumOff val="35000"/>
                </a:schemeClr>
              </a:solidFill>
              <a:latin typeface="Arial" charset="0"/>
              <a:cs typeface="Arial" charset="0"/>
            </a:endParaRPr>
          </a:p>
          <a:p>
            <a:pPr>
              <a:buFont typeface="Arial" charset="0"/>
              <a:buChar char="•"/>
              <a:defRPr/>
            </a:pPr>
            <a:endParaRPr lang="en-GB" altLang="en-US">
              <a:solidFill>
                <a:srgbClr val="595959"/>
              </a:solidFill>
              <a:latin typeface="Arial" charset="0"/>
              <a:cs typeface="Arial" charset="0"/>
            </a:endParaRPr>
          </a:p>
          <a:p>
            <a:pPr marL="0" indent="0" eaLnBrk="1" hangingPunct="1">
              <a:buNone/>
              <a:defRPr/>
            </a:pPr>
            <a:endParaRPr lang="en-GB" altLang="en-US">
              <a:solidFill>
                <a:srgbClr val="000000"/>
              </a:solidFill>
              <a:latin typeface="Arial" charset="0"/>
              <a:cs typeface="Arial" charset="0"/>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19</a:t>
            </a:fld>
            <a:endParaRPr lang="en-GB" altLang="en-US" sz="1000"/>
          </a:p>
        </p:txBody>
      </p:sp>
      <p:sp>
        <p:nvSpPr>
          <p:cNvPr id="3" name="Content Placeholder 2">
            <a:extLst>
              <a:ext uri="{FF2B5EF4-FFF2-40B4-BE49-F238E27FC236}">
                <a16:creationId xmlns:a16="http://schemas.microsoft.com/office/drawing/2014/main" id="{F9C004B8-5063-E360-13CB-69CC79ED5518}"/>
              </a:ext>
            </a:extLst>
          </p:cNvPr>
          <p:cNvSpPr txBox="1">
            <a:spLocks/>
          </p:cNvSpPr>
          <p:nvPr/>
        </p:nvSpPr>
        <p:spPr bwMode="auto">
          <a:xfrm>
            <a:off x="505319" y="1905833"/>
            <a:ext cx="4454682" cy="159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sz="1400">
                <a:solidFill>
                  <a:srgbClr val="374151"/>
                </a:solidFill>
                <a:latin typeface="Arial"/>
                <a:cs typeface="Arial"/>
              </a:rPr>
              <a:t>Measuring access points becomes difficult when there are many in one area (like a roof with tiles or a tree with multiple spots for bats).</a:t>
            </a:r>
            <a:endParaRPr lang="en-US" sz="1400">
              <a:solidFill>
                <a:srgbClr val="00AF41"/>
              </a:solidFill>
              <a:latin typeface="Arial"/>
              <a:cs typeface="Arial"/>
            </a:endParaRPr>
          </a:p>
          <a:p>
            <a:pPr>
              <a:defRPr/>
            </a:pPr>
            <a:r>
              <a:rPr lang="en-GB" sz="1400">
                <a:solidFill>
                  <a:srgbClr val="374151"/>
                </a:solidFill>
                <a:latin typeface="Arial"/>
                <a:cs typeface="Arial"/>
              </a:rPr>
              <a:t>Changes in bat movement can create variations in peak counts in complex projects tracked over many years.</a:t>
            </a:r>
            <a:endParaRPr lang="en-GB" sz="1400">
              <a:solidFill>
                <a:srgbClr val="00AF41"/>
              </a:solidFill>
              <a:latin typeface="Arial"/>
              <a:cs typeface="Arial"/>
            </a:endParaRPr>
          </a:p>
          <a:p>
            <a:pPr>
              <a:defRPr/>
            </a:pPr>
            <a:endParaRPr lang="en-GB" sz="1500">
              <a:solidFill>
                <a:srgbClr val="374151"/>
              </a:solidFill>
              <a:latin typeface="Arial"/>
              <a:cs typeface="Arial"/>
            </a:endParaRPr>
          </a:p>
          <a:p>
            <a:pPr marL="0" indent="0">
              <a:buNone/>
              <a:defRPr/>
            </a:pPr>
            <a:endParaRPr lang="en-GB" sz="1400">
              <a:solidFill>
                <a:srgbClr val="374151"/>
              </a:solidFill>
            </a:endParaRPr>
          </a:p>
          <a:p>
            <a:pPr>
              <a:buFont typeface="Arial" panose="020B0604020202020204" pitchFamily="34" charset="0"/>
              <a:buChar char="•"/>
              <a:defRPr/>
            </a:pPr>
            <a:endParaRPr lang="en-GB" sz="1500">
              <a:solidFill>
                <a:srgbClr val="374151"/>
              </a:solidFill>
            </a:endParaRPr>
          </a:p>
          <a:p>
            <a:pPr marL="285750" indent="-285750">
              <a:buFont typeface="Arial"/>
              <a:defRPr/>
            </a:pPr>
            <a:endParaRPr lang="en-GB" sz="1500">
              <a:solidFill>
                <a:srgbClr val="595959"/>
              </a:solidFill>
              <a:latin typeface="Arial" charset="0"/>
              <a:cs typeface="Arial" charset="0"/>
            </a:endParaRPr>
          </a:p>
          <a:p>
            <a:pPr marL="285750" indent="-285750">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a:buFont typeface="Arial" panose="020B0604020202020204" pitchFamily="34" charset="0"/>
              <a:buChar char="•"/>
              <a:defRPr/>
            </a:pPr>
            <a:endParaRPr lang="en-GB" altLang="en-US">
              <a:solidFill>
                <a:srgbClr val="595959"/>
              </a:solidFill>
              <a:latin typeface="Arial" charset="0"/>
              <a:cs typeface="Arial" charset="0"/>
            </a:endParaRPr>
          </a:p>
          <a:p>
            <a:pPr>
              <a:buFont typeface="Arial" panose="020B0604020202020204" pitchFamily="34"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2" name="Speech Bubble: Rectangle with Corners Rounded 11">
            <a:extLst>
              <a:ext uri="{FF2B5EF4-FFF2-40B4-BE49-F238E27FC236}">
                <a16:creationId xmlns:a16="http://schemas.microsoft.com/office/drawing/2014/main" id="{AAA7FB01-9FBC-68C2-C697-588CCA7424FC}"/>
              </a:ext>
            </a:extLst>
          </p:cNvPr>
          <p:cNvSpPr/>
          <p:nvPr/>
        </p:nvSpPr>
        <p:spPr>
          <a:xfrm>
            <a:off x="5134131" y="1288218"/>
            <a:ext cx="3044876" cy="1658284"/>
          </a:xfrm>
          <a:prstGeom prst="wedgeRoundRectCallout">
            <a:avLst/>
          </a:prstGeom>
          <a:solidFill>
            <a:schemeClr val="bg1"/>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i="1">
                <a:solidFill>
                  <a:schemeClr val="tx1">
                    <a:lumMod val="75000"/>
                    <a:lumOff val="25000"/>
                  </a:schemeClr>
                </a:solidFill>
                <a:latin typeface="Arial"/>
                <a:cs typeface="Arial"/>
              </a:rPr>
              <a:t>"On a site survey spanning 5 years' you're talking thousands and thousands of roosts. You follow bats around and some of them you find again others not, but you might also find them 3 km from where the roost could be impacted"</a:t>
            </a:r>
            <a:r>
              <a:rPr lang="en-GB" sz="1200">
                <a:solidFill>
                  <a:schemeClr val="tx1">
                    <a:lumMod val="75000"/>
                    <a:lumOff val="25000"/>
                  </a:schemeClr>
                </a:solidFill>
                <a:latin typeface="Calibri"/>
                <a:cs typeface="Calibri"/>
              </a:rPr>
              <a:t>  P6 AL3</a:t>
            </a:r>
            <a:endParaRPr lang="en-US" sz="1200">
              <a:solidFill>
                <a:schemeClr val="tx1">
                  <a:lumMod val="75000"/>
                  <a:lumOff val="25000"/>
                </a:schemeClr>
              </a:solidFill>
            </a:endParaRPr>
          </a:p>
        </p:txBody>
      </p:sp>
      <p:sp>
        <p:nvSpPr>
          <p:cNvPr id="13" name="Speech Bubble: Rectangle with Corners Rounded 12">
            <a:extLst>
              <a:ext uri="{FF2B5EF4-FFF2-40B4-BE49-F238E27FC236}">
                <a16:creationId xmlns:a16="http://schemas.microsoft.com/office/drawing/2014/main" id="{445D133C-3572-00AF-DA66-3DCE268BD136}"/>
              </a:ext>
            </a:extLst>
          </p:cNvPr>
          <p:cNvSpPr/>
          <p:nvPr/>
        </p:nvSpPr>
        <p:spPr>
          <a:xfrm>
            <a:off x="6661252" y="2777866"/>
            <a:ext cx="1780082" cy="1414693"/>
          </a:xfrm>
          <a:prstGeom prst="wedgeRoundRectCallout">
            <a:avLst/>
          </a:prstGeom>
          <a:solidFill>
            <a:schemeClr val="bg1"/>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i="1">
                <a:solidFill>
                  <a:schemeClr val="tx1">
                    <a:lumMod val="75000"/>
                    <a:lumOff val="25000"/>
                  </a:schemeClr>
                </a:solidFill>
                <a:latin typeface="Arial"/>
                <a:ea typeface="+mn-lt"/>
                <a:cs typeface="+mn-lt"/>
              </a:rPr>
              <a:t>"It's not always clear what they're accessing... you just measure the height and assume they can get into it."</a:t>
            </a:r>
            <a:r>
              <a:rPr lang="en-GB" sz="1200">
                <a:solidFill>
                  <a:schemeClr val="tx1">
                    <a:lumMod val="75000"/>
                    <a:lumOff val="25000"/>
                  </a:schemeClr>
                </a:solidFill>
                <a:latin typeface="Arial"/>
                <a:ea typeface="+mn-lt"/>
                <a:cs typeface="+mn-lt"/>
              </a:rPr>
              <a:t> P4 AL3</a:t>
            </a:r>
            <a:endParaRPr lang="en-US" sz="1200">
              <a:solidFill>
                <a:schemeClr val="tx1">
                  <a:lumMod val="75000"/>
                  <a:lumOff val="25000"/>
                </a:schemeClr>
              </a:solidFill>
              <a:latin typeface="Arial"/>
              <a:cs typeface="Calibri"/>
            </a:endParaRPr>
          </a:p>
          <a:p>
            <a:endParaRPr lang="en-GB" sz="1200">
              <a:solidFill>
                <a:schemeClr val="tx1">
                  <a:lumMod val="75000"/>
                  <a:lumOff val="25000"/>
                </a:schemeClr>
              </a:solidFill>
              <a:cs typeface="Calibri"/>
            </a:endParaRPr>
          </a:p>
        </p:txBody>
      </p:sp>
    </p:spTree>
    <p:extLst>
      <p:ext uri="{BB962C8B-B14F-4D97-AF65-F5344CB8AC3E}">
        <p14:creationId xmlns:p14="http://schemas.microsoft.com/office/powerpoint/2010/main" val="400840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solidFill>
                  <a:srgbClr val="00A33B"/>
                </a:solidFill>
                <a:latin typeface="Arial"/>
                <a:cs typeface="Arial"/>
              </a:rPr>
              <a:t>Contents</a:t>
            </a:r>
          </a:p>
        </p:txBody>
      </p:sp>
      <p:sp>
        <p:nvSpPr>
          <p:cNvPr id="13315" name="Content Placeholder 2"/>
          <p:cNvSpPr>
            <a:spLocks noGrp="1"/>
          </p:cNvSpPr>
          <p:nvPr>
            <p:ph idx="1"/>
          </p:nvPr>
        </p:nvSpPr>
        <p:spPr>
          <a:xfrm>
            <a:off x="449106" y="1155700"/>
            <a:ext cx="3214715" cy="3481388"/>
          </a:xfrm>
        </p:spPr>
        <p:txBody>
          <a:bodyPr/>
          <a:lstStyle/>
          <a:p>
            <a:pPr marL="0" indent="0">
              <a:buNone/>
              <a:defRPr/>
            </a:pPr>
            <a:r>
              <a:rPr lang="en-GB" sz="1500">
                <a:solidFill>
                  <a:schemeClr val="tx1">
                    <a:lumMod val="65000"/>
                    <a:lumOff val="35000"/>
                  </a:schemeClr>
                </a:solidFill>
                <a:latin typeface="Arial"/>
                <a:cs typeface="Arial"/>
              </a:rPr>
              <a:t>3 - Key Documents</a:t>
            </a:r>
          </a:p>
          <a:p>
            <a:pPr marL="0" indent="0">
              <a:buNone/>
              <a:defRPr/>
            </a:pPr>
            <a:r>
              <a:rPr lang="en-GB" sz="1500">
                <a:solidFill>
                  <a:schemeClr val="tx1">
                    <a:lumMod val="65000"/>
                    <a:lumOff val="35000"/>
                  </a:schemeClr>
                </a:solidFill>
                <a:latin typeface="Arial"/>
                <a:cs typeface="Arial"/>
              </a:rPr>
              <a:t>4 - Research Aims</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5 - Hypotheses</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6 – Method</a:t>
            </a:r>
            <a:endParaRPr lang="en-GB" sz="1500" err="1">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7 – Who did we speak to?</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8 – Digital Inclusion</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9 – Research limitations</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10 – High level journey</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12 – 4 Key takeaways</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28 – The roost flow: A closer look</a:t>
            </a:r>
            <a:endParaRPr lang="en-GB" sz="1500">
              <a:solidFill>
                <a:schemeClr val="tx1">
                  <a:lumMod val="65000"/>
                  <a:lumOff val="35000"/>
                </a:schemeClr>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a:t>
            </a:fld>
            <a:endParaRPr lang="en-GB" altLang="en-US" sz="1000"/>
          </a:p>
        </p:txBody>
      </p:sp>
      <p:sp>
        <p:nvSpPr>
          <p:cNvPr id="3" name="Content Placeholder 2">
            <a:extLst>
              <a:ext uri="{FF2B5EF4-FFF2-40B4-BE49-F238E27FC236}">
                <a16:creationId xmlns:a16="http://schemas.microsoft.com/office/drawing/2014/main" id="{4E660050-F5B7-6BEA-846E-497BA81468A6}"/>
              </a:ext>
            </a:extLst>
          </p:cNvPr>
          <p:cNvSpPr txBox="1">
            <a:spLocks/>
          </p:cNvSpPr>
          <p:nvPr/>
        </p:nvSpPr>
        <p:spPr bwMode="auto">
          <a:xfrm>
            <a:off x="4030506" y="1158198"/>
            <a:ext cx="321471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1500">
                <a:solidFill>
                  <a:schemeClr val="tx1">
                    <a:lumMod val="65000"/>
                    <a:lumOff val="35000"/>
                  </a:schemeClr>
                </a:solidFill>
                <a:latin typeface="Arial"/>
                <a:cs typeface="Arial"/>
              </a:rPr>
              <a:t>42 – Summary</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43 – Suggestions / What Next</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44 – Low impact findings</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46 – Med impact findings</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48 – High impact findings</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49 – Unknown impact findings</a:t>
            </a:r>
            <a:endParaRPr lang="en-GB" sz="1500">
              <a:solidFill>
                <a:schemeClr val="tx1">
                  <a:lumMod val="65000"/>
                  <a:lumOff val="35000"/>
                </a:schemeClr>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39738" y="1565455"/>
            <a:ext cx="8264525" cy="3481388"/>
          </a:xfrm>
        </p:spPr>
        <p:txBody>
          <a:bodyPr/>
          <a:lstStyle/>
          <a:p>
            <a:pPr marL="0" indent="0" eaLnBrk="1" hangingPunct="1">
              <a:buNone/>
              <a:defRPr/>
            </a:pPr>
            <a:endParaRPr lang="en-GB" altLang="en-US">
              <a:solidFill>
                <a:schemeClr val="tx1">
                  <a:lumMod val="65000"/>
                  <a:lumOff val="35000"/>
                </a:schemeClr>
              </a:solidFill>
            </a:endParaRPr>
          </a:p>
          <a:p>
            <a:pPr marL="0" indent="0">
              <a:buNone/>
              <a:defRPr/>
            </a:pPr>
            <a:endParaRPr lang="en-GB" altLang="en-US">
              <a:solidFill>
                <a:schemeClr val="tx1">
                  <a:lumMod val="65000"/>
                  <a:lumOff val="35000"/>
                </a:schemeClr>
              </a:solidFill>
              <a:latin typeface="Arial" charset="0"/>
              <a:cs typeface="Arial" charset="0"/>
            </a:endParaRPr>
          </a:p>
          <a:p>
            <a:pPr>
              <a:buFont typeface="Arial" charset="0"/>
              <a:buChar char="•"/>
              <a:defRPr/>
            </a:pPr>
            <a:endParaRPr lang="en-GB" altLang="en-US">
              <a:solidFill>
                <a:srgbClr val="595959"/>
              </a:solidFill>
              <a:latin typeface="Arial" charset="0"/>
              <a:cs typeface="Arial" charset="0"/>
            </a:endParaRPr>
          </a:p>
          <a:p>
            <a:pPr marL="0" indent="0" eaLnBrk="1" hangingPunct="1">
              <a:buNone/>
              <a:defRPr/>
            </a:pPr>
            <a:endParaRPr lang="en-GB" altLang="en-US">
              <a:solidFill>
                <a:srgbClr val="000000"/>
              </a:solidFill>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20</a:t>
            </a:fld>
            <a:endParaRPr lang="en-GB" altLang="en-US" sz="1000"/>
          </a:p>
        </p:txBody>
      </p:sp>
      <p:sp>
        <p:nvSpPr>
          <p:cNvPr id="3" name="Content Placeholder 2">
            <a:extLst>
              <a:ext uri="{FF2B5EF4-FFF2-40B4-BE49-F238E27FC236}">
                <a16:creationId xmlns:a16="http://schemas.microsoft.com/office/drawing/2014/main" id="{F9C004B8-5063-E360-13CB-69CC79ED5518}"/>
              </a:ext>
            </a:extLst>
          </p:cNvPr>
          <p:cNvSpPr txBox="1">
            <a:spLocks/>
          </p:cNvSpPr>
          <p:nvPr/>
        </p:nvSpPr>
        <p:spPr bwMode="auto">
          <a:xfrm>
            <a:off x="449264" y="1648970"/>
            <a:ext cx="4487628"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GB" sz="1500">
              <a:solidFill>
                <a:schemeClr val="tx1">
                  <a:lumMod val="75000"/>
                  <a:lumOff val="25000"/>
                </a:schemeClr>
              </a:solidFill>
            </a:endParaRPr>
          </a:p>
          <a:p>
            <a:pPr>
              <a:defRPr/>
            </a:pPr>
            <a:r>
              <a:rPr lang="en-GB" sz="1500">
                <a:solidFill>
                  <a:schemeClr val="tx1">
                    <a:lumMod val="75000"/>
                    <a:lumOff val="25000"/>
                  </a:schemeClr>
                </a:solidFill>
                <a:latin typeface="Arial"/>
                <a:cs typeface="Arial"/>
              </a:rPr>
              <a:t>Dealing with lots of roosts at once creates challenges within the site registration form. It is difficult to split roosts up, where they have multiple species, are near one another. Mitigation plans in these scenarios cover a set of roost collectively as opposed to individually.</a:t>
            </a:r>
            <a:endParaRPr lang="en-GB" sz="1500">
              <a:solidFill>
                <a:schemeClr val="tx1">
                  <a:lumMod val="75000"/>
                  <a:lumOff val="25000"/>
                </a:schemeClr>
              </a:solidFill>
            </a:endParaRPr>
          </a:p>
          <a:p>
            <a:pPr marL="0" indent="0">
              <a:buNone/>
              <a:defRPr/>
            </a:pPr>
            <a:endParaRPr lang="en-GB" sz="1500">
              <a:solidFill>
                <a:srgbClr val="374151"/>
              </a:solidFill>
              <a:latin typeface="Arial"/>
              <a:cs typeface="Arial"/>
            </a:endParaRPr>
          </a:p>
          <a:p>
            <a:pPr marL="0" indent="0">
              <a:buNone/>
              <a:defRPr/>
            </a:pPr>
            <a:endParaRPr lang="en-GB" sz="1500">
              <a:solidFill>
                <a:srgbClr val="595959"/>
              </a:solidFill>
            </a:endParaRPr>
          </a:p>
          <a:p>
            <a:pPr marL="285750" indent="-285750">
              <a:buFont typeface="Arial"/>
              <a:buChar char="•"/>
              <a:defRPr/>
            </a:pPr>
            <a:endParaRPr lang="en-GB" sz="1500">
              <a:solidFill>
                <a:srgbClr val="595959"/>
              </a:solidFill>
              <a:latin typeface="Arial" charset="0"/>
              <a:cs typeface="Arial" charset="0"/>
            </a:endParaRPr>
          </a:p>
          <a:p>
            <a:pPr marL="285750" indent="-285750">
              <a:defRPr/>
            </a:pPr>
            <a:endParaRPr lang="en-GB" sz="1500">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a:defRPr/>
            </a:pPr>
            <a:endParaRPr lang="en-GB" altLang="en-US">
              <a:solidFill>
                <a:srgbClr val="595959"/>
              </a:solidFill>
              <a:latin typeface="Arial" charset="0"/>
              <a:cs typeface="Arial" charset="0"/>
            </a:endParaRPr>
          </a:p>
          <a:p>
            <a:pP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pic>
        <p:nvPicPr>
          <p:cNvPr id="4" name="Picture 4" descr="A screenshot of a computer&#10;&#10;Description automatically generated">
            <a:extLst>
              <a:ext uri="{FF2B5EF4-FFF2-40B4-BE49-F238E27FC236}">
                <a16:creationId xmlns:a16="http://schemas.microsoft.com/office/drawing/2014/main" id="{9445F6F4-7D3A-2F4B-F3A5-6D9CC10AF044}"/>
              </a:ext>
            </a:extLst>
          </p:cNvPr>
          <p:cNvPicPr>
            <a:picLocks noChangeAspect="1"/>
          </p:cNvPicPr>
          <p:nvPr/>
        </p:nvPicPr>
        <p:blipFill>
          <a:blip r:embed="rId2"/>
          <a:stretch>
            <a:fillRect/>
          </a:stretch>
        </p:blipFill>
        <p:spPr>
          <a:xfrm>
            <a:off x="5219931" y="1481061"/>
            <a:ext cx="2743200" cy="1677496"/>
          </a:xfrm>
          <a:prstGeom prst="rect">
            <a:avLst/>
          </a:prstGeom>
          <a:ln>
            <a:solidFill>
              <a:schemeClr val="tx1">
                <a:lumMod val="75000"/>
                <a:lumOff val="25000"/>
              </a:schemeClr>
            </a:solidFill>
          </a:ln>
        </p:spPr>
      </p:pic>
      <p:sp>
        <p:nvSpPr>
          <p:cNvPr id="11" name="Title 1">
            <a:extLst>
              <a:ext uri="{FF2B5EF4-FFF2-40B4-BE49-F238E27FC236}">
                <a16:creationId xmlns:a16="http://schemas.microsoft.com/office/drawing/2014/main" id="{39C41E72-7FD3-580B-187F-0CC54A10FBA7}"/>
              </a:ext>
            </a:extLst>
          </p:cNvPr>
          <p:cNvSpPr>
            <a:spLocks noGrp="1"/>
          </p:cNvSpPr>
          <p:nvPr>
            <p:ph type="title"/>
          </p:nvPr>
        </p:nvSpPr>
        <p:spPr>
          <a:xfrm>
            <a:off x="449263" y="350838"/>
            <a:ext cx="8140700" cy="504825"/>
          </a:xfrm>
        </p:spPr>
        <p:txBody>
          <a:bodyPr/>
          <a:lstStyle/>
          <a:p>
            <a:pPr eaLnBrk="1" hangingPunct="1"/>
            <a:r>
              <a:rPr lang="en-GB" altLang="en-US">
                <a:solidFill>
                  <a:srgbClr val="00A33B"/>
                </a:solidFill>
                <a:latin typeface="Arial"/>
                <a:cs typeface="Arial"/>
              </a:rPr>
              <a:t>When wildlife becomes difficult to measure</a:t>
            </a:r>
          </a:p>
        </p:txBody>
      </p:sp>
      <p:sp>
        <p:nvSpPr>
          <p:cNvPr id="17" name="Speech Bubble: Rectangle with Corners Rounded 16">
            <a:extLst>
              <a:ext uri="{FF2B5EF4-FFF2-40B4-BE49-F238E27FC236}">
                <a16:creationId xmlns:a16="http://schemas.microsoft.com/office/drawing/2014/main" id="{F40F0DB7-4D7E-E288-0FB4-304A0DEDCA25}"/>
              </a:ext>
            </a:extLst>
          </p:cNvPr>
          <p:cNvSpPr/>
          <p:nvPr/>
        </p:nvSpPr>
        <p:spPr>
          <a:xfrm>
            <a:off x="6089753" y="2627964"/>
            <a:ext cx="2716967" cy="1658284"/>
          </a:xfrm>
          <a:prstGeom prst="wedgeRoundRectCallout">
            <a:avLst/>
          </a:prstGeom>
          <a:solidFill>
            <a:schemeClr val="bg1"/>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GB" sz="1200" i="1">
                <a:solidFill>
                  <a:srgbClr val="000000"/>
                </a:solidFill>
                <a:latin typeface="Arial"/>
                <a:cs typeface="Arial"/>
              </a:rPr>
              <a:t>"There's not enough flexibility in forms like this. Horseshoes are using the second floor and roof voids and the idea is to give the entire building over to them, so it'll be a mixture of destruction and temporary damage"</a:t>
            </a:r>
            <a:r>
              <a:rPr lang="en-GB" sz="1200">
                <a:solidFill>
                  <a:srgbClr val="000000"/>
                </a:solidFill>
                <a:latin typeface="Arial"/>
                <a:cs typeface="Arial"/>
              </a:rPr>
              <a:t> P4 AL3</a:t>
            </a:r>
            <a:endParaRPr lang="en-US" sz="1200">
              <a:solidFill>
                <a:srgbClr val="000000"/>
              </a:solidFill>
              <a:latin typeface="Arial"/>
              <a:cs typeface="Arial"/>
            </a:endParaRPr>
          </a:p>
        </p:txBody>
      </p:sp>
    </p:spTree>
    <p:extLst>
      <p:ext uri="{BB962C8B-B14F-4D97-AF65-F5344CB8AC3E}">
        <p14:creationId xmlns:p14="http://schemas.microsoft.com/office/powerpoint/2010/main" val="158456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solidFill>
                  <a:srgbClr val="00A33B"/>
                </a:solidFill>
                <a:latin typeface="Arial"/>
                <a:cs typeface="Arial"/>
              </a:rPr>
              <a:t>Reliance on planning / licence outcomes and effective communication with decision makers.</a:t>
            </a:r>
            <a:endParaRPr lang="en-GB">
              <a:solidFill>
                <a:srgbClr val="00A33B"/>
              </a:solidFill>
            </a:endParaRPr>
          </a:p>
        </p:txBody>
      </p:sp>
      <p:sp>
        <p:nvSpPr>
          <p:cNvPr id="13315" name="Content Placeholder 2"/>
          <p:cNvSpPr>
            <a:spLocks noGrp="1"/>
          </p:cNvSpPr>
          <p:nvPr>
            <p:ph idx="1"/>
          </p:nvPr>
        </p:nvSpPr>
        <p:spPr>
          <a:xfrm>
            <a:off x="458788" y="2120848"/>
            <a:ext cx="4664075" cy="3481388"/>
          </a:xfrm>
        </p:spPr>
        <p:txBody>
          <a:bodyPr/>
          <a:lstStyle/>
          <a:p>
            <a:pPr marL="0" indent="0">
              <a:buNone/>
              <a:defRPr/>
            </a:pPr>
            <a:r>
              <a:rPr lang="en-GB" sz="1400">
                <a:solidFill>
                  <a:schemeClr val="tx1">
                    <a:lumMod val="65000"/>
                    <a:lumOff val="35000"/>
                  </a:schemeClr>
                </a:solidFill>
                <a:latin typeface="Arial"/>
                <a:cs typeface="Arial"/>
              </a:rPr>
              <a:t>When planning the mitigating course of action, ecologists need to be pragmatic, with a plan that is adaptable to the needs of the client and those granting the licence.</a:t>
            </a:r>
            <a:endParaRPr lang="en-US" sz="1400">
              <a:solidFill>
                <a:schemeClr val="tx1">
                  <a:lumMod val="65000"/>
                  <a:lumOff val="35000"/>
                </a:schemeClr>
              </a:solidFill>
            </a:endParaRPr>
          </a:p>
          <a:p>
            <a:pPr marL="0" indent="0">
              <a:buNone/>
              <a:defRPr/>
            </a:pPr>
            <a:r>
              <a:rPr lang="en-GB" sz="1400">
                <a:solidFill>
                  <a:srgbClr val="374151"/>
                </a:solidFill>
                <a:latin typeface="Arial"/>
                <a:cs typeface="Arial"/>
              </a:rPr>
              <a:t>Prioritizing SRs, managing multiple cases at once or extending the ability to work on a site registration is necessary.</a:t>
            </a:r>
            <a:endParaRPr lang="en-US" sz="1200">
              <a:solidFill>
                <a:srgbClr val="374151"/>
              </a:solidFill>
            </a:endParaRPr>
          </a:p>
          <a:p>
            <a:pPr>
              <a:buFont typeface="Arial" charset="0"/>
              <a:buChar char="•"/>
              <a:defRPr/>
            </a:pPr>
            <a:endParaRPr lang="en-GB" sz="1500">
              <a:solidFill>
                <a:schemeClr val="tx1">
                  <a:lumMod val="65000"/>
                  <a:lumOff val="35000"/>
                </a:schemeClr>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21</a:t>
            </a:fld>
            <a:endParaRPr lang="en-GB" altLang="en-US" sz="1000"/>
          </a:p>
        </p:txBody>
      </p:sp>
      <p:sp>
        <p:nvSpPr>
          <p:cNvPr id="5" name="Speech Bubble: Rectangle with Corners Rounded 4">
            <a:extLst>
              <a:ext uri="{FF2B5EF4-FFF2-40B4-BE49-F238E27FC236}">
                <a16:creationId xmlns:a16="http://schemas.microsoft.com/office/drawing/2014/main" id="{3986DD01-02A1-B34E-4652-6F01C1D53CEF}"/>
              </a:ext>
            </a:extLst>
          </p:cNvPr>
          <p:cNvSpPr/>
          <p:nvPr/>
        </p:nvSpPr>
        <p:spPr>
          <a:xfrm>
            <a:off x="5490146" y="1709817"/>
            <a:ext cx="1892509" cy="1358481"/>
          </a:xfrm>
          <a:prstGeom prst="wedgeRoundRectCallout">
            <a:avLst/>
          </a:prstGeom>
          <a:solidFill>
            <a:schemeClr val="bg1"/>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i="1">
                <a:solidFill>
                  <a:srgbClr val="000000"/>
                </a:solidFill>
                <a:latin typeface="Arial"/>
                <a:cs typeface="Arial"/>
              </a:rPr>
              <a:t> "It depends on the contractor. Depends how you get on with the rest of the clearance." </a:t>
            </a:r>
            <a:r>
              <a:rPr lang="en-US" sz="1200">
                <a:solidFill>
                  <a:srgbClr val="000000"/>
                </a:solidFill>
                <a:latin typeface="Arial"/>
                <a:cs typeface="Arial"/>
              </a:rPr>
              <a:t>P6 AL3</a:t>
            </a:r>
            <a:endParaRPr lang="en-US" sz="1200"/>
          </a:p>
        </p:txBody>
      </p:sp>
      <p:sp>
        <p:nvSpPr>
          <p:cNvPr id="6" name="Speech Bubble: Rectangle with Corners Rounded 5">
            <a:extLst>
              <a:ext uri="{FF2B5EF4-FFF2-40B4-BE49-F238E27FC236}">
                <a16:creationId xmlns:a16="http://schemas.microsoft.com/office/drawing/2014/main" id="{206EB2CD-39AC-5F12-8DAA-4A7E18578A01}"/>
              </a:ext>
            </a:extLst>
          </p:cNvPr>
          <p:cNvSpPr/>
          <p:nvPr/>
        </p:nvSpPr>
        <p:spPr>
          <a:xfrm>
            <a:off x="6436398" y="3190095"/>
            <a:ext cx="2201682" cy="1133629"/>
          </a:xfrm>
          <a:prstGeom prst="wedgeRoundRectCallout">
            <a:avLst/>
          </a:prstGeom>
          <a:solidFill>
            <a:schemeClr val="bg1"/>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i="1">
                <a:solidFill>
                  <a:srgbClr val="000000"/>
                </a:solidFill>
                <a:latin typeface="Arial"/>
                <a:cs typeface="Arial"/>
              </a:rPr>
              <a:t>"From a professional point of view, I'd want to do more than one site-registration at a time"</a:t>
            </a:r>
            <a:r>
              <a:rPr lang="en-US" sz="1200">
                <a:solidFill>
                  <a:srgbClr val="000000"/>
                </a:solidFill>
                <a:latin typeface="Arial"/>
                <a:cs typeface="Arial"/>
              </a:rPr>
              <a:t> P3 AL2</a:t>
            </a:r>
            <a:endParaRPr lang="en-US" sz="1200"/>
          </a:p>
        </p:txBody>
      </p:sp>
    </p:spTree>
    <p:extLst>
      <p:ext uri="{BB962C8B-B14F-4D97-AF65-F5344CB8AC3E}">
        <p14:creationId xmlns:p14="http://schemas.microsoft.com/office/powerpoint/2010/main" val="1986550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solidFill>
                  <a:srgbClr val="00A33B"/>
                </a:solidFill>
                <a:latin typeface="Arial"/>
                <a:cs typeface="Arial"/>
              </a:rPr>
              <a:t>What does flexibility look like in this context</a:t>
            </a:r>
            <a:endParaRPr lang="en-GB">
              <a:solidFill>
                <a:srgbClr val="00A33B"/>
              </a:solidFill>
            </a:endParaRPr>
          </a:p>
        </p:txBody>
      </p:sp>
      <p:sp>
        <p:nvSpPr>
          <p:cNvPr id="13315" name="Content Placeholder 2"/>
          <p:cNvSpPr>
            <a:spLocks noGrp="1"/>
          </p:cNvSpPr>
          <p:nvPr>
            <p:ph idx="1"/>
          </p:nvPr>
        </p:nvSpPr>
        <p:spPr>
          <a:xfrm>
            <a:off x="458788" y="1293110"/>
            <a:ext cx="5502275" cy="3481388"/>
          </a:xfrm>
        </p:spPr>
        <p:txBody>
          <a:bodyPr/>
          <a:lstStyle/>
          <a:p>
            <a:pPr marL="285750" indent="-285750">
              <a:defRPr/>
            </a:pPr>
            <a:r>
              <a:rPr lang="en-GB" sz="1400">
                <a:solidFill>
                  <a:schemeClr val="tx1">
                    <a:lumMod val="65000"/>
                    <a:lumOff val="35000"/>
                  </a:schemeClr>
                </a:solidFill>
                <a:latin typeface="Arial"/>
                <a:cs typeface="Arial"/>
              </a:rPr>
              <a:t>An experience that caters to a process where no project is the same.</a:t>
            </a:r>
          </a:p>
          <a:p>
            <a:pPr marL="285750" indent="-285750">
              <a:defRPr/>
            </a:pPr>
            <a:r>
              <a:rPr lang="en-GB" sz="1400">
                <a:solidFill>
                  <a:schemeClr val="tx1">
                    <a:lumMod val="65000"/>
                    <a:lumOff val="35000"/>
                  </a:schemeClr>
                </a:solidFill>
                <a:latin typeface="Arial"/>
                <a:cs typeface="Arial"/>
              </a:rPr>
              <a:t>Ability to easily make changes and adaptations</a:t>
            </a:r>
            <a:endParaRPr lang="en-GB" sz="1400">
              <a:solidFill>
                <a:schemeClr val="tx1">
                  <a:lumMod val="65000"/>
                  <a:lumOff val="35000"/>
                </a:schemeClr>
              </a:solidFill>
            </a:endParaRPr>
          </a:p>
          <a:p>
            <a:pPr marL="285750" indent="-285750">
              <a:defRPr/>
            </a:pPr>
            <a:r>
              <a:rPr lang="en-GB" sz="1400">
                <a:solidFill>
                  <a:schemeClr val="tx1">
                    <a:lumMod val="65000"/>
                    <a:lumOff val="35000"/>
                  </a:schemeClr>
                </a:solidFill>
                <a:latin typeface="Arial"/>
                <a:cs typeface="Arial"/>
              </a:rPr>
              <a:t>Ability to clearly communicate nuances</a:t>
            </a:r>
          </a:p>
          <a:p>
            <a:pPr marL="285750" indent="-285750">
              <a:defRPr/>
            </a:pPr>
            <a:r>
              <a:rPr lang="en-GB" sz="1400">
                <a:solidFill>
                  <a:schemeClr val="tx1">
                    <a:lumMod val="65000"/>
                    <a:lumOff val="35000"/>
                  </a:schemeClr>
                </a:solidFill>
                <a:latin typeface="Arial"/>
                <a:cs typeface="Arial"/>
              </a:rPr>
              <a:t>Ability to have a 'best fit' or prediction when there are unknowns.</a:t>
            </a:r>
            <a:endParaRPr lang="en-GB" sz="1400">
              <a:solidFill>
                <a:schemeClr val="tx1">
                  <a:lumMod val="65000"/>
                  <a:lumOff val="35000"/>
                </a:schemeClr>
              </a:solidFill>
            </a:endParaRPr>
          </a:p>
          <a:p>
            <a:pPr marL="285750" indent="-285750">
              <a:defRPr/>
            </a:pPr>
            <a:r>
              <a:rPr lang="en-GB" sz="1400">
                <a:solidFill>
                  <a:schemeClr val="tx1">
                    <a:lumMod val="65000"/>
                    <a:lumOff val="35000"/>
                  </a:schemeClr>
                </a:solidFill>
                <a:latin typeface="Arial"/>
                <a:cs typeface="Arial"/>
              </a:rPr>
              <a:t>Ability to see the form in its entirety (knowing what is coming next and foreseeing the impact of ones actions)</a:t>
            </a:r>
          </a:p>
          <a:p>
            <a:pPr marL="285750" indent="-285750">
              <a:defRPr/>
            </a:pPr>
            <a:r>
              <a:rPr lang="en-GB" sz="1400">
                <a:solidFill>
                  <a:schemeClr val="tx1">
                    <a:lumMod val="65000"/>
                    <a:lumOff val="35000"/>
                  </a:schemeClr>
                </a:solidFill>
                <a:latin typeface="Arial"/>
                <a:cs typeface="Arial"/>
              </a:rPr>
              <a:t>Ability to leave applications incomplete and prioritise others </a:t>
            </a:r>
            <a:endParaRPr lang="en-GB" sz="1400">
              <a:solidFill>
                <a:schemeClr val="tx1">
                  <a:lumMod val="65000"/>
                  <a:lumOff val="35000"/>
                </a:schemeClr>
              </a:solidFill>
              <a:latin typeface="Arial" charset="0"/>
              <a:cs typeface="Arial" charset="0"/>
            </a:endParaRPr>
          </a:p>
          <a:p>
            <a:pPr marL="0" indent="0">
              <a:buNone/>
              <a:defRPr/>
            </a:pPr>
            <a:endParaRPr lang="en-GB" sz="1500">
              <a:solidFill>
                <a:schemeClr val="tx1">
                  <a:lumMod val="65000"/>
                  <a:lumOff val="35000"/>
                </a:schemeClr>
              </a:solidFill>
              <a:latin typeface="Arial" charset="0"/>
              <a:cs typeface="Arial" charset="0"/>
            </a:endParaRPr>
          </a:p>
          <a:p>
            <a:pPr marL="0" indent="0">
              <a:buNone/>
              <a:defRPr/>
            </a:pPr>
            <a:endParaRPr lang="en-GB" sz="1500">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22</a:t>
            </a:fld>
            <a:endParaRPr lang="en-GB" altLang="en-US" sz="1000"/>
          </a:p>
        </p:txBody>
      </p:sp>
    </p:spTree>
    <p:extLst>
      <p:ext uri="{BB962C8B-B14F-4D97-AF65-F5344CB8AC3E}">
        <p14:creationId xmlns:p14="http://schemas.microsoft.com/office/powerpoint/2010/main" val="1437772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1304" y="2000640"/>
            <a:ext cx="8264525" cy="361950"/>
          </a:xfrm>
        </p:spPr>
        <p:txBody>
          <a:bodyPr/>
          <a:lstStyle/>
          <a:p>
            <a:r>
              <a:rPr lang="en-GB">
                <a:solidFill>
                  <a:srgbClr val="00A33B"/>
                </a:solidFill>
                <a:latin typeface="Arial"/>
                <a:cs typeface="Arial"/>
              </a:rPr>
              <a:t>3. A universal format for documenting survey information</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23</a:t>
            </a:fld>
            <a:endParaRPr lang="en-GB" altLang="en-US" sz="1000"/>
          </a:p>
        </p:txBody>
      </p:sp>
    </p:spTree>
    <p:extLst>
      <p:ext uri="{BB962C8B-B14F-4D97-AF65-F5344CB8AC3E}">
        <p14:creationId xmlns:p14="http://schemas.microsoft.com/office/powerpoint/2010/main" val="4142315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solidFill>
                  <a:srgbClr val="00A33B"/>
                </a:solidFill>
                <a:latin typeface="Arial"/>
                <a:cs typeface="Arial"/>
              </a:rPr>
              <a:t>Tables: A universal format for documenting survey information</a:t>
            </a:r>
            <a:endParaRPr lang="en-US"/>
          </a:p>
        </p:txBody>
      </p:sp>
      <p:sp>
        <p:nvSpPr>
          <p:cNvPr id="13315" name="Content Placeholder 2"/>
          <p:cNvSpPr>
            <a:spLocks noGrp="1"/>
          </p:cNvSpPr>
          <p:nvPr>
            <p:ph idx="1"/>
          </p:nvPr>
        </p:nvSpPr>
        <p:spPr>
          <a:xfrm>
            <a:off x="439738" y="1616960"/>
            <a:ext cx="4597400" cy="3481388"/>
          </a:xfrm>
        </p:spPr>
        <p:txBody>
          <a:bodyPr/>
          <a:lstStyle/>
          <a:p>
            <a:pPr marL="0" indent="0">
              <a:buNone/>
              <a:defRPr/>
            </a:pPr>
            <a:r>
              <a:rPr lang="en-GB" sz="1200">
                <a:solidFill>
                  <a:srgbClr val="374151"/>
                </a:solidFill>
                <a:latin typeface="Arial"/>
                <a:cs typeface="Arial"/>
              </a:rPr>
              <a:t>Tables are frequently used to record survey data, especially details about roosts and where they are located.</a:t>
            </a:r>
            <a:endParaRPr lang="en-US" sz="1200">
              <a:solidFill>
                <a:srgbClr val="374151"/>
              </a:solidFill>
            </a:endParaRPr>
          </a:p>
          <a:p>
            <a:pPr>
              <a:defRPr/>
            </a:pPr>
            <a:r>
              <a:rPr lang="en-GB" sz="1200">
                <a:solidFill>
                  <a:srgbClr val="374151"/>
                </a:solidFill>
                <a:latin typeface="Arial"/>
                <a:cs typeface="Arial"/>
              </a:rPr>
              <a:t>Simpler to record real-time information, reducing the need to constantly refer to paper during emergence surveys.(1)</a:t>
            </a:r>
            <a:endParaRPr lang="en-GB"/>
          </a:p>
          <a:p>
            <a:pPr>
              <a:defRPr/>
            </a:pPr>
            <a:r>
              <a:rPr lang="en-GB" sz="1200">
                <a:solidFill>
                  <a:srgbClr val="374151"/>
                </a:solidFill>
                <a:latin typeface="Arial"/>
                <a:cs typeface="Arial"/>
              </a:rPr>
              <a:t>Consistent with the previous format of the site registration form, making it easy to transfer information over. (2)</a:t>
            </a:r>
            <a:endParaRPr lang="en-GB" sz="1200">
              <a:solidFill>
                <a:srgbClr val="374151"/>
              </a:solidFill>
            </a:endParaRPr>
          </a:p>
          <a:p>
            <a:pPr>
              <a:defRPr/>
            </a:pPr>
            <a:r>
              <a:rPr lang="en-GB" sz="1200">
                <a:solidFill>
                  <a:srgbClr val="374151"/>
                </a:solidFill>
                <a:latin typeface="Arial"/>
                <a:cs typeface="Arial"/>
              </a:rPr>
              <a:t>Aids planning (quick extraction of relevant information into planning documentation set out by NE) before submitting a site registration.</a:t>
            </a:r>
            <a:endParaRPr lang="en-GB" sz="1200">
              <a:solidFill>
                <a:srgbClr val="374151"/>
              </a:solidFill>
            </a:endParaRPr>
          </a:p>
          <a:p>
            <a:pPr marL="0" indent="0">
              <a:buNone/>
              <a:defRPr/>
            </a:pPr>
            <a:endParaRPr lang="en-GB" sz="1500">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24</a:t>
            </a:fld>
            <a:endParaRPr lang="en-GB" altLang="en-US" sz="1000"/>
          </a:p>
        </p:txBody>
      </p:sp>
      <p:sp>
        <p:nvSpPr>
          <p:cNvPr id="2" name="Speech Bubble: Rectangle with Corners Rounded 1">
            <a:extLst>
              <a:ext uri="{FF2B5EF4-FFF2-40B4-BE49-F238E27FC236}">
                <a16:creationId xmlns:a16="http://schemas.microsoft.com/office/drawing/2014/main" id="{5D8F3215-62A3-4E2F-E2FB-A480F94DB2C4}"/>
              </a:ext>
            </a:extLst>
          </p:cNvPr>
          <p:cNvSpPr/>
          <p:nvPr/>
        </p:nvSpPr>
        <p:spPr>
          <a:xfrm>
            <a:off x="5153785" y="1179224"/>
            <a:ext cx="2643273" cy="1473582"/>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spcBef>
                <a:spcPts val="0"/>
              </a:spcBef>
              <a:spcAft>
                <a:spcPts val="0"/>
              </a:spcAft>
            </a:pPr>
            <a:endParaRPr lang="en-GB" sz="1200" i="1">
              <a:solidFill>
                <a:srgbClr val="444444"/>
              </a:solidFill>
              <a:latin typeface="Arial"/>
              <a:cs typeface="Calibri"/>
            </a:endParaRPr>
          </a:p>
          <a:p>
            <a:pPr>
              <a:spcBef>
                <a:spcPts val="0"/>
              </a:spcBef>
              <a:spcAft>
                <a:spcPts val="0"/>
              </a:spcAft>
            </a:pPr>
            <a:r>
              <a:rPr lang="en-GB" sz="1200" i="1">
                <a:solidFill>
                  <a:srgbClr val="444444"/>
                </a:solidFill>
                <a:latin typeface="Arial"/>
                <a:cs typeface="Calibri"/>
              </a:rPr>
              <a:t>"The survey form was created so that we wouldn't spend a lot of time looking at the form because the purpose of an emergence survey is to see the bats come out of the buildings" (P6, AL3)</a:t>
            </a:r>
            <a:endParaRPr lang="en-US" sz="1100" i="1">
              <a:solidFill>
                <a:srgbClr val="444444"/>
              </a:solidFill>
              <a:latin typeface="Arial"/>
              <a:cs typeface="Calibri"/>
            </a:endParaRPr>
          </a:p>
          <a:p>
            <a:pPr algn="ctr"/>
            <a:endParaRPr lang="en-GB">
              <a:cs typeface="Calibri"/>
            </a:endParaRPr>
          </a:p>
        </p:txBody>
      </p:sp>
      <p:sp>
        <p:nvSpPr>
          <p:cNvPr id="4" name="Speech Bubble: Rectangle with Corners Rounded 3">
            <a:extLst>
              <a:ext uri="{FF2B5EF4-FFF2-40B4-BE49-F238E27FC236}">
                <a16:creationId xmlns:a16="http://schemas.microsoft.com/office/drawing/2014/main" id="{79F24A3D-69CE-569C-2A42-B706356BBF43}"/>
              </a:ext>
            </a:extLst>
          </p:cNvPr>
          <p:cNvSpPr/>
          <p:nvPr/>
        </p:nvSpPr>
        <p:spPr>
          <a:xfrm>
            <a:off x="6036195" y="2783484"/>
            <a:ext cx="2442311" cy="1545408"/>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spcBef>
                <a:spcPts val="0"/>
              </a:spcBef>
              <a:spcAft>
                <a:spcPts val="0"/>
              </a:spcAft>
            </a:pPr>
            <a:endParaRPr lang="en-GB" sz="1200" i="1">
              <a:solidFill>
                <a:srgbClr val="444444"/>
              </a:solidFill>
              <a:latin typeface="Arial"/>
              <a:cs typeface="Calibri"/>
            </a:endParaRPr>
          </a:p>
          <a:p>
            <a:pPr>
              <a:spcBef>
                <a:spcPts val="0"/>
              </a:spcBef>
              <a:spcAft>
                <a:spcPts val="0"/>
              </a:spcAft>
            </a:pPr>
            <a:r>
              <a:rPr lang="en-GB" sz="1200" i="1">
                <a:solidFill>
                  <a:srgbClr val="444444"/>
                </a:solidFill>
                <a:latin typeface="Arial"/>
                <a:cs typeface="Calibri"/>
              </a:rPr>
              <a:t>"T</a:t>
            </a:r>
            <a:r>
              <a:rPr lang="en-GB" sz="1200" i="1">
                <a:solidFill>
                  <a:srgbClr val="000000"/>
                </a:solidFill>
                <a:latin typeface="Arial"/>
                <a:cs typeface="Calibri"/>
              </a:rPr>
              <a:t>o make it more streamlined, we updated how we write our bat reports so that it follows the same table format as the traditional form" (P2, AL2)</a:t>
            </a:r>
            <a:endParaRPr lang="en-US" sz="1200" i="1">
              <a:solidFill>
                <a:srgbClr val="000000"/>
              </a:solidFill>
              <a:latin typeface="Arial"/>
              <a:cs typeface="Calibri"/>
            </a:endParaRPr>
          </a:p>
          <a:p>
            <a:pPr algn="ctr"/>
            <a:endParaRPr lang="en-GB">
              <a:cs typeface="Calibri"/>
            </a:endParaRPr>
          </a:p>
        </p:txBody>
      </p:sp>
      <p:sp>
        <p:nvSpPr>
          <p:cNvPr id="5" name="TextBox 4">
            <a:extLst>
              <a:ext uri="{FF2B5EF4-FFF2-40B4-BE49-F238E27FC236}">
                <a16:creationId xmlns:a16="http://schemas.microsoft.com/office/drawing/2014/main" id="{1AF33E3D-B658-243B-6387-16058C1A3F06}"/>
              </a:ext>
            </a:extLst>
          </p:cNvPr>
          <p:cNvSpPr txBox="1"/>
          <p:nvPr/>
        </p:nvSpPr>
        <p:spPr>
          <a:xfrm>
            <a:off x="7239546" y="2340808"/>
            <a:ext cx="6715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latin typeface="Calibri"/>
                <a:cs typeface="Arial"/>
              </a:rPr>
              <a:t>1</a:t>
            </a:r>
          </a:p>
        </p:txBody>
      </p:sp>
      <p:sp>
        <p:nvSpPr>
          <p:cNvPr id="6" name="TextBox 5">
            <a:extLst>
              <a:ext uri="{FF2B5EF4-FFF2-40B4-BE49-F238E27FC236}">
                <a16:creationId xmlns:a16="http://schemas.microsoft.com/office/drawing/2014/main" id="{8AC66111-33E8-E020-B6E4-86332DC72B4B}"/>
              </a:ext>
            </a:extLst>
          </p:cNvPr>
          <p:cNvSpPr txBox="1"/>
          <p:nvPr/>
        </p:nvSpPr>
        <p:spPr>
          <a:xfrm>
            <a:off x="7679726" y="4026733"/>
            <a:ext cx="6715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latin typeface="Calibri"/>
                <a:cs typeface="Arial"/>
              </a:rPr>
              <a:t>2</a:t>
            </a:r>
          </a:p>
        </p:txBody>
      </p:sp>
    </p:spTree>
    <p:extLst>
      <p:ext uri="{BB962C8B-B14F-4D97-AF65-F5344CB8AC3E}">
        <p14:creationId xmlns:p14="http://schemas.microsoft.com/office/powerpoint/2010/main" val="2100758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solidFill>
                  <a:srgbClr val="00A33B"/>
                </a:solidFill>
                <a:latin typeface="Arial"/>
                <a:cs typeface="Arial"/>
              </a:rPr>
              <a:t>Tables: A universal format for documenting survey information</a:t>
            </a:r>
            <a:endParaRPr lang="en-US"/>
          </a:p>
        </p:txBody>
      </p:sp>
      <p:sp>
        <p:nvSpPr>
          <p:cNvPr id="13315" name="Content Placeholder 2"/>
          <p:cNvSpPr>
            <a:spLocks noGrp="1"/>
          </p:cNvSpPr>
          <p:nvPr>
            <p:ph idx="1"/>
          </p:nvPr>
        </p:nvSpPr>
        <p:spPr>
          <a:xfrm>
            <a:off x="439738" y="1483610"/>
            <a:ext cx="4254500" cy="3481388"/>
          </a:xfrm>
        </p:spPr>
        <p:txBody>
          <a:bodyPr/>
          <a:lstStyle/>
          <a:p>
            <a:pPr marL="0" indent="0">
              <a:buNone/>
              <a:defRPr/>
            </a:pPr>
            <a:endParaRPr lang="en-GB" sz="1200">
              <a:solidFill>
                <a:srgbClr val="374151"/>
              </a:solidFill>
            </a:endParaRPr>
          </a:p>
          <a:p>
            <a:pPr>
              <a:defRPr/>
            </a:pPr>
            <a:r>
              <a:rPr lang="en-GB" sz="1200">
                <a:solidFill>
                  <a:srgbClr val="374151"/>
                </a:solidFill>
                <a:latin typeface="Arial"/>
                <a:cs typeface="Arial"/>
              </a:rPr>
              <a:t>Allows all information about roosts, including reference codes and locations, to be seen together without having to flip through multiple survey pages (enhancing the readability of large sets of data.) (3)</a:t>
            </a:r>
            <a:endParaRPr lang="en-GB" sz="1200">
              <a:solidFill>
                <a:srgbClr val="374151"/>
              </a:solidFill>
            </a:endParaRPr>
          </a:p>
          <a:p>
            <a:pPr>
              <a:defRPr/>
            </a:pPr>
            <a:r>
              <a:rPr lang="en-GB" sz="1200">
                <a:solidFill>
                  <a:srgbClr val="374151"/>
                </a:solidFill>
                <a:latin typeface="Arial"/>
                <a:cs typeface="Arial"/>
              </a:rPr>
              <a:t>Facilitates collaboration with colleagues or clients.(4)</a:t>
            </a:r>
            <a:endParaRPr lang="en-GB"/>
          </a:p>
          <a:p>
            <a:pPr>
              <a:defRPr/>
            </a:pPr>
            <a:r>
              <a:rPr lang="en-GB" sz="1200">
                <a:solidFill>
                  <a:srgbClr val="374151"/>
                </a:solidFill>
                <a:latin typeface="Arial"/>
                <a:cs typeface="Arial"/>
              </a:rPr>
              <a:t>Aids communication with assessors, especially for sites with roost locations that may be difficult to explain via usual methods (maps) (5)</a:t>
            </a:r>
            <a:endParaRPr lang="en-GB" sz="1200">
              <a:solidFill>
                <a:srgbClr val="374151"/>
              </a:solidFill>
            </a:endParaRPr>
          </a:p>
          <a:p>
            <a:pPr>
              <a:defRPr/>
            </a:pPr>
            <a:endParaRPr lang="en-GB" sz="1200">
              <a:solidFill>
                <a:srgbClr val="374151"/>
              </a:solidFill>
              <a:latin typeface="Arial" charset="0"/>
              <a:cs typeface="Arial" charset="0"/>
            </a:endParaRPr>
          </a:p>
          <a:p>
            <a:pPr marL="0" indent="0">
              <a:buNone/>
              <a:defRPr/>
            </a:pPr>
            <a:endParaRPr lang="en-GB" sz="1500">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25</a:t>
            </a:fld>
            <a:endParaRPr lang="en-GB" altLang="en-US" sz="1000"/>
          </a:p>
        </p:txBody>
      </p:sp>
      <p:sp>
        <p:nvSpPr>
          <p:cNvPr id="3" name="Speech Bubble: Rectangle with Corners Rounded 2">
            <a:extLst>
              <a:ext uri="{FF2B5EF4-FFF2-40B4-BE49-F238E27FC236}">
                <a16:creationId xmlns:a16="http://schemas.microsoft.com/office/drawing/2014/main" id="{F6417306-0633-0723-2C17-F04B144AC28E}"/>
              </a:ext>
            </a:extLst>
          </p:cNvPr>
          <p:cNvSpPr/>
          <p:nvPr/>
        </p:nvSpPr>
        <p:spPr>
          <a:xfrm>
            <a:off x="5554014" y="1075530"/>
            <a:ext cx="1430007" cy="1115066"/>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0"/>
              </a:spcBef>
              <a:spcAft>
                <a:spcPts val="0"/>
              </a:spcAft>
            </a:pPr>
            <a:endParaRPr lang="en-GB" sz="1100" i="1">
              <a:solidFill>
                <a:srgbClr val="444444"/>
              </a:solidFill>
              <a:cs typeface="Calibri"/>
            </a:endParaRPr>
          </a:p>
          <a:p>
            <a:pPr>
              <a:spcBef>
                <a:spcPts val="0"/>
              </a:spcBef>
              <a:spcAft>
                <a:spcPts val="0"/>
              </a:spcAft>
            </a:pPr>
            <a:endParaRPr lang="en-GB" sz="1100" i="1">
              <a:solidFill>
                <a:srgbClr val="444444"/>
              </a:solidFill>
              <a:cs typeface="Calibri"/>
            </a:endParaRPr>
          </a:p>
          <a:p>
            <a:pPr>
              <a:spcBef>
                <a:spcPts val="0"/>
              </a:spcBef>
              <a:spcAft>
                <a:spcPts val="0"/>
              </a:spcAft>
            </a:pPr>
            <a:r>
              <a:rPr lang="en-GB" sz="1200" i="1">
                <a:solidFill>
                  <a:srgbClr val="444444"/>
                </a:solidFill>
                <a:latin typeface="Arial"/>
                <a:cs typeface="Calibri"/>
              </a:rPr>
              <a:t>" It can be tricky to navigate between the roost types" </a:t>
            </a:r>
            <a:r>
              <a:rPr lang="en-GB" sz="1200">
                <a:solidFill>
                  <a:srgbClr val="444444"/>
                </a:solidFill>
                <a:latin typeface="Arial"/>
                <a:cs typeface="Calibri"/>
              </a:rPr>
              <a:t>P3 AL2</a:t>
            </a:r>
          </a:p>
          <a:p>
            <a:pPr>
              <a:spcBef>
                <a:spcPts val="0"/>
              </a:spcBef>
              <a:spcAft>
                <a:spcPts val="0"/>
              </a:spcAft>
            </a:pPr>
            <a:endParaRPr lang="en-GB" sz="1100" i="1">
              <a:solidFill>
                <a:srgbClr val="444444"/>
              </a:solidFill>
              <a:cs typeface="Calibri"/>
            </a:endParaRPr>
          </a:p>
          <a:p>
            <a:pPr algn="ctr"/>
            <a:endParaRPr lang="en-GB">
              <a:cs typeface="Calibri"/>
            </a:endParaRPr>
          </a:p>
        </p:txBody>
      </p:sp>
      <p:sp>
        <p:nvSpPr>
          <p:cNvPr id="5" name="Speech Bubble: Rectangle with Corners Rounded 4">
            <a:extLst>
              <a:ext uri="{FF2B5EF4-FFF2-40B4-BE49-F238E27FC236}">
                <a16:creationId xmlns:a16="http://schemas.microsoft.com/office/drawing/2014/main" id="{E0B0EC4A-7C26-3918-22F3-8B8D136A4049}"/>
              </a:ext>
            </a:extLst>
          </p:cNvPr>
          <p:cNvSpPr/>
          <p:nvPr/>
        </p:nvSpPr>
        <p:spPr>
          <a:xfrm>
            <a:off x="7144689" y="1183284"/>
            <a:ext cx="1610982" cy="2459965"/>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0"/>
              </a:spcBef>
              <a:spcAft>
                <a:spcPts val="0"/>
              </a:spcAft>
            </a:pPr>
            <a:r>
              <a:rPr lang="en-GB" sz="1200" i="1">
                <a:solidFill>
                  <a:srgbClr val="444444"/>
                </a:solidFill>
                <a:latin typeface="Arial"/>
                <a:cs typeface="Calibri"/>
              </a:rPr>
              <a:t>"We have columns for different things seen not heard, head not seen, distraction by client noted so that we can rewatch points" (P3, AL2)</a:t>
            </a:r>
            <a:endParaRPr lang="en-US" sz="1200" i="1">
              <a:solidFill>
                <a:srgbClr val="444444"/>
              </a:solidFill>
              <a:latin typeface="Arial"/>
              <a:cs typeface="Calibri"/>
            </a:endParaRPr>
          </a:p>
          <a:p>
            <a:pPr>
              <a:spcBef>
                <a:spcPts val="0"/>
              </a:spcBef>
              <a:spcAft>
                <a:spcPts val="0"/>
              </a:spcAft>
            </a:pPr>
            <a:endParaRPr lang="en-GB" sz="1100" i="1">
              <a:solidFill>
                <a:srgbClr val="444444"/>
              </a:solidFill>
              <a:cs typeface="Calibri"/>
            </a:endParaRPr>
          </a:p>
          <a:p>
            <a:pPr algn="ctr"/>
            <a:endParaRPr lang="en-GB">
              <a:cs typeface="Calibri"/>
            </a:endParaRPr>
          </a:p>
        </p:txBody>
      </p:sp>
      <p:sp>
        <p:nvSpPr>
          <p:cNvPr id="7" name="Speech Bubble: Rectangle with Corners Rounded 6">
            <a:extLst>
              <a:ext uri="{FF2B5EF4-FFF2-40B4-BE49-F238E27FC236}">
                <a16:creationId xmlns:a16="http://schemas.microsoft.com/office/drawing/2014/main" id="{82A82126-24C1-FFCA-26F0-48E7E9A52623}"/>
              </a:ext>
            </a:extLst>
          </p:cNvPr>
          <p:cNvSpPr/>
          <p:nvPr/>
        </p:nvSpPr>
        <p:spPr>
          <a:xfrm>
            <a:off x="5225311" y="2511931"/>
            <a:ext cx="1756057" cy="1494277"/>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0"/>
              </a:spcBef>
              <a:spcAft>
                <a:spcPts val="0"/>
              </a:spcAft>
            </a:pPr>
            <a:endParaRPr lang="en-GB" sz="1200" i="1">
              <a:solidFill>
                <a:srgbClr val="000000"/>
              </a:solidFill>
              <a:latin typeface="Arial"/>
              <a:cs typeface="Calibri"/>
            </a:endParaRPr>
          </a:p>
          <a:p>
            <a:pPr>
              <a:spcBef>
                <a:spcPts val="0"/>
              </a:spcBef>
              <a:spcAft>
                <a:spcPts val="0"/>
              </a:spcAft>
            </a:pPr>
            <a:r>
              <a:rPr lang="en-GB" sz="1200" i="1">
                <a:solidFill>
                  <a:srgbClr val="000000"/>
                </a:solidFill>
                <a:latin typeface="Arial"/>
                <a:cs typeface="Calibri"/>
              </a:rPr>
              <a:t>"I put the codes in a table so that when the assessor picks up the drawing, they can see against the site reg where these where" P6 (AL3)</a:t>
            </a:r>
            <a:endParaRPr lang="en-US" sz="1200" i="1">
              <a:latin typeface="Arial"/>
              <a:cs typeface="Arial"/>
            </a:endParaRPr>
          </a:p>
          <a:p>
            <a:pPr algn="ctr"/>
            <a:endParaRPr lang="en-GB">
              <a:cs typeface="Calibri"/>
            </a:endParaRPr>
          </a:p>
        </p:txBody>
      </p:sp>
      <p:sp>
        <p:nvSpPr>
          <p:cNvPr id="9" name="TextBox 8">
            <a:extLst>
              <a:ext uri="{FF2B5EF4-FFF2-40B4-BE49-F238E27FC236}">
                <a16:creationId xmlns:a16="http://schemas.microsoft.com/office/drawing/2014/main" id="{E4139F66-A874-3B4A-477E-CEA7C02C7B7A}"/>
              </a:ext>
            </a:extLst>
          </p:cNvPr>
          <p:cNvSpPr txBox="1"/>
          <p:nvPr/>
        </p:nvSpPr>
        <p:spPr>
          <a:xfrm>
            <a:off x="6643687" y="1819275"/>
            <a:ext cx="6715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latin typeface="Calibri"/>
                <a:cs typeface="Arial"/>
              </a:rPr>
              <a:t>3</a:t>
            </a:r>
          </a:p>
        </p:txBody>
      </p:sp>
      <p:sp>
        <p:nvSpPr>
          <p:cNvPr id="11" name="TextBox 10">
            <a:extLst>
              <a:ext uri="{FF2B5EF4-FFF2-40B4-BE49-F238E27FC236}">
                <a16:creationId xmlns:a16="http://schemas.microsoft.com/office/drawing/2014/main" id="{26C0558D-3E77-F46D-FBFC-03461A44C473}"/>
              </a:ext>
            </a:extLst>
          </p:cNvPr>
          <p:cNvSpPr txBox="1"/>
          <p:nvPr/>
        </p:nvSpPr>
        <p:spPr>
          <a:xfrm>
            <a:off x="8301037" y="3267075"/>
            <a:ext cx="6715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latin typeface="Calibri"/>
                <a:cs typeface="Arial"/>
              </a:rPr>
              <a:t>4</a:t>
            </a:r>
          </a:p>
        </p:txBody>
      </p:sp>
      <p:sp>
        <p:nvSpPr>
          <p:cNvPr id="13" name="TextBox 12">
            <a:extLst>
              <a:ext uri="{FF2B5EF4-FFF2-40B4-BE49-F238E27FC236}">
                <a16:creationId xmlns:a16="http://schemas.microsoft.com/office/drawing/2014/main" id="{55E140AC-48B6-F4A2-38BA-302599AD67BC}"/>
              </a:ext>
            </a:extLst>
          </p:cNvPr>
          <p:cNvSpPr txBox="1"/>
          <p:nvPr/>
        </p:nvSpPr>
        <p:spPr>
          <a:xfrm>
            <a:off x="6603401" y="3688517"/>
            <a:ext cx="6715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latin typeface="Calibri"/>
                <a:cs typeface="Arial"/>
              </a:rPr>
              <a:t>5</a:t>
            </a:r>
          </a:p>
        </p:txBody>
      </p:sp>
    </p:spTree>
    <p:extLst>
      <p:ext uri="{BB962C8B-B14F-4D97-AF65-F5344CB8AC3E}">
        <p14:creationId xmlns:p14="http://schemas.microsoft.com/office/powerpoint/2010/main" val="2430055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1304" y="2000640"/>
            <a:ext cx="8264525" cy="361950"/>
          </a:xfrm>
        </p:spPr>
        <p:txBody>
          <a:bodyPr/>
          <a:lstStyle/>
          <a:p>
            <a:r>
              <a:rPr lang="en-GB">
                <a:solidFill>
                  <a:srgbClr val="00A33B"/>
                </a:solidFill>
                <a:latin typeface="Arial"/>
                <a:cs typeface="Arial"/>
              </a:rPr>
              <a:t>4. The importance of 'other' when no project is the same.</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26</a:t>
            </a:fld>
            <a:endParaRPr lang="en-GB" altLang="en-US" sz="1000"/>
          </a:p>
        </p:txBody>
      </p:sp>
    </p:spTree>
    <p:extLst>
      <p:ext uri="{BB962C8B-B14F-4D97-AF65-F5344CB8AC3E}">
        <p14:creationId xmlns:p14="http://schemas.microsoft.com/office/powerpoint/2010/main" val="1274578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solidFill>
                  <a:srgbClr val="00A33B"/>
                </a:solidFill>
                <a:latin typeface="Arial"/>
                <a:cs typeface="Arial"/>
              </a:rPr>
              <a:t>The importance of 'other' when no project is the same</a:t>
            </a:r>
            <a:endParaRPr lang="en-GB">
              <a:solidFill>
                <a:srgbClr val="00A33B"/>
              </a:solidFill>
            </a:endParaRPr>
          </a:p>
        </p:txBody>
      </p:sp>
      <p:sp>
        <p:nvSpPr>
          <p:cNvPr id="13315" name="Content Placeholder 2"/>
          <p:cNvSpPr>
            <a:spLocks noGrp="1"/>
          </p:cNvSpPr>
          <p:nvPr>
            <p:ph idx="1"/>
          </p:nvPr>
        </p:nvSpPr>
        <p:spPr>
          <a:xfrm>
            <a:off x="449263" y="1717207"/>
            <a:ext cx="4121150" cy="3462338"/>
          </a:xfrm>
        </p:spPr>
        <p:txBody>
          <a:bodyPr/>
          <a:lstStyle/>
          <a:p>
            <a:pPr marL="0" indent="0">
              <a:buNone/>
              <a:defRPr/>
            </a:pPr>
            <a:br>
              <a:rPr lang="en-US"/>
            </a:br>
            <a:r>
              <a:rPr lang="en-GB" sz="1400">
                <a:solidFill>
                  <a:srgbClr val="374151"/>
                </a:solidFill>
                <a:latin typeface="Arial"/>
                <a:cs typeface="Arial"/>
              </a:rPr>
              <a:t>Since projects differ, lists are unlikely to cover all cases. So, users often choose 'other' and describe accurately rather than forcing a match.</a:t>
            </a:r>
            <a:endParaRPr lang="en-US" sz="1400">
              <a:solidFill>
                <a:srgbClr val="00AF41"/>
              </a:solidFill>
            </a:endParaRPr>
          </a:p>
          <a:p>
            <a:pPr marL="0" indent="0">
              <a:buNone/>
              <a:defRPr/>
            </a:pPr>
            <a:endParaRPr lang="en-GB" sz="1400">
              <a:solidFill>
                <a:srgbClr val="374151"/>
              </a:solidFill>
            </a:endParaRPr>
          </a:p>
          <a:p>
            <a:pPr marL="0" indent="0">
              <a:buNone/>
              <a:defRPr/>
            </a:pPr>
            <a:endParaRPr lang="en-GB" sz="1400">
              <a:solidFill>
                <a:srgbClr val="374151"/>
              </a:solidFill>
            </a:endParaRPr>
          </a:p>
          <a:p>
            <a:pPr marL="0" indent="0">
              <a:buNone/>
              <a:defRPr/>
            </a:pPr>
            <a:endParaRPr lang="en-GB" sz="1500">
              <a:solidFill>
                <a:srgbClr val="374151"/>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27</a:t>
            </a:fld>
            <a:endParaRPr lang="en-GB" altLang="en-US" sz="1000"/>
          </a:p>
        </p:txBody>
      </p:sp>
      <p:pic>
        <p:nvPicPr>
          <p:cNvPr id="8" name="Picture 5" descr="A screenshot of a computer screen&#10;&#10;Description automatically generated">
            <a:extLst>
              <a:ext uri="{FF2B5EF4-FFF2-40B4-BE49-F238E27FC236}">
                <a16:creationId xmlns:a16="http://schemas.microsoft.com/office/drawing/2014/main" id="{207AAFB7-BA1D-AB36-3EC3-F5360C457134}"/>
              </a:ext>
            </a:extLst>
          </p:cNvPr>
          <p:cNvPicPr>
            <a:picLocks noChangeAspect="1"/>
          </p:cNvPicPr>
          <p:nvPr/>
        </p:nvPicPr>
        <p:blipFill rotWithShape="1">
          <a:blip r:embed="rId2"/>
          <a:srcRect l="231" b="26872"/>
          <a:stretch/>
        </p:blipFill>
        <p:spPr>
          <a:xfrm>
            <a:off x="5036018" y="1287772"/>
            <a:ext cx="2736853" cy="1941042"/>
          </a:xfrm>
          <a:prstGeom prst="rect">
            <a:avLst/>
          </a:prstGeom>
          <a:ln>
            <a:solidFill>
              <a:schemeClr val="tx1">
                <a:lumMod val="75000"/>
                <a:lumOff val="25000"/>
              </a:schemeClr>
            </a:solidFill>
          </a:ln>
        </p:spPr>
      </p:pic>
      <p:sp>
        <p:nvSpPr>
          <p:cNvPr id="3" name="Speech Bubble: Rectangle with Corners Rounded 2">
            <a:extLst>
              <a:ext uri="{FF2B5EF4-FFF2-40B4-BE49-F238E27FC236}">
                <a16:creationId xmlns:a16="http://schemas.microsoft.com/office/drawing/2014/main" id="{4B1FCB86-540E-FFDC-2163-F81986602B86}"/>
              </a:ext>
            </a:extLst>
          </p:cNvPr>
          <p:cNvSpPr/>
          <p:nvPr/>
        </p:nvSpPr>
        <p:spPr>
          <a:xfrm>
            <a:off x="4794343" y="2999112"/>
            <a:ext cx="1756057" cy="1297532"/>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"It's good to have other as they sometimes turn up in unusual places"</a:t>
            </a:r>
            <a:r>
              <a:rPr lang="en-GB" sz="1200">
                <a:solidFill>
                  <a:schemeClr val="tx1">
                    <a:lumMod val="75000"/>
                    <a:lumOff val="25000"/>
                  </a:schemeClr>
                </a:solidFill>
                <a:latin typeface="Arial"/>
                <a:ea typeface="+mn-lt"/>
                <a:cs typeface="+mn-lt"/>
              </a:rPr>
              <a:t> P1 AL1</a:t>
            </a:r>
            <a:endParaRPr lang="en-US"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
        <p:nvSpPr>
          <p:cNvPr id="5" name="Speech Bubble: Rectangle with Corners Rounded 4">
            <a:extLst>
              <a:ext uri="{FF2B5EF4-FFF2-40B4-BE49-F238E27FC236}">
                <a16:creationId xmlns:a16="http://schemas.microsoft.com/office/drawing/2014/main" id="{DBE1A52B-8D62-10A9-BECA-437634E1C870}"/>
              </a:ext>
            </a:extLst>
          </p:cNvPr>
          <p:cNvSpPr/>
          <p:nvPr/>
        </p:nvSpPr>
        <p:spPr>
          <a:xfrm>
            <a:off x="6761801" y="2380767"/>
            <a:ext cx="1746689" cy="1063311"/>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"it seems strange that there isn't a roof void on that list"</a:t>
            </a:r>
            <a:r>
              <a:rPr lang="en-GB" sz="1200">
                <a:solidFill>
                  <a:schemeClr val="tx1">
                    <a:lumMod val="75000"/>
                    <a:lumOff val="25000"/>
                  </a:schemeClr>
                </a:solidFill>
                <a:latin typeface="Arial"/>
                <a:ea typeface="+mn-lt"/>
                <a:cs typeface="+mn-lt"/>
              </a:rPr>
              <a:t> P4 AL3</a:t>
            </a:r>
            <a:endParaRPr lang="en-US" sz="1200">
              <a:solidFill>
                <a:schemeClr val="tx1">
                  <a:lumMod val="75000"/>
                  <a:lumOff val="25000"/>
                </a:schemeClr>
              </a:solidFill>
              <a:latin typeface="Arial"/>
              <a:cs typeface="Arial"/>
            </a:endParaRPr>
          </a:p>
          <a:p>
            <a:endParaRPr lang="en-GB" sz="1200" i="1">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Tree>
    <p:extLst>
      <p:ext uri="{BB962C8B-B14F-4D97-AF65-F5344CB8AC3E}">
        <p14:creationId xmlns:p14="http://schemas.microsoft.com/office/powerpoint/2010/main" val="3394868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431800" y="2173053"/>
            <a:ext cx="6081713" cy="911225"/>
          </a:xfrm>
        </p:spPr>
        <p:txBody>
          <a:bodyPr/>
          <a:lstStyle/>
          <a:p>
            <a:pPr eaLnBrk="1" hangingPunct="1"/>
            <a:r>
              <a:rPr lang="en-GB" altLang="en-US">
                <a:solidFill>
                  <a:srgbClr val="00A33B"/>
                </a:solidFill>
                <a:latin typeface="Arial"/>
                <a:cs typeface="Arial"/>
              </a:rPr>
              <a:t>The roost flow : A closer look</a:t>
            </a:r>
          </a:p>
        </p:txBody>
      </p:sp>
      <p:sp>
        <p:nvSpPr>
          <p:cNvPr id="14339" name="Subtitle 4"/>
          <p:cNvSpPr>
            <a:spLocks noGrp="1"/>
          </p:cNvSpPr>
          <p:nvPr>
            <p:ph type="subTitle" idx="1"/>
          </p:nvPr>
        </p:nvSpPr>
        <p:spPr>
          <a:xfrm>
            <a:off x="431800" y="3088546"/>
            <a:ext cx="6081713" cy="739775"/>
          </a:xfrm>
        </p:spPr>
        <p:txBody>
          <a:bodyPr/>
          <a:lstStyle/>
          <a:p>
            <a:pPr eaLnBrk="1" hangingPunct="1"/>
            <a:r>
              <a:rPr lang="en-GB" altLang="en-US">
                <a:solidFill>
                  <a:srgbClr val="00A33B"/>
                </a:solidFill>
                <a:latin typeface="Arial"/>
                <a:cs typeface="Arial"/>
              </a:rPr>
              <a:t>Round 1 usability testing</a:t>
            </a:r>
          </a:p>
        </p:txBody>
      </p:sp>
    </p:spTree>
    <p:extLst>
      <p:ext uri="{BB962C8B-B14F-4D97-AF65-F5344CB8AC3E}">
        <p14:creationId xmlns:p14="http://schemas.microsoft.com/office/powerpoint/2010/main" val="3815225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GB" altLang="en-US">
                <a:solidFill>
                  <a:srgbClr val="00A33B"/>
                </a:solidFill>
                <a:latin typeface="Arial"/>
                <a:cs typeface="Arial"/>
              </a:rPr>
              <a:t>No one size fits all approach to naming roosts.</a:t>
            </a:r>
          </a:p>
        </p:txBody>
      </p:sp>
      <p:sp>
        <p:nvSpPr>
          <p:cNvPr id="14339" name="Content Placeholder 4"/>
          <p:cNvSpPr>
            <a:spLocks noGrp="1"/>
          </p:cNvSpPr>
          <p:nvPr>
            <p:ph idx="1"/>
          </p:nvPr>
        </p:nvSpPr>
        <p:spPr>
          <a:xfrm>
            <a:off x="441535" y="1639245"/>
            <a:ext cx="4551632" cy="3341209"/>
          </a:xfrm>
        </p:spPr>
        <p:txBody>
          <a:bodyPr/>
          <a:lstStyle/>
          <a:p>
            <a:pPr marL="0" indent="0" eaLnBrk="1" hangingPunct="1">
              <a:buNone/>
              <a:defRPr/>
            </a:pPr>
            <a:r>
              <a:rPr lang="en-GB" altLang="en-US" sz="1500">
                <a:solidFill>
                  <a:schemeClr val="tx1">
                    <a:lumMod val="65000"/>
                    <a:lumOff val="35000"/>
                  </a:schemeClr>
                </a:solidFill>
                <a:latin typeface="Arial"/>
                <a:cs typeface="Arial"/>
              </a:rPr>
              <a:t>Ecologists have their own way of naming references – usually referring to the species and building number. According to assessors a lack of consistent approach has no impact on the ability to assess an application. </a:t>
            </a:r>
            <a:endParaRPr lang="en-GB" altLang="en-US" sz="1500">
              <a:solidFill>
                <a:schemeClr val="tx1">
                  <a:lumMod val="65000"/>
                  <a:lumOff val="35000"/>
                </a:schemeClr>
              </a:solidFill>
              <a:latin typeface="Arial" charset="0"/>
              <a:cs typeface="Arial" charset="0"/>
            </a:endParaRPr>
          </a:p>
          <a:p>
            <a:pPr marL="0" indent="0">
              <a:buNone/>
              <a:defRPr/>
            </a:pPr>
            <a:endParaRPr lang="en-GB" altLang="en-US" sz="1500">
              <a:solidFill>
                <a:schemeClr val="tx1">
                  <a:lumMod val="65000"/>
                  <a:lumOff val="35000"/>
                </a:schemeClr>
              </a:solidFill>
              <a:latin typeface="Arial"/>
              <a:cs typeface="Arial"/>
            </a:endParaRPr>
          </a:p>
          <a:p>
            <a:pPr marL="0" indent="0">
              <a:buNone/>
              <a:defRPr/>
            </a:pPr>
            <a:r>
              <a:rPr lang="en-GB" altLang="en-US" sz="1500">
                <a:solidFill>
                  <a:schemeClr val="tx1">
                    <a:lumMod val="65000"/>
                    <a:lumOff val="35000"/>
                  </a:schemeClr>
                </a:solidFill>
                <a:latin typeface="Arial"/>
                <a:cs typeface="Arial"/>
              </a:rPr>
              <a:t>When there are multiple roosts/species within the same location (</a:t>
            </a:r>
            <a:r>
              <a:rPr lang="en-GB" altLang="en-US" sz="1500" err="1">
                <a:solidFill>
                  <a:schemeClr val="tx1">
                    <a:lumMod val="65000"/>
                    <a:lumOff val="35000"/>
                  </a:schemeClr>
                </a:solidFill>
                <a:latin typeface="Arial"/>
                <a:cs typeface="Arial"/>
              </a:rPr>
              <a:t>eg</a:t>
            </a:r>
            <a:r>
              <a:rPr lang="en-GB" altLang="en-US" sz="1500">
                <a:solidFill>
                  <a:schemeClr val="tx1">
                    <a:lumMod val="65000"/>
                    <a:lumOff val="35000"/>
                  </a:schemeClr>
                </a:solidFill>
                <a:latin typeface="Arial"/>
                <a:cs typeface="Arial"/>
              </a:rPr>
              <a:t> trees with multiple fishers), matching a roost reference to a map (as stated in the hint text) is not always clear</a:t>
            </a:r>
            <a:endParaRPr lang="en-GB" altLang="en-US" sz="1500">
              <a:solidFill>
                <a:schemeClr val="tx1">
                  <a:lumMod val="65000"/>
                  <a:lumOff val="35000"/>
                </a:schemeClr>
              </a:solidFill>
              <a:latin typeface="Arial" charset="0"/>
              <a:cs typeface="Arial" charset="0"/>
            </a:endParaRPr>
          </a:p>
          <a:p>
            <a:pPr marL="0" indent="0">
              <a:buNone/>
              <a:defRPr/>
            </a:pPr>
            <a:endParaRPr lang="en-GB" altLang="en-US">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29</a:t>
            </a:fld>
            <a:endParaRPr lang="en-GB" altLang="en-US" sz="1000"/>
          </a:p>
        </p:txBody>
      </p:sp>
      <p:pic>
        <p:nvPicPr>
          <p:cNvPr id="4" name="Picture 4" descr="A screenshot of a computer&#10;&#10;Description automatically generated">
            <a:extLst>
              <a:ext uri="{FF2B5EF4-FFF2-40B4-BE49-F238E27FC236}">
                <a16:creationId xmlns:a16="http://schemas.microsoft.com/office/drawing/2014/main" id="{E0652BEF-BE85-8A3C-BD5A-D69840F192A3}"/>
              </a:ext>
            </a:extLst>
          </p:cNvPr>
          <p:cNvPicPr>
            <a:picLocks noChangeAspect="1"/>
          </p:cNvPicPr>
          <p:nvPr/>
        </p:nvPicPr>
        <p:blipFill>
          <a:blip r:embed="rId2"/>
          <a:stretch>
            <a:fillRect/>
          </a:stretch>
        </p:blipFill>
        <p:spPr>
          <a:xfrm>
            <a:off x="5749509" y="1281846"/>
            <a:ext cx="2743200" cy="1509572"/>
          </a:xfrm>
          <a:prstGeom prst="rect">
            <a:avLst/>
          </a:prstGeom>
          <a:ln>
            <a:solidFill>
              <a:schemeClr val="tx1">
                <a:lumMod val="75000"/>
                <a:lumOff val="25000"/>
              </a:schemeClr>
            </a:solidFill>
          </a:ln>
        </p:spPr>
      </p:pic>
      <p:pic>
        <p:nvPicPr>
          <p:cNvPr id="5" name="Picture 5" descr="A screenshot of a computer&#10;&#10;Description automatically generated">
            <a:extLst>
              <a:ext uri="{FF2B5EF4-FFF2-40B4-BE49-F238E27FC236}">
                <a16:creationId xmlns:a16="http://schemas.microsoft.com/office/drawing/2014/main" id="{3A5B934B-8751-F0E9-76A3-263BA3708F78}"/>
              </a:ext>
            </a:extLst>
          </p:cNvPr>
          <p:cNvPicPr>
            <a:picLocks noChangeAspect="1"/>
          </p:cNvPicPr>
          <p:nvPr/>
        </p:nvPicPr>
        <p:blipFill>
          <a:blip r:embed="rId3"/>
          <a:stretch>
            <a:fillRect/>
          </a:stretch>
        </p:blipFill>
        <p:spPr>
          <a:xfrm>
            <a:off x="5748259" y="2855156"/>
            <a:ext cx="2743200" cy="1480282"/>
          </a:xfrm>
          <a:prstGeom prst="rect">
            <a:avLst/>
          </a:prstGeom>
          <a:ln>
            <a:solidFill>
              <a:schemeClr val="tx1">
                <a:lumMod val="75000"/>
                <a:lumOff val="25000"/>
              </a:schemeClr>
            </a:solidFill>
          </a:ln>
        </p:spPr>
      </p:pic>
      <p:sp>
        <p:nvSpPr>
          <p:cNvPr id="2" name="Oval 1">
            <a:extLst>
              <a:ext uri="{FF2B5EF4-FFF2-40B4-BE49-F238E27FC236}">
                <a16:creationId xmlns:a16="http://schemas.microsoft.com/office/drawing/2014/main" id="{4E250C70-F0CE-AED5-A977-397DAA25A25C}"/>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a:t>
            </a:r>
            <a:endParaRPr lang="en-GB" sz="2000" b="1"/>
          </a:p>
        </p:txBody>
      </p:sp>
      <p:sp>
        <p:nvSpPr>
          <p:cNvPr id="7" name="Rectangle 6">
            <a:extLst>
              <a:ext uri="{FF2B5EF4-FFF2-40B4-BE49-F238E27FC236}">
                <a16:creationId xmlns:a16="http://schemas.microsoft.com/office/drawing/2014/main" id="{9ECAC474-87BA-4292-B743-7EA72183FFD3}"/>
              </a:ext>
            </a:extLst>
          </p:cNvPr>
          <p:cNvSpPr/>
          <p:nvPr/>
        </p:nvSpPr>
        <p:spPr>
          <a:xfrm>
            <a:off x="5874270" y="3672590"/>
            <a:ext cx="1039942" cy="112426"/>
          </a:xfrm>
          <a:prstGeom prst="rect">
            <a:avLst/>
          </a:prstGeom>
          <a:solidFill>
            <a:srgbClr val="FFFF00">
              <a:alpha val="2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075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solidFill>
                  <a:srgbClr val="00A33B"/>
                </a:solidFill>
                <a:latin typeface="Arial"/>
                <a:cs typeface="Arial"/>
              </a:rPr>
              <a:t>Key Documents</a:t>
            </a:r>
          </a:p>
        </p:txBody>
      </p:sp>
      <p:sp>
        <p:nvSpPr>
          <p:cNvPr id="13315" name="Content Placeholder 2"/>
          <p:cNvSpPr>
            <a:spLocks noGrp="1"/>
          </p:cNvSpPr>
          <p:nvPr>
            <p:ph idx="1"/>
          </p:nvPr>
        </p:nvSpPr>
        <p:spPr>
          <a:xfrm>
            <a:off x="439738" y="1155700"/>
            <a:ext cx="8264525" cy="3481388"/>
          </a:xfrm>
        </p:spPr>
        <p:txBody>
          <a:bodyPr/>
          <a:lstStyle/>
          <a:p>
            <a:pPr>
              <a:defRPr/>
            </a:pPr>
            <a:r>
              <a:rPr lang="en-GB" sz="1500">
                <a:solidFill>
                  <a:schemeClr val="tx1">
                    <a:lumMod val="65000"/>
                    <a:lumOff val="35000"/>
                  </a:schemeClr>
                </a:solidFill>
                <a:latin typeface="Arial"/>
                <a:cs typeface="Arial"/>
                <a:hlinkClick r:id="rId2">
                  <a:extLst>
                    <a:ext uri="{A12FA001-AC4F-418D-AE19-62706E023703}">
                      <ahyp:hlinkClr xmlns:ahyp="http://schemas.microsoft.com/office/drawing/2018/hyperlinkcolor" val="tx"/>
                    </a:ext>
                  </a:extLst>
                </a:hlinkClick>
              </a:rPr>
              <a:t>Research plan</a:t>
            </a:r>
            <a:endParaRPr lang="en-US">
              <a:solidFill>
                <a:schemeClr val="tx1">
                  <a:lumMod val="65000"/>
                  <a:lumOff val="35000"/>
                </a:schemeClr>
              </a:solidFill>
            </a:endParaRPr>
          </a:p>
          <a:p>
            <a:pPr>
              <a:defRPr/>
            </a:pPr>
            <a:r>
              <a:rPr lang="en-GB" sz="1500">
                <a:solidFill>
                  <a:schemeClr val="tx1">
                    <a:lumMod val="65000"/>
                    <a:lumOff val="35000"/>
                  </a:schemeClr>
                </a:solidFill>
                <a:latin typeface="Arial"/>
                <a:cs typeface="Arial"/>
                <a:hlinkClick r:id="rId3">
                  <a:extLst>
                    <a:ext uri="{A12FA001-AC4F-418D-AE19-62706E023703}">
                      <ahyp:hlinkClr xmlns:ahyp="http://schemas.microsoft.com/office/drawing/2018/hyperlinkcolor" val="tx"/>
                    </a:ext>
                  </a:extLst>
                </a:hlinkClick>
              </a:rPr>
              <a:t>Discussion guide</a:t>
            </a:r>
            <a:endParaRPr lang="en-GB" sz="1500">
              <a:solidFill>
                <a:schemeClr val="tx1">
                  <a:lumMod val="65000"/>
                  <a:lumOff val="35000"/>
                </a:schemeClr>
              </a:solidFill>
              <a:latin typeface="Arial" charset="0"/>
              <a:cs typeface="Arial" charset="0"/>
            </a:endParaRPr>
          </a:p>
          <a:p>
            <a:pPr>
              <a:defRPr/>
            </a:pPr>
            <a:r>
              <a:rPr lang="en-GB" sz="1500">
                <a:solidFill>
                  <a:schemeClr val="tx1">
                    <a:lumMod val="65000"/>
                    <a:lumOff val="35000"/>
                  </a:schemeClr>
                </a:solidFill>
                <a:latin typeface="Arial"/>
                <a:cs typeface="Arial"/>
                <a:hlinkClick r:id="rId4">
                  <a:extLst>
                    <a:ext uri="{A12FA001-AC4F-418D-AE19-62706E023703}">
                      <ahyp:hlinkClr xmlns:ahyp="http://schemas.microsoft.com/office/drawing/2018/hyperlinkcolor" val="tx"/>
                    </a:ext>
                  </a:extLst>
                </a:hlinkClick>
              </a:rPr>
              <a:t>Bat ER research planning board</a:t>
            </a:r>
            <a:endParaRPr lang="en-GB" sz="1500">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3</a:t>
            </a:fld>
            <a:endParaRPr lang="en-GB" altLang="en-US" sz="1000"/>
          </a:p>
        </p:txBody>
      </p:sp>
    </p:spTree>
    <p:extLst>
      <p:ext uri="{BB962C8B-B14F-4D97-AF65-F5344CB8AC3E}">
        <p14:creationId xmlns:p14="http://schemas.microsoft.com/office/powerpoint/2010/main" val="926801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GB" altLang="en-US">
                <a:solidFill>
                  <a:srgbClr val="00A33B"/>
                </a:solidFill>
                <a:latin typeface="Arial"/>
                <a:cs typeface="Arial"/>
              </a:rPr>
              <a:t>Ecologists are aware of the roost type / species that fall within their accreditation.</a:t>
            </a:r>
            <a:endParaRPr lang="en-GB" altLang="en-US">
              <a:solidFill>
                <a:srgbClr val="00A33B"/>
              </a:solidFill>
            </a:endParaRP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30</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448193" y="1592369"/>
            <a:ext cx="4332400" cy="10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GB" altLang="en-US" sz="1500">
                <a:solidFill>
                  <a:schemeClr val="tx1">
                    <a:lumMod val="65000"/>
                    <a:lumOff val="35000"/>
                  </a:schemeClr>
                </a:solidFill>
                <a:latin typeface="Arial"/>
                <a:cs typeface="Arial"/>
              </a:rPr>
              <a:t>As per assumptions, If an expected species or roost type is not present on the list, users reach for the 'why can I only see these species link.'</a:t>
            </a:r>
            <a:endParaRPr lang="en-GB" altLang="en-US" sz="1500">
              <a:solidFill>
                <a:schemeClr val="tx1">
                  <a:lumMod val="65000"/>
                  <a:lumOff val="35000"/>
                </a:schemeClr>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p:txBody>
      </p:sp>
      <p:pic>
        <p:nvPicPr>
          <p:cNvPr id="8" name="Picture 8" descr="A screenshot of a computer&#10;&#10;Description automatically generated">
            <a:extLst>
              <a:ext uri="{FF2B5EF4-FFF2-40B4-BE49-F238E27FC236}">
                <a16:creationId xmlns:a16="http://schemas.microsoft.com/office/drawing/2014/main" id="{B3091A95-C274-5242-58B6-D316DC1677E8}"/>
              </a:ext>
            </a:extLst>
          </p:cNvPr>
          <p:cNvPicPr>
            <a:picLocks noGrp="1" noChangeAspect="1"/>
          </p:cNvPicPr>
          <p:nvPr>
            <p:ph idx="1"/>
          </p:nvPr>
        </p:nvPicPr>
        <p:blipFill>
          <a:blip r:embed="rId2"/>
          <a:stretch>
            <a:fillRect/>
          </a:stretch>
        </p:blipFill>
        <p:spPr>
          <a:xfrm>
            <a:off x="5809427" y="3114618"/>
            <a:ext cx="2743200" cy="1533525"/>
          </a:xfrm>
          <a:ln>
            <a:solidFill>
              <a:schemeClr val="tx1">
                <a:lumMod val="75000"/>
                <a:lumOff val="25000"/>
              </a:schemeClr>
            </a:solidFill>
          </a:ln>
        </p:spPr>
      </p:pic>
      <p:pic>
        <p:nvPicPr>
          <p:cNvPr id="9" name="Picture 10" descr="A screenshot of a computer&#10;&#10;Description automatically generated">
            <a:extLst>
              <a:ext uri="{FF2B5EF4-FFF2-40B4-BE49-F238E27FC236}">
                <a16:creationId xmlns:a16="http://schemas.microsoft.com/office/drawing/2014/main" id="{C8B0FCB8-950C-9581-1D23-4EBD7029A4F8}"/>
              </a:ext>
            </a:extLst>
          </p:cNvPr>
          <p:cNvPicPr>
            <a:picLocks noChangeAspect="1"/>
          </p:cNvPicPr>
          <p:nvPr/>
        </p:nvPicPr>
        <p:blipFill>
          <a:blip r:embed="rId3"/>
          <a:stretch>
            <a:fillRect/>
          </a:stretch>
        </p:blipFill>
        <p:spPr>
          <a:xfrm>
            <a:off x="5810250" y="1437033"/>
            <a:ext cx="2743200" cy="1581150"/>
          </a:xfrm>
          <a:prstGeom prst="rect">
            <a:avLst/>
          </a:prstGeom>
          <a:ln>
            <a:solidFill>
              <a:schemeClr val="tx1">
                <a:lumMod val="75000"/>
                <a:lumOff val="25000"/>
              </a:schemeClr>
            </a:solidFill>
          </a:ln>
        </p:spPr>
      </p:pic>
      <p:sp>
        <p:nvSpPr>
          <p:cNvPr id="3" name="Speech Bubble: Rectangle with Corners Rounded 2">
            <a:extLst>
              <a:ext uri="{FF2B5EF4-FFF2-40B4-BE49-F238E27FC236}">
                <a16:creationId xmlns:a16="http://schemas.microsoft.com/office/drawing/2014/main" id="{7866C445-70C4-1FBC-4536-A719223EF1EA}"/>
              </a:ext>
            </a:extLst>
          </p:cNvPr>
          <p:cNvSpPr/>
          <p:nvPr/>
        </p:nvSpPr>
        <p:spPr>
          <a:xfrm>
            <a:off x="3988621" y="2792996"/>
            <a:ext cx="1671738" cy="1166369"/>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"I can't do those so this is what I'd expect to see." </a:t>
            </a:r>
            <a:r>
              <a:rPr lang="en-GB" sz="1200">
                <a:solidFill>
                  <a:schemeClr val="tx1">
                    <a:lumMod val="75000"/>
                    <a:lumOff val="25000"/>
                  </a:schemeClr>
                </a:solidFill>
                <a:latin typeface="Arial"/>
                <a:ea typeface="+mn-lt"/>
                <a:cs typeface="+mn-lt"/>
              </a:rPr>
              <a:t>P5 AL1</a:t>
            </a:r>
            <a:endParaRPr lang="en-GB" sz="1200">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Tree>
    <p:extLst>
      <p:ext uri="{BB962C8B-B14F-4D97-AF65-F5344CB8AC3E}">
        <p14:creationId xmlns:p14="http://schemas.microsoft.com/office/powerpoint/2010/main" val="74874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49263" y="350838"/>
            <a:ext cx="7654925" cy="381000"/>
          </a:xfrm>
        </p:spPr>
        <p:txBody>
          <a:bodyPr/>
          <a:lstStyle/>
          <a:p>
            <a:pPr eaLnBrk="1" hangingPunct="1"/>
            <a:r>
              <a:rPr lang="en-GB" altLang="en-US">
                <a:solidFill>
                  <a:srgbClr val="00A33B"/>
                </a:solidFill>
                <a:latin typeface="Arial"/>
                <a:cs typeface="Arial"/>
              </a:rPr>
              <a:t>Gridreferencefinder.com is used to locate the 10-digit grid reference.</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31</a:t>
            </a:fld>
            <a:endParaRPr lang="en-GB" altLang="en-US" sz="1000"/>
          </a:p>
        </p:txBody>
      </p:sp>
      <p:sp>
        <p:nvSpPr>
          <p:cNvPr id="6" name="Content Placeholder 2">
            <a:extLst>
              <a:ext uri="{FF2B5EF4-FFF2-40B4-BE49-F238E27FC236}">
                <a16:creationId xmlns:a16="http://schemas.microsoft.com/office/drawing/2014/main" id="{8B79CCE5-311D-F7FA-5AAA-FDF22D62F731}"/>
              </a:ext>
            </a:extLst>
          </p:cNvPr>
          <p:cNvSpPr txBox="1">
            <a:spLocks/>
          </p:cNvSpPr>
          <p:nvPr/>
        </p:nvSpPr>
        <p:spPr bwMode="auto">
          <a:xfrm>
            <a:off x="442238" y="1583001"/>
            <a:ext cx="4657996" cy="346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GB" altLang="en-US" sz="1500">
                <a:solidFill>
                  <a:schemeClr val="tx1">
                    <a:lumMod val="65000"/>
                    <a:lumOff val="35000"/>
                  </a:schemeClr>
                </a:solidFill>
                <a:latin typeface="Arial"/>
                <a:cs typeface="Arial"/>
              </a:rPr>
              <a:t>Locating finer details amonst long survey reports proved to be difficult and time consuming, highlighting the benefits of planning prior to submitting a site registration.</a:t>
            </a:r>
          </a:p>
          <a:p>
            <a:pPr marL="0" indent="0">
              <a:buNone/>
              <a:defRPr/>
            </a:pPr>
            <a:r>
              <a:rPr lang="en-GB" altLang="en-US" sz="1500">
                <a:solidFill>
                  <a:schemeClr val="tx1">
                    <a:lumMod val="65000"/>
                    <a:lumOff val="35000"/>
                  </a:schemeClr>
                </a:solidFill>
                <a:latin typeface="Arial"/>
                <a:cs typeface="Arial"/>
              </a:rPr>
              <a:t>When copied from gridreference.com the 10-digit code contains spacing:</a:t>
            </a:r>
            <a:endParaRPr lang="en-GB" altLang="en-US" sz="1500">
              <a:solidFill>
                <a:schemeClr val="tx1">
                  <a:lumMod val="65000"/>
                  <a:lumOff val="35000"/>
                </a:schemeClr>
              </a:solidFill>
              <a:latin typeface="Arial" charset="0"/>
              <a:cs typeface="Arial" charset="0"/>
            </a:endParaRPr>
          </a:p>
          <a:p>
            <a:pPr marL="0" indent="0">
              <a:buNone/>
              <a:defRPr/>
            </a:pPr>
            <a:r>
              <a:rPr lang="en-GB" altLang="en-US" sz="1500">
                <a:solidFill>
                  <a:schemeClr val="tx1">
                    <a:lumMod val="65000"/>
                    <a:lumOff val="35000"/>
                  </a:schemeClr>
                </a:solidFill>
                <a:latin typeface="Arial"/>
                <a:cs typeface="Arial"/>
              </a:rPr>
              <a:t>TQ 24810 85101</a:t>
            </a:r>
            <a:endParaRPr lang="en-GB" altLang="en-US" sz="1500">
              <a:solidFill>
                <a:schemeClr val="tx1">
                  <a:lumMod val="65000"/>
                  <a:lumOff val="35000"/>
                </a:schemeClr>
              </a:solidFill>
              <a:latin typeface="Arial" charset="0"/>
              <a:cs typeface="Arial" charset="0"/>
            </a:endParaRPr>
          </a:p>
          <a:p>
            <a:pPr marL="0" indent="0">
              <a:buNone/>
              <a:defRPr/>
            </a:pPr>
            <a:r>
              <a:rPr lang="en-GB" altLang="en-US" sz="1500">
                <a:solidFill>
                  <a:schemeClr val="tx1">
                    <a:lumMod val="65000"/>
                    <a:lumOff val="35000"/>
                  </a:schemeClr>
                </a:solidFill>
                <a:latin typeface="Arial"/>
                <a:cs typeface="Arial"/>
              </a:rPr>
              <a:t>Users amend the code for it to align with the guidance.</a:t>
            </a:r>
            <a:endParaRPr lang="en-GB" altLang="en-US">
              <a:solidFill>
                <a:schemeClr val="tx1">
                  <a:lumMod val="65000"/>
                  <a:lumOff val="35000"/>
                </a:schemeClr>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pic>
        <p:nvPicPr>
          <p:cNvPr id="9" name="Picture 10" descr="A screenshot of a computer&#10;&#10;Description automatically generated">
            <a:extLst>
              <a:ext uri="{FF2B5EF4-FFF2-40B4-BE49-F238E27FC236}">
                <a16:creationId xmlns:a16="http://schemas.microsoft.com/office/drawing/2014/main" id="{2DF8C3CC-7193-8FFE-DC4B-E2316E6E8B8A}"/>
              </a:ext>
            </a:extLst>
          </p:cNvPr>
          <p:cNvPicPr>
            <a:picLocks noGrp="1" noChangeAspect="1"/>
          </p:cNvPicPr>
          <p:nvPr>
            <p:ph idx="1"/>
          </p:nvPr>
        </p:nvPicPr>
        <p:blipFill>
          <a:blip r:embed="rId2"/>
          <a:stretch>
            <a:fillRect/>
          </a:stretch>
        </p:blipFill>
        <p:spPr>
          <a:xfrm>
            <a:off x="5765736" y="1581714"/>
            <a:ext cx="2714625" cy="1352550"/>
          </a:xfrm>
          <a:ln>
            <a:solidFill>
              <a:schemeClr val="tx1">
                <a:lumMod val="75000"/>
                <a:lumOff val="25000"/>
              </a:schemeClr>
            </a:solidFill>
          </a:ln>
        </p:spPr>
      </p:pic>
      <p:sp>
        <p:nvSpPr>
          <p:cNvPr id="3" name="Oval 2">
            <a:extLst>
              <a:ext uri="{FF2B5EF4-FFF2-40B4-BE49-F238E27FC236}">
                <a16:creationId xmlns:a16="http://schemas.microsoft.com/office/drawing/2014/main" id="{10F7B92A-7D4C-D095-004A-25156529FE72}"/>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a:cs typeface="Calibri"/>
              </a:rPr>
              <a:t>L</a:t>
            </a:r>
            <a:endParaRPr lang="en-GB" sz="2000" b="1"/>
          </a:p>
        </p:txBody>
      </p:sp>
    </p:spTree>
    <p:extLst>
      <p:ext uri="{BB962C8B-B14F-4D97-AF65-F5344CB8AC3E}">
        <p14:creationId xmlns:p14="http://schemas.microsoft.com/office/powerpoint/2010/main" val="871001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GB">
                <a:latin typeface="Arial"/>
                <a:cs typeface="Arial"/>
              </a:rPr>
              <a:t>Time spent scrolling through lists does not always lead to a match. </a:t>
            </a:r>
            <a:endParaRPr lang="en-GB" altLang="en-US"/>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32</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506585" y="1487275"/>
            <a:ext cx="4551632" cy="334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GB" sz="1400">
                <a:solidFill>
                  <a:schemeClr val="tx1">
                    <a:lumMod val="65000"/>
                    <a:lumOff val="35000"/>
                  </a:schemeClr>
                </a:solidFill>
                <a:latin typeface="Arial"/>
                <a:cs typeface="Arial"/>
              </a:rPr>
              <a:t>Users sometimes struggle to find desired options in lists after scrolling. Some are overlooked (e.g.bat boxes,) or missing (e.g., gable, roof void, church).  </a:t>
            </a:r>
            <a:endParaRPr lang="en-US" sz="1400">
              <a:solidFill>
                <a:schemeClr val="tx1">
                  <a:lumMod val="65000"/>
                  <a:lumOff val="35000"/>
                </a:schemeClr>
              </a:solidFill>
            </a:endParaRPr>
          </a:p>
          <a:p>
            <a:pPr marL="285750" indent="-285750">
              <a:defRPr/>
            </a:pPr>
            <a:r>
              <a:rPr lang="en-GB" sz="1400">
                <a:solidFill>
                  <a:schemeClr val="tx1">
                    <a:lumMod val="65000"/>
                    <a:lumOff val="35000"/>
                  </a:schemeClr>
                </a:solidFill>
                <a:latin typeface="Arial"/>
                <a:cs typeface="Arial"/>
              </a:rPr>
              <a:t>Since projects differ, lists are unlikely to cover all cases  Users often choose 'other' and describe rather than forcing a match.</a:t>
            </a:r>
            <a:r>
              <a:rPr lang="en-US" sz="1400">
                <a:solidFill>
                  <a:schemeClr val="tx1">
                    <a:lumMod val="65000"/>
                    <a:lumOff val="35000"/>
                  </a:schemeClr>
                </a:solidFill>
                <a:latin typeface="Arial"/>
                <a:cs typeface="Arial"/>
              </a:rPr>
              <a:t> </a:t>
            </a:r>
            <a:endParaRPr lang="en-US" sz="1400">
              <a:solidFill>
                <a:schemeClr val="tx1">
                  <a:lumMod val="65000"/>
                  <a:lumOff val="35000"/>
                </a:schemeClr>
              </a:solidFill>
            </a:endParaRPr>
          </a:p>
          <a:p>
            <a:pPr marL="285750" indent="-285750">
              <a:defRPr/>
            </a:pPr>
            <a:r>
              <a:rPr lang="en-GB" sz="1400">
                <a:solidFill>
                  <a:schemeClr val="tx1">
                    <a:lumMod val="65000"/>
                    <a:lumOff val="35000"/>
                  </a:schemeClr>
                </a:solidFill>
                <a:latin typeface="Arial"/>
                <a:cs typeface="Arial"/>
              </a:rPr>
              <a:t>Users make no reference to a bat box being heated or unheated when choosing a bat box compensation</a:t>
            </a:r>
            <a:endParaRPr lang="en-US" sz="1400">
              <a:solidFill>
                <a:schemeClr val="tx1">
                  <a:lumMod val="65000"/>
                  <a:lumOff val="35000"/>
                </a:schemeClr>
              </a:solidFill>
              <a:latin typeface="Arial"/>
              <a:cs typeface="Arial"/>
            </a:endParaRPr>
          </a:p>
          <a:p>
            <a:pPr marL="285750" indent="-285750">
              <a:lnSpc>
                <a:spcPct val="100000"/>
              </a:lnSpc>
              <a:spcBef>
                <a:spcPct val="0"/>
              </a:spcBef>
              <a:defRPr/>
            </a:pPr>
            <a:endParaRPr lang="en-US" sz="1400">
              <a:solidFill>
                <a:schemeClr val="tx1">
                  <a:lumMod val="65000"/>
                  <a:lumOff val="35000"/>
                </a:schemeClr>
              </a:solidFill>
              <a:latin typeface="Arial"/>
              <a:cs typeface="Arial"/>
            </a:endParaRPr>
          </a:p>
          <a:p>
            <a:pPr marL="285750" indent="-285750">
              <a:lnSpc>
                <a:spcPct val="100000"/>
              </a:lnSpc>
              <a:spcBef>
                <a:spcPct val="0"/>
              </a:spcBef>
              <a:defRPr/>
            </a:pPr>
            <a:r>
              <a:rPr lang="en-GB" sz="1400">
                <a:solidFill>
                  <a:schemeClr val="tx1">
                    <a:lumMod val="65000"/>
                    <a:lumOff val="35000"/>
                  </a:schemeClr>
                </a:solidFill>
                <a:latin typeface="Arial"/>
                <a:cs typeface="Arial"/>
              </a:rPr>
              <a:t>Locations (e.g., wall cavities, gables) mean different things to different users, causing deliberation and inconsistencies in assignment.</a:t>
            </a:r>
            <a:endParaRPr lang="en-GB">
              <a:solidFill>
                <a:schemeClr val="tx1">
                  <a:lumMod val="65000"/>
                  <a:lumOff val="35000"/>
                </a:schemeClr>
              </a:solidFill>
              <a:latin typeface="Arial"/>
              <a:cs typeface="Arial"/>
            </a:endParaRPr>
          </a:p>
          <a:p>
            <a:pPr marL="0" indent="0">
              <a:buNone/>
              <a:defRPr/>
            </a:pPr>
            <a:endParaRPr lang="en-GB" altLang="en-US" sz="1500">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pic>
        <p:nvPicPr>
          <p:cNvPr id="4" name="Picture 5" descr="A screenshot of a computer&#10;&#10;Description automatically generated">
            <a:extLst>
              <a:ext uri="{FF2B5EF4-FFF2-40B4-BE49-F238E27FC236}">
                <a16:creationId xmlns:a16="http://schemas.microsoft.com/office/drawing/2014/main" id="{34B783CB-DBDF-C923-85ED-16A142EE8337}"/>
              </a:ext>
            </a:extLst>
          </p:cNvPr>
          <p:cNvPicPr>
            <a:picLocks noChangeAspect="1"/>
          </p:cNvPicPr>
          <p:nvPr/>
        </p:nvPicPr>
        <p:blipFill>
          <a:blip r:embed="rId2"/>
          <a:stretch>
            <a:fillRect/>
          </a:stretch>
        </p:blipFill>
        <p:spPr>
          <a:xfrm>
            <a:off x="5191291" y="1164969"/>
            <a:ext cx="2819400" cy="3065598"/>
          </a:xfrm>
          <a:prstGeom prst="rect">
            <a:avLst/>
          </a:prstGeom>
          <a:ln>
            <a:solidFill>
              <a:schemeClr val="tx1">
                <a:lumMod val="75000"/>
                <a:lumOff val="25000"/>
              </a:schemeClr>
            </a:solidFill>
          </a:ln>
        </p:spPr>
      </p:pic>
      <p:sp>
        <p:nvSpPr>
          <p:cNvPr id="2" name="TextBox 1">
            <a:extLst>
              <a:ext uri="{FF2B5EF4-FFF2-40B4-BE49-F238E27FC236}">
                <a16:creationId xmlns:a16="http://schemas.microsoft.com/office/drawing/2014/main" id="{652EBB5E-5ECD-BC4D-473C-9DA7D39892D9}"/>
              </a:ext>
            </a:extLst>
          </p:cNvPr>
          <p:cNvSpPr txBox="1"/>
          <p:nvPr/>
        </p:nvSpPr>
        <p:spPr>
          <a:xfrm>
            <a:off x="-3743325" y="17621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solidFill>
                <a:srgbClr val="374151"/>
              </a:solidFill>
              <a:latin typeface="Arial"/>
              <a:cs typeface="Segoe UI"/>
            </a:endParaRPr>
          </a:p>
        </p:txBody>
      </p:sp>
      <p:sp>
        <p:nvSpPr>
          <p:cNvPr id="8" name="Oval 7">
            <a:extLst>
              <a:ext uri="{FF2B5EF4-FFF2-40B4-BE49-F238E27FC236}">
                <a16:creationId xmlns:a16="http://schemas.microsoft.com/office/drawing/2014/main" id="{39E8B72E-19F4-F2D1-871D-AB382DC00294}"/>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M</a:t>
            </a:r>
            <a:endParaRPr lang="en-GB" sz="2000" b="1"/>
          </a:p>
        </p:txBody>
      </p:sp>
      <p:pic>
        <p:nvPicPr>
          <p:cNvPr id="11" name="Picture 11" descr="A screenshot of a computer screen&#10;&#10;Description automatically generated">
            <a:extLst>
              <a:ext uri="{FF2B5EF4-FFF2-40B4-BE49-F238E27FC236}">
                <a16:creationId xmlns:a16="http://schemas.microsoft.com/office/drawing/2014/main" id="{8FF9402E-1842-2653-1A3D-61DBA4B00B09}"/>
              </a:ext>
            </a:extLst>
          </p:cNvPr>
          <p:cNvPicPr>
            <a:picLocks noChangeAspect="1"/>
          </p:cNvPicPr>
          <p:nvPr/>
        </p:nvPicPr>
        <p:blipFill>
          <a:blip r:embed="rId3"/>
          <a:stretch>
            <a:fillRect/>
          </a:stretch>
        </p:blipFill>
        <p:spPr>
          <a:xfrm>
            <a:off x="6115050" y="1985963"/>
            <a:ext cx="2743200" cy="2657475"/>
          </a:xfrm>
          <a:prstGeom prst="rect">
            <a:avLst/>
          </a:prstGeom>
          <a:ln>
            <a:solidFill>
              <a:schemeClr val="tx1">
                <a:lumMod val="75000"/>
                <a:lumOff val="25000"/>
              </a:schemeClr>
            </a:solidFill>
          </a:ln>
        </p:spPr>
      </p:pic>
    </p:spTree>
    <p:extLst>
      <p:ext uri="{BB962C8B-B14F-4D97-AF65-F5344CB8AC3E}">
        <p14:creationId xmlns:p14="http://schemas.microsoft.com/office/powerpoint/2010/main" val="401463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GB" altLang="en-US">
                <a:solidFill>
                  <a:srgbClr val="00A33B"/>
                </a:solidFill>
                <a:latin typeface="Arial"/>
                <a:cs typeface="Arial"/>
              </a:rPr>
              <a:t>Access points can be difficult to measure</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33</a:t>
            </a:fld>
            <a:endParaRPr lang="en-GB" altLang="en-US" sz="1000"/>
          </a:p>
        </p:txBody>
      </p:sp>
      <p:pic>
        <p:nvPicPr>
          <p:cNvPr id="4" name="Picture 4" descr="A screenshot of a computer&#10;&#10;Description automatically generated">
            <a:extLst>
              <a:ext uri="{FF2B5EF4-FFF2-40B4-BE49-F238E27FC236}">
                <a16:creationId xmlns:a16="http://schemas.microsoft.com/office/drawing/2014/main" id="{C4853CE1-3AD9-F114-EE2C-366E59A93F7E}"/>
              </a:ext>
            </a:extLst>
          </p:cNvPr>
          <p:cNvPicPr>
            <a:picLocks noChangeAspect="1"/>
          </p:cNvPicPr>
          <p:nvPr/>
        </p:nvPicPr>
        <p:blipFill>
          <a:blip r:embed="rId3"/>
          <a:stretch>
            <a:fillRect/>
          </a:stretch>
        </p:blipFill>
        <p:spPr>
          <a:xfrm>
            <a:off x="5967722" y="1385538"/>
            <a:ext cx="2752725" cy="1200150"/>
          </a:xfrm>
          <a:prstGeom prst="rect">
            <a:avLst/>
          </a:prstGeom>
          <a:ln>
            <a:solidFill>
              <a:schemeClr val="tx1">
                <a:lumMod val="75000"/>
                <a:lumOff val="25000"/>
              </a:schemeClr>
            </a:solidFill>
          </a:ln>
        </p:spPr>
      </p:pic>
      <p:pic>
        <p:nvPicPr>
          <p:cNvPr id="5" name="Picture 5" descr="A screenshot of a computer&#10;&#10;Description automatically generated">
            <a:extLst>
              <a:ext uri="{FF2B5EF4-FFF2-40B4-BE49-F238E27FC236}">
                <a16:creationId xmlns:a16="http://schemas.microsoft.com/office/drawing/2014/main" id="{34CD42A0-D157-473F-DDED-E511A39CDCBB}"/>
              </a:ext>
            </a:extLst>
          </p:cNvPr>
          <p:cNvPicPr>
            <a:picLocks noChangeAspect="1"/>
          </p:cNvPicPr>
          <p:nvPr/>
        </p:nvPicPr>
        <p:blipFill>
          <a:blip r:embed="rId4"/>
          <a:stretch>
            <a:fillRect/>
          </a:stretch>
        </p:blipFill>
        <p:spPr>
          <a:xfrm>
            <a:off x="5229654" y="2697890"/>
            <a:ext cx="2762250" cy="1181100"/>
          </a:xfrm>
          <a:prstGeom prst="rect">
            <a:avLst/>
          </a:prstGeom>
          <a:ln>
            <a:solidFill>
              <a:schemeClr val="tx1">
                <a:lumMod val="75000"/>
                <a:lumOff val="25000"/>
              </a:schemeClr>
            </a:solidFill>
          </a:ln>
        </p:spPr>
      </p:pic>
      <p:sp>
        <p:nvSpPr>
          <p:cNvPr id="7" name="Content Placeholder 4">
            <a:extLst>
              <a:ext uri="{FF2B5EF4-FFF2-40B4-BE49-F238E27FC236}">
                <a16:creationId xmlns:a16="http://schemas.microsoft.com/office/drawing/2014/main" id="{8DC5F9BB-9B15-B77C-F69F-3F0DF51DE6FE}"/>
              </a:ext>
            </a:extLst>
          </p:cNvPr>
          <p:cNvSpPr txBox="1">
            <a:spLocks/>
          </p:cNvSpPr>
          <p:nvPr/>
        </p:nvSpPr>
        <p:spPr bwMode="auto">
          <a:xfrm>
            <a:off x="454778" y="1447206"/>
            <a:ext cx="4551632" cy="207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GB" sz="1400">
                <a:solidFill>
                  <a:srgbClr val="374151"/>
                </a:solidFill>
                <a:latin typeface="Arial"/>
                <a:cs typeface="Arial"/>
              </a:rPr>
              <a:t>Ecologists mark up an extensive list of access points in their surveys. </a:t>
            </a:r>
            <a:endParaRPr lang="en-US" sz="1400">
              <a:solidFill>
                <a:srgbClr val="00AF41"/>
              </a:solidFill>
              <a:latin typeface="Arial"/>
              <a:cs typeface="Arial"/>
            </a:endParaRPr>
          </a:p>
          <a:p>
            <a:pPr marL="285750" indent="-285750">
              <a:defRPr/>
            </a:pPr>
            <a:r>
              <a:rPr lang="en-GB" sz="1400">
                <a:solidFill>
                  <a:srgbClr val="374151"/>
                </a:solidFill>
                <a:latin typeface="Arial"/>
                <a:cs typeface="Arial"/>
              </a:rPr>
              <a:t>Measuring becomes unclear when points are clustered, like tiles on a roof or spots on a tree. Some ecologists might interpret these access points differently to others.</a:t>
            </a:r>
            <a:endParaRPr lang="en-US" sz="1400">
              <a:solidFill>
                <a:srgbClr val="00AF41"/>
              </a:solidFill>
              <a:latin typeface="Arial"/>
              <a:cs typeface="Arial"/>
            </a:endParaRPr>
          </a:p>
          <a:p>
            <a:pPr marL="285750" indent="-285750">
              <a:defRPr/>
            </a:pPr>
            <a:r>
              <a:rPr lang="en-GB" sz="1400">
                <a:solidFill>
                  <a:srgbClr val="374151"/>
                </a:solidFill>
                <a:latin typeface="Arial"/>
                <a:cs typeface="Arial"/>
              </a:rPr>
              <a:t>Users familiar with the form might write '5+' or '&gt;5' for unmeasurable points.</a:t>
            </a:r>
            <a:endParaRPr lang="en-US">
              <a:latin typeface="Arial"/>
              <a:cs typeface="Arial"/>
            </a:endParaRPr>
          </a:p>
          <a:p>
            <a:pPr marL="0" indent="0">
              <a:buNone/>
              <a:defRPr/>
            </a:pPr>
            <a:endParaRPr lang="en-GB" altLang="en-US"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sp>
        <p:nvSpPr>
          <p:cNvPr id="8" name="Oval 7">
            <a:extLst>
              <a:ext uri="{FF2B5EF4-FFF2-40B4-BE49-F238E27FC236}">
                <a16:creationId xmlns:a16="http://schemas.microsoft.com/office/drawing/2014/main" id="{81725A7D-6066-2CF2-4C31-B1F2ADC97EBC}"/>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L</a:t>
            </a:r>
          </a:p>
        </p:txBody>
      </p:sp>
      <p:sp>
        <p:nvSpPr>
          <p:cNvPr id="3" name="TextBox 1">
            <a:extLst>
              <a:ext uri="{FF2B5EF4-FFF2-40B4-BE49-F238E27FC236}">
                <a16:creationId xmlns:a16="http://schemas.microsoft.com/office/drawing/2014/main" id="{DD31E484-4C5B-4342-9B25-AF4EA6C56847}"/>
              </a:ext>
            </a:extLst>
          </p:cNvPr>
          <p:cNvSpPr txBox="1"/>
          <p:nvPr/>
        </p:nvSpPr>
        <p:spPr>
          <a:xfrm>
            <a:off x="3993472" y="3693669"/>
            <a:ext cx="1953405" cy="8002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sz="1400">
              <a:cs typeface="Calibri"/>
            </a:endParaRPr>
          </a:p>
          <a:p>
            <a:endParaRPr lang="en-GB" sz="1400">
              <a:solidFill>
                <a:schemeClr val="tx1">
                  <a:lumMod val="75000"/>
                  <a:lumOff val="25000"/>
                </a:schemeClr>
              </a:solidFill>
              <a:latin typeface="Calibri"/>
              <a:cs typeface="Calibri"/>
            </a:endParaRPr>
          </a:p>
          <a:p>
            <a:pPr algn="l"/>
            <a:endParaRPr lang="en-GB"/>
          </a:p>
        </p:txBody>
      </p:sp>
      <p:sp>
        <p:nvSpPr>
          <p:cNvPr id="9" name="Speech Bubble: Rectangle with Corners Rounded 8">
            <a:extLst>
              <a:ext uri="{FF2B5EF4-FFF2-40B4-BE49-F238E27FC236}">
                <a16:creationId xmlns:a16="http://schemas.microsoft.com/office/drawing/2014/main" id="{499F24D1-929F-5148-3B2C-2397599EE738}"/>
              </a:ext>
            </a:extLst>
          </p:cNvPr>
          <p:cNvSpPr/>
          <p:nvPr/>
        </p:nvSpPr>
        <p:spPr>
          <a:xfrm>
            <a:off x="7145925" y="3289543"/>
            <a:ext cx="1784164" cy="1203844"/>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i="1">
              <a:solidFill>
                <a:srgbClr val="000000"/>
              </a:solidFill>
              <a:latin typeface="Arial"/>
              <a:ea typeface="+mn-lt"/>
              <a:cs typeface="+mn-lt"/>
            </a:endParaRPr>
          </a:p>
          <a:p>
            <a:endParaRPr lang="en-GB" sz="1200" i="1">
              <a:solidFill>
                <a:srgbClr val="000000"/>
              </a:solidFill>
              <a:latin typeface="Arial"/>
              <a:ea typeface="+mn-lt"/>
              <a:cs typeface="+mn-lt"/>
            </a:endParaRPr>
          </a:p>
          <a:p>
            <a:endParaRPr lang="en-GB" sz="1200" i="1">
              <a:solidFill>
                <a:srgbClr val="000000"/>
              </a:solidFill>
              <a:latin typeface="Arial"/>
              <a:ea typeface="+mn-lt"/>
              <a:cs typeface="+mn-lt"/>
            </a:endParaRPr>
          </a:p>
          <a:p>
            <a:r>
              <a:rPr lang="en-GB" sz="1200" i="1">
                <a:solidFill>
                  <a:srgbClr val="000000"/>
                </a:solidFill>
                <a:latin typeface="Arial"/>
                <a:ea typeface="+mn-lt"/>
                <a:cs typeface="+mn-lt"/>
              </a:rPr>
              <a:t>"Would be good to specify if you class an entire roof as an access point" </a:t>
            </a:r>
            <a:r>
              <a:rPr lang="en-GB" sz="1200">
                <a:solidFill>
                  <a:srgbClr val="000000"/>
                </a:solidFill>
                <a:latin typeface="Arial"/>
                <a:ea typeface="+mn-lt"/>
                <a:cs typeface="+mn-lt"/>
              </a:rPr>
              <a:t>P1 AL1</a:t>
            </a:r>
            <a:endParaRPr lang="en-GB" sz="1200">
              <a:solidFill>
                <a:srgbClr val="000000"/>
              </a:solidFill>
              <a:latin typeface="Arial"/>
              <a:cs typeface="Arial"/>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Tree>
    <p:extLst>
      <p:ext uri="{BB962C8B-B14F-4D97-AF65-F5344CB8AC3E}">
        <p14:creationId xmlns:p14="http://schemas.microsoft.com/office/powerpoint/2010/main" val="604622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49263" y="350838"/>
            <a:ext cx="7512050" cy="485775"/>
          </a:xfrm>
        </p:spPr>
        <p:txBody>
          <a:bodyPr/>
          <a:lstStyle/>
          <a:p>
            <a:pPr eaLnBrk="1" hangingPunct="1"/>
            <a:r>
              <a:rPr lang="en-GB" altLang="en-US">
                <a:solidFill>
                  <a:srgbClr val="00A33B"/>
                </a:solidFill>
                <a:latin typeface="Arial"/>
                <a:cs typeface="Arial"/>
              </a:rPr>
              <a:t>Some discrepancies over impact definitions. </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34</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558351" y="1544419"/>
            <a:ext cx="4551632" cy="334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defRPr/>
            </a:pPr>
            <a:r>
              <a:rPr lang="en-GB" sz="1400">
                <a:solidFill>
                  <a:srgbClr val="374151"/>
                </a:solidFill>
                <a:latin typeface="Arial"/>
                <a:cs typeface="Arial"/>
              </a:rPr>
              <a:t>It is not uncommon for users to look for guidance on impact definitions.</a:t>
            </a:r>
            <a:endParaRPr lang="en-US" sz="1400">
              <a:solidFill>
                <a:srgbClr val="00AF41"/>
              </a:solidFill>
            </a:endParaRPr>
          </a:p>
          <a:p>
            <a:pPr marL="171450" indent="-171450">
              <a:defRPr/>
            </a:pPr>
            <a:r>
              <a:rPr lang="en-GB" sz="1400">
                <a:solidFill>
                  <a:srgbClr val="374151"/>
                </a:solidFill>
                <a:latin typeface="Arial"/>
                <a:cs typeface="Arial"/>
              </a:rPr>
              <a:t>Varying scenarios and unclear roost impact meanings lead to different interpretations. For instance, re-roofing might be seen as permanent destruction by one and temporary loss by another.</a:t>
            </a:r>
            <a:endParaRPr lang="en-US" sz="1400">
              <a:solidFill>
                <a:srgbClr val="00AF41"/>
              </a:solidFill>
            </a:endParaRPr>
          </a:p>
          <a:p>
            <a:pPr marL="171450" indent="-171450">
              <a:defRPr/>
            </a:pPr>
            <a:r>
              <a:rPr lang="en-GB" sz="1400">
                <a:solidFill>
                  <a:srgbClr val="374151"/>
                </a:solidFill>
                <a:latin typeface="Arial"/>
                <a:cs typeface="Arial"/>
              </a:rPr>
              <a:t>It may be difficult to assign one impact type when there are multiple roosts with multiple species present</a:t>
            </a:r>
            <a:endParaRPr lang="en-GB" sz="1400">
              <a:solidFill>
                <a:srgbClr val="374151"/>
              </a:solidFill>
            </a:endParaRPr>
          </a:p>
          <a:p>
            <a:pPr marL="171450" indent="-171450">
              <a:defRPr/>
            </a:pPr>
            <a:r>
              <a:rPr lang="en-GB" sz="1400">
                <a:solidFill>
                  <a:srgbClr val="374151"/>
                </a:solidFill>
                <a:latin typeface="Arial"/>
                <a:cs typeface="Arial"/>
              </a:rPr>
              <a:t>Low evidence: Users might use alternate language (re-roosting, demolition, modification) to describe impact.</a:t>
            </a:r>
            <a:endParaRPr lang="en-US" sz="1400"/>
          </a:p>
          <a:p>
            <a:pPr marL="0" indent="0">
              <a:buNone/>
              <a:defRPr/>
            </a:pPr>
            <a:endParaRPr lang="en-GB" altLang="en-US">
              <a:solidFill>
                <a:schemeClr val="tx1">
                  <a:lumMod val="65000"/>
                  <a:lumOff val="35000"/>
                </a:schemeClr>
              </a:solidFill>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pic>
        <p:nvPicPr>
          <p:cNvPr id="4" name="Picture 4" descr="A screenshot of a computer&#10;&#10;Description automatically generated">
            <a:extLst>
              <a:ext uri="{FF2B5EF4-FFF2-40B4-BE49-F238E27FC236}">
                <a16:creationId xmlns:a16="http://schemas.microsoft.com/office/drawing/2014/main" id="{FF2F0B1A-C5FA-7CCD-592F-3254575F49DE}"/>
              </a:ext>
            </a:extLst>
          </p:cNvPr>
          <p:cNvPicPr>
            <a:picLocks noChangeAspect="1"/>
          </p:cNvPicPr>
          <p:nvPr/>
        </p:nvPicPr>
        <p:blipFill>
          <a:blip r:embed="rId3"/>
          <a:stretch>
            <a:fillRect/>
          </a:stretch>
        </p:blipFill>
        <p:spPr>
          <a:xfrm>
            <a:off x="5902296" y="1605198"/>
            <a:ext cx="2743200" cy="1677496"/>
          </a:xfrm>
          <a:prstGeom prst="rect">
            <a:avLst/>
          </a:prstGeom>
          <a:ln>
            <a:solidFill>
              <a:schemeClr val="tx1">
                <a:lumMod val="75000"/>
                <a:lumOff val="25000"/>
              </a:schemeClr>
            </a:solidFill>
          </a:ln>
        </p:spPr>
      </p:pic>
      <p:sp>
        <p:nvSpPr>
          <p:cNvPr id="3" name="Oval 2">
            <a:extLst>
              <a:ext uri="{FF2B5EF4-FFF2-40B4-BE49-F238E27FC236}">
                <a16:creationId xmlns:a16="http://schemas.microsoft.com/office/drawing/2014/main" id="{EA4F13AC-9CDE-763E-E9E1-3BA3DD42E20F}"/>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M</a:t>
            </a:r>
          </a:p>
        </p:txBody>
      </p:sp>
      <p:sp>
        <p:nvSpPr>
          <p:cNvPr id="5" name="Speech Bubble: Rectangle with Corners Rounded 4">
            <a:extLst>
              <a:ext uri="{FF2B5EF4-FFF2-40B4-BE49-F238E27FC236}">
                <a16:creationId xmlns:a16="http://schemas.microsoft.com/office/drawing/2014/main" id="{65E63FDE-5AF4-3A7A-EB5A-1B241D088B94}"/>
              </a:ext>
            </a:extLst>
          </p:cNvPr>
          <p:cNvSpPr/>
          <p:nvPr/>
        </p:nvSpPr>
        <p:spPr>
          <a:xfrm>
            <a:off x="6967917" y="3064691"/>
            <a:ext cx="1784164" cy="1203844"/>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i="1">
              <a:solidFill>
                <a:srgbClr val="000000"/>
              </a:solidFill>
              <a:latin typeface="Arial"/>
              <a:ea typeface="+mn-lt"/>
              <a:cs typeface="+mn-lt"/>
            </a:endParaRPr>
          </a:p>
          <a:p>
            <a:endParaRPr lang="en-GB" sz="1200" i="1">
              <a:solidFill>
                <a:srgbClr val="000000"/>
              </a:solidFill>
              <a:latin typeface="Arial"/>
              <a:ea typeface="+mn-lt"/>
              <a:cs typeface="+mn-lt"/>
            </a:endParaRPr>
          </a:p>
          <a:p>
            <a:endParaRPr lang="en-GB" sz="1200" i="1">
              <a:solidFill>
                <a:srgbClr val="000000"/>
              </a:solidFill>
              <a:latin typeface="Arial"/>
              <a:ea typeface="+mn-lt"/>
              <a:cs typeface="+mn-lt"/>
            </a:endParaRPr>
          </a:p>
          <a:p>
            <a:r>
              <a:rPr lang="en-GB" sz="1200" i="1">
                <a:solidFill>
                  <a:srgbClr val="000000"/>
                </a:solidFill>
                <a:latin typeface="Arial"/>
                <a:ea typeface="+mn-lt"/>
                <a:cs typeface="+mn-lt"/>
              </a:rPr>
              <a:t>"Would be good to specify if you class an entire roof as an access point" </a:t>
            </a:r>
            <a:r>
              <a:rPr lang="en-GB" sz="1200">
                <a:solidFill>
                  <a:srgbClr val="000000"/>
                </a:solidFill>
                <a:latin typeface="Arial"/>
                <a:ea typeface="+mn-lt"/>
                <a:cs typeface="+mn-lt"/>
              </a:rPr>
              <a:t>P1 AL1</a:t>
            </a:r>
            <a:endParaRPr lang="en-GB" sz="1200">
              <a:solidFill>
                <a:srgbClr val="000000"/>
              </a:solidFill>
              <a:latin typeface="Arial"/>
              <a:cs typeface="Arial"/>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Tree>
    <p:extLst>
      <p:ext uri="{BB962C8B-B14F-4D97-AF65-F5344CB8AC3E}">
        <p14:creationId xmlns:p14="http://schemas.microsoft.com/office/powerpoint/2010/main" val="730874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539130" y="375686"/>
            <a:ext cx="8264525" cy="361950"/>
          </a:xfrm>
        </p:spPr>
        <p:txBody>
          <a:bodyPr/>
          <a:lstStyle/>
          <a:p>
            <a:pPr eaLnBrk="1" hangingPunct="1"/>
            <a:r>
              <a:rPr lang="en-GB" altLang="en-US">
                <a:solidFill>
                  <a:srgbClr val="00A33B"/>
                </a:solidFill>
                <a:latin typeface="Arial"/>
                <a:cs typeface="Arial"/>
              </a:rPr>
              <a:t>Ecologists don’t usually collect roost measurements on site.</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35</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597999" y="1570013"/>
            <a:ext cx="4551632" cy="334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GB" altLang="en-US" sz="1400">
                <a:solidFill>
                  <a:schemeClr val="tx1">
                    <a:lumMod val="65000"/>
                    <a:lumOff val="35000"/>
                  </a:schemeClr>
                </a:solidFill>
                <a:latin typeface="Arial"/>
                <a:cs typeface="Arial"/>
              </a:rPr>
              <a:t>There was some deliberation over how to answer the question, particularly when measuring complex things such as tiles or roof cavities. </a:t>
            </a:r>
            <a:endParaRPr lang="en-US" sz="1400">
              <a:solidFill>
                <a:schemeClr val="tx1">
                  <a:lumMod val="65000"/>
                  <a:lumOff val="35000"/>
                </a:schemeClr>
              </a:solidFill>
            </a:endParaRPr>
          </a:p>
          <a:p>
            <a:pPr marL="285750" indent="-285750">
              <a:defRPr/>
            </a:pPr>
            <a:r>
              <a:rPr lang="en-GB" altLang="en-US" sz="1400">
                <a:solidFill>
                  <a:schemeClr val="tx1">
                    <a:lumMod val="65000"/>
                    <a:lumOff val="35000"/>
                  </a:schemeClr>
                </a:solidFill>
                <a:latin typeface="Arial"/>
                <a:cs typeface="Arial"/>
              </a:rPr>
              <a:t>Getting a measurement would require re-visiting  technical drawings, imagery or having conversations with the client.</a:t>
            </a:r>
            <a:endParaRPr lang="en-US" sz="1400">
              <a:solidFill>
                <a:schemeClr val="tx1">
                  <a:lumMod val="65000"/>
                  <a:lumOff val="35000"/>
                </a:schemeClr>
              </a:solidFill>
            </a:endParaRPr>
          </a:p>
          <a:p>
            <a:pPr marL="285750" indent="-285750">
              <a:defRPr/>
            </a:pPr>
            <a:r>
              <a:rPr lang="en-GB" altLang="en-US" sz="1400">
                <a:solidFill>
                  <a:schemeClr val="tx1">
                    <a:lumMod val="65000"/>
                    <a:lumOff val="35000"/>
                  </a:schemeClr>
                </a:solidFill>
                <a:latin typeface="Arial"/>
                <a:cs typeface="Arial"/>
              </a:rPr>
              <a:t>A cm/m first mindset means users spend time converting their measurements.</a:t>
            </a:r>
            <a:endParaRPr lang="en-GB" altLang="en-US" sz="1400">
              <a:solidFill>
                <a:schemeClr val="tx1">
                  <a:lumMod val="65000"/>
                  <a:lumOff val="35000"/>
                </a:schemeClr>
              </a:solidFill>
              <a:latin typeface="Arial" charset="0"/>
              <a:cs typeface="Arial" charset="0"/>
            </a:endParaRPr>
          </a:p>
          <a:p>
            <a:pPr marL="0" indent="0">
              <a:buNone/>
              <a:defRPr/>
            </a:pPr>
            <a:endParaRPr lang="en-GB" altLang="en-US" sz="1500">
              <a:solidFill>
                <a:schemeClr val="tx1">
                  <a:lumMod val="65000"/>
                  <a:lumOff val="35000"/>
                </a:schemeClr>
              </a:solidFill>
              <a:latin typeface="Arial" charset="0"/>
              <a:cs typeface="Arial" charset="0"/>
            </a:endParaRPr>
          </a:p>
          <a:p>
            <a:pPr marL="0" indent="0">
              <a:buNone/>
              <a:defRPr/>
            </a:pPr>
            <a:endParaRPr lang="en-GB" altLang="en-US" sz="1500">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pic>
        <p:nvPicPr>
          <p:cNvPr id="4" name="Picture 4" descr="A screenshot of a computer&#10;&#10;Description automatically generated">
            <a:extLst>
              <a:ext uri="{FF2B5EF4-FFF2-40B4-BE49-F238E27FC236}">
                <a16:creationId xmlns:a16="http://schemas.microsoft.com/office/drawing/2014/main" id="{F6CC1129-852A-7844-531C-CAB7B6496A90}"/>
              </a:ext>
            </a:extLst>
          </p:cNvPr>
          <p:cNvPicPr>
            <a:picLocks noChangeAspect="1"/>
          </p:cNvPicPr>
          <p:nvPr/>
        </p:nvPicPr>
        <p:blipFill>
          <a:blip r:embed="rId2"/>
          <a:stretch>
            <a:fillRect/>
          </a:stretch>
        </p:blipFill>
        <p:spPr>
          <a:xfrm>
            <a:off x="5850835" y="1416666"/>
            <a:ext cx="2743200" cy="1524000"/>
          </a:xfrm>
          <a:prstGeom prst="rect">
            <a:avLst/>
          </a:prstGeom>
          <a:ln>
            <a:solidFill>
              <a:schemeClr val="tx1">
                <a:lumMod val="75000"/>
                <a:lumOff val="25000"/>
              </a:schemeClr>
            </a:solidFill>
          </a:ln>
        </p:spPr>
      </p:pic>
      <p:sp>
        <p:nvSpPr>
          <p:cNvPr id="6" name="Oval 5">
            <a:extLst>
              <a:ext uri="{FF2B5EF4-FFF2-40B4-BE49-F238E27FC236}">
                <a16:creationId xmlns:a16="http://schemas.microsoft.com/office/drawing/2014/main" id="{466DE420-C83F-D94F-3C8D-D658B9C47312}"/>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M</a:t>
            </a:r>
            <a:endParaRPr lang="en-GB" sz="2000" b="1"/>
          </a:p>
        </p:txBody>
      </p:sp>
      <p:sp>
        <p:nvSpPr>
          <p:cNvPr id="5" name="Speech Bubble: Rectangle with Corners Rounded 4">
            <a:extLst>
              <a:ext uri="{FF2B5EF4-FFF2-40B4-BE49-F238E27FC236}">
                <a16:creationId xmlns:a16="http://schemas.microsoft.com/office/drawing/2014/main" id="{1355601B-5DBF-25AC-71B3-8FCC385AA811}"/>
              </a:ext>
            </a:extLst>
          </p:cNvPr>
          <p:cNvSpPr/>
          <p:nvPr/>
        </p:nvSpPr>
        <p:spPr>
          <a:xfrm>
            <a:off x="7333301" y="2755521"/>
            <a:ext cx="1671738" cy="1166369"/>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"That was a bit difficult to answer. Its limiting if you've just got tiles."</a:t>
            </a:r>
            <a:r>
              <a:rPr lang="en-GB" sz="1200">
                <a:solidFill>
                  <a:schemeClr val="tx1">
                    <a:lumMod val="75000"/>
                    <a:lumOff val="25000"/>
                  </a:schemeClr>
                </a:solidFill>
                <a:latin typeface="Arial"/>
                <a:ea typeface="+mn-lt"/>
                <a:cs typeface="+mn-lt"/>
              </a:rPr>
              <a:t> P5 AL1</a:t>
            </a:r>
            <a:endParaRPr lang="en-GB">
              <a:solidFill>
                <a:schemeClr val="tx1">
                  <a:lumMod val="75000"/>
                  <a:lumOff val="25000"/>
                </a:schemeClr>
              </a:solidFill>
              <a:cs typeface="Calibri"/>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
        <p:nvSpPr>
          <p:cNvPr id="7" name="Speech Bubble: Rectangle with Corners Rounded 6">
            <a:extLst>
              <a:ext uri="{FF2B5EF4-FFF2-40B4-BE49-F238E27FC236}">
                <a16:creationId xmlns:a16="http://schemas.microsoft.com/office/drawing/2014/main" id="{A0932054-19BC-C016-2051-8F21D1FCFE1A}"/>
              </a:ext>
            </a:extLst>
          </p:cNvPr>
          <p:cNvSpPr/>
          <p:nvPr/>
        </p:nvSpPr>
        <p:spPr>
          <a:xfrm>
            <a:off x="5618800" y="3242701"/>
            <a:ext cx="1671738" cy="1166369"/>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"I don't work in mm." </a:t>
            </a:r>
            <a:r>
              <a:rPr lang="en-GB" sz="1200">
                <a:solidFill>
                  <a:schemeClr val="tx1">
                    <a:lumMod val="75000"/>
                    <a:lumOff val="25000"/>
                  </a:schemeClr>
                </a:solidFill>
                <a:latin typeface="Arial"/>
                <a:ea typeface="+mn-lt"/>
                <a:cs typeface="+mn-lt"/>
              </a:rPr>
              <a:t>P3 AL2</a:t>
            </a:r>
            <a:endParaRPr lang="en-GB">
              <a:solidFill>
                <a:schemeClr val="tx1">
                  <a:lumMod val="75000"/>
                  <a:lumOff val="25000"/>
                </a:schemeClr>
              </a:solidFill>
              <a:cs typeface="Calibri"/>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Tree>
    <p:extLst>
      <p:ext uri="{BB962C8B-B14F-4D97-AF65-F5344CB8AC3E}">
        <p14:creationId xmlns:p14="http://schemas.microsoft.com/office/powerpoint/2010/main" val="126187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GB" altLang="en-US">
                <a:solidFill>
                  <a:srgbClr val="00A33B"/>
                </a:solidFill>
                <a:latin typeface="Arial"/>
                <a:cs typeface="Arial"/>
              </a:rPr>
              <a:t>Compensation may not be required, yet users are likely to do it anyway.</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36</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454818" y="1687300"/>
            <a:ext cx="4551632" cy="334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GB" altLang="en-US" sz="1500">
                <a:solidFill>
                  <a:schemeClr val="tx1">
                    <a:lumMod val="65000"/>
                    <a:lumOff val="35000"/>
                  </a:schemeClr>
                </a:solidFill>
                <a:latin typeface="Arial"/>
                <a:cs typeface="Arial"/>
              </a:rPr>
              <a:t>Users select Yes, despite not requiring compensation.</a:t>
            </a:r>
            <a:endParaRPr lang="en-GB" altLang="en-US" sz="1500">
              <a:solidFill>
                <a:schemeClr val="tx1">
                  <a:lumMod val="65000"/>
                  <a:lumOff val="35000"/>
                </a:schemeClr>
              </a:solidFill>
              <a:latin typeface="Arial" charset="0"/>
              <a:cs typeface="Arial" charset="0"/>
            </a:endParaRPr>
          </a:p>
          <a:p>
            <a:pPr marL="0" indent="0">
              <a:buNone/>
              <a:defRPr/>
            </a:pPr>
            <a:r>
              <a:rPr lang="en-GB" altLang="en-US" sz="1500">
                <a:solidFill>
                  <a:schemeClr val="tx1">
                    <a:lumMod val="65000"/>
                    <a:lumOff val="35000"/>
                  </a:schemeClr>
                </a:solidFill>
                <a:latin typeface="Arial"/>
                <a:cs typeface="Arial"/>
              </a:rPr>
              <a:t>The 'Not required' option adds complexity making users over think their answer.</a:t>
            </a:r>
          </a:p>
          <a:p>
            <a:pPr marL="0" indent="0">
              <a:buNone/>
              <a:defRPr/>
            </a:pPr>
            <a:r>
              <a:rPr lang="en-GB" altLang="en-US" sz="1500">
                <a:solidFill>
                  <a:schemeClr val="tx1">
                    <a:lumMod val="65000"/>
                    <a:lumOff val="35000"/>
                  </a:schemeClr>
                </a:solidFill>
                <a:latin typeface="Arial"/>
                <a:cs typeface="Arial"/>
              </a:rPr>
              <a:t>  </a:t>
            </a:r>
            <a:endParaRPr lang="en-GB" altLang="en-US" sz="1500">
              <a:solidFill>
                <a:schemeClr val="tx1">
                  <a:lumMod val="65000"/>
                  <a:lumOff val="35000"/>
                </a:schemeClr>
              </a:solidFill>
              <a:latin typeface="Arial" charset="0"/>
              <a:cs typeface="Arial" charset="0"/>
            </a:endParaRPr>
          </a:p>
          <a:p>
            <a:pPr marL="0" indent="0">
              <a:buNone/>
              <a:defRPr/>
            </a:pPr>
            <a:endParaRPr lang="en-GB" altLang="en-US" sz="1500">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pic>
        <p:nvPicPr>
          <p:cNvPr id="4" name="Picture 4" descr="A screenshot of a computer&#10;&#10;Description automatically generated">
            <a:extLst>
              <a:ext uri="{FF2B5EF4-FFF2-40B4-BE49-F238E27FC236}">
                <a16:creationId xmlns:a16="http://schemas.microsoft.com/office/drawing/2014/main" id="{1B849B47-8574-E376-9B59-22FA56843B36}"/>
              </a:ext>
            </a:extLst>
          </p:cNvPr>
          <p:cNvPicPr>
            <a:picLocks noChangeAspect="1"/>
          </p:cNvPicPr>
          <p:nvPr/>
        </p:nvPicPr>
        <p:blipFill>
          <a:blip r:embed="rId2"/>
          <a:stretch>
            <a:fillRect/>
          </a:stretch>
        </p:blipFill>
        <p:spPr>
          <a:xfrm>
            <a:off x="5848350" y="1587216"/>
            <a:ext cx="2743200" cy="1506071"/>
          </a:xfrm>
          <a:prstGeom prst="rect">
            <a:avLst/>
          </a:prstGeom>
          <a:ln>
            <a:solidFill>
              <a:schemeClr val="tx1">
                <a:lumMod val="75000"/>
                <a:lumOff val="25000"/>
              </a:schemeClr>
            </a:solidFill>
          </a:ln>
        </p:spPr>
      </p:pic>
      <p:sp>
        <p:nvSpPr>
          <p:cNvPr id="7" name="Oval 6">
            <a:extLst>
              <a:ext uri="{FF2B5EF4-FFF2-40B4-BE49-F238E27FC236}">
                <a16:creationId xmlns:a16="http://schemas.microsoft.com/office/drawing/2014/main" id="{4430EFD7-AF3A-4E7D-F6DE-7E6A7189F3E8}"/>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L</a:t>
            </a:r>
          </a:p>
        </p:txBody>
      </p:sp>
      <p:sp>
        <p:nvSpPr>
          <p:cNvPr id="3" name="Speech Bubble: Rectangle with Corners Rounded 2">
            <a:extLst>
              <a:ext uri="{FF2B5EF4-FFF2-40B4-BE49-F238E27FC236}">
                <a16:creationId xmlns:a16="http://schemas.microsoft.com/office/drawing/2014/main" id="{BC798CFA-D719-47C2-0154-890161B8F82F}"/>
              </a:ext>
            </a:extLst>
          </p:cNvPr>
          <p:cNvSpPr/>
          <p:nvPr/>
        </p:nvSpPr>
        <p:spPr>
          <a:xfrm>
            <a:off x="7333301" y="2755521"/>
            <a:ext cx="1671738" cy="1166369"/>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"Generally, I like to incorporate compensation"</a:t>
            </a:r>
            <a:r>
              <a:rPr lang="en-GB" sz="1200">
                <a:solidFill>
                  <a:schemeClr val="tx1">
                    <a:lumMod val="75000"/>
                    <a:lumOff val="25000"/>
                  </a:schemeClr>
                </a:solidFill>
                <a:latin typeface="Arial"/>
                <a:ea typeface="+mn-lt"/>
                <a:cs typeface="+mn-lt"/>
              </a:rPr>
              <a:t> P1 Al1</a:t>
            </a:r>
            <a:endParaRPr lang="en-GB" sz="1200">
              <a:solidFill>
                <a:schemeClr val="tx1">
                  <a:lumMod val="75000"/>
                  <a:lumOff val="25000"/>
                </a:schemeClr>
              </a:solidFill>
              <a:latin typeface="Arial"/>
              <a:cs typeface="Arial"/>
            </a:endParaRPr>
          </a:p>
          <a:p>
            <a:endParaRPr lang="en-GB" sz="1200">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
        <p:nvSpPr>
          <p:cNvPr id="8" name="Speech Bubble: Rectangle with Corners Rounded 7">
            <a:extLst>
              <a:ext uri="{FF2B5EF4-FFF2-40B4-BE49-F238E27FC236}">
                <a16:creationId xmlns:a16="http://schemas.microsoft.com/office/drawing/2014/main" id="{30EA3308-80D0-A63F-CA61-F4EE303F7467}"/>
              </a:ext>
            </a:extLst>
          </p:cNvPr>
          <p:cNvSpPr/>
          <p:nvPr/>
        </p:nvSpPr>
        <p:spPr>
          <a:xfrm>
            <a:off x="5618800" y="3242701"/>
            <a:ext cx="1671738" cy="1166369"/>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"Not required but we'd put up bat boxes" </a:t>
            </a:r>
            <a:r>
              <a:rPr lang="en-GB" sz="1200">
                <a:solidFill>
                  <a:schemeClr val="tx1">
                    <a:lumMod val="75000"/>
                    <a:lumOff val="25000"/>
                  </a:schemeClr>
                </a:solidFill>
                <a:latin typeface="Arial"/>
                <a:ea typeface="+mn-lt"/>
                <a:cs typeface="+mn-lt"/>
              </a:rPr>
              <a:t>P5 AL1</a:t>
            </a:r>
            <a:endParaRPr lang="en-GB" sz="1200">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Tree>
    <p:extLst>
      <p:ext uri="{BB962C8B-B14F-4D97-AF65-F5344CB8AC3E}">
        <p14:creationId xmlns:p14="http://schemas.microsoft.com/office/powerpoint/2010/main" val="1044708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56303" y="350838"/>
            <a:ext cx="7568787" cy="511036"/>
          </a:xfrm>
        </p:spPr>
        <p:txBody>
          <a:bodyPr/>
          <a:lstStyle/>
          <a:p>
            <a:pPr eaLnBrk="1" hangingPunct="1"/>
            <a:r>
              <a:rPr lang="en-GB" altLang="en-US">
                <a:solidFill>
                  <a:srgbClr val="00A33B"/>
                </a:solidFill>
                <a:latin typeface="Arial"/>
                <a:cs typeface="Arial"/>
              </a:rPr>
              <a:t>Users opt for 'other' when describing where they will create the compensation.</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37</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463101" y="1554778"/>
            <a:ext cx="4551632" cy="334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altLang="en-US" sz="1400">
                <a:solidFill>
                  <a:schemeClr val="tx1">
                    <a:lumMod val="65000"/>
                    <a:lumOff val="35000"/>
                  </a:schemeClr>
                </a:solidFill>
                <a:latin typeface="Arial"/>
                <a:cs typeface="Arial"/>
              </a:rPr>
              <a:t>All responses were about trees as opposed to buildings</a:t>
            </a:r>
            <a:endParaRPr lang="en-US" sz="1400">
              <a:solidFill>
                <a:schemeClr val="tx1">
                  <a:lumMod val="65000"/>
                  <a:lumOff val="35000"/>
                </a:schemeClr>
              </a:solidFill>
            </a:endParaRPr>
          </a:p>
          <a:p>
            <a:pPr marL="0" indent="0">
              <a:buNone/>
              <a:defRPr/>
            </a:pPr>
            <a:endParaRPr lang="en-GB" altLang="en-US">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pic>
        <p:nvPicPr>
          <p:cNvPr id="2" name="Picture 2" descr="A screenshot of a computer&#10;&#10;Description automatically generated">
            <a:extLst>
              <a:ext uri="{FF2B5EF4-FFF2-40B4-BE49-F238E27FC236}">
                <a16:creationId xmlns:a16="http://schemas.microsoft.com/office/drawing/2014/main" id="{3D2B11F6-84A3-A62F-CF41-EA69C01F24ED}"/>
              </a:ext>
            </a:extLst>
          </p:cNvPr>
          <p:cNvPicPr>
            <a:picLocks noChangeAspect="1"/>
          </p:cNvPicPr>
          <p:nvPr/>
        </p:nvPicPr>
        <p:blipFill>
          <a:blip r:embed="rId2"/>
          <a:stretch>
            <a:fillRect/>
          </a:stretch>
        </p:blipFill>
        <p:spPr>
          <a:xfrm>
            <a:off x="5648325" y="1559018"/>
            <a:ext cx="2743200" cy="1739713"/>
          </a:xfrm>
          <a:prstGeom prst="rect">
            <a:avLst/>
          </a:prstGeom>
          <a:ln>
            <a:solidFill>
              <a:schemeClr val="tx1">
                <a:lumMod val="75000"/>
                <a:lumOff val="25000"/>
              </a:schemeClr>
            </a:solidFill>
          </a:ln>
        </p:spPr>
      </p:pic>
      <p:sp>
        <p:nvSpPr>
          <p:cNvPr id="4" name="Oval 3">
            <a:extLst>
              <a:ext uri="{FF2B5EF4-FFF2-40B4-BE49-F238E27FC236}">
                <a16:creationId xmlns:a16="http://schemas.microsoft.com/office/drawing/2014/main" id="{188A5B58-C02C-4F17-E8EB-361801538174}"/>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L</a:t>
            </a:r>
          </a:p>
        </p:txBody>
      </p:sp>
    </p:spTree>
    <p:extLst>
      <p:ext uri="{BB962C8B-B14F-4D97-AF65-F5344CB8AC3E}">
        <p14:creationId xmlns:p14="http://schemas.microsoft.com/office/powerpoint/2010/main" val="3859171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554038" y="341313"/>
            <a:ext cx="7635047" cy="337103"/>
          </a:xfrm>
        </p:spPr>
        <p:txBody>
          <a:bodyPr/>
          <a:lstStyle/>
          <a:p>
            <a:pPr eaLnBrk="1" hangingPunct="1"/>
            <a:r>
              <a:rPr lang="en-GB" altLang="en-US">
                <a:solidFill>
                  <a:srgbClr val="00A33B"/>
                </a:solidFill>
                <a:latin typeface="Arial"/>
                <a:cs typeface="Arial"/>
              </a:rPr>
              <a:t>As construction work is dynamic, dates are often unknown or likely to change</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38</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558351" y="1440478"/>
            <a:ext cx="4377698" cy="333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GB" sz="1400">
                <a:solidFill>
                  <a:srgbClr val="374151"/>
                </a:solidFill>
                <a:latin typeface="Arial"/>
                <a:cs typeface="Arial"/>
              </a:rPr>
              <a:t>A start date is expected - crucial for aligning work with maternity and hibernation periods.</a:t>
            </a:r>
            <a:endParaRPr lang="en-US" sz="1400">
              <a:solidFill>
                <a:srgbClr val="374151"/>
              </a:solidFill>
              <a:latin typeface="Arial"/>
              <a:cs typeface="Arial"/>
            </a:endParaRPr>
          </a:p>
          <a:p>
            <a:pPr>
              <a:buNone/>
              <a:defRPr/>
            </a:pPr>
            <a:r>
              <a:rPr lang="en-GB" sz="1400">
                <a:solidFill>
                  <a:srgbClr val="374151"/>
                </a:solidFill>
                <a:latin typeface="Arial"/>
                <a:cs typeface="Arial"/>
              </a:rPr>
              <a:t>End date varies due to:</a:t>
            </a:r>
            <a:endParaRPr lang="en-US" sz="1400">
              <a:solidFill>
                <a:srgbClr val="374151"/>
              </a:solidFill>
              <a:latin typeface="Arial"/>
              <a:cs typeface="Arial"/>
            </a:endParaRPr>
          </a:p>
          <a:p>
            <a:pPr>
              <a:buFont typeface="Arial"/>
              <a:buChar char="•"/>
              <a:defRPr/>
            </a:pPr>
            <a:r>
              <a:rPr lang="en-GB" sz="1400">
                <a:solidFill>
                  <a:srgbClr val="374151"/>
                </a:solidFill>
                <a:latin typeface="Arial"/>
                <a:cs typeface="Arial"/>
              </a:rPr>
              <a:t>License grant date</a:t>
            </a:r>
            <a:endParaRPr lang="en-GB" sz="1400">
              <a:solidFill>
                <a:srgbClr val="00AF41"/>
              </a:solidFill>
              <a:latin typeface="Arial"/>
              <a:cs typeface="Arial"/>
            </a:endParaRPr>
          </a:p>
          <a:p>
            <a:pPr>
              <a:buFont typeface="Arial"/>
              <a:buChar char="•"/>
              <a:defRPr/>
            </a:pPr>
            <a:r>
              <a:rPr lang="en-GB" sz="1400">
                <a:solidFill>
                  <a:srgbClr val="374151"/>
                </a:solidFill>
                <a:latin typeface="Arial"/>
                <a:cs typeface="Arial"/>
              </a:rPr>
              <a:t>Planned start date</a:t>
            </a:r>
            <a:endParaRPr lang="en-GB" sz="1400">
              <a:solidFill>
                <a:srgbClr val="00AF41"/>
              </a:solidFill>
              <a:latin typeface="Arial"/>
              <a:cs typeface="Arial"/>
            </a:endParaRPr>
          </a:p>
          <a:p>
            <a:pPr>
              <a:buFont typeface="Arial"/>
              <a:buChar char="•"/>
              <a:defRPr/>
            </a:pPr>
            <a:r>
              <a:rPr lang="en-GB" sz="1400">
                <a:solidFill>
                  <a:srgbClr val="374151"/>
                </a:solidFill>
                <a:latin typeface="Arial"/>
                <a:cs typeface="Arial"/>
              </a:rPr>
              <a:t>Contractor adherence</a:t>
            </a:r>
            <a:endParaRPr lang="en-GB" sz="1400">
              <a:solidFill>
                <a:srgbClr val="00AF41"/>
              </a:solidFill>
              <a:latin typeface="Arial"/>
              <a:cs typeface="Arial"/>
            </a:endParaRPr>
          </a:p>
          <a:p>
            <a:pPr>
              <a:buFont typeface="Arial"/>
              <a:buChar char="•"/>
              <a:defRPr/>
            </a:pPr>
            <a:r>
              <a:rPr lang="en-GB" sz="1400">
                <a:solidFill>
                  <a:srgbClr val="374151"/>
                </a:solidFill>
                <a:latin typeface="Arial"/>
                <a:cs typeface="Arial"/>
              </a:rPr>
              <a:t>Project complexity</a:t>
            </a:r>
            <a:endParaRPr lang="en-GB" sz="1400">
              <a:solidFill>
                <a:srgbClr val="00AF41"/>
              </a:solidFill>
              <a:latin typeface="Arial"/>
              <a:cs typeface="Arial"/>
            </a:endParaRPr>
          </a:p>
          <a:p>
            <a:pPr marL="0" indent="0">
              <a:buNone/>
              <a:defRPr/>
            </a:pPr>
            <a:r>
              <a:rPr lang="en-GB" sz="1400">
                <a:solidFill>
                  <a:srgbClr val="374151"/>
                </a:solidFill>
                <a:latin typeface="Arial"/>
                <a:cs typeface="Arial"/>
              </a:rPr>
              <a:t>Hence, an exact end date is often unknown.</a:t>
            </a:r>
            <a:endParaRPr lang="en-GB" sz="1400">
              <a:solidFill>
                <a:srgbClr val="00AF41"/>
              </a:solidFill>
              <a:latin typeface="Arial"/>
              <a:cs typeface="Arial"/>
            </a:endParaRPr>
          </a:p>
          <a:p>
            <a:pPr marL="0" indent="0">
              <a:buNone/>
              <a:defRPr/>
            </a:pPr>
            <a:r>
              <a:rPr lang="en-GB" sz="1400">
                <a:solidFill>
                  <a:schemeClr val="tx1">
                    <a:lumMod val="65000"/>
                    <a:lumOff val="35000"/>
                  </a:schemeClr>
                </a:solidFill>
                <a:latin typeface="Arial"/>
                <a:cs typeface="Arial"/>
              </a:rPr>
              <a:t>Similarly phrased questions on dates led to some confusion.</a:t>
            </a:r>
            <a:endParaRPr lang="en-GB" sz="1400">
              <a:solidFill>
                <a:schemeClr val="tx1">
                  <a:lumMod val="65000"/>
                  <a:lumOff val="35000"/>
                </a:schemeClr>
              </a:solidFill>
            </a:endParaRPr>
          </a:p>
          <a:p>
            <a:pPr marL="0" indent="0">
              <a:buNone/>
              <a:defRPr/>
            </a:pPr>
            <a:endParaRPr lang="en-GB" sz="14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pic>
        <p:nvPicPr>
          <p:cNvPr id="8" name="Picture 8" descr="A screenshot of a computer&#10;&#10;Description automatically generated">
            <a:extLst>
              <a:ext uri="{FF2B5EF4-FFF2-40B4-BE49-F238E27FC236}">
                <a16:creationId xmlns:a16="http://schemas.microsoft.com/office/drawing/2014/main" id="{6594D2FA-BF9E-F731-D3A0-79ECEEF46179}"/>
              </a:ext>
            </a:extLst>
          </p:cNvPr>
          <p:cNvPicPr>
            <a:picLocks noChangeAspect="1"/>
          </p:cNvPicPr>
          <p:nvPr/>
        </p:nvPicPr>
        <p:blipFill>
          <a:blip r:embed="rId2"/>
          <a:stretch>
            <a:fillRect/>
          </a:stretch>
        </p:blipFill>
        <p:spPr>
          <a:xfrm>
            <a:off x="5800725" y="1443038"/>
            <a:ext cx="2743200" cy="1400175"/>
          </a:xfrm>
          <a:prstGeom prst="rect">
            <a:avLst/>
          </a:prstGeom>
          <a:ln>
            <a:solidFill>
              <a:schemeClr val="tx1">
                <a:lumMod val="75000"/>
                <a:lumOff val="25000"/>
              </a:schemeClr>
            </a:solidFill>
          </a:ln>
        </p:spPr>
      </p:pic>
      <p:pic>
        <p:nvPicPr>
          <p:cNvPr id="2" name="Picture 2" descr="A screenshot of a computer&#10;&#10;Description automatically generated">
            <a:extLst>
              <a:ext uri="{FF2B5EF4-FFF2-40B4-BE49-F238E27FC236}">
                <a16:creationId xmlns:a16="http://schemas.microsoft.com/office/drawing/2014/main" id="{A2723274-1057-A7AE-C964-D2578C60EBB0}"/>
              </a:ext>
            </a:extLst>
          </p:cNvPr>
          <p:cNvPicPr>
            <a:picLocks noChangeAspect="1"/>
          </p:cNvPicPr>
          <p:nvPr/>
        </p:nvPicPr>
        <p:blipFill>
          <a:blip r:embed="rId3"/>
          <a:stretch>
            <a:fillRect/>
          </a:stretch>
        </p:blipFill>
        <p:spPr>
          <a:xfrm>
            <a:off x="5353878" y="2882141"/>
            <a:ext cx="2743200" cy="1400175"/>
          </a:xfrm>
          <a:prstGeom prst="rect">
            <a:avLst/>
          </a:prstGeom>
          <a:ln>
            <a:solidFill>
              <a:schemeClr val="tx1">
                <a:lumMod val="75000"/>
                <a:lumOff val="25000"/>
              </a:schemeClr>
            </a:solidFill>
          </a:ln>
        </p:spPr>
      </p:pic>
      <p:sp>
        <p:nvSpPr>
          <p:cNvPr id="4" name="Oval 3">
            <a:extLst>
              <a:ext uri="{FF2B5EF4-FFF2-40B4-BE49-F238E27FC236}">
                <a16:creationId xmlns:a16="http://schemas.microsoft.com/office/drawing/2014/main" id="{14B13E76-FAD0-4A68-098D-0B6918F62174}"/>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M</a:t>
            </a:r>
          </a:p>
        </p:txBody>
      </p:sp>
    </p:spTree>
    <p:extLst>
      <p:ext uri="{BB962C8B-B14F-4D97-AF65-F5344CB8AC3E}">
        <p14:creationId xmlns:p14="http://schemas.microsoft.com/office/powerpoint/2010/main" val="608362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GB" altLang="en-US">
                <a:solidFill>
                  <a:srgbClr val="00A33B"/>
                </a:solidFill>
                <a:latin typeface="Arial"/>
                <a:cs typeface="Arial"/>
              </a:rPr>
              <a:t>Rather than enter dimensions of the compensation, users are likely to enter a model. </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39</a:t>
            </a:fld>
            <a:endParaRPr lang="en-GB" altLang="en-US" sz="1000"/>
          </a:p>
        </p:txBody>
      </p:sp>
      <p:pic>
        <p:nvPicPr>
          <p:cNvPr id="6" name="Picture 6" descr="A screenshot of a computer&#10;&#10;Description automatically generated">
            <a:extLst>
              <a:ext uri="{FF2B5EF4-FFF2-40B4-BE49-F238E27FC236}">
                <a16:creationId xmlns:a16="http://schemas.microsoft.com/office/drawing/2014/main" id="{E23A8D22-1DB4-D0C2-9C81-A61C98795506}"/>
              </a:ext>
            </a:extLst>
          </p:cNvPr>
          <p:cNvPicPr>
            <a:picLocks noChangeAspect="1"/>
          </p:cNvPicPr>
          <p:nvPr/>
        </p:nvPicPr>
        <p:blipFill>
          <a:blip r:embed="rId2"/>
          <a:stretch>
            <a:fillRect/>
          </a:stretch>
        </p:blipFill>
        <p:spPr>
          <a:xfrm>
            <a:off x="5430655" y="1663127"/>
            <a:ext cx="2743200" cy="1409700"/>
          </a:xfrm>
          <a:prstGeom prst="rect">
            <a:avLst/>
          </a:prstGeom>
          <a:ln>
            <a:solidFill>
              <a:schemeClr val="tx1">
                <a:lumMod val="75000"/>
                <a:lumOff val="25000"/>
              </a:schemeClr>
            </a:solidFill>
          </a:ln>
        </p:spPr>
      </p:pic>
      <p:sp>
        <p:nvSpPr>
          <p:cNvPr id="5" name="Oval 4">
            <a:extLst>
              <a:ext uri="{FF2B5EF4-FFF2-40B4-BE49-F238E27FC236}">
                <a16:creationId xmlns:a16="http://schemas.microsoft.com/office/drawing/2014/main" id="{C4EB0918-93F2-9C06-DAEC-78C02A3DA935}"/>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L</a:t>
            </a:r>
          </a:p>
        </p:txBody>
      </p:sp>
      <p:sp>
        <p:nvSpPr>
          <p:cNvPr id="4" name="Speech Bubble: Rectangle with Corners Rounded 3">
            <a:extLst>
              <a:ext uri="{FF2B5EF4-FFF2-40B4-BE49-F238E27FC236}">
                <a16:creationId xmlns:a16="http://schemas.microsoft.com/office/drawing/2014/main" id="{3788DE38-8160-5B13-D8E2-F3FE7C87C33C}"/>
              </a:ext>
            </a:extLst>
          </p:cNvPr>
          <p:cNvSpPr/>
          <p:nvPr/>
        </p:nvSpPr>
        <p:spPr>
          <a:xfrm>
            <a:off x="7333301" y="2755521"/>
            <a:ext cx="1418779" cy="885304"/>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"Can be found on the suppliers website" </a:t>
            </a:r>
            <a:r>
              <a:rPr lang="en-GB" sz="1200">
                <a:solidFill>
                  <a:schemeClr val="tx1">
                    <a:lumMod val="75000"/>
                    <a:lumOff val="25000"/>
                  </a:schemeClr>
                </a:solidFill>
                <a:latin typeface="Arial"/>
                <a:ea typeface="+mn-lt"/>
                <a:cs typeface="+mn-lt"/>
              </a:rPr>
              <a:t>P6 AL3</a:t>
            </a:r>
            <a:endParaRPr lang="en-GB">
              <a:solidFill>
                <a:schemeClr val="tx1">
                  <a:lumMod val="75000"/>
                  <a:lumOff val="25000"/>
                </a:schemeClr>
              </a:solidFill>
              <a:cs typeface="Calibri"/>
            </a:endParaRPr>
          </a:p>
          <a:p>
            <a:endParaRPr lang="en-GB" sz="1200">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
        <p:nvSpPr>
          <p:cNvPr id="8" name="Speech Bubble: Rectangle with Corners Rounded 7">
            <a:extLst>
              <a:ext uri="{FF2B5EF4-FFF2-40B4-BE49-F238E27FC236}">
                <a16:creationId xmlns:a16="http://schemas.microsoft.com/office/drawing/2014/main" id="{D90991A6-B480-5728-8237-C22F2B05A615}"/>
              </a:ext>
            </a:extLst>
          </p:cNvPr>
          <p:cNvSpPr/>
          <p:nvPr/>
        </p:nvSpPr>
        <p:spPr>
          <a:xfrm>
            <a:off x="5506374" y="3205226"/>
            <a:ext cx="1671738" cy="1166369"/>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"As they're low conservation that level of detail isn't needed by Nat Eng"</a:t>
            </a:r>
            <a:r>
              <a:rPr lang="en-GB" sz="1200">
                <a:solidFill>
                  <a:schemeClr val="tx1">
                    <a:lumMod val="75000"/>
                    <a:lumOff val="25000"/>
                  </a:schemeClr>
                </a:solidFill>
                <a:latin typeface="Arial"/>
                <a:ea typeface="+mn-lt"/>
                <a:cs typeface="+mn-lt"/>
              </a:rPr>
              <a:t> P3 AL2</a:t>
            </a:r>
            <a:endParaRPr lang="en-GB" sz="1200">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Tree>
    <p:extLst>
      <p:ext uri="{BB962C8B-B14F-4D97-AF65-F5344CB8AC3E}">
        <p14:creationId xmlns:p14="http://schemas.microsoft.com/office/powerpoint/2010/main" val="235183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solidFill>
                  <a:srgbClr val="00A33B"/>
                </a:solidFill>
                <a:latin typeface="Arial"/>
                <a:cs typeface="Arial"/>
              </a:rPr>
              <a:t>Research aims</a:t>
            </a:r>
          </a:p>
        </p:txBody>
      </p:sp>
      <p:sp>
        <p:nvSpPr>
          <p:cNvPr id="13315" name="Content Placeholder 2"/>
          <p:cNvSpPr>
            <a:spLocks noGrp="1"/>
          </p:cNvSpPr>
          <p:nvPr>
            <p:ph idx="1"/>
          </p:nvPr>
        </p:nvSpPr>
        <p:spPr>
          <a:xfrm>
            <a:off x="439738" y="1155700"/>
            <a:ext cx="8264525" cy="3481388"/>
          </a:xfrm>
        </p:spPr>
        <p:txBody>
          <a:bodyPr/>
          <a:lstStyle/>
          <a:p>
            <a:pPr marL="0" indent="0">
              <a:buNone/>
              <a:defRPr/>
            </a:pPr>
            <a:r>
              <a:rPr lang="en-GB" sz="1500">
                <a:solidFill>
                  <a:schemeClr val="tx1">
                    <a:lumMod val="65000"/>
                    <a:lumOff val="35000"/>
                  </a:schemeClr>
                </a:solidFill>
                <a:latin typeface="Arial"/>
                <a:cs typeface="Arial"/>
              </a:rPr>
              <a:t>Validate Hypotheses listed in next slide.</a:t>
            </a:r>
          </a:p>
          <a:p>
            <a:pPr marL="0" indent="0">
              <a:buNone/>
              <a:defRPr/>
            </a:pPr>
            <a:r>
              <a:rPr lang="en-GB" sz="1500">
                <a:solidFill>
                  <a:schemeClr val="tx1">
                    <a:lumMod val="65000"/>
                    <a:lumOff val="35000"/>
                  </a:schemeClr>
                </a:solidFill>
                <a:latin typeface="Arial"/>
                <a:cs typeface="Arial"/>
              </a:rPr>
              <a:t>Answer the following overarching questions:</a:t>
            </a:r>
            <a:endParaRPr lang="en-GB" sz="1500">
              <a:solidFill>
                <a:schemeClr val="tx1">
                  <a:lumMod val="65000"/>
                  <a:lumOff val="35000"/>
                </a:schemeClr>
              </a:solidFill>
            </a:endParaRPr>
          </a:p>
          <a:p>
            <a:pPr>
              <a:buFont typeface="Arial" charset="0"/>
              <a:buChar char="•"/>
              <a:defRPr/>
            </a:pPr>
            <a:r>
              <a:rPr lang="en-GB" sz="1500">
                <a:solidFill>
                  <a:schemeClr val="tx1">
                    <a:lumMod val="65000"/>
                    <a:lumOff val="35000"/>
                  </a:schemeClr>
                </a:solidFill>
                <a:latin typeface="Arial"/>
                <a:cs typeface="Arial"/>
              </a:rPr>
              <a:t>How do ecologists collect and submit site registration (SR) and licencing data to NE?</a:t>
            </a:r>
            <a:endParaRPr lang="en-GB" sz="1500">
              <a:solidFill>
                <a:schemeClr val="tx1">
                  <a:lumMod val="65000"/>
                  <a:lumOff val="35000"/>
                </a:schemeClr>
              </a:solidFill>
            </a:endParaRPr>
          </a:p>
          <a:p>
            <a:pPr>
              <a:buFont typeface="Arial" charset="0"/>
              <a:buChar char="•"/>
              <a:defRPr/>
            </a:pPr>
            <a:r>
              <a:rPr lang="en-GB" sz="1500">
                <a:solidFill>
                  <a:schemeClr val="tx1">
                    <a:lumMod val="65000"/>
                    <a:lumOff val="35000"/>
                  </a:schemeClr>
                </a:solidFill>
                <a:latin typeface="Arial"/>
                <a:cs typeface="Arial"/>
              </a:rPr>
              <a:t>How might Bat ER impact licencing for accredited ecologists? (cost, time etc)? </a:t>
            </a:r>
          </a:p>
          <a:p>
            <a:pPr>
              <a:buFont typeface="Arial" charset="0"/>
              <a:buChar char="•"/>
              <a:defRPr/>
            </a:pPr>
            <a:r>
              <a:rPr lang="en-GB" sz="1500">
                <a:solidFill>
                  <a:schemeClr val="tx1">
                    <a:lumMod val="65000"/>
                    <a:lumOff val="35000"/>
                  </a:schemeClr>
                </a:solidFill>
                <a:latin typeface="Arial"/>
                <a:cs typeface="Arial"/>
              </a:rPr>
              <a:t>Is the roost flow intuitive to consultants with Bat ER accreditation?</a:t>
            </a:r>
          </a:p>
          <a:p>
            <a:pPr>
              <a:buFont typeface="Arial" charset="0"/>
              <a:buChar char="•"/>
              <a:defRPr/>
            </a:pPr>
            <a:r>
              <a:rPr lang="en-GB" sz="1500">
                <a:solidFill>
                  <a:schemeClr val="tx1">
                    <a:lumMod val="65000"/>
                    <a:lumOff val="35000"/>
                  </a:schemeClr>
                </a:solidFill>
                <a:latin typeface="Arial"/>
                <a:cs typeface="Arial"/>
              </a:rPr>
              <a:t>Do accredited consultants under BAT ER have assisted digital or accessibility needs?</a:t>
            </a:r>
          </a:p>
          <a:p>
            <a:pPr marL="0" indent="0">
              <a:buNone/>
              <a:defRPr/>
            </a:pPr>
            <a:endParaRPr lang="en-GB" altLang="en-US">
              <a:solidFill>
                <a:schemeClr val="tx1">
                  <a:lumMod val="65000"/>
                  <a:lumOff val="35000"/>
                </a:schemeClr>
              </a:solidFill>
              <a:latin typeface="Arial" charset="0"/>
              <a:cs typeface="Arial" charset="0"/>
            </a:endParaRPr>
          </a:p>
          <a:p>
            <a:pPr marL="457200" lvl="1" indent="0" eaLnBrk="1" hangingPunct="1">
              <a:buFont typeface="Arial" charset="0"/>
              <a:buNone/>
              <a:defRPr/>
            </a:pPr>
            <a:endParaRPr lang="en-GB" altLang="en-US">
              <a:solidFill>
                <a:srgbClr val="00AF41"/>
              </a:solidFill>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4</a:t>
            </a:fld>
            <a:endParaRPr lang="en-GB" altLang="en-US" sz="1000"/>
          </a:p>
        </p:txBody>
      </p:sp>
    </p:spTree>
    <p:extLst>
      <p:ext uri="{BB962C8B-B14F-4D97-AF65-F5344CB8AC3E}">
        <p14:creationId xmlns:p14="http://schemas.microsoft.com/office/powerpoint/2010/main" val="3056074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GB" altLang="en-US">
                <a:solidFill>
                  <a:srgbClr val="00A33B"/>
                </a:solidFill>
                <a:latin typeface="Arial"/>
                <a:cs typeface="Arial"/>
              </a:rPr>
              <a:t>Ecologists highlight the benefits of seeing their information clearly laid out</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40</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525221" y="1564717"/>
            <a:ext cx="4551632" cy="334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GB" altLang="en-US" sz="1400">
                <a:solidFill>
                  <a:schemeClr val="tx1">
                    <a:lumMod val="65000"/>
                    <a:lumOff val="35000"/>
                  </a:schemeClr>
                </a:solidFill>
                <a:latin typeface="Arial"/>
                <a:cs typeface="Arial"/>
              </a:rPr>
              <a:t>Allows a higher level of flexibility (making quick changes as opposed to navigating their way back through the steps)</a:t>
            </a:r>
          </a:p>
          <a:p>
            <a:pPr marL="0" indent="0">
              <a:buNone/>
              <a:defRPr/>
            </a:pPr>
            <a:r>
              <a:rPr lang="en-GB" altLang="en-US" sz="1400">
                <a:solidFill>
                  <a:schemeClr val="tx1">
                    <a:lumMod val="65000"/>
                    <a:lumOff val="35000"/>
                  </a:schemeClr>
                </a:solidFill>
                <a:latin typeface="Arial"/>
                <a:cs typeface="Arial"/>
              </a:rPr>
              <a:t>Capturing information of all roosts in one place as opposed to navigating through multiple pages.</a:t>
            </a:r>
            <a:endParaRPr lang="en-GB" altLang="en-US" sz="1400">
              <a:solidFill>
                <a:schemeClr val="tx1">
                  <a:lumMod val="65000"/>
                  <a:lumOff val="35000"/>
                </a:schemeClr>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pic>
        <p:nvPicPr>
          <p:cNvPr id="2" name="Picture 2" descr="A screenshot of a computer&#10;&#10;Description automatically generated">
            <a:extLst>
              <a:ext uri="{FF2B5EF4-FFF2-40B4-BE49-F238E27FC236}">
                <a16:creationId xmlns:a16="http://schemas.microsoft.com/office/drawing/2014/main" id="{7B111596-A1CC-9141-7A95-FAC5D303F634}"/>
              </a:ext>
            </a:extLst>
          </p:cNvPr>
          <p:cNvPicPr>
            <a:picLocks noChangeAspect="1"/>
          </p:cNvPicPr>
          <p:nvPr/>
        </p:nvPicPr>
        <p:blipFill rotWithShape="1">
          <a:blip r:embed="rId2"/>
          <a:srcRect r="-310" b="28226"/>
          <a:stretch/>
        </p:blipFill>
        <p:spPr>
          <a:xfrm>
            <a:off x="5766555" y="1458567"/>
            <a:ext cx="2688144" cy="2953365"/>
          </a:xfrm>
          <a:prstGeom prst="rect">
            <a:avLst/>
          </a:prstGeom>
          <a:ln>
            <a:solidFill>
              <a:schemeClr val="tx1">
                <a:lumMod val="75000"/>
                <a:lumOff val="25000"/>
              </a:schemeClr>
            </a:solidFill>
          </a:ln>
        </p:spPr>
      </p:pic>
    </p:spTree>
    <p:extLst>
      <p:ext uri="{BB962C8B-B14F-4D97-AF65-F5344CB8AC3E}">
        <p14:creationId xmlns:p14="http://schemas.microsoft.com/office/powerpoint/2010/main" val="2637337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GB" altLang="en-US">
                <a:solidFill>
                  <a:srgbClr val="00A33B"/>
                </a:solidFill>
                <a:latin typeface="Arial"/>
                <a:cs typeface="Arial"/>
              </a:rPr>
              <a:t>Adding another roost: Ok on simple schemes, time consuming and repetitive on others.</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41</a:t>
            </a:fld>
            <a:endParaRPr lang="en-GB" altLang="en-US" sz="1000"/>
          </a:p>
        </p:txBody>
      </p:sp>
      <p:sp>
        <p:nvSpPr>
          <p:cNvPr id="10" name="Content Placeholder 4">
            <a:extLst>
              <a:ext uri="{FF2B5EF4-FFF2-40B4-BE49-F238E27FC236}">
                <a16:creationId xmlns:a16="http://schemas.microsoft.com/office/drawing/2014/main" id="{0C126CF0-4459-96FF-C283-636829E2F0A4}"/>
              </a:ext>
            </a:extLst>
          </p:cNvPr>
          <p:cNvSpPr txBox="1">
            <a:spLocks/>
          </p:cNvSpPr>
          <p:nvPr/>
        </p:nvSpPr>
        <p:spPr bwMode="auto">
          <a:xfrm>
            <a:off x="442567" y="1994478"/>
            <a:ext cx="4570369" cy="238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eaLnBrk="1" hangingPunct="1">
              <a:defRPr/>
            </a:pPr>
            <a:r>
              <a:rPr lang="en-GB" altLang="en-US" sz="1400">
                <a:solidFill>
                  <a:schemeClr val="tx1">
                    <a:lumMod val="65000"/>
                    <a:lumOff val="35000"/>
                  </a:schemeClr>
                </a:solidFill>
                <a:latin typeface="Arial"/>
                <a:cs typeface="Arial"/>
              </a:rPr>
              <a:t>Adding roosts can be repetitive on schemes with 30+ roosts. Information within each roost might be the same with minor changes (such as a change in grid reference)</a:t>
            </a:r>
            <a:endParaRPr lang="en-GB" altLang="en-US" sz="1400">
              <a:solidFill>
                <a:schemeClr val="tx1">
                  <a:lumMod val="65000"/>
                  <a:lumOff val="35000"/>
                </a:schemeClr>
              </a:solidFill>
              <a:latin typeface="Arial" charset="0"/>
              <a:cs typeface="Arial" charset="0"/>
            </a:endParaRPr>
          </a:p>
          <a:p>
            <a:pPr marL="285750" indent="-285750">
              <a:defRPr/>
            </a:pPr>
            <a:r>
              <a:rPr lang="en-GB" altLang="en-US" sz="1400">
                <a:solidFill>
                  <a:schemeClr val="tx1">
                    <a:lumMod val="65000"/>
                    <a:lumOff val="35000"/>
                  </a:schemeClr>
                </a:solidFill>
                <a:latin typeface="Arial"/>
                <a:cs typeface="Arial"/>
              </a:rPr>
              <a:t>As the number of roosts increases it becomes difficult to navigate the information with separate roosts per page)</a:t>
            </a:r>
          </a:p>
          <a:p>
            <a:pPr marL="285750" indent="-285750">
              <a:defRPr/>
            </a:pPr>
            <a:r>
              <a:rPr lang="en-GB" sz="1400">
                <a:solidFill>
                  <a:schemeClr val="tx1">
                    <a:lumMod val="65000"/>
                    <a:lumOff val="35000"/>
                  </a:schemeClr>
                </a:solidFill>
                <a:latin typeface="Arial"/>
                <a:cs typeface="Arial"/>
              </a:rPr>
              <a:t>Roost details (species, access, peak count etc) are usually documented in table format and viewed collectively rather than individually.</a:t>
            </a:r>
            <a:endParaRPr lang="en-GB" sz="1400">
              <a:solidFill>
                <a:schemeClr val="tx1">
                  <a:lumMod val="65000"/>
                  <a:lumOff val="35000"/>
                </a:schemeClr>
              </a:solidFill>
              <a:latin typeface="Arial" charset="0"/>
              <a:cs typeface="Arial" charset="0"/>
            </a:endParaRPr>
          </a:p>
          <a:p>
            <a:pPr>
              <a:buNone/>
              <a:defRPr/>
            </a:pPr>
            <a:endParaRPr lang="en-GB" sz="1500">
              <a:solidFill>
                <a:schemeClr val="tx1">
                  <a:lumMod val="65000"/>
                  <a:lumOff val="35000"/>
                </a:schemeClr>
              </a:solidFill>
              <a:latin typeface="Arial"/>
              <a:cs typeface="Arial"/>
            </a:endParaRPr>
          </a:p>
          <a:p>
            <a:pPr marL="0" indent="0">
              <a:buNone/>
              <a:defRPr/>
            </a:pPr>
            <a:endParaRPr lang="en-GB" altLang="en-US">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pic>
        <p:nvPicPr>
          <p:cNvPr id="3" name="Picture 3" descr="A screenshot of a computer error&#10;&#10;Description automatically generated">
            <a:extLst>
              <a:ext uri="{FF2B5EF4-FFF2-40B4-BE49-F238E27FC236}">
                <a16:creationId xmlns:a16="http://schemas.microsoft.com/office/drawing/2014/main" id="{D5704EDA-19B7-2BCA-D0C5-6FF80A059D21}"/>
              </a:ext>
            </a:extLst>
          </p:cNvPr>
          <p:cNvPicPr>
            <a:picLocks noChangeAspect="1"/>
          </p:cNvPicPr>
          <p:nvPr/>
        </p:nvPicPr>
        <p:blipFill>
          <a:blip r:embed="rId2"/>
          <a:stretch>
            <a:fillRect/>
          </a:stretch>
        </p:blipFill>
        <p:spPr>
          <a:xfrm>
            <a:off x="5575126" y="1644311"/>
            <a:ext cx="2743200" cy="1545978"/>
          </a:xfrm>
          <a:prstGeom prst="rect">
            <a:avLst/>
          </a:prstGeom>
          <a:ln>
            <a:solidFill>
              <a:schemeClr val="tx1">
                <a:lumMod val="75000"/>
                <a:lumOff val="25000"/>
              </a:schemeClr>
            </a:solidFill>
          </a:ln>
        </p:spPr>
      </p:pic>
      <p:sp>
        <p:nvSpPr>
          <p:cNvPr id="6" name="Oval 5">
            <a:extLst>
              <a:ext uri="{FF2B5EF4-FFF2-40B4-BE49-F238E27FC236}">
                <a16:creationId xmlns:a16="http://schemas.microsoft.com/office/drawing/2014/main" id="{8A4DBF8F-4087-B571-5E65-A1CDFCDBE9EE}"/>
              </a:ext>
            </a:extLst>
          </p:cNvPr>
          <p:cNvSpPr/>
          <p:nvPr/>
        </p:nvSpPr>
        <p:spPr>
          <a:xfrm>
            <a:off x="8269698" y="184690"/>
            <a:ext cx="657764" cy="6793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b="1">
                <a:cs typeface="Calibri"/>
              </a:rPr>
              <a:t>H</a:t>
            </a:r>
          </a:p>
        </p:txBody>
      </p:sp>
      <p:sp>
        <p:nvSpPr>
          <p:cNvPr id="8" name="Speech Bubble: Rectangle with Corners Rounded 7">
            <a:extLst>
              <a:ext uri="{FF2B5EF4-FFF2-40B4-BE49-F238E27FC236}">
                <a16:creationId xmlns:a16="http://schemas.microsoft.com/office/drawing/2014/main" id="{556767ED-0735-E379-F90D-255A6CAB94F3}"/>
              </a:ext>
            </a:extLst>
          </p:cNvPr>
          <p:cNvSpPr/>
          <p:nvPr/>
        </p:nvSpPr>
        <p:spPr>
          <a:xfrm>
            <a:off x="5506374" y="3205226"/>
            <a:ext cx="1671738" cy="1166369"/>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"Maybe just upload a spreadsheet, and it auto populated the document?"</a:t>
            </a:r>
            <a:r>
              <a:rPr lang="en-GB" sz="1200">
                <a:solidFill>
                  <a:schemeClr val="tx1">
                    <a:lumMod val="75000"/>
                    <a:lumOff val="25000"/>
                  </a:schemeClr>
                </a:solidFill>
                <a:latin typeface="Arial"/>
                <a:ea typeface="+mn-lt"/>
                <a:cs typeface="+mn-lt"/>
              </a:rPr>
              <a:t> P2 AL2</a:t>
            </a:r>
            <a:endParaRPr lang="en-GB" sz="1200">
              <a:solidFill>
                <a:schemeClr val="tx1">
                  <a:lumMod val="75000"/>
                  <a:lumOff val="25000"/>
                </a:schemeClr>
              </a:solidFill>
              <a:latin typeface="Arial"/>
              <a:cs typeface="Arial"/>
            </a:endParaRPr>
          </a:p>
          <a:p>
            <a:endParaRPr lang="en-GB" sz="1200">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
        <p:nvSpPr>
          <p:cNvPr id="9" name="Speech Bubble: Rectangle with Corners Rounded 8">
            <a:extLst>
              <a:ext uri="{FF2B5EF4-FFF2-40B4-BE49-F238E27FC236}">
                <a16:creationId xmlns:a16="http://schemas.microsoft.com/office/drawing/2014/main" id="{919C7697-8BC0-E555-ED15-17650ADBCE61}"/>
              </a:ext>
            </a:extLst>
          </p:cNvPr>
          <p:cNvSpPr/>
          <p:nvPr/>
        </p:nvSpPr>
        <p:spPr>
          <a:xfrm>
            <a:off x="7305193" y="2877315"/>
            <a:ext cx="1671738" cy="1166369"/>
          </a:xfrm>
          <a:prstGeom prst="wedgeRoundRectCallout">
            <a:avLst/>
          </a:prstGeom>
          <a:solidFill>
            <a:schemeClr val="bg1"/>
          </a:solid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ea typeface="+mn-lt"/>
              <a:cs typeface="+mn-lt"/>
            </a:endParaRPr>
          </a:p>
          <a:p>
            <a:r>
              <a:rPr lang="en-GB" sz="1200" i="1">
                <a:solidFill>
                  <a:schemeClr val="tx1">
                    <a:lumMod val="75000"/>
                    <a:lumOff val="25000"/>
                  </a:schemeClr>
                </a:solidFill>
                <a:latin typeface="Arial"/>
                <a:ea typeface="+mn-lt"/>
                <a:cs typeface="+mn-lt"/>
              </a:rPr>
              <a:t>"This is a ridiculously complicated site"</a:t>
            </a:r>
            <a:r>
              <a:rPr lang="en-GB" sz="1200">
                <a:solidFill>
                  <a:schemeClr val="tx1">
                    <a:lumMod val="75000"/>
                    <a:lumOff val="25000"/>
                  </a:schemeClr>
                </a:solidFill>
                <a:latin typeface="Arial"/>
                <a:ea typeface="+mn-lt"/>
                <a:cs typeface="+mn-lt"/>
              </a:rPr>
              <a:t> P4 AL3</a:t>
            </a:r>
            <a:endParaRPr lang="en-GB" sz="1200">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ea typeface="+mn-lt"/>
              <a:cs typeface="+mn-lt"/>
            </a:endParaRPr>
          </a:p>
          <a:p>
            <a:endParaRPr lang="en-GB" sz="1200">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cs typeface="Calibri"/>
            </a:endParaRPr>
          </a:p>
          <a:p>
            <a:endParaRPr lang="en-GB" sz="1200" i="1">
              <a:solidFill>
                <a:schemeClr val="tx1">
                  <a:lumMod val="75000"/>
                  <a:lumOff val="25000"/>
                </a:schemeClr>
              </a:solidFill>
              <a:latin typeface="Arial"/>
              <a:ea typeface="+mn-lt"/>
              <a:cs typeface="+mn-lt"/>
            </a:endParaRPr>
          </a:p>
          <a:p>
            <a:endParaRPr lang="en-GB" sz="1200" i="1">
              <a:solidFill>
                <a:schemeClr val="tx1">
                  <a:lumMod val="75000"/>
                  <a:lumOff val="25000"/>
                </a:schemeClr>
              </a:solidFill>
              <a:latin typeface="Arial"/>
              <a:cs typeface="Calibri"/>
            </a:endParaRPr>
          </a:p>
          <a:p>
            <a:endParaRPr lang="en-GB" sz="1200">
              <a:solidFill>
                <a:schemeClr val="tx1">
                  <a:lumMod val="75000"/>
                  <a:lumOff val="25000"/>
                </a:schemeClr>
              </a:solidFill>
              <a:latin typeface="Arial"/>
              <a:cs typeface="Calibri"/>
            </a:endParaRPr>
          </a:p>
          <a:p>
            <a:pPr>
              <a:spcBef>
                <a:spcPts val="0"/>
              </a:spcBef>
              <a:spcAft>
                <a:spcPts val="0"/>
              </a:spcAft>
            </a:pPr>
            <a:endParaRPr lang="en-GB" sz="1200" i="1">
              <a:solidFill>
                <a:srgbClr val="000000"/>
              </a:solidFill>
              <a:latin typeface="Arial"/>
              <a:cs typeface="Calibri"/>
            </a:endParaRPr>
          </a:p>
          <a:p>
            <a:pPr algn="ctr"/>
            <a:endParaRPr lang="en-GB">
              <a:cs typeface="Calibri"/>
            </a:endParaRPr>
          </a:p>
        </p:txBody>
      </p:sp>
    </p:spTree>
    <p:extLst>
      <p:ext uri="{BB962C8B-B14F-4D97-AF65-F5344CB8AC3E}">
        <p14:creationId xmlns:p14="http://schemas.microsoft.com/office/powerpoint/2010/main" val="1347072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73730" y="642156"/>
            <a:ext cx="8264525" cy="361950"/>
          </a:xfrm>
        </p:spPr>
        <p:txBody>
          <a:bodyPr/>
          <a:lstStyle/>
          <a:p>
            <a:r>
              <a:rPr lang="en-GB">
                <a:solidFill>
                  <a:srgbClr val="00A33B"/>
                </a:solidFill>
                <a:latin typeface="Arial"/>
                <a:cs typeface="Arial"/>
              </a:rPr>
              <a:t>Summary: No one size fits all approach to submitting a site registration.</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42</a:t>
            </a:fld>
            <a:endParaRPr lang="en-GB" altLang="en-US" sz="1000"/>
          </a:p>
        </p:txBody>
      </p:sp>
      <p:sp>
        <p:nvSpPr>
          <p:cNvPr id="3" name="Content Placeholder 4">
            <a:extLst>
              <a:ext uri="{FF2B5EF4-FFF2-40B4-BE49-F238E27FC236}">
                <a16:creationId xmlns:a16="http://schemas.microsoft.com/office/drawing/2014/main" id="{28AADFBD-31C6-6D64-39FD-303FBDC80348}"/>
              </a:ext>
            </a:extLst>
          </p:cNvPr>
          <p:cNvSpPr txBox="1">
            <a:spLocks/>
          </p:cNvSpPr>
          <p:nvPr/>
        </p:nvSpPr>
        <p:spPr bwMode="auto">
          <a:xfrm>
            <a:off x="577260" y="1826496"/>
            <a:ext cx="6534841" cy="69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GB" sz="1400">
                <a:solidFill>
                  <a:srgbClr val="374151"/>
                </a:solidFill>
                <a:latin typeface="Arial"/>
                <a:cs typeface="Arial"/>
              </a:rPr>
              <a:t>The form gathers the information users anticipate, and those with AL1-AL2 accreditation find it easy to navigate on straightforward projects. Feedback is fairly positive, with users noting the similarity in the existing Qualtrics form.</a:t>
            </a:r>
            <a:endParaRPr lang="en-US" sz="1400">
              <a:solidFill>
                <a:srgbClr val="374151"/>
              </a:solidFill>
            </a:endParaRPr>
          </a:p>
          <a:p>
            <a:pPr>
              <a:buNone/>
              <a:defRPr/>
            </a:pPr>
            <a:r>
              <a:rPr lang="en-GB" sz="1400">
                <a:solidFill>
                  <a:srgbClr val="374151"/>
                </a:solidFill>
                <a:latin typeface="Arial"/>
                <a:cs typeface="Arial"/>
              </a:rPr>
              <a:t>However, as projects grow in complexity, featuring more roosts with various species (some AL2, all AL3,) the flow becomes less user-friendly. Completing and navigating these more intricate forms takes longer and becomes challenging. While complex projects are not the norm, the new designs do not adequately cater to the needs of highly experienced bat ecologists.</a:t>
            </a:r>
            <a:endParaRPr lang="en-GB" sz="1400">
              <a:solidFill>
                <a:srgbClr val="374151"/>
              </a:solidFill>
            </a:endParaRPr>
          </a:p>
          <a:p>
            <a:pPr marL="0" indent="0">
              <a:buNone/>
              <a:defRPr/>
            </a:pPr>
            <a:endParaRPr lang="en-GB" altLang="en-US" sz="1500">
              <a:solidFill>
                <a:schemeClr val="tx1">
                  <a:lumMod val="65000"/>
                  <a:lumOff val="35000"/>
                </a:schemeClr>
              </a:solidFill>
              <a:latin typeface="Arial"/>
              <a:cs typeface="Arial"/>
            </a:endParaRPr>
          </a:p>
          <a:p>
            <a:pPr>
              <a:buNone/>
              <a:defRPr/>
            </a:pPr>
            <a:endParaRPr lang="en-GB" sz="1500">
              <a:solidFill>
                <a:schemeClr val="tx1">
                  <a:lumMod val="65000"/>
                  <a:lumOff val="35000"/>
                </a:schemeClr>
              </a:solidFill>
              <a:latin typeface="Arial"/>
              <a:cs typeface="Arial"/>
            </a:endParaRPr>
          </a:p>
          <a:p>
            <a:pPr marL="0" indent="0">
              <a:buNone/>
              <a:defRPr/>
            </a:pPr>
            <a:endParaRPr lang="en-GB" altLang="en-US">
              <a:solidFill>
                <a:schemeClr val="tx1">
                  <a:lumMod val="65000"/>
                  <a:lumOff val="35000"/>
                </a:schemeClr>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spTree>
    <p:extLst>
      <p:ext uri="{BB962C8B-B14F-4D97-AF65-F5344CB8AC3E}">
        <p14:creationId xmlns:p14="http://schemas.microsoft.com/office/powerpoint/2010/main" val="3790683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73730" y="473517"/>
            <a:ext cx="8264525" cy="361950"/>
          </a:xfrm>
        </p:spPr>
        <p:txBody>
          <a:bodyPr/>
          <a:lstStyle/>
          <a:p>
            <a:r>
              <a:rPr lang="en-GB">
                <a:solidFill>
                  <a:srgbClr val="00A33B"/>
                </a:solidFill>
                <a:latin typeface="Arial"/>
                <a:cs typeface="Arial"/>
              </a:rPr>
              <a:t>Suggestions / What next</a:t>
            </a:r>
            <a:endParaRPr lang="en-GB">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43</a:t>
            </a:fld>
            <a:endParaRPr lang="en-GB" altLang="en-US" sz="1000"/>
          </a:p>
        </p:txBody>
      </p:sp>
      <p:sp>
        <p:nvSpPr>
          <p:cNvPr id="3" name="Content Placeholder 4">
            <a:extLst>
              <a:ext uri="{FF2B5EF4-FFF2-40B4-BE49-F238E27FC236}">
                <a16:creationId xmlns:a16="http://schemas.microsoft.com/office/drawing/2014/main" id="{28AADFBD-31C6-6D64-39FD-303FBDC80348}"/>
              </a:ext>
            </a:extLst>
          </p:cNvPr>
          <p:cNvSpPr txBox="1">
            <a:spLocks/>
          </p:cNvSpPr>
          <p:nvPr/>
        </p:nvSpPr>
        <p:spPr bwMode="auto">
          <a:xfrm>
            <a:off x="577260" y="1176100"/>
            <a:ext cx="6534841" cy="69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eaLnBrk="1" hangingPunct="1">
              <a:defRPr/>
            </a:pPr>
            <a:r>
              <a:rPr lang="en-GB" altLang="en-US" sz="1500">
                <a:solidFill>
                  <a:schemeClr val="tx1">
                    <a:lumMod val="65000"/>
                    <a:lumOff val="35000"/>
                  </a:schemeClr>
                </a:solidFill>
                <a:latin typeface="Arial"/>
                <a:cs typeface="Arial"/>
              </a:rPr>
              <a:t>Define an MVP (simple vs more complex submissions?)</a:t>
            </a:r>
          </a:p>
          <a:p>
            <a:pPr marL="285750" indent="-285750">
              <a:defRPr/>
            </a:pPr>
            <a:r>
              <a:rPr lang="en-GB" altLang="en-US" sz="1500">
                <a:solidFill>
                  <a:schemeClr val="tx1">
                    <a:lumMod val="65000"/>
                    <a:lumOff val="35000"/>
                  </a:schemeClr>
                </a:solidFill>
                <a:latin typeface="Arial"/>
                <a:cs typeface="Arial"/>
              </a:rPr>
              <a:t>Research with assessors to understand impact of findings</a:t>
            </a:r>
          </a:p>
          <a:p>
            <a:pPr marL="285750" indent="-285750">
              <a:defRPr/>
            </a:pPr>
            <a:r>
              <a:rPr lang="en-GB" altLang="en-US" sz="1500">
                <a:solidFill>
                  <a:schemeClr val="tx1">
                    <a:lumMod val="65000"/>
                    <a:lumOff val="35000"/>
                  </a:schemeClr>
                </a:solidFill>
                <a:latin typeface="Arial"/>
                <a:cs typeface="Arial"/>
              </a:rPr>
              <a:t>Unmoderated card sort to define roost impact types</a:t>
            </a:r>
          </a:p>
          <a:p>
            <a:pPr marL="285750" indent="-285750">
              <a:defRPr/>
            </a:pPr>
            <a:r>
              <a:rPr lang="en-GB" altLang="en-US" sz="1500">
                <a:solidFill>
                  <a:schemeClr val="tx1">
                    <a:lumMod val="65000"/>
                    <a:lumOff val="35000"/>
                  </a:schemeClr>
                </a:solidFill>
                <a:latin typeface="Arial"/>
                <a:cs typeface="Arial"/>
              </a:rPr>
              <a:t>Roost flow design iterations as mapped in next slide</a:t>
            </a:r>
          </a:p>
          <a:p>
            <a:pPr marL="285750" indent="-285750">
              <a:defRPr/>
            </a:pPr>
            <a:r>
              <a:rPr lang="en-GB" altLang="en-US" sz="1500">
                <a:solidFill>
                  <a:schemeClr val="tx1">
                    <a:lumMod val="65000"/>
                    <a:lumOff val="35000"/>
                  </a:schemeClr>
                </a:solidFill>
                <a:latin typeface="Arial"/>
                <a:cs typeface="Arial"/>
              </a:rPr>
              <a:t>Test remaining flows with ecologists of mixed level </a:t>
            </a:r>
          </a:p>
          <a:p>
            <a:pPr marL="285750" indent="-285750">
              <a:defRPr/>
            </a:pPr>
            <a:r>
              <a:rPr lang="en-GB" altLang="en-US" sz="1500">
                <a:solidFill>
                  <a:schemeClr val="tx1">
                    <a:lumMod val="65000"/>
                    <a:lumOff val="35000"/>
                  </a:schemeClr>
                </a:solidFill>
                <a:latin typeface="Arial"/>
                <a:cs typeface="Arial"/>
              </a:rPr>
              <a:t>Validate discovery / alpha user needs </a:t>
            </a:r>
          </a:p>
          <a:p>
            <a:pPr marL="285750" indent="-285750">
              <a:defRPr/>
            </a:pPr>
            <a:endParaRPr lang="en-GB" altLang="en-US" sz="1500">
              <a:solidFill>
                <a:schemeClr val="tx1">
                  <a:lumMod val="65000"/>
                  <a:lumOff val="35000"/>
                </a:schemeClr>
              </a:solidFill>
              <a:latin typeface="Arial"/>
              <a:cs typeface="Arial"/>
            </a:endParaRPr>
          </a:p>
          <a:p>
            <a:pPr marL="0" indent="0">
              <a:buNone/>
              <a:defRPr/>
            </a:pPr>
            <a:r>
              <a:rPr lang="en-GB" altLang="en-US" sz="1500">
                <a:solidFill>
                  <a:schemeClr val="tx1">
                    <a:lumMod val="65000"/>
                    <a:lumOff val="35000"/>
                  </a:schemeClr>
                </a:solidFill>
                <a:latin typeface="Arial"/>
                <a:cs typeface="Arial"/>
              </a:rPr>
              <a:t>+ Exploratory research to create a richer picture of user needs / journeys:</a:t>
            </a:r>
          </a:p>
          <a:p>
            <a:pPr marL="285750" indent="-285750">
              <a:defRPr/>
            </a:pPr>
            <a:r>
              <a:rPr lang="en-GB" altLang="en-US" sz="1500">
                <a:solidFill>
                  <a:schemeClr val="tx1">
                    <a:lumMod val="65000"/>
                    <a:lumOff val="35000"/>
                  </a:schemeClr>
                </a:solidFill>
                <a:latin typeface="Arial"/>
                <a:cs typeface="Arial"/>
              </a:rPr>
              <a:t>Dedicated research on planning a site reg / extraction of information </a:t>
            </a:r>
          </a:p>
          <a:p>
            <a:pPr marL="285750" indent="-285750">
              <a:defRPr/>
            </a:pPr>
            <a:r>
              <a:rPr lang="en-GB" altLang="en-US" sz="1500">
                <a:solidFill>
                  <a:schemeClr val="tx1">
                    <a:lumMod val="65000"/>
                    <a:lumOff val="35000"/>
                  </a:schemeClr>
                </a:solidFill>
                <a:latin typeface="Arial"/>
                <a:cs typeface="Arial"/>
              </a:rPr>
              <a:t>Dedicated research with more experienced ecologists to understand nuances.</a:t>
            </a:r>
            <a:endParaRPr lang="en-GB" altLang="en-US" sz="1500">
              <a:solidFill>
                <a:schemeClr val="tx1">
                  <a:lumMod val="65000"/>
                  <a:lumOff val="35000"/>
                </a:schemeClr>
              </a:solidFill>
              <a:latin typeface="Arial" charset="0"/>
              <a:cs typeface="Arial" charset="0"/>
            </a:endParaRPr>
          </a:p>
          <a:p>
            <a:pPr marL="285750" indent="-285750">
              <a:defRPr/>
            </a:pPr>
            <a:endParaRPr lang="en-GB" altLang="en-US" sz="1500">
              <a:solidFill>
                <a:schemeClr val="tx1">
                  <a:lumMod val="65000"/>
                  <a:lumOff val="35000"/>
                </a:schemeClr>
              </a:solidFill>
              <a:latin typeface="Arial" charset="0"/>
              <a:cs typeface="Arial" charset="0"/>
            </a:endParaRPr>
          </a:p>
          <a:p>
            <a:pPr>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595959"/>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a:p>
            <a:pPr eaLnBrk="1" hangingPunct="1">
              <a:buFont typeface="Arial" charset="0"/>
              <a:buChar char="•"/>
              <a:defRPr/>
            </a:pPr>
            <a:endParaRPr lang="en-GB" altLang="en-US">
              <a:solidFill>
                <a:schemeClr val="tx1"/>
              </a:solidFill>
              <a:latin typeface="Arial" charset="0"/>
              <a:cs typeface="Arial" charset="0"/>
            </a:endParaRPr>
          </a:p>
        </p:txBody>
      </p:sp>
    </p:spTree>
    <p:extLst>
      <p:ext uri="{BB962C8B-B14F-4D97-AF65-F5344CB8AC3E}">
        <p14:creationId xmlns:p14="http://schemas.microsoft.com/office/powerpoint/2010/main" val="2622978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GB" altLang="en-US">
                <a:solidFill>
                  <a:srgbClr val="00A33B"/>
                </a:solidFill>
                <a:latin typeface="Arial"/>
                <a:cs typeface="Arial"/>
              </a:rPr>
              <a:t>Low Impact</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44</a:t>
            </a:fld>
            <a:endParaRPr lang="en-GB" altLang="en-US" sz="1000"/>
          </a:p>
        </p:txBody>
      </p:sp>
      <p:sp>
        <p:nvSpPr>
          <p:cNvPr id="4" name="Content Placeholder 4">
            <a:extLst>
              <a:ext uri="{FF2B5EF4-FFF2-40B4-BE49-F238E27FC236}">
                <a16:creationId xmlns:a16="http://schemas.microsoft.com/office/drawing/2014/main" id="{6FCFF46C-4316-791F-3BCE-DE9101C33AFE}"/>
              </a:ext>
            </a:extLst>
          </p:cNvPr>
          <p:cNvSpPr txBox="1">
            <a:spLocks/>
          </p:cNvSpPr>
          <p:nvPr/>
        </p:nvSpPr>
        <p:spPr bwMode="auto">
          <a:xfrm>
            <a:off x="523219" y="975127"/>
            <a:ext cx="7921431" cy="69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GB" altLang="en-US" sz="1500">
                <a:solidFill>
                  <a:schemeClr val="tx1">
                    <a:lumMod val="65000"/>
                    <a:lumOff val="35000"/>
                  </a:schemeClr>
                </a:solidFill>
                <a:latin typeface="Arial"/>
                <a:cs typeface="Arial"/>
              </a:rPr>
              <a:t>*impact measured on quantity / severity. Difficult to measure without understanding the full picture and impact on other user groups (assessors.)</a:t>
            </a:r>
            <a:endParaRPr lang="en-GB" altLang="en-US" sz="1500">
              <a:solidFill>
                <a:schemeClr val="tx1">
                  <a:lumMod val="65000"/>
                  <a:lumOff val="35000"/>
                </a:schemeClr>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a:p>
            <a:pPr eaLnBrk="1" hangingPunct="1">
              <a:buFont typeface="Arial" charset="0"/>
              <a:buChar char="•"/>
              <a:defRPr/>
            </a:pPr>
            <a:endParaRPr lang="en-GB" altLang="en-US">
              <a:solidFill>
                <a:srgbClr val="000000"/>
              </a:solidFill>
              <a:latin typeface="Arial" charset="0"/>
              <a:cs typeface="Arial" charset="0"/>
            </a:endParaRPr>
          </a:p>
        </p:txBody>
      </p:sp>
      <p:graphicFrame>
        <p:nvGraphicFramePr>
          <p:cNvPr id="6" name="Table 2">
            <a:extLst>
              <a:ext uri="{FF2B5EF4-FFF2-40B4-BE49-F238E27FC236}">
                <a16:creationId xmlns:a16="http://schemas.microsoft.com/office/drawing/2014/main" id="{79A8571F-C66C-686B-73FB-0616C32B11B4}"/>
              </a:ext>
            </a:extLst>
          </p:cNvPr>
          <p:cNvGraphicFramePr>
            <a:graphicFrameLocks noGrp="1"/>
          </p:cNvGraphicFramePr>
          <p:nvPr>
            <p:extLst>
              <p:ext uri="{D42A27DB-BD31-4B8C-83A1-F6EECF244321}">
                <p14:modId xmlns:p14="http://schemas.microsoft.com/office/powerpoint/2010/main" val="708666224"/>
              </p:ext>
            </p:extLst>
          </p:nvPr>
        </p:nvGraphicFramePr>
        <p:xfrm>
          <a:off x="477904" y="1713168"/>
          <a:ext cx="7917542" cy="2651760"/>
        </p:xfrm>
        <a:graphic>
          <a:graphicData uri="http://schemas.openxmlformats.org/drawingml/2006/table">
            <a:tbl>
              <a:tblPr firstRow="1" bandRow="1">
                <a:tableStyleId>{5C22544A-7EE6-4342-B048-85BDC9FD1C3A}</a:tableStyleId>
              </a:tblPr>
              <a:tblGrid>
                <a:gridCol w="1629434">
                  <a:extLst>
                    <a:ext uri="{9D8B030D-6E8A-4147-A177-3AD203B41FA5}">
                      <a16:colId xmlns:a16="http://schemas.microsoft.com/office/drawing/2014/main" val="1509330342"/>
                    </a:ext>
                  </a:extLst>
                </a:gridCol>
                <a:gridCol w="1399808">
                  <a:extLst>
                    <a:ext uri="{9D8B030D-6E8A-4147-A177-3AD203B41FA5}">
                      <a16:colId xmlns:a16="http://schemas.microsoft.com/office/drawing/2014/main" val="2099716730"/>
                    </a:ext>
                  </a:extLst>
                </a:gridCol>
                <a:gridCol w="1208581">
                  <a:extLst>
                    <a:ext uri="{9D8B030D-6E8A-4147-A177-3AD203B41FA5}">
                      <a16:colId xmlns:a16="http://schemas.microsoft.com/office/drawing/2014/main" val="4046111829"/>
                    </a:ext>
                  </a:extLst>
                </a:gridCol>
                <a:gridCol w="2050285">
                  <a:extLst>
                    <a:ext uri="{9D8B030D-6E8A-4147-A177-3AD203B41FA5}">
                      <a16:colId xmlns:a16="http://schemas.microsoft.com/office/drawing/2014/main" val="185523945"/>
                    </a:ext>
                  </a:extLst>
                </a:gridCol>
                <a:gridCol w="1629434">
                  <a:extLst>
                    <a:ext uri="{9D8B030D-6E8A-4147-A177-3AD203B41FA5}">
                      <a16:colId xmlns:a16="http://schemas.microsoft.com/office/drawing/2014/main" val="2408298264"/>
                    </a:ext>
                  </a:extLst>
                </a:gridCol>
              </a:tblGrid>
              <a:tr h="370840">
                <a:tc>
                  <a:txBody>
                    <a:bodyPr/>
                    <a:lstStyle/>
                    <a:p>
                      <a:pPr algn="ctr"/>
                      <a:r>
                        <a:rPr lang="en-GB" sz="1200">
                          <a:latin typeface="Arial"/>
                        </a:rPr>
                        <a:t>Insight</a:t>
                      </a:r>
                    </a:p>
                  </a:txBody>
                  <a:tcPr/>
                </a:tc>
                <a:tc>
                  <a:txBody>
                    <a:bodyPr/>
                    <a:lstStyle/>
                    <a:p>
                      <a:pPr algn="ctr"/>
                      <a:r>
                        <a:rPr lang="en-GB" sz="1200">
                          <a:latin typeface="Arial"/>
                        </a:rPr>
                        <a:t>Who does it impact</a:t>
                      </a:r>
                    </a:p>
                  </a:txBody>
                  <a:tcPr/>
                </a:tc>
                <a:tc>
                  <a:txBody>
                    <a:bodyPr/>
                    <a:lstStyle/>
                    <a:p>
                      <a:pPr lvl="0" algn="ctr">
                        <a:buNone/>
                      </a:pPr>
                      <a:r>
                        <a:rPr lang="en-GB" sz="1200">
                          <a:latin typeface="Arial"/>
                        </a:rPr>
                        <a:t>Page</a:t>
                      </a:r>
                    </a:p>
                  </a:txBody>
                  <a:tcPr/>
                </a:tc>
                <a:tc>
                  <a:txBody>
                    <a:bodyPr/>
                    <a:lstStyle/>
                    <a:p>
                      <a:pPr algn="ctr"/>
                      <a:r>
                        <a:rPr lang="en-GB" sz="1200">
                          <a:latin typeface="Arial"/>
                        </a:rPr>
                        <a:t>HMW</a:t>
                      </a:r>
                    </a:p>
                  </a:txBody>
                  <a:tcPr/>
                </a:tc>
                <a:tc>
                  <a:txBody>
                    <a:bodyPr/>
                    <a:lstStyle/>
                    <a:p>
                      <a:pPr algn="ctr"/>
                      <a:r>
                        <a:rPr lang="en-GB" sz="1200">
                          <a:latin typeface="Arial"/>
                        </a:rPr>
                        <a:t>Suggestion</a:t>
                      </a:r>
                    </a:p>
                  </a:txBody>
                  <a:tcPr/>
                </a:tc>
                <a:extLst>
                  <a:ext uri="{0D108BD9-81ED-4DB2-BD59-A6C34878D82A}">
                    <a16:rowId xmlns:a16="http://schemas.microsoft.com/office/drawing/2014/main" val="3769931058"/>
                  </a:ext>
                </a:extLst>
              </a:tr>
              <a:tr h="370840">
                <a:tc>
                  <a:txBody>
                    <a:bodyPr/>
                    <a:lstStyle/>
                    <a:p>
                      <a:pPr marL="0" marR="0" lvl="0" indent="0" algn="l">
                        <a:lnSpc>
                          <a:spcPct val="90000"/>
                        </a:lnSpc>
                        <a:spcBef>
                          <a:spcPts val="1000"/>
                        </a:spcBef>
                        <a:spcAft>
                          <a:spcPct val="0"/>
                        </a:spcAft>
                        <a:buNone/>
                      </a:pPr>
                      <a:r>
                        <a:rPr lang="en-GB" sz="1200" b="0" i="0" u="none" strike="noStrike" noProof="0">
                          <a:solidFill>
                            <a:schemeClr val="tx1">
                              <a:lumMod val="65000"/>
                              <a:lumOff val="35000"/>
                            </a:schemeClr>
                          </a:solidFill>
                          <a:latin typeface="Arial"/>
                        </a:rPr>
                        <a:t>Users amend the format of the 10-digit grid ref code</a:t>
                      </a:r>
                    </a:p>
                  </a:txBody>
                  <a:tcPr/>
                </a:tc>
                <a:tc>
                  <a:txBody>
                    <a:bodyPr/>
                    <a:lstStyle/>
                    <a:p>
                      <a:r>
                        <a:rPr lang="en-GB" sz="1200">
                          <a:latin typeface="Arial"/>
                        </a:rPr>
                        <a:t>All levels</a:t>
                      </a:r>
                    </a:p>
                  </a:txBody>
                  <a:tcPr/>
                </a:tc>
                <a:tc>
                  <a:txBody>
                    <a:bodyPr/>
                    <a:lstStyle/>
                    <a:p>
                      <a:pPr lvl="0" algn="ctr">
                        <a:buNone/>
                      </a:pPr>
                      <a:r>
                        <a:rPr lang="en-GB" sz="1200">
                          <a:latin typeface="Arial"/>
                        </a:rPr>
                        <a:t>31</a:t>
                      </a:r>
                    </a:p>
                  </a:txBody>
                  <a:tcPr/>
                </a:tc>
                <a:tc>
                  <a:txBody>
                    <a:bodyPr/>
                    <a:lstStyle/>
                    <a:p>
                      <a:pPr lvl="0">
                        <a:buNone/>
                      </a:pPr>
                      <a:r>
                        <a:rPr lang="en-GB" sz="1200" b="0" i="0" u="none" strike="noStrike" noProof="0">
                          <a:solidFill>
                            <a:srgbClr val="000000"/>
                          </a:solidFill>
                          <a:latin typeface="Arial"/>
                        </a:rPr>
                        <a:t>How might we help users communicate information about the location of their roosts in a way that is quick and intuitive?</a:t>
                      </a:r>
                    </a:p>
                  </a:txBody>
                  <a:tcPr/>
                </a:tc>
                <a:tc>
                  <a:txBody>
                    <a:bodyPr/>
                    <a:lstStyle/>
                    <a:p>
                      <a:pPr marL="171450" indent="-171450">
                        <a:buFont typeface="Arial"/>
                        <a:buChar char="•"/>
                      </a:pPr>
                      <a:r>
                        <a:rPr lang="en-GB" sz="1200">
                          <a:latin typeface="Arial"/>
                        </a:rPr>
                        <a:t>Design Iterations</a:t>
                      </a:r>
                    </a:p>
                  </a:txBody>
                  <a:tcPr/>
                </a:tc>
                <a:extLst>
                  <a:ext uri="{0D108BD9-81ED-4DB2-BD59-A6C34878D82A}">
                    <a16:rowId xmlns:a16="http://schemas.microsoft.com/office/drawing/2014/main" val="3651185855"/>
                  </a:ext>
                </a:extLst>
              </a:tr>
              <a:tr h="370839">
                <a:tc>
                  <a:txBody>
                    <a:bodyPr/>
                    <a:lstStyle/>
                    <a:p>
                      <a:pPr lvl="0">
                        <a:buNone/>
                      </a:pPr>
                      <a:r>
                        <a:rPr lang="en-GB" sz="1200" b="0" i="0" u="none" strike="noStrike" noProof="0">
                          <a:solidFill>
                            <a:srgbClr val="374151"/>
                          </a:solidFill>
                          <a:latin typeface="Arial"/>
                        </a:rPr>
                        <a:t>Access unclear when points are clustered, like tiles on a roof or spots on a tree. </a:t>
                      </a:r>
                    </a:p>
                  </a:txBody>
                  <a:tcPr/>
                </a:tc>
                <a:tc>
                  <a:txBody>
                    <a:bodyPr/>
                    <a:lstStyle/>
                    <a:p>
                      <a:pPr lvl="0">
                        <a:buNone/>
                      </a:pPr>
                      <a:r>
                        <a:rPr lang="en-GB" sz="1200">
                          <a:latin typeface="Arial"/>
                        </a:rPr>
                        <a:t>All levels</a:t>
                      </a:r>
                    </a:p>
                    <a:p>
                      <a:pPr lvl="0">
                        <a:buNone/>
                      </a:pPr>
                      <a:endParaRPr lang="en-GB" sz="1200">
                        <a:latin typeface="Arial"/>
                      </a:endParaRPr>
                    </a:p>
                  </a:txBody>
                  <a:tcPr/>
                </a:tc>
                <a:tc>
                  <a:txBody>
                    <a:bodyPr/>
                    <a:lstStyle/>
                    <a:p>
                      <a:pPr lvl="0" algn="ctr">
                        <a:buNone/>
                      </a:pPr>
                      <a:r>
                        <a:rPr lang="en-GB" sz="1200">
                          <a:latin typeface="Arial"/>
                        </a:rPr>
                        <a:t>33</a:t>
                      </a:r>
                    </a:p>
                  </a:txBody>
                  <a:tcPr/>
                </a:tc>
                <a:tc>
                  <a:txBody>
                    <a:bodyPr/>
                    <a:lstStyle/>
                    <a:p>
                      <a:pPr lvl="0">
                        <a:buNone/>
                      </a:pPr>
                      <a:r>
                        <a:rPr lang="en-GB" sz="1200">
                          <a:latin typeface="Arial"/>
                        </a:rPr>
                        <a:t>How might we increase user confidence that they are entering measurements in accordance with assessor expectations?</a:t>
                      </a:r>
                    </a:p>
                  </a:txBody>
                  <a:tcPr/>
                </a:tc>
                <a:tc>
                  <a:txBody>
                    <a:bodyPr/>
                    <a:lstStyle/>
                    <a:p>
                      <a:pPr marL="171450" lvl="0" indent="-171450">
                        <a:buFont typeface="Arial"/>
                        <a:buChar char="•"/>
                      </a:pPr>
                      <a:r>
                        <a:rPr lang="en-GB" sz="1200">
                          <a:latin typeface="Arial"/>
                        </a:rPr>
                        <a:t>Design iterations : Guidance on common scenarios?</a:t>
                      </a:r>
                    </a:p>
                  </a:txBody>
                  <a:tcPr/>
                </a:tc>
                <a:extLst>
                  <a:ext uri="{0D108BD9-81ED-4DB2-BD59-A6C34878D82A}">
                    <a16:rowId xmlns:a16="http://schemas.microsoft.com/office/drawing/2014/main" val="988068931"/>
                  </a:ext>
                </a:extLst>
              </a:tr>
            </a:tbl>
          </a:graphicData>
        </a:graphic>
      </p:graphicFrame>
    </p:spTree>
    <p:extLst>
      <p:ext uri="{BB962C8B-B14F-4D97-AF65-F5344CB8AC3E}">
        <p14:creationId xmlns:p14="http://schemas.microsoft.com/office/powerpoint/2010/main" val="3195006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hangingPunct="1"/>
            <a:r>
              <a:rPr lang="en-GB" altLang="en-US">
                <a:solidFill>
                  <a:srgbClr val="00A33B"/>
                </a:solidFill>
                <a:latin typeface="Arial"/>
                <a:cs typeface="Arial"/>
              </a:rPr>
              <a:t>Low Impact</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45</a:t>
            </a:fld>
            <a:endParaRPr lang="en-GB" altLang="en-US" sz="1000"/>
          </a:p>
        </p:txBody>
      </p:sp>
      <p:graphicFrame>
        <p:nvGraphicFramePr>
          <p:cNvPr id="6" name="Table 2">
            <a:extLst>
              <a:ext uri="{FF2B5EF4-FFF2-40B4-BE49-F238E27FC236}">
                <a16:creationId xmlns:a16="http://schemas.microsoft.com/office/drawing/2014/main" id="{79A8571F-C66C-686B-73FB-0616C32B11B4}"/>
              </a:ext>
            </a:extLst>
          </p:cNvPr>
          <p:cNvGraphicFramePr>
            <a:graphicFrameLocks noGrp="1"/>
          </p:cNvGraphicFramePr>
          <p:nvPr>
            <p:extLst>
              <p:ext uri="{D42A27DB-BD31-4B8C-83A1-F6EECF244321}">
                <p14:modId xmlns:p14="http://schemas.microsoft.com/office/powerpoint/2010/main" val="1570175813"/>
              </p:ext>
            </p:extLst>
          </p:nvPr>
        </p:nvGraphicFramePr>
        <p:xfrm>
          <a:off x="543486" y="935553"/>
          <a:ext cx="7917542" cy="3877056"/>
        </p:xfrm>
        <a:graphic>
          <a:graphicData uri="http://schemas.openxmlformats.org/drawingml/2006/table">
            <a:tbl>
              <a:tblPr firstRow="1" bandRow="1">
                <a:tableStyleId>{5C22544A-7EE6-4342-B048-85BDC9FD1C3A}</a:tableStyleId>
              </a:tblPr>
              <a:tblGrid>
                <a:gridCol w="1629434">
                  <a:extLst>
                    <a:ext uri="{9D8B030D-6E8A-4147-A177-3AD203B41FA5}">
                      <a16:colId xmlns:a16="http://schemas.microsoft.com/office/drawing/2014/main" val="1509330342"/>
                    </a:ext>
                  </a:extLst>
                </a:gridCol>
                <a:gridCol w="1399808">
                  <a:extLst>
                    <a:ext uri="{9D8B030D-6E8A-4147-A177-3AD203B41FA5}">
                      <a16:colId xmlns:a16="http://schemas.microsoft.com/office/drawing/2014/main" val="2099716730"/>
                    </a:ext>
                  </a:extLst>
                </a:gridCol>
                <a:gridCol w="941569">
                  <a:extLst>
                    <a:ext uri="{9D8B030D-6E8A-4147-A177-3AD203B41FA5}">
                      <a16:colId xmlns:a16="http://schemas.microsoft.com/office/drawing/2014/main" val="4046111829"/>
                    </a:ext>
                  </a:extLst>
                </a:gridCol>
                <a:gridCol w="2317297">
                  <a:extLst>
                    <a:ext uri="{9D8B030D-6E8A-4147-A177-3AD203B41FA5}">
                      <a16:colId xmlns:a16="http://schemas.microsoft.com/office/drawing/2014/main" val="185523945"/>
                    </a:ext>
                  </a:extLst>
                </a:gridCol>
                <a:gridCol w="1629434">
                  <a:extLst>
                    <a:ext uri="{9D8B030D-6E8A-4147-A177-3AD203B41FA5}">
                      <a16:colId xmlns:a16="http://schemas.microsoft.com/office/drawing/2014/main" val="2408298264"/>
                    </a:ext>
                  </a:extLst>
                </a:gridCol>
              </a:tblGrid>
              <a:tr h="370840">
                <a:tc>
                  <a:txBody>
                    <a:bodyPr/>
                    <a:lstStyle/>
                    <a:p>
                      <a:pPr algn="ctr"/>
                      <a:r>
                        <a:rPr lang="en-GB" sz="1200">
                          <a:latin typeface="Arial"/>
                        </a:rPr>
                        <a:t>Insight</a:t>
                      </a:r>
                    </a:p>
                  </a:txBody>
                  <a:tcPr/>
                </a:tc>
                <a:tc>
                  <a:txBody>
                    <a:bodyPr/>
                    <a:lstStyle/>
                    <a:p>
                      <a:pPr algn="ctr"/>
                      <a:r>
                        <a:rPr lang="en-GB" sz="1200">
                          <a:latin typeface="Arial"/>
                        </a:rPr>
                        <a:t>Who does it impact</a:t>
                      </a:r>
                    </a:p>
                  </a:txBody>
                  <a:tcPr/>
                </a:tc>
                <a:tc>
                  <a:txBody>
                    <a:bodyPr/>
                    <a:lstStyle/>
                    <a:p>
                      <a:pPr lvl="0" algn="ctr">
                        <a:buNone/>
                      </a:pPr>
                      <a:r>
                        <a:rPr lang="en-GB" sz="1200">
                          <a:latin typeface="Arial"/>
                        </a:rPr>
                        <a:t>Page</a:t>
                      </a:r>
                    </a:p>
                  </a:txBody>
                  <a:tcPr/>
                </a:tc>
                <a:tc>
                  <a:txBody>
                    <a:bodyPr/>
                    <a:lstStyle/>
                    <a:p>
                      <a:pPr algn="ctr"/>
                      <a:r>
                        <a:rPr lang="en-GB" sz="1200">
                          <a:latin typeface="Arial"/>
                        </a:rPr>
                        <a:t>HMW</a:t>
                      </a:r>
                    </a:p>
                  </a:txBody>
                  <a:tcPr/>
                </a:tc>
                <a:tc>
                  <a:txBody>
                    <a:bodyPr/>
                    <a:lstStyle/>
                    <a:p>
                      <a:pPr algn="ctr"/>
                      <a:r>
                        <a:rPr lang="en-GB" sz="1200">
                          <a:latin typeface="Arial"/>
                        </a:rPr>
                        <a:t>Suggestion</a:t>
                      </a:r>
                    </a:p>
                  </a:txBody>
                  <a:tcPr/>
                </a:tc>
                <a:extLst>
                  <a:ext uri="{0D108BD9-81ED-4DB2-BD59-A6C34878D82A}">
                    <a16:rowId xmlns:a16="http://schemas.microsoft.com/office/drawing/2014/main" val="3769931058"/>
                  </a:ext>
                </a:extLst>
              </a:tr>
              <a:tr h="370838">
                <a:tc>
                  <a:txBody>
                    <a:bodyPr/>
                    <a:lstStyle/>
                    <a:p>
                      <a:pPr marL="0" marR="0" lvl="0" indent="0" algn="l">
                        <a:lnSpc>
                          <a:spcPct val="90000"/>
                        </a:lnSpc>
                        <a:spcBef>
                          <a:spcPts val="1000"/>
                        </a:spcBef>
                        <a:spcAft>
                          <a:spcPct val="0"/>
                        </a:spcAft>
                        <a:buNone/>
                      </a:pPr>
                      <a:r>
                        <a:rPr lang="en-GB" sz="1200" b="0" i="0" u="none" strike="noStrike" noProof="0">
                          <a:solidFill>
                            <a:schemeClr val="tx1">
                              <a:lumMod val="65000"/>
                              <a:lumOff val="35000"/>
                            </a:schemeClr>
                          </a:solidFill>
                          <a:latin typeface="Arial"/>
                        </a:rPr>
                        <a:t>Users select Yes, despite not requiring compensation. 'Not required'  makes users over think their answer.</a:t>
                      </a:r>
                      <a:endParaRPr lang="en-GB" sz="1200">
                        <a:latin typeface="Arial"/>
                      </a:endParaRPr>
                    </a:p>
                  </a:txBody>
                  <a:tcPr/>
                </a:tc>
                <a:tc>
                  <a:txBody>
                    <a:bodyPr/>
                    <a:lstStyle/>
                    <a:p>
                      <a:pPr lvl="0">
                        <a:buNone/>
                      </a:pPr>
                      <a:r>
                        <a:rPr lang="en-GB" sz="1200">
                          <a:latin typeface="Arial"/>
                        </a:rPr>
                        <a:t>All levels</a:t>
                      </a:r>
                      <a:endParaRPr lang="en-US"/>
                    </a:p>
                  </a:txBody>
                  <a:tcPr/>
                </a:tc>
                <a:tc>
                  <a:txBody>
                    <a:bodyPr/>
                    <a:lstStyle/>
                    <a:p>
                      <a:pPr lvl="0" algn="ctr">
                        <a:buNone/>
                      </a:pPr>
                      <a:r>
                        <a:rPr lang="en-GB" sz="1200">
                          <a:latin typeface="Arial"/>
                        </a:rPr>
                        <a:t>36</a:t>
                      </a:r>
                    </a:p>
                  </a:txBody>
                  <a:tcPr/>
                </a:tc>
                <a:tc>
                  <a:txBody>
                    <a:bodyPr/>
                    <a:lstStyle/>
                    <a:p>
                      <a:pPr lvl="0">
                        <a:buNone/>
                      </a:pPr>
                      <a:r>
                        <a:rPr lang="en-GB" sz="1200">
                          <a:latin typeface="Arial"/>
                        </a:rPr>
                        <a:t>How might we help users communicate information about compensation in a way that is quick and intuitive?</a:t>
                      </a:r>
                    </a:p>
                  </a:txBody>
                  <a:tcPr/>
                </a:tc>
                <a:tc>
                  <a:txBody>
                    <a:bodyPr/>
                    <a:lstStyle/>
                    <a:p>
                      <a:pPr marL="171450" lvl="0" indent="-171450">
                        <a:buFont typeface="Arial"/>
                        <a:buChar char="•"/>
                      </a:pPr>
                      <a:r>
                        <a:rPr lang="en-GB" sz="1200">
                          <a:latin typeface="Arial"/>
                        </a:rPr>
                        <a:t>Design iterations: look into need of 'not required' </a:t>
                      </a:r>
                      <a:endParaRPr lang="en-US"/>
                    </a:p>
                  </a:txBody>
                  <a:tcPr/>
                </a:tc>
                <a:extLst>
                  <a:ext uri="{0D108BD9-81ED-4DB2-BD59-A6C34878D82A}">
                    <a16:rowId xmlns:a16="http://schemas.microsoft.com/office/drawing/2014/main" val="1454675727"/>
                  </a:ext>
                </a:extLst>
              </a:tr>
              <a:tr h="370838">
                <a:tc>
                  <a:txBody>
                    <a:bodyPr/>
                    <a:lstStyle/>
                    <a:p>
                      <a:pPr marL="0" lvl="0" indent="0" algn="l">
                        <a:lnSpc>
                          <a:spcPct val="90000"/>
                        </a:lnSpc>
                        <a:spcBef>
                          <a:spcPts val="1000"/>
                        </a:spcBef>
                        <a:spcAft>
                          <a:spcPct val="0"/>
                        </a:spcAft>
                        <a:buNone/>
                      </a:pPr>
                      <a:r>
                        <a:rPr lang="en-GB" sz="1200" b="0" i="0" u="none" strike="noStrike" noProof="0">
                          <a:solidFill>
                            <a:schemeClr val="tx1">
                              <a:lumMod val="75000"/>
                              <a:lumOff val="25000"/>
                            </a:schemeClr>
                          </a:solidFill>
                          <a:latin typeface="Arial"/>
                        </a:rPr>
                        <a:t>'other'  used when describing where they will create the compensation. (Trees as opposed to buildings)</a:t>
                      </a:r>
                      <a:endParaRPr lang="en-US" sz="1200">
                        <a:solidFill>
                          <a:schemeClr val="tx1">
                            <a:lumMod val="75000"/>
                            <a:lumOff val="25000"/>
                          </a:schemeClr>
                        </a:solidFill>
                        <a:latin typeface="Arial"/>
                      </a:endParaRPr>
                    </a:p>
                  </a:txBody>
                  <a:tcPr/>
                </a:tc>
                <a:tc>
                  <a:txBody>
                    <a:bodyPr/>
                    <a:lstStyle/>
                    <a:p>
                      <a:pPr lvl="0">
                        <a:buNone/>
                      </a:pPr>
                      <a:r>
                        <a:rPr lang="en-GB" sz="1200">
                          <a:latin typeface="Arial"/>
                        </a:rPr>
                        <a:t>All levels</a:t>
                      </a:r>
                    </a:p>
                  </a:txBody>
                  <a:tcPr/>
                </a:tc>
                <a:tc>
                  <a:txBody>
                    <a:bodyPr/>
                    <a:lstStyle/>
                    <a:p>
                      <a:pPr lvl="0" algn="ctr">
                        <a:buNone/>
                      </a:pPr>
                      <a:r>
                        <a:rPr lang="en-GB" sz="1200">
                          <a:latin typeface="Arial"/>
                        </a:rPr>
                        <a:t>37</a:t>
                      </a:r>
                    </a:p>
                  </a:txBody>
                  <a:tcPr/>
                </a:tc>
                <a:tc>
                  <a:txBody>
                    <a:bodyPr/>
                    <a:lstStyle/>
                    <a:p>
                      <a:pPr lvl="0">
                        <a:buNone/>
                      </a:pPr>
                      <a:r>
                        <a:rPr lang="en-GB" sz="1200" b="0" i="0" u="none" strike="noStrike" noProof="0">
                          <a:solidFill>
                            <a:srgbClr val="000000"/>
                          </a:solidFill>
                          <a:latin typeface="Arial"/>
                        </a:rPr>
                        <a:t>How might we help users communicate information about compensation in a way that is quick and intuitive?</a:t>
                      </a:r>
                      <a:endParaRPr lang="en-US"/>
                    </a:p>
                  </a:txBody>
                  <a:tcPr/>
                </a:tc>
                <a:tc>
                  <a:txBody>
                    <a:bodyPr/>
                    <a:lstStyle/>
                    <a:p>
                      <a:pPr marL="171450" lvl="0" indent="-171450">
                        <a:buFont typeface="Arial"/>
                        <a:buChar char="•"/>
                      </a:pPr>
                      <a:r>
                        <a:rPr lang="en-GB" sz="1200">
                          <a:latin typeface="Arial"/>
                        </a:rPr>
                        <a:t>Quant analysis on Qualtrics form to understand relevant options</a:t>
                      </a:r>
                    </a:p>
                    <a:p>
                      <a:pPr marL="0" lvl="0" indent="0">
                        <a:buNone/>
                      </a:pPr>
                      <a:endParaRPr lang="en-GB" sz="1200">
                        <a:latin typeface="Arial"/>
                      </a:endParaRPr>
                    </a:p>
                  </a:txBody>
                  <a:tcPr/>
                </a:tc>
                <a:extLst>
                  <a:ext uri="{0D108BD9-81ED-4DB2-BD59-A6C34878D82A}">
                    <a16:rowId xmlns:a16="http://schemas.microsoft.com/office/drawing/2014/main" val="3423889865"/>
                  </a:ext>
                </a:extLst>
              </a:tr>
              <a:tr h="370838">
                <a:tc>
                  <a:txBody>
                    <a:bodyPr/>
                    <a:lstStyle/>
                    <a:p>
                      <a:pPr marL="0" lvl="0" indent="0" algn="l">
                        <a:lnSpc>
                          <a:spcPct val="90000"/>
                        </a:lnSpc>
                        <a:spcBef>
                          <a:spcPts val="1000"/>
                        </a:spcBef>
                        <a:spcAft>
                          <a:spcPct val="0"/>
                        </a:spcAft>
                        <a:buNone/>
                      </a:pPr>
                      <a:r>
                        <a:rPr lang="en-GB" sz="1200" b="0" i="0" u="none" strike="noStrike" noProof="0">
                          <a:solidFill>
                            <a:schemeClr val="tx1">
                              <a:lumMod val="75000"/>
                              <a:lumOff val="25000"/>
                            </a:schemeClr>
                          </a:solidFill>
                          <a:latin typeface="Arial"/>
                        </a:rPr>
                        <a:t>Rather than enter dimensions of the compensation, users enter a model. </a:t>
                      </a:r>
                      <a:endParaRPr lang="en-US" sz="1200">
                        <a:solidFill>
                          <a:schemeClr val="tx1">
                            <a:lumMod val="75000"/>
                            <a:lumOff val="25000"/>
                          </a:schemeClr>
                        </a:solidFill>
                        <a:latin typeface="Arial"/>
                      </a:endParaRPr>
                    </a:p>
                  </a:txBody>
                  <a:tcPr/>
                </a:tc>
                <a:tc>
                  <a:txBody>
                    <a:bodyPr/>
                    <a:lstStyle/>
                    <a:p>
                      <a:pPr lvl="0">
                        <a:buNone/>
                      </a:pPr>
                      <a:r>
                        <a:rPr lang="en-GB" sz="1200">
                          <a:latin typeface="Arial"/>
                        </a:rPr>
                        <a:t>All levels</a:t>
                      </a:r>
                    </a:p>
                    <a:p>
                      <a:pPr lvl="0">
                        <a:buNone/>
                      </a:pPr>
                      <a:r>
                        <a:rPr lang="en-GB" sz="1200">
                          <a:latin typeface="Arial"/>
                        </a:rPr>
                        <a:t>Unknown impact on assessors</a:t>
                      </a:r>
                    </a:p>
                  </a:txBody>
                  <a:tcPr/>
                </a:tc>
                <a:tc>
                  <a:txBody>
                    <a:bodyPr/>
                    <a:lstStyle/>
                    <a:p>
                      <a:pPr lvl="0" algn="ctr">
                        <a:buNone/>
                      </a:pPr>
                      <a:r>
                        <a:rPr lang="en-GB" sz="1200">
                          <a:latin typeface="Arial"/>
                        </a:rPr>
                        <a:t>39</a:t>
                      </a:r>
                    </a:p>
                  </a:txBody>
                  <a:tcPr/>
                </a:tc>
                <a:tc>
                  <a:txBody>
                    <a:bodyPr/>
                    <a:lstStyle/>
                    <a:p>
                      <a:pPr lvl="0">
                        <a:buNone/>
                      </a:pPr>
                      <a:r>
                        <a:rPr lang="en-GB" sz="1200" b="0" i="0" u="none" strike="noStrike" noProof="0">
                          <a:solidFill>
                            <a:srgbClr val="000000"/>
                          </a:solidFill>
                          <a:latin typeface="Arial"/>
                        </a:rPr>
                        <a:t>How might we increase user confidence they are entering measurements in accordance with assessor expectations?</a:t>
                      </a:r>
                      <a:endParaRPr lang="en-US" sz="1200">
                        <a:latin typeface="Arial"/>
                      </a:endParaRPr>
                    </a:p>
                  </a:txBody>
                  <a:tcPr/>
                </a:tc>
                <a:tc>
                  <a:txBody>
                    <a:bodyPr/>
                    <a:lstStyle/>
                    <a:p>
                      <a:pPr marL="171450" lvl="0" indent="-171450">
                        <a:buFont typeface="Arial"/>
                        <a:buChar char="•"/>
                      </a:pPr>
                      <a:r>
                        <a:rPr lang="en-GB" sz="1200">
                          <a:latin typeface="Arial"/>
                        </a:rPr>
                        <a:t>Research with assessors to understand impact.</a:t>
                      </a:r>
                    </a:p>
                    <a:p>
                      <a:pPr marL="0" lvl="0" indent="0">
                        <a:buNone/>
                      </a:pPr>
                      <a:endParaRPr lang="en-US"/>
                    </a:p>
                  </a:txBody>
                  <a:tcPr/>
                </a:tc>
                <a:extLst>
                  <a:ext uri="{0D108BD9-81ED-4DB2-BD59-A6C34878D82A}">
                    <a16:rowId xmlns:a16="http://schemas.microsoft.com/office/drawing/2014/main" val="1772324182"/>
                  </a:ext>
                </a:extLst>
              </a:tr>
            </a:tbl>
          </a:graphicData>
        </a:graphic>
      </p:graphicFrame>
    </p:spTree>
    <p:extLst>
      <p:ext uri="{BB962C8B-B14F-4D97-AF65-F5344CB8AC3E}">
        <p14:creationId xmlns:p14="http://schemas.microsoft.com/office/powerpoint/2010/main" val="1210433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39738" y="350838"/>
            <a:ext cx="8264525" cy="361950"/>
          </a:xfrm>
        </p:spPr>
        <p:txBody>
          <a:bodyPr/>
          <a:lstStyle/>
          <a:p>
            <a:pPr eaLnBrk="1" hangingPunct="1"/>
            <a:r>
              <a:rPr lang="en-GB" altLang="en-US">
                <a:solidFill>
                  <a:srgbClr val="00A33B"/>
                </a:solidFill>
                <a:latin typeface="Arial"/>
                <a:cs typeface="Arial"/>
              </a:rPr>
              <a:t>Medium Impact</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46</a:t>
            </a:fld>
            <a:endParaRPr lang="en-GB" altLang="en-US" sz="1000"/>
          </a:p>
        </p:txBody>
      </p:sp>
      <p:graphicFrame>
        <p:nvGraphicFramePr>
          <p:cNvPr id="2" name="Table 2">
            <a:extLst>
              <a:ext uri="{FF2B5EF4-FFF2-40B4-BE49-F238E27FC236}">
                <a16:creationId xmlns:a16="http://schemas.microsoft.com/office/drawing/2014/main" id="{0190202D-2CE3-54B6-9B46-66D32482FB0C}"/>
              </a:ext>
            </a:extLst>
          </p:cNvPr>
          <p:cNvGraphicFramePr>
            <a:graphicFrameLocks noGrp="1"/>
          </p:cNvGraphicFramePr>
          <p:nvPr>
            <p:extLst>
              <p:ext uri="{D42A27DB-BD31-4B8C-83A1-F6EECF244321}">
                <p14:modId xmlns:p14="http://schemas.microsoft.com/office/powerpoint/2010/main" val="2517203383"/>
              </p:ext>
            </p:extLst>
          </p:nvPr>
        </p:nvGraphicFramePr>
        <p:xfrm>
          <a:off x="562223" y="1554226"/>
          <a:ext cx="8142417" cy="3296920"/>
        </p:xfrm>
        <a:graphic>
          <a:graphicData uri="http://schemas.openxmlformats.org/drawingml/2006/table">
            <a:tbl>
              <a:tblPr firstRow="1" bandRow="1">
                <a:tableStyleId>{5C22544A-7EE6-4342-B048-85BDC9FD1C3A}</a:tableStyleId>
              </a:tblPr>
              <a:tblGrid>
                <a:gridCol w="1628483">
                  <a:extLst>
                    <a:ext uri="{9D8B030D-6E8A-4147-A177-3AD203B41FA5}">
                      <a16:colId xmlns:a16="http://schemas.microsoft.com/office/drawing/2014/main" val="1509330342"/>
                    </a:ext>
                  </a:extLst>
                </a:gridCol>
                <a:gridCol w="1628483">
                  <a:extLst>
                    <a:ext uri="{9D8B030D-6E8A-4147-A177-3AD203B41FA5}">
                      <a16:colId xmlns:a16="http://schemas.microsoft.com/office/drawing/2014/main" val="2099716730"/>
                    </a:ext>
                  </a:extLst>
                </a:gridCol>
                <a:gridCol w="1110209">
                  <a:extLst>
                    <a:ext uri="{9D8B030D-6E8A-4147-A177-3AD203B41FA5}">
                      <a16:colId xmlns:a16="http://schemas.microsoft.com/office/drawing/2014/main" val="3212335916"/>
                    </a:ext>
                  </a:extLst>
                </a:gridCol>
                <a:gridCol w="2146759">
                  <a:extLst>
                    <a:ext uri="{9D8B030D-6E8A-4147-A177-3AD203B41FA5}">
                      <a16:colId xmlns:a16="http://schemas.microsoft.com/office/drawing/2014/main" val="185523945"/>
                    </a:ext>
                  </a:extLst>
                </a:gridCol>
                <a:gridCol w="1628483">
                  <a:extLst>
                    <a:ext uri="{9D8B030D-6E8A-4147-A177-3AD203B41FA5}">
                      <a16:colId xmlns:a16="http://schemas.microsoft.com/office/drawing/2014/main" val="2408298264"/>
                    </a:ext>
                  </a:extLst>
                </a:gridCol>
              </a:tblGrid>
              <a:tr h="370840">
                <a:tc>
                  <a:txBody>
                    <a:bodyPr/>
                    <a:lstStyle/>
                    <a:p>
                      <a:r>
                        <a:rPr lang="en-GB" sz="1200">
                          <a:latin typeface="Arial"/>
                        </a:rPr>
                        <a:t>Insight</a:t>
                      </a:r>
                    </a:p>
                  </a:txBody>
                  <a:tcPr/>
                </a:tc>
                <a:tc>
                  <a:txBody>
                    <a:bodyPr/>
                    <a:lstStyle/>
                    <a:p>
                      <a:r>
                        <a:rPr lang="en-GB" sz="1200">
                          <a:latin typeface="Arial"/>
                        </a:rPr>
                        <a:t>Who does it impact</a:t>
                      </a:r>
                    </a:p>
                  </a:txBody>
                  <a:tcPr/>
                </a:tc>
                <a:tc>
                  <a:txBody>
                    <a:bodyPr/>
                    <a:lstStyle/>
                    <a:p>
                      <a:pPr lvl="0">
                        <a:buNone/>
                      </a:pPr>
                      <a:r>
                        <a:rPr lang="en-GB" sz="1200">
                          <a:latin typeface="Arial"/>
                        </a:rPr>
                        <a:t>Page</a:t>
                      </a:r>
                    </a:p>
                  </a:txBody>
                  <a:tcPr/>
                </a:tc>
                <a:tc>
                  <a:txBody>
                    <a:bodyPr/>
                    <a:lstStyle/>
                    <a:p>
                      <a:r>
                        <a:rPr lang="en-GB" sz="1200">
                          <a:latin typeface="Arial"/>
                        </a:rPr>
                        <a:t>HMW</a:t>
                      </a:r>
                    </a:p>
                  </a:txBody>
                  <a:tcPr/>
                </a:tc>
                <a:tc>
                  <a:txBody>
                    <a:bodyPr/>
                    <a:lstStyle/>
                    <a:p>
                      <a:r>
                        <a:rPr lang="en-GB" sz="1200">
                          <a:latin typeface="Arial"/>
                        </a:rPr>
                        <a:t>Suggestion</a:t>
                      </a:r>
                    </a:p>
                  </a:txBody>
                  <a:tcPr/>
                </a:tc>
                <a:extLst>
                  <a:ext uri="{0D108BD9-81ED-4DB2-BD59-A6C34878D82A}">
                    <a16:rowId xmlns:a16="http://schemas.microsoft.com/office/drawing/2014/main" val="3769931058"/>
                  </a:ext>
                </a:extLst>
              </a:tr>
              <a:tr h="741679">
                <a:tc>
                  <a:txBody>
                    <a:bodyPr/>
                    <a:lstStyle/>
                    <a:p>
                      <a:pPr lvl="0">
                        <a:buNone/>
                      </a:pPr>
                      <a:r>
                        <a:rPr lang="en-GB" sz="1200" b="0" i="0" u="none" strike="noStrike" noProof="0">
                          <a:solidFill>
                            <a:srgbClr val="374151"/>
                          </a:solidFill>
                          <a:latin typeface="Arial"/>
                        </a:rPr>
                        <a:t>Deliberation and  inconsistencies in assignment of roost locations.</a:t>
                      </a:r>
                    </a:p>
                    <a:p>
                      <a:pPr lvl="0">
                        <a:buNone/>
                      </a:pPr>
                      <a:r>
                        <a:rPr lang="en-GB" sz="1200" b="0" i="0" u="none" strike="noStrike" noProof="0">
                          <a:solidFill>
                            <a:srgbClr val="374151"/>
                          </a:solidFill>
                          <a:latin typeface="Arial"/>
                        </a:rPr>
                        <a:t>'Other' used rather than forcing a match</a:t>
                      </a:r>
                    </a:p>
                  </a:txBody>
                  <a:tcPr/>
                </a:tc>
                <a:tc>
                  <a:txBody>
                    <a:bodyPr/>
                    <a:lstStyle/>
                    <a:p>
                      <a:pPr lvl="0">
                        <a:buNone/>
                      </a:pPr>
                      <a:r>
                        <a:rPr lang="en-GB" sz="1200">
                          <a:latin typeface="Arial"/>
                        </a:rPr>
                        <a:t>All </a:t>
                      </a:r>
                    </a:p>
                    <a:p>
                      <a:pPr lvl="0">
                        <a:buNone/>
                      </a:pPr>
                      <a:r>
                        <a:rPr lang="en-GB" sz="1200">
                          <a:latin typeface="Arial"/>
                        </a:rPr>
                        <a:t>Unknown impact on assessors</a:t>
                      </a:r>
                    </a:p>
                    <a:p>
                      <a:pPr lvl="0">
                        <a:buNone/>
                      </a:pPr>
                      <a:endParaRPr lang="en-GB" sz="1200" b="0" i="0" u="none" strike="noStrike" noProof="0">
                        <a:solidFill>
                          <a:srgbClr val="000000"/>
                        </a:solidFill>
                        <a:latin typeface="Arial"/>
                      </a:endParaRPr>
                    </a:p>
                  </a:txBody>
                  <a:tcPr/>
                </a:tc>
                <a:tc>
                  <a:txBody>
                    <a:bodyPr/>
                    <a:lstStyle/>
                    <a:p>
                      <a:pPr lvl="0" algn="ctr">
                        <a:buNone/>
                      </a:pPr>
                      <a:r>
                        <a:rPr lang="en-GB" sz="1200" b="0" i="0" u="none" strike="noStrike" noProof="0">
                          <a:solidFill>
                            <a:srgbClr val="000000"/>
                          </a:solidFill>
                          <a:latin typeface="Arial"/>
                        </a:rPr>
                        <a:t>32</a:t>
                      </a:r>
                    </a:p>
                  </a:txBody>
                  <a:tcPr/>
                </a:tc>
                <a:tc>
                  <a:txBody>
                    <a:bodyPr/>
                    <a:lstStyle/>
                    <a:p>
                      <a:r>
                        <a:rPr lang="en-GB" sz="1200" b="0" i="0" u="none" strike="noStrike" noProof="0">
                          <a:solidFill>
                            <a:srgbClr val="000000"/>
                          </a:solidFill>
                          <a:latin typeface="Arial"/>
                        </a:rPr>
                        <a:t>How might we help users communicate information about the location of their roosts in a way that is quick and intuitive?</a:t>
                      </a:r>
                      <a:r>
                        <a:rPr lang="en-GB" sz="1200">
                          <a:latin typeface="Arial"/>
                        </a:rPr>
                        <a:t> </a:t>
                      </a:r>
                      <a:endParaRPr lang="en-US" sz="1200">
                        <a:latin typeface="Arial"/>
                      </a:endParaRPr>
                    </a:p>
                    <a:p>
                      <a:pPr lvl="0">
                        <a:buNone/>
                      </a:pPr>
                      <a:r>
                        <a:rPr lang="en-GB" sz="1200">
                          <a:latin typeface="Arial"/>
                        </a:rPr>
                        <a:t>How might we give users confidence in their choices? </a:t>
                      </a:r>
                    </a:p>
                  </a:txBody>
                  <a:tcPr/>
                </a:tc>
                <a:tc>
                  <a:txBody>
                    <a:bodyPr/>
                    <a:lstStyle/>
                    <a:p>
                      <a:pPr marL="171450" indent="-171450">
                        <a:buFont typeface="Arial"/>
                        <a:buChar char="•"/>
                      </a:pPr>
                      <a:r>
                        <a:rPr lang="en-GB" sz="1200">
                          <a:latin typeface="Arial"/>
                        </a:rPr>
                        <a:t>Quant analysis of Qualtrics responses: How is the list currently used?</a:t>
                      </a:r>
                    </a:p>
                    <a:p>
                      <a:pPr marL="171450" lvl="0" indent="-171450">
                        <a:buFont typeface="Arial"/>
                        <a:buChar char="•"/>
                      </a:pPr>
                      <a:r>
                        <a:rPr lang="en-GB" sz="1200">
                          <a:latin typeface="Arial"/>
                        </a:rPr>
                        <a:t>Research with assessors to understand impacts.</a:t>
                      </a:r>
                    </a:p>
                    <a:p>
                      <a:pPr marL="171450" lvl="0" indent="-171450">
                        <a:buFont typeface="Arial"/>
                        <a:buChar char="•"/>
                      </a:pPr>
                      <a:r>
                        <a:rPr lang="en-GB" sz="1200">
                          <a:latin typeface="Arial"/>
                        </a:rPr>
                        <a:t>Design iterations</a:t>
                      </a:r>
                    </a:p>
                  </a:txBody>
                  <a:tcPr/>
                </a:tc>
                <a:extLst>
                  <a:ext uri="{0D108BD9-81ED-4DB2-BD59-A6C34878D82A}">
                    <a16:rowId xmlns:a16="http://schemas.microsoft.com/office/drawing/2014/main" val="3651185855"/>
                  </a:ext>
                </a:extLst>
              </a:tr>
              <a:tr h="370838">
                <a:tc>
                  <a:txBody>
                    <a:bodyPr/>
                    <a:lstStyle/>
                    <a:p>
                      <a:pPr marL="0" marR="0" lvl="0" indent="0" algn="l">
                        <a:lnSpc>
                          <a:spcPct val="90000"/>
                        </a:lnSpc>
                        <a:spcBef>
                          <a:spcPts val="1000"/>
                        </a:spcBef>
                        <a:spcAft>
                          <a:spcPct val="0"/>
                        </a:spcAft>
                        <a:buNone/>
                      </a:pPr>
                      <a:r>
                        <a:rPr lang="en-GB" sz="1200" b="0" i="0" u="none" strike="noStrike" noProof="0">
                          <a:solidFill>
                            <a:srgbClr val="374151"/>
                          </a:solidFill>
                          <a:latin typeface="Arial"/>
                        </a:rPr>
                        <a:t>Unclear roost impact meanings</a:t>
                      </a:r>
                      <a:endParaRPr lang="en-US" sz="1200">
                        <a:latin typeface="Arial"/>
                      </a:endParaRPr>
                    </a:p>
                    <a:p>
                      <a:pPr marL="0" marR="0" lvl="0" indent="0" algn="l">
                        <a:lnSpc>
                          <a:spcPct val="90000"/>
                        </a:lnSpc>
                        <a:spcBef>
                          <a:spcPts val="1000"/>
                        </a:spcBef>
                        <a:spcAft>
                          <a:spcPct val="0"/>
                        </a:spcAft>
                        <a:buNone/>
                      </a:pPr>
                      <a:endParaRPr lang="en-US" sz="1200">
                        <a:latin typeface="Arial"/>
                      </a:endParaRPr>
                    </a:p>
                  </a:txBody>
                  <a:tcPr/>
                </a:tc>
                <a:tc>
                  <a:txBody>
                    <a:bodyPr/>
                    <a:lstStyle/>
                    <a:p>
                      <a:pPr lvl="0">
                        <a:buNone/>
                      </a:pPr>
                      <a:r>
                        <a:rPr lang="en-GB" sz="1200">
                          <a:latin typeface="Arial"/>
                        </a:rPr>
                        <a:t>All</a:t>
                      </a:r>
                      <a:endParaRPr lang="en-US"/>
                    </a:p>
                  </a:txBody>
                  <a:tcPr/>
                </a:tc>
                <a:tc>
                  <a:txBody>
                    <a:bodyPr/>
                    <a:lstStyle/>
                    <a:p>
                      <a:pPr lvl="0" algn="ctr">
                        <a:buNone/>
                      </a:pPr>
                      <a:r>
                        <a:rPr lang="en-GB" sz="1200">
                          <a:latin typeface="Arial"/>
                        </a:rPr>
                        <a:t>34</a:t>
                      </a:r>
                    </a:p>
                  </a:txBody>
                  <a:tcPr/>
                </a:tc>
                <a:tc>
                  <a:txBody>
                    <a:bodyPr/>
                    <a:lstStyle/>
                    <a:p>
                      <a:pPr lvl="0">
                        <a:buNone/>
                      </a:pPr>
                      <a:r>
                        <a:rPr lang="en-GB" sz="1200" b="0" i="0" u="none" strike="noStrike" noProof="0">
                          <a:solidFill>
                            <a:srgbClr val="000000"/>
                          </a:solidFill>
                          <a:latin typeface="Arial"/>
                        </a:rPr>
                        <a:t>How might we increase user confidence that they are effectively communicating the impact of the mitigation work</a:t>
                      </a:r>
                    </a:p>
                  </a:txBody>
                  <a:tcPr/>
                </a:tc>
                <a:tc>
                  <a:txBody>
                    <a:bodyPr/>
                    <a:lstStyle/>
                    <a:p>
                      <a:pPr marL="171450" lvl="0" indent="-171450">
                        <a:buFont typeface="Arial"/>
                        <a:buChar char="•"/>
                      </a:pPr>
                      <a:r>
                        <a:rPr lang="en-GB" sz="1200">
                          <a:latin typeface="Arial"/>
                        </a:rPr>
                        <a:t>Unmoderated card sorting activity to define impacts / language</a:t>
                      </a:r>
                    </a:p>
                    <a:p>
                      <a:pPr marL="171450" lvl="0" indent="-171450">
                        <a:buFont typeface="Arial"/>
                        <a:buChar char="•"/>
                      </a:pPr>
                      <a:r>
                        <a:rPr lang="en-GB" sz="1200">
                          <a:latin typeface="Arial"/>
                        </a:rPr>
                        <a:t>Design iterations</a:t>
                      </a:r>
                    </a:p>
                  </a:txBody>
                  <a:tcPr/>
                </a:tc>
                <a:extLst>
                  <a:ext uri="{0D108BD9-81ED-4DB2-BD59-A6C34878D82A}">
                    <a16:rowId xmlns:a16="http://schemas.microsoft.com/office/drawing/2014/main" val="3504232208"/>
                  </a:ext>
                </a:extLst>
              </a:tr>
            </a:tbl>
          </a:graphicData>
        </a:graphic>
      </p:graphicFrame>
      <p:sp>
        <p:nvSpPr>
          <p:cNvPr id="6" name="Content Placeholder 4">
            <a:extLst>
              <a:ext uri="{FF2B5EF4-FFF2-40B4-BE49-F238E27FC236}">
                <a16:creationId xmlns:a16="http://schemas.microsoft.com/office/drawing/2014/main" id="{3D8F2A31-6148-2B97-CB2F-E769EDF98565}"/>
              </a:ext>
            </a:extLst>
          </p:cNvPr>
          <p:cNvSpPr txBox="1">
            <a:spLocks/>
          </p:cNvSpPr>
          <p:nvPr/>
        </p:nvSpPr>
        <p:spPr bwMode="auto">
          <a:xfrm>
            <a:off x="523219" y="931995"/>
            <a:ext cx="7921431" cy="69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GB" altLang="en-US" sz="1500">
                <a:solidFill>
                  <a:schemeClr val="tx1">
                    <a:lumMod val="65000"/>
                    <a:lumOff val="35000"/>
                  </a:schemeClr>
                </a:solidFill>
                <a:latin typeface="Arial"/>
                <a:cs typeface="Arial"/>
              </a:rPr>
              <a:t>*impact measured on quantity / severity. Difficult to measure without understanding the full picture and impact on other user groups (assessors.)</a:t>
            </a:r>
            <a:endParaRPr lang="en-GB" altLang="en-US" sz="1500">
              <a:solidFill>
                <a:schemeClr val="tx1">
                  <a:lumMod val="65000"/>
                  <a:lumOff val="35000"/>
                </a:schemeClr>
              </a:solidFill>
              <a:latin typeface="Arial" charset="0"/>
              <a:cs typeface="Arial" charset="0"/>
            </a:endParaRPr>
          </a:p>
        </p:txBody>
      </p:sp>
    </p:spTree>
    <p:extLst>
      <p:ext uri="{BB962C8B-B14F-4D97-AF65-F5344CB8AC3E}">
        <p14:creationId xmlns:p14="http://schemas.microsoft.com/office/powerpoint/2010/main" val="104031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39738" y="350838"/>
            <a:ext cx="8264525" cy="361950"/>
          </a:xfrm>
        </p:spPr>
        <p:txBody>
          <a:bodyPr/>
          <a:lstStyle/>
          <a:p>
            <a:pPr eaLnBrk="1" hangingPunct="1"/>
            <a:r>
              <a:rPr lang="en-GB" altLang="en-US">
                <a:solidFill>
                  <a:srgbClr val="00A33B"/>
                </a:solidFill>
                <a:latin typeface="Arial"/>
                <a:cs typeface="Arial"/>
              </a:rPr>
              <a:t>Medium Impact</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47</a:t>
            </a:fld>
            <a:endParaRPr lang="en-GB" altLang="en-US" sz="1000"/>
          </a:p>
        </p:txBody>
      </p:sp>
      <p:graphicFrame>
        <p:nvGraphicFramePr>
          <p:cNvPr id="2" name="Table 2">
            <a:extLst>
              <a:ext uri="{FF2B5EF4-FFF2-40B4-BE49-F238E27FC236}">
                <a16:creationId xmlns:a16="http://schemas.microsoft.com/office/drawing/2014/main" id="{0190202D-2CE3-54B6-9B46-66D32482FB0C}"/>
              </a:ext>
            </a:extLst>
          </p:cNvPr>
          <p:cNvGraphicFramePr>
            <a:graphicFrameLocks noGrp="1"/>
          </p:cNvGraphicFramePr>
          <p:nvPr>
            <p:extLst>
              <p:ext uri="{D42A27DB-BD31-4B8C-83A1-F6EECF244321}">
                <p14:modId xmlns:p14="http://schemas.microsoft.com/office/powerpoint/2010/main" val="1379461655"/>
              </p:ext>
            </p:extLst>
          </p:nvPr>
        </p:nvGraphicFramePr>
        <p:xfrm>
          <a:off x="562223" y="926513"/>
          <a:ext cx="8142416" cy="4119880"/>
        </p:xfrm>
        <a:graphic>
          <a:graphicData uri="http://schemas.openxmlformats.org/drawingml/2006/table">
            <a:tbl>
              <a:tblPr firstRow="1" bandRow="1">
                <a:tableStyleId>{5C22544A-7EE6-4342-B048-85BDC9FD1C3A}</a:tableStyleId>
              </a:tblPr>
              <a:tblGrid>
                <a:gridCol w="1628483">
                  <a:extLst>
                    <a:ext uri="{9D8B030D-6E8A-4147-A177-3AD203B41FA5}">
                      <a16:colId xmlns:a16="http://schemas.microsoft.com/office/drawing/2014/main" val="1509330342"/>
                    </a:ext>
                  </a:extLst>
                </a:gridCol>
                <a:gridCol w="1628483">
                  <a:extLst>
                    <a:ext uri="{9D8B030D-6E8A-4147-A177-3AD203B41FA5}">
                      <a16:colId xmlns:a16="http://schemas.microsoft.com/office/drawing/2014/main" val="2099716730"/>
                    </a:ext>
                  </a:extLst>
                </a:gridCol>
                <a:gridCol w="983729">
                  <a:extLst>
                    <a:ext uri="{9D8B030D-6E8A-4147-A177-3AD203B41FA5}">
                      <a16:colId xmlns:a16="http://schemas.microsoft.com/office/drawing/2014/main" val="3212335916"/>
                    </a:ext>
                  </a:extLst>
                </a:gridCol>
                <a:gridCol w="2273238">
                  <a:extLst>
                    <a:ext uri="{9D8B030D-6E8A-4147-A177-3AD203B41FA5}">
                      <a16:colId xmlns:a16="http://schemas.microsoft.com/office/drawing/2014/main" val="185523945"/>
                    </a:ext>
                  </a:extLst>
                </a:gridCol>
                <a:gridCol w="1628483">
                  <a:extLst>
                    <a:ext uri="{9D8B030D-6E8A-4147-A177-3AD203B41FA5}">
                      <a16:colId xmlns:a16="http://schemas.microsoft.com/office/drawing/2014/main" val="2408298264"/>
                    </a:ext>
                  </a:extLst>
                </a:gridCol>
              </a:tblGrid>
              <a:tr h="370840">
                <a:tc>
                  <a:txBody>
                    <a:bodyPr/>
                    <a:lstStyle/>
                    <a:p>
                      <a:r>
                        <a:rPr lang="en-GB" sz="1200">
                          <a:latin typeface="Arial"/>
                        </a:rPr>
                        <a:t>Insight</a:t>
                      </a:r>
                    </a:p>
                  </a:txBody>
                  <a:tcPr/>
                </a:tc>
                <a:tc>
                  <a:txBody>
                    <a:bodyPr/>
                    <a:lstStyle/>
                    <a:p>
                      <a:r>
                        <a:rPr lang="en-GB" sz="1200">
                          <a:latin typeface="Arial"/>
                        </a:rPr>
                        <a:t>Who does it impact</a:t>
                      </a:r>
                    </a:p>
                  </a:txBody>
                  <a:tcPr/>
                </a:tc>
                <a:tc>
                  <a:txBody>
                    <a:bodyPr/>
                    <a:lstStyle/>
                    <a:p>
                      <a:pPr lvl="0">
                        <a:buNone/>
                      </a:pPr>
                      <a:r>
                        <a:rPr lang="en-GB" sz="1200">
                          <a:latin typeface="Arial"/>
                        </a:rPr>
                        <a:t>Page</a:t>
                      </a:r>
                    </a:p>
                  </a:txBody>
                  <a:tcPr/>
                </a:tc>
                <a:tc>
                  <a:txBody>
                    <a:bodyPr/>
                    <a:lstStyle/>
                    <a:p>
                      <a:r>
                        <a:rPr lang="en-GB" sz="1200">
                          <a:latin typeface="Arial"/>
                        </a:rPr>
                        <a:t>HMW</a:t>
                      </a:r>
                    </a:p>
                  </a:txBody>
                  <a:tcPr/>
                </a:tc>
                <a:tc>
                  <a:txBody>
                    <a:bodyPr/>
                    <a:lstStyle/>
                    <a:p>
                      <a:r>
                        <a:rPr lang="en-GB" sz="1200">
                          <a:latin typeface="Arial"/>
                        </a:rPr>
                        <a:t>Suggestion</a:t>
                      </a:r>
                    </a:p>
                  </a:txBody>
                  <a:tcPr/>
                </a:tc>
                <a:extLst>
                  <a:ext uri="{0D108BD9-81ED-4DB2-BD59-A6C34878D82A}">
                    <a16:rowId xmlns:a16="http://schemas.microsoft.com/office/drawing/2014/main" val="3769931058"/>
                  </a:ext>
                </a:extLst>
              </a:tr>
              <a:tr h="370838">
                <a:tc>
                  <a:txBody>
                    <a:bodyPr/>
                    <a:lstStyle/>
                    <a:p>
                      <a:pPr marL="0" lvl="0" indent="0" algn="l">
                        <a:lnSpc>
                          <a:spcPct val="90000"/>
                        </a:lnSpc>
                        <a:spcBef>
                          <a:spcPts val="1000"/>
                        </a:spcBef>
                        <a:spcAft>
                          <a:spcPct val="0"/>
                        </a:spcAft>
                        <a:buNone/>
                      </a:pPr>
                      <a:r>
                        <a:rPr lang="en-GB" sz="1200" b="0" i="0" u="none" strike="noStrike" noProof="0">
                          <a:solidFill>
                            <a:schemeClr val="tx1">
                              <a:lumMod val="75000"/>
                              <a:lumOff val="25000"/>
                            </a:schemeClr>
                          </a:solidFill>
                          <a:latin typeface="Arial"/>
                        </a:rPr>
                        <a:t>Ecologists don’t  collect roost measurements </a:t>
                      </a:r>
                    </a:p>
                    <a:p>
                      <a:pPr marL="0" lvl="0" indent="0" algn="l">
                        <a:lnSpc>
                          <a:spcPct val="90000"/>
                        </a:lnSpc>
                        <a:spcBef>
                          <a:spcPts val="1000"/>
                        </a:spcBef>
                        <a:spcAft>
                          <a:spcPct val="0"/>
                        </a:spcAft>
                        <a:buNone/>
                      </a:pPr>
                      <a:r>
                        <a:rPr lang="en-GB" sz="1200" b="0" i="0" u="none" strike="noStrike" noProof="0">
                          <a:solidFill>
                            <a:schemeClr val="tx1">
                              <a:lumMod val="65000"/>
                              <a:lumOff val="35000"/>
                            </a:schemeClr>
                          </a:solidFill>
                          <a:latin typeface="Arial"/>
                        </a:rPr>
                        <a:t>Complexities around measurement of tiles or roof cavities. </a:t>
                      </a:r>
                      <a:endParaRPr lang="en-GB" sz="1200" b="0" i="0" u="none" strike="noStrike" noProof="0">
                        <a:solidFill>
                          <a:srgbClr val="595959"/>
                        </a:solidFill>
                        <a:latin typeface="Arial"/>
                      </a:endParaRPr>
                    </a:p>
                  </a:txBody>
                  <a:tcPr/>
                </a:tc>
                <a:tc>
                  <a:txBody>
                    <a:bodyPr/>
                    <a:lstStyle/>
                    <a:p>
                      <a:pPr lvl="0">
                        <a:buNone/>
                      </a:pPr>
                      <a:r>
                        <a:rPr lang="en-GB" sz="1200">
                          <a:latin typeface="Arial"/>
                        </a:rPr>
                        <a:t>All</a:t>
                      </a:r>
                    </a:p>
                  </a:txBody>
                  <a:tcPr/>
                </a:tc>
                <a:tc>
                  <a:txBody>
                    <a:bodyPr/>
                    <a:lstStyle/>
                    <a:p>
                      <a:pPr lvl="0" algn="ctr">
                        <a:buNone/>
                      </a:pPr>
                      <a:r>
                        <a:rPr lang="en-GB" sz="1200">
                          <a:latin typeface="Arial"/>
                        </a:rPr>
                        <a:t>35</a:t>
                      </a:r>
                    </a:p>
                  </a:txBody>
                  <a:tcPr/>
                </a:tc>
                <a:tc>
                  <a:txBody>
                    <a:bodyPr/>
                    <a:lstStyle/>
                    <a:p>
                      <a:pPr lvl="0">
                        <a:buNone/>
                      </a:pPr>
                      <a:r>
                        <a:rPr lang="en-GB" sz="1200" b="0" i="0" u="none" strike="noStrike" noProof="0">
                          <a:solidFill>
                            <a:srgbClr val="000000"/>
                          </a:solidFill>
                          <a:latin typeface="Arial"/>
                        </a:rPr>
                        <a:t>How might we increase user confidence they are entering measurements in accordance with assessor expectations?</a:t>
                      </a:r>
                      <a:endParaRPr lang="en-US" sz="1200">
                        <a:latin typeface="Arial"/>
                      </a:endParaRPr>
                    </a:p>
                  </a:txBody>
                  <a:tcPr/>
                </a:tc>
                <a:tc>
                  <a:txBody>
                    <a:bodyPr/>
                    <a:lstStyle/>
                    <a:p>
                      <a:pPr marL="171450" lvl="0" indent="-171450">
                        <a:buFont typeface="Arial"/>
                        <a:buChar char="•"/>
                      </a:pPr>
                      <a:r>
                        <a:rPr lang="en-GB" sz="1200">
                          <a:latin typeface="Arial"/>
                        </a:rPr>
                        <a:t>Research with assessors to understand whether / why this is required.</a:t>
                      </a:r>
                    </a:p>
                    <a:p>
                      <a:pPr lvl="0">
                        <a:buNone/>
                      </a:pPr>
                      <a:endParaRPr lang="en-GB" sz="1200">
                        <a:latin typeface="Arial"/>
                      </a:endParaRPr>
                    </a:p>
                    <a:p>
                      <a:pPr lvl="0">
                        <a:buNone/>
                      </a:pPr>
                      <a:endParaRPr lang="en-GB" sz="1200">
                        <a:latin typeface="Arial"/>
                      </a:endParaRPr>
                    </a:p>
                    <a:p>
                      <a:pPr lvl="0">
                        <a:buNone/>
                      </a:pPr>
                      <a:endParaRPr lang="en-GB" sz="1200">
                        <a:latin typeface="Arial"/>
                      </a:endParaRPr>
                    </a:p>
                  </a:txBody>
                  <a:tcPr/>
                </a:tc>
                <a:extLst>
                  <a:ext uri="{0D108BD9-81ED-4DB2-BD59-A6C34878D82A}">
                    <a16:rowId xmlns:a16="http://schemas.microsoft.com/office/drawing/2014/main" val="1359024480"/>
                  </a:ext>
                </a:extLst>
              </a:tr>
              <a:tr h="370838">
                <a:tc>
                  <a:txBody>
                    <a:bodyPr/>
                    <a:lstStyle/>
                    <a:p>
                      <a:pPr marL="0" lvl="0" indent="0" algn="l">
                        <a:lnSpc>
                          <a:spcPct val="90000"/>
                        </a:lnSpc>
                        <a:spcBef>
                          <a:spcPts val="1000"/>
                        </a:spcBef>
                        <a:spcAft>
                          <a:spcPct val="0"/>
                        </a:spcAft>
                        <a:buNone/>
                      </a:pPr>
                      <a:r>
                        <a:rPr lang="en-GB" sz="1200" b="0" i="0" u="none" strike="noStrike" noProof="0">
                          <a:solidFill>
                            <a:schemeClr val="tx1">
                              <a:lumMod val="65000"/>
                              <a:lumOff val="35000"/>
                            </a:schemeClr>
                          </a:solidFill>
                          <a:latin typeface="Arial"/>
                        </a:rPr>
                        <a:t>A cm/m first mindset means users spend time converting their measurements.</a:t>
                      </a:r>
                      <a:endParaRPr lang="en-GB" sz="1200" b="0" i="0" u="none" strike="noStrike" noProof="0">
                        <a:solidFill>
                          <a:schemeClr val="tx1">
                            <a:lumMod val="75000"/>
                            <a:lumOff val="25000"/>
                          </a:schemeClr>
                        </a:solidFill>
                        <a:latin typeface="Arial"/>
                      </a:endParaRPr>
                    </a:p>
                  </a:txBody>
                  <a:tcPr/>
                </a:tc>
                <a:tc>
                  <a:txBody>
                    <a:bodyPr/>
                    <a:lstStyle/>
                    <a:p>
                      <a:pPr lvl="0">
                        <a:buNone/>
                      </a:pPr>
                      <a:r>
                        <a:rPr lang="en-GB" sz="1200">
                          <a:latin typeface="Arial"/>
                        </a:rPr>
                        <a:t>All</a:t>
                      </a:r>
                    </a:p>
                  </a:txBody>
                  <a:tcPr/>
                </a:tc>
                <a:tc>
                  <a:txBody>
                    <a:bodyPr/>
                    <a:lstStyle/>
                    <a:p>
                      <a:pPr lvl="0" algn="ctr">
                        <a:buNone/>
                      </a:pPr>
                      <a:r>
                        <a:rPr lang="en-GB" sz="1200">
                          <a:latin typeface="Arial"/>
                        </a:rPr>
                        <a:t>35</a:t>
                      </a:r>
                    </a:p>
                  </a:txBody>
                  <a:tcPr/>
                </a:tc>
                <a:tc>
                  <a:txBody>
                    <a:bodyPr/>
                    <a:lstStyle/>
                    <a:p>
                      <a:pPr lvl="0">
                        <a:buNone/>
                      </a:pPr>
                      <a:r>
                        <a:rPr lang="en-GB" sz="1200" b="0" i="0" u="none" strike="noStrike" noProof="0">
                          <a:solidFill>
                            <a:srgbClr val="000000"/>
                          </a:solidFill>
                          <a:latin typeface="Arial"/>
                        </a:rPr>
                        <a:t>How might we help users communicate information about their roosts in a way that is quick and intuitive? </a:t>
                      </a:r>
                      <a:endParaRPr lang="en-US" sz="1200">
                        <a:latin typeface="Arial"/>
                      </a:endParaRPr>
                    </a:p>
                  </a:txBody>
                  <a:tcPr/>
                </a:tc>
                <a:tc>
                  <a:txBody>
                    <a:bodyPr/>
                    <a:lstStyle/>
                    <a:p>
                      <a:pPr marL="171450" lvl="0" indent="-171450">
                        <a:buFont typeface="Arial"/>
                        <a:buChar char="•"/>
                      </a:pPr>
                      <a:r>
                        <a:rPr lang="en-GB" sz="1200">
                          <a:latin typeface="Arial"/>
                        </a:rPr>
                        <a:t>Design iterations (mm no impact on assessors- checked)</a:t>
                      </a:r>
                    </a:p>
                  </a:txBody>
                  <a:tcPr/>
                </a:tc>
                <a:extLst>
                  <a:ext uri="{0D108BD9-81ED-4DB2-BD59-A6C34878D82A}">
                    <a16:rowId xmlns:a16="http://schemas.microsoft.com/office/drawing/2014/main" val="4269009868"/>
                  </a:ext>
                </a:extLst>
              </a:tr>
              <a:tr h="370838">
                <a:tc>
                  <a:txBody>
                    <a:bodyPr/>
                    <a:lstStyle/>
                    <a:p>
                      <a:pPr marL="0" lvl="0" indent="0" algn="l">
                        <a:lnSpc>
                          <a:spcPct val="90000"/>
                        </a:lnSpc>
                        <a:spcBef>
                          <a:spcPts val="1000"/>
                        </a:spcBef>
                        <a:spcAft>
                          <a:spcPct val="0"/>
                        </a:spcAft>
                        <a:buNone/>
                      </a:pPr>
                      <a:r>
                        <a:rPr lang="en-GB" sz="1200" b="0" i="0" u="none" strike="noStrike" noProof="0">
                          <a:solidFill>
                            <a:schemeClr val="tx1">
                              <a:lumMod val="75000"/>
                              <a:lumOff val="25000"/>
                            </a:schemeClr>
                          </a:solidFill>
                          <a:latin typeface="Arial"/>
                        </a:rPr>
                        <a:t>Dates are often unknown or likely to change</a:t>
                      </a:r>
                    </a:p>
                    <a:p>
                      <a:pPr marL="0" lvl="0" indent="0" algn="l">
                        <a:lnSpc>
                          <a:spcPct val="90000"/>
                        </a:lnSpc>
                        <a:spcBef>
                          <a:spcPts val="1000"/>
                        </a:spcBef>
                        <a:spcAft>
                          <a:spcPct val="0"/>
                        </a:spcAft>
                        <a:buNone/>
                      </a:pPr>
                      <a:r>
                        <a:rPr lang="en-GB" sz="1200" b="0" i="0" u="none" strike="noStrike" noProof="0">
                          <a:solidFill>
                            <a:schemeClr val="tx1">
                              <a:lumMod val="75000"/>
                              <a:lumOff val="25000"/>
                            </a:schemeClr>
                          </a:solidFill>
                          <a:latin typeface="Arial"/>
                        </a:rPr>
                        <a:t>Expectation to enter a start date</a:t>
                      </a:r>
                    </a:p>
                  </a:txBody>
                  <a:tcPr/>
                </a:tc>
                <a:tc>
                  <a:txBody>
                    <a:bodyPr/>
                    <a:lstStyle/>
                    <a:p>
                      <a:pPr lvl="0">
                        <a:buNone/>
                      </a:pPr>
                      <a:r>
                        <a:rPr lang="en-GB" sz="1200">
                          <a:latin typeface="Arial"/>
                        </a:rPr>
                        <a:t>All</a:t>
                      </a:r>
                    </a:p>
                  </a:txBody>
                  <a:tcPr/>
                </a:tc>
                <a:tc>
                  <a:txBody>
                    <a:bodyPr/>
                    <a:lstStyle/>
                    <a:p>
                      <a:pPr lvl="0" algn="ctr">
                        <a:buNone/>
                      </a:pPr>
                      <a:r>
                        <a:rPr lang="en-GB" sz="1200">
                          <a:latin typeface="Arial"/>
                        </a:rPr>
                        <a:t>38</a:t>
                      </a:r>
                    </a:p>
                  </a:txBody>
                  <a:tcPr/>
                </a:tc>
                <a:tc>
                  <a:txBody>
                    <a:bodyPr/>
                    <a:lstStyle/>
                    <a:p>
                      <a:pPr lvl="0">
                        <a:buNone/>
                      </a:pPr>
                      <a:r>
                        <a:rPr lang="en-GB" sz="1200" b="0" i="0" u="none" strike="noStrike" noProof="0">
                          <a:solidFill>
                            <a:srgbClr val="000000"/>
                          </a:solidFill>
                          <a:latin typeface="Arial"/>
                        </a:rPr>
                        <a:t>How might we help users communicate important information about their mitigation plans in a way that is quick and intuitive?</a:t>
                      </a:r>
                    </a:p>
                  </a:txBody>
                  <a:tcPr/>
                </a:tc>
                <a:tc>
                  <a:txBody>
                    <a:bodyPr/>
                    <a:lstStyle/>
                    <a:p>
                      <a:pPr marL="171450" lvl="0" indent="-171450">
                        <a:buFont typeface="Arial"/>
                        <a:buChar char="•"/>
                      </a:pPr>
                      <a:r>
                        <a:rPr lang="en-GB" sz="1200">
                          <a:latin typeface="Arial"/>
                        </a:rPr>
                        <a:t>Research with assessors to understand user need</a:t>
                      </a:r>
                    </a:p>
                    <a:p>
                      <a:pPr marL="171450" lvl="0" indent="-171450">
                        <a:buFont typeface="Arial"/>
                        <a:buChar char="•"/>
                      </a:pPr>
                      <a:r>
                        <a:rPr lang="en-GB" sz="1200">
                          <a:latin typeface="Arial"/>
                        </a:rPr>
                        <a:t>Design iteration (less specificity)</a:t>
                      </a:r>
                    </a:p>
                  </a:txBody>
                  <a:tcPr/>
                </a:tc>
                <a:extLst>
                  <a:ext uri="{0D108BD9-81ED-4DB2-BD59-A6C34878D82A}">
                    <a16:rowId xmlns:a16="http://schemas.microsoft.com/office/drawing/2014/main" val="359949418"/>
                  </a:ext>
                </a:extLst>
              </a:tr>
            </a:tbl>
          </a:graphicData>
        </a:graphic>
      </p:graphicFrame>
    </p:spTree>
    <p:extLst>
      <p:ext uri="{BB962C8B-B14F-4D97-AF65-F5344CB8AC3E}">
        <p14:creationId xmlns:p14="http://schemas.microsoft.com/office/powerpoint/2010/main" val="3470074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39738" y="350838"/>
            <a:ext cx="8264525" cy="361950"/>
          </a:xfrm>
        </p:spPr>
        <p:txBody>
          <a:bodyPr/>
          <a:lstStyle/>
          <a:p>
            <a:pPr eaLnBrk="1" hangingPunct="1"/>
            <a:r>
              <a:rPr lang="en-GB" altLang="en-US">
                <a:solidFill>
                  <a:srgbClr val="00A33B"/>
                </a:solidFill>
                <a:latin typeface="Arial"/>
                <a:cs typeface="Arial"/>
              </a:rPr>
              <a:t>High Impact</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48</a:t>
            </a:fld>
            <a:endParaRPr lang="en-GB" altLang="en-US" sz="1000"/>
          </a:p>
        </p:txBody>
      </p:sp>
      <p:graphicFrame>
        <p:nvGraphicFramePr>
          <p:cNvPr id="2" name="Table 2">
            <a:extLst>
              <a:ext uri="{FF2B5EF4-FFF2-40B4-BE49-F238E27FC236}">
                <a16:creationId xmlns:a16="http://schemas.microsoft.com/office/drawing/2014/main" id="{0190202D-2CE3-54B6-9B46-66D32482FB0C}"/>
              </a:ext>
            </a:extLst>
          </p:cNvPr>
          <p:cNvGraphicFramePr>
            <a:graphicFrameLocks noGrp="1"/>
          </p:cNvGraphicFramePr>
          <p:nvPr>
            <p:extLst>
              <p:ext uri="{D42A27DB-BD31-4B8C-83A1-F6EECF244321}">
                <p14:modId xmlns:p14="http://schemas.microsoft.com/office/powerpoint/2010/main" val="2079074558"/>
              </p:ext>
            </p:extLst>
          </p:nvPr>
        </p:nvGraphicFramePr>
        <p:xfrm>
          <a:off x="562223" y="1090385"/>
          <a:ext cx="7987819" cy="2870200"/>
        </p:xfrm>
        <a:graphic>
          <a:graphicData uri="http://schemas.openxmlformats.org/drawingml/2006/table">
            <a:tbl>
              <a:tblPr firstRow="1" bandRow="1">
                <a:tableStyleId>{5C22544A-7EE6-4342-B048-85BDC9FD1C3A}</a:tableStyleId>
              </a:tblPr>
              <a:tblGrid>
                <a:gridCol w="1597564">
                  <a:extLst>
                    <a:ext uri="{9D8B030D-6E8A-4147-A177-3AD203B41FA5}">
                      <a16:colId xmlns:a16="http://schemas.microsoft.com/office/drawing/2014/main" val="1509330342"/>
                    </a:ext>
                  </a:extLst>
                </a:gridCol>
                <a:gridCol w="1597564">
                  <a:extLst>
                    <a:ext uri="{9D8B030D-6E8A-4147-A177-3AD203B41FA5}">
                      <a16:colId xmlns:a16="http://schemas.microsoft.com/office/drawing/2014/main" val="2099716730"/>
                    </a:ext>
                  </a:extLst>
                </a:gridCol>
                <a:gridCol w="1176226">
                  <a:extLst>
                    <a:ext uri="{9D8B030D-6E8A-4147-A177-3AD203B41FA5}">
                      <a16:colId xmlns:a16="http://schemas.microsoft.com/office/drawing/2014/main" val="1806098186"/>
                    </a:ext>
                  </a:extLst>
                </a:gridCol>
                <a:gridCol w="2018901">
                  <a:extLst>
                    <a:ext uri="{9D8B030D-6E8A-4147-A177-3AD203B41FA5}">
                      <a16:colId xmlns:a16="http://schemas.microsoft.com/office/drawing/2014/main" val="185523945"/>
                    </a:ext>
                  </a:extLst>
                </a:gridCol>
                <a:gridCol w="1597564">
                  <a:extLst>
                    <a:ext uri="{9D8B030D-6E8A-4147-A177-3AD203B41FA5}">
                      <a16:colId xmlns:a16="http://schemas.microsoft.com/office/drawing/2014/main" val="2408298264"/>
                    </a:ext>
                  </a:extLst>
                </a:gridCol>
              </a:tblGrid>
              <a:tr h="370840">
                <a:tc>
                  <a:txBody>
                    <a:bodyPr/>
                    <a:lstStyle/>
                    <a:p>
                      <a:pPr algn="ctr"/>
                      <a:r>
                        <a:rPr lang="en-GB" sz="1200">
                          <a:latin typeface="Arial"/>
                        </a:rPr>
                        <a:t>Insight</a:t>
                      </a:r>
                    </a:p>
                  </a:txBody>
                  <a:tcPr/>
                </a:tc>
                <a:tc>
                  <a:txBody>
                    <a:bodyPr/>
                    <a:lstStyle/>
                    <a:p>
                      <a:pPr algn="ctr"/>
                      <a:r>
                        <a:rPr lang="en-GB" sz="1200">
                          <a:latin typeface="Arial"/>
                        </a:rPr>
                        <a:t>Who does it impact</a:t>
                      </a:r>
                    </a:p>
                  </a:txBody>
                  <a:tcPr/>
                </a:tc>
                <a:tc>
                  <a:txBody>
                    <a:bodyPr/>
                    <a:lstStyle/>
                    <a:p>
                      <a:pPr lvl="0" algn="ctr">
                        <a:buNone/>
                      </a:pPr>
                      <a:r>
                        <a:rPr lang="en-GB" sz="1200">
                          <a:latin typeface="Arial"/>
                        </a:rPr>
                        <a:t>Page</a:t>
                      </a:r>
                    </a:p>
                  </a:txBody>
                  <a:tcPr/>
                </a:tc>
                <a:tc>
                  <a:txBody>
                    <a:bodyPr/>
                    <a:lstStyle/>
                    <a:p>
                      <a:pPr algn="ctr"/>
                      <a:r>
                        <a:rPr lang="en-GB" sz="1200">
                          <a:latin typeface="Arial"/>
                        </a:rPr>
                        <a:t>HMW</a:t>
                      </a:r>
                    </a:p>
                  </a:txBody>
                  <a:tcPr/>
                </a:tc>
                <a:tc>
                  <a:txBody>
                    <a:bodyPr/>
                    <a:lstStyle/>
                    <a:p>
                      <a:pPr algn="ctr"/>
                      <a:r>
                        <a:rPr lang="en-GB" sz="1200">
                          <a:latin typeface="Arial"/>
                        </a:rPr>
                        <a:t>Suggestion</a:t>
                      </a:r>
                    </a:p>
                  </a:txBody>
                  <a:tcPr/>
                </a:tc>
                <a:extLst>
                  <a:ext uri="{0D108BD9-81ED-4DB2-BD59-A6C34878D82A}">
                    <a16:rowId xmlns:a16="http://schemas.microsoft.com/office/drawing/2014/main" val="3769931058"/>
                  </a:ext>
                </a:extLst>
              </a:tr>
              <a:tr h="370840">
                <a:tc>
                  <a:txBody>
                    <a:bodyPr/>
                    <a:lstStyle/>
                    <a:p>
                      <a:pPr marL="0" marR="0" lvl="0" indent="0" algn="l">
                        <a:lnSpc>
                          <a:spcPct val="90000"/>
                        </a:lnSpc>
                        <a:spcBef>
                          <a:spcPts val="1000"/>
                        </a:spcBef>
                        <a:spcAft>
                          <a:spcPct val="0"/>
                        </a:spcAft>
                        <a:buNone/>
                      </a:pPr>
                      <a:r>
                        <a:rPr lang="en-GB" sz="1200" b="0" i="0" u="none" strike="noStrike" noProof="0">
                          <a:solidFill>
                            <a:schemeClr val="tx1">
                              <a:lumMod val="75000"/>
                              <a:lumOff val="25000"/>
                            </a:schemeClr>
                          </a:solidFill>
                          <a:latin typeface="Arial"/>
                        </a:rPr>
                        <a:t>Adding multiple roosts roost: Ok on simple schemes, time consuming and repetitive on others.</a:t>
                      </a:r>
                      <a:endParaRPr lang="en-GB" sz="1200">
                        <a:solidFill>
                          <a:schemeClr val="tx1">
                            <a:lumMod val="75000"/>
                            <a:lumOff val="25000"/>
                          </a:schemeClr>
                        </a:solidFill>
                        <a:latin typeface="Arial"/>
                      </a:endParaRPr>
                    </a:p>
                  </a:txBody>
                  <a:tcPr/>
                </a:tc>
                <a:tc>
                  <a:txBody>
                    <a:bodyPr/>
                    <a:lstStyle/>
                    <a:p>
                      <a:r>
                        <a:rPr lang="en-GB" sz="1200">
                          <a:latin typeface="Arial"/>
                        </a:rPr>
                        <a:t>AL3 only</a:t>
                      </a:r>
                    </a:p>
                  </a:txBody>
                  <a:tcPr/>
                </a:tc>
                <a:tc>
                  <a:txBody>
                    <a:bodyPr/>
                    <a:lstStyle/>
                    <a:p>
                      <a:pPr lvl="0" algn="ctr">
                        <a:buNone/>
                      </a:pPr>
                      <a:r>
                        <a:rPr lang="en-GB" sz="1200">
                          <a:latin typeface="Arial"/>
                        </a:rPr>
                        <a:t>41</a:t>
                      </a:r>
                    </a:p>
                  </a:txBody>
                  <a:tcPr/>
                </a:tc>
                <a:tc>
                  <a:txBody>
                    <a:bodyPr/>
                    <a:lstStyle/>
                    <a:p>
                      <a:r>
                        <a:rPr lang="en-GB" sz="1200">
                          <a:latin typeface="Arial"/>
                        </a:rPr>
                        <a:t>(As below)</a:t>
                      </a:r>
                    </a:p>
                  </a:txBody>
                  <a:tcPr/>
                </a:tc>
                <a:tc>
                  <a:txBody>
                    <a:bodyPr/>
                    <a:lstStyle/>
                    <a:p>
                      <a:r>
                        <a:rPr lang="en-GB" sz="1200">
                          <a:latin typeface="Arial"/>
                        </a:rPr>
                        <a:t>(As below)</a:t>
                      </a:r>
                    </a:p>
                  </a:txBody>
                  <a:tcPr/>
                </a:tc>
                <a:extLst>
                  <a:ext uri="{0D108BD9-81ED-4DB2-BD59-A6C34878D82A}">
                    <a16:rowId xmlns:a16="http://schemas.microsoft.com/office/drawing/2014/main" val="3651185855"/>
                  </a:ext>
                </a:extLst>
              </a:tr>
              <a:tr h="370840">
                <a:tc>
                  <a:txBody>
                    <a:bodyPr/>
                    <a:lstStyle/>
                    <a:p>
                      <a:pPr lvl="0">
                        <a:buNone/>
                      </a:pPr>
                      <a:r>
                        <a:rPr lang="en-GB" sz="1200" b="0" i="0" u="none" strike="noStrike" noProof="0">
                          <a:solidFill>
                            <a:srgbClr val="374151"/>
                          </a:solidFill>
                          <a:latin typeface="Arial"/>
                        </a:rPr>
                        <a:t>Tables are frequently used to record survey data, especially large sets of roosts and where they are located.</a:t>
                      </a:r>
                      <a:endParaRPr lang="en-GB" sz="1200">
                        <a:latin typeface="Arial"/>
                      </a:endParaRPr>
                    </a:p>
                  </a:txBody>
                  <a:tcPr/>
                </a:tc>
                <a:tc>
                  <a:txBody>
                    <a:bodyPr/>
                    <a:lstStyle/>
                    <a:p>
                      <a:r>
                        <a:rPr lang="en-GB" sz="1200">
                          <a:latin typeface="Arial"/>
                        </a:rPr>
                        <a:t>All / Biggest impact on AL3</a:t>
                      </a:r>
                    </a:p>
                  </a:txBody>
                  <a:tcPr/>
                </a:tc>
                <a:tc>
                  <a:txBody>
                    <a:bodyPr/>
                    <a:lstStyle/>
                    <a:p>
                      <a:pPr lvl="0" algn="ctr">
                        <a:buNone/>
                      </a:pPr>
                      <a:r>
                        <a:rPr lang="en-GB" sz="1200">
                          <a:latin typeface="Arial"/>
                        </a:rPr>
                        <a:t>24-25</a:t>
                      </a:r>
                    </a:p>
                  </a:txBody>
                  <a:tcPr/>
                </a:tc>
                <a:tc>
                  <a:txBody>
                    <a:bodyPr/>
                    <a:lstStyle/>
                    <a:p>
                      <a:r>
                        <a:rPr lang="en-GB" sz="1200">
                          <a:latin typeface="Arial"/>
                        </a:rPr>
                        <a:t>How might we help users working on complex sites communicate large sets of information in a way that is simple and easy to digest</a:t>
                      </a:r>
                    </a:p>
                  </a:txBody>
                  <a:tcPr/>
                </a:tc>
                <a:tc>
                  <a:txBody>
                    <a:bodyPr/>
                    <a:lstStyle/>
                    <a:p>
                      <a:pPr marL="285750" indent="-285750">
                        <a:buFont typeface="Arial"/>
                        <a:buChar char="•"/>
                      </a:pPr>
                      <a:r>
                        <a:rPr lang="en-GB" sz="1400"/>
                        <a:t>Dedicated research into complex sites.</a:t>
                      </a:r>
                    </a:p>
                    <a:p>
                      <a:pPr marL="285750" lvl="0" indent="-285750">
                        <a:buFont typeface="Arial"/>
                        <a:buChar char="•"/>
                      </a:pPr>
                      <a:r>
                        <a:rPr lang="en-GB" sz="1400"/>
                        <a:t>Exploration into surveys / planning and data entry</a:t>
                      </a:r>
                    </a:p>
                  </a:txBody>
                  <a:tcPr/>
                </a:tc>
                <a:extLst>
                  <a:ext uri="{0D108BD9-81ED-4DB2-BD59-A6C34878D82A}">
                    <a16:rowId xmlns:a16="http://schemas.microsoft.com/office/drawing/2014/main" val="219092739"/>
                  </a:ext>
                </a:extLst>
              </a:tr>
            </a:tbl>
          </a:graphicData>
        </a:graphic>
      </p:graphicFrame>
    </p:spTree>
    <p:extLst>
      <p:ext uri="{BB962C8B-B14F-4D97-AF65-F5344CB8AC3E}">
        <p14:creationId xmlns:p14="http://schemas.microsoft.com/office/powerpoint/2010/main" val="1837653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39738" y="350838"/>
            <a:ext cx="8264525" cy="361950"/>
          </a:xfrm>
        </p:spPr>
        <p:txBody>
          <a:bodyPr/>
          <a:lstStyle/>
          <a:p>
            <a:pPr eaLnBrk="1" hangingPunct="1"/>
            <a:r>
              <a:rPr lang="en-GB" altLang="en-US">
                <a:solidFill>
                  <a:srgbClr val="00A33B"/>
                </a:solidFill>
                <a:latin typeface="Arial"/>
                <a:cs typeface="Arial"/>
              </a:rPr>
              <a:t>Unknown Impact: Research required</a:t>
            </a:r>
          </a:p>
        </p:txBody>
      </p:sp>
      <p:sp>
        <p:nvSpPr>
          <p:cNvPr id="16389" name="Footer Placeholder 1"/>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6390" name="Slide Number Placeholder 2"/>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72754FA-6BD1-43C6-9673-D4A572B8B71E}" type="slidenum">
              <a:rPr lang="en-GB" altLang="en-US" sz="1000"/>
              <a:pPr>
                <a:lnSpc>
                  <a:spcPct val="100000"/>
                </a:lnSpc>
                <a:spcBef>
                  <a:spcPct val="0"/>
                </a:spcBef>
                <a:buFontTx/>
                <a:buNone/>
              </a:pPr>
              <a:t>49</a:t>
            </a:fld>
            <a:endParaRPr lang="en-GB" altLang="en-US" sz="1000"/>
          </a:p>
        </p:txBody>
      </p:sp>
      <p:graphicFrame>
        <p:nvGraphicFramePr>
          <p:cNvPr id="2" name="Table 2">
            <a:extLst>
              <a:ext uri="{FF2B5EF4-FFF2-40B4-BE49-F238E27FC236}">
                <a16:creationId xmlns:a16="http://schemas.microsoft.com/office/drawing/2014/main" id="{0190202D-2CE3-54B6-9B46-66D32482FB0C}"/>
              </a:ext>
            </a:extLst>
          </p:cNvPr>
          <p:cNvGraphicFramePr>
            <a:graphicFrameLocks noGrp="1"/>
          </p:cNvGraphicFramePr>
          <p:nvPr>
            <p:extLst>
              <p:ext uri="{D42A27DB-BD31-4B8C-83A1-F6EECF244321}">
                <p14:modId xmlns:p14="http://schemas.microsoft.com/office/powerpoint/2010/main" val="3159386467"/>
              </p:ext>
            </p:extLst>
          </p:nvPr>
        </p:nvGraphicFramePr>
        <p:xfrm>
          <a:off x="562223" y="973028"/>
          <a:ext cx="7917541" cy="3754120"/>
        </p:xfrm>
        <a:graphic>
          <a:graphicData uri="http://schemas.openxmlformats.org/drawingml/2006/table">
            <a:tbl>
              <a:tblPr firstRow="1" bandRow="1">
                <a:tableStyleId>{5C22544A-7EE6-4342-B048-85BDC9FD1C3A}</a:tableStyleId>
              </a:tblPr>
              <a:tblGrid>
                <a:gridCol w="1583509">
                  <a:extLst>
                    <a:ext uri="{9D8B030D-6E8A-4147-A177-3AD203B41FA5}">
                      <a16:colId xmlns:a16="http://schemas.microsoft.com/office/drawing/2014/main" val="1509330342"/>
                    </a:ext>
                  </a:extLst>
                </a:gridCol>
                <a:gridCol w="1583509">
                  <a:extLst>
                    <a:ext uri="{9D8B030D-6E8A-4147-A177-3AD203B41FA5}">
                      <a16:colId xmlns:a16="http://schemas.microsoft.com/office/drawing/2014/main" val="2099716730"/>
                    </a:ext>
                  </a:extLst>
                </a:gridCol>
                <a:gridCol w="1011836">
                  <a:extLst>
                    <a:ext uri="{9D8B030D-6E8A-4147-A177-3AD203B41FA5}">
                      <a16:colId xmlns:a16="http://schemas.microsoft.com/office/drawing/2014/main" val="1583929785"/>
                    </a:ext>
                  </a:extLst>
                </a:gridCol>
                <a:gridCol w="2155178">
                  <a:extLst>
                    <a:ext uri="{9D8B030D-6E8A-4147-A177-3AD203B41FA5}">
                      <a16:colId xmlns:a16="http://schemas.microsoft.com/office/drawing/2014/main" val="185523945"/>
                    </a:ext>
                  </a:extLst>
                </a:gridCol>
                <a:gridCol w="1583509">
                  <a:extLst>
                    <a:ext uri="{9D8B030D-6E8A-4147-A177-3AD203B41FA5}">
                      <a16:colId xmlns:a16="http://schemas.microsoft.com/office/drawing/2014/main" val="2408298264"/>
                    </a:ext>
                  </a:extLst>
                </a:gridCol>
              </a:tblGrid>
              <a:tr h="370840">
                <a:tc>
                  <a:txBody>
                    <a:bodyPr/>
                    <a:lstStyle/>
                    <a:p>
                      <a:r>
                        <a:rPr lang="en-GB" sz="1200">
                          <a:latin typeface="Arial"/>
                        </a:rPr>
                        <a:t>Insight</a:t>
                      </a:r>
                    </a:p>
                  </a:txBody>
                  <a:tcPr/>
                </a:tc>
                <a:tc>
                  <a:txBody>
                    <a:bodyPr/>
                    <a:lstStyle/>
                    <a:p>
                      <a:r>
                        <a:rPr lang="en-GB" sz="1200">
                          <a:latin typeface="Arial"/>
                        </a:rPr>
                        <a:t>Who does it impact</a:t>
                      </a:r>
                    </a:p>
                  </a:txBody>
                  <a:tcPr/>
                </a:tc>
                <a:tc>
                  <a:txBody>
                    <a:bodyPr/>
                    <a:lstStyle/>
                    <a:p>
                      <a:pPr lvl="0">
                        <a:buNone/>
                      </a:pPr>
                      <a:r>
                        <a:rPr lang="en-GB" sz="1200">
                          <a:latin typeface="Arial"/>
                        </a:rPr>
                        <a:t>Page</a:t>
                      </a:r>
                    </a:p>
                  </a:txBody>
                  <a:tcPr/>
                </a:tc>
                <a:tc>
                  <a:txBody>
                    <a:bodyPr/>
                    <a:lstStyle/>
                    <a:p>
                      <a:r>
                        <a:rPr lang="en-GB" sz="1200">
                          <a:latin typeface="Arial"/>
                        </a:rPr>
                        <a:t>HMW</a:t>
                      </a:r>
                    </a:p>
                  </a:txBody>
                  <a:tcPr/>
                </a:tc>
                <a:tc>
                  <a:txBody>
                    <a:bodyPr/>
                    <a:lstStyle/>
                    <a:p>
                      <a:r>
                        <a:rPr lang="en-GB" sz="1200">
                          <a:latin typeface="Arial"/>
                        </a:rPr>
                        <a:t>Suggestion</a:t>
                      </a:r>
                    </a:p>
                  </a:txBody>
                  <a:tcPr/>
                </a:tc>
                <a:extLst>
                  <a:ext uri="{0D108BD9-81ED-4DB2-BD59-A6C34878D82A}">
                    <a16:rowId xmlns:a16="http://schemas.microsoft.com/office/drawing/2014/main" val="3769931058"/>
                  </a:ext>
                </a:extLst>
              </a:tr>
              <a:tr h="370840">
                <a:tc>
                  <a:txBody>
                    <a:bodyPr/>
                    <a:lstStyle/>
                    <a:p>
                      <a:pPr lvl="0">
                        <a:buNone/>
                      </a:pPr>
                      <a:r>
                        <a:rPr lang="en-GB" sz="1200" b="0" i="0" u="none" strike="noStrike" noProof="0">
                          <a:solidFill>
                            <a:schemeClr val="tx1">
                              <a:lumMod val="65000"/>
                              <a:lumOff val="35000"/>
                            </a:schemeClr>
                          </a:solidFill>
                          <a:latin typeface="Arial"/>
                        </a:rPr>
                        <a:t>Matching a roost reference to a map is not always feasible</a:t>
                      </a:r>
                      <a:endParaRPr lang="en-US" sz="1200">
                        <a:latin typeface="Arial"/>
                      </a:endParaRPr>
                    </a:p>
                  </a:txBody>
                  <a:tcPr/>
                </a:tc>
                <a:tc>
                  <a:txBody>
                    <a:bodyPr/>
                    <a:lstStyle/>
                    <a:p>
                      <a:r>
                        <a:rPr lang="en-GB" sz="1200">
                          <a:latin typeface="Arial"/>
                        </a:rPr>
                        <a:t>Complex projects</a:t>
                      </a:r>
                    </a:p>
                    <a:p>
                      <a:pPr lvl="0">
                        <a:buNone/>
                      </a:pPr>
                      <a:r>
                        <a:rPr lang="en-GB" sz="1200">
                          <a:latin typeface="Arial"/>
                        </a:rPr>
                        <a:t>Unknown impact on assessors</a:t>
                      </a:r>
                    </a:p>
                  </a:txBody>
                  <a:tcPr/>
                </a:tc>
                <a:tc>
                  <a:txBody>
                    <a:bodyPr/>
                    <a:lstStyle/>
                    <a:p>
                      <a:pPr lvl="0">
                        <a:buNone/>
                      </a:pPr>
                      <a:endParaRPr lang="en-GB" sz="1200">
                        <a:latin typeface="Arial"/>
                      </a:endParaRPr>
                    </a:p>
                  </a:txBody>
                  <a:tcPr/>
                </a:tc>
                <a:tc>
                  <a:txBody>
                    <a:bodyPr/>
                    <a:lstStyle/>
                    <a:p>
                      <a:r>
                        <a:rPr lang="en-GB" sz="1200">
                          <a:latin typeface="Arial"/>
                        </a:rPr>
                        <a:t>How might we support ecologists working on complex projects to clearly communicate information about their roosts?</a:t>
                      </a:r>
                    </a:p>
                  </a:txBody>
                  <a:tcPr/>
                </a:tc>
                <a:tc>
                  <a:txBody>
                    <a:bodyPr/>
                    <a:lstStyle/>
                    <a:p>
                      <a:pPr marL="171450" indent="-171450">
                        <a:buFont typeface="Arial"/>
                        <a:buChar char="•"/>
                      </a:pPr>
                      <a:r>
                        <a:rPr lang="en-GB" sz="1200">
                          <a:latin typeface="Arial"/>
                        </a:rPr>
                        <a:t>Low evidence</a:t>
                      </a:r>
                    </a:p>
                    <a:p>
                      <a:pPr marL="171450" lvl="0" indent="-171450">
                        <a:buFont typeface="Arial"/>
                        <a:buChar char="•"/>
                      </a:pPr>
                      <a:r>
                        <a:rPr lang="en-GB" sz="1200">
                          <a:latin typeface="Arial"/>
                        </a:rPr>
                        <a:t>Dedicated research with AL3 ecologists to understand nuances</a:t>
                      </a:r>
                    </a:p>
                  </a:txBody>
                  <a:tcPr/>
                </a:tc>
                <a:extLst>
                  <a:ext uri="{0D108BD9-81ED-4DB2-BD59-A6C34878D82A}">
                    <a16:rowId xmlns:a16="http://schemas.microsoft.com/office/drawing/2014/main" val="3651185855"/>
                  </a:ext>
                </a:extLst>
              </a:tr>
              <a:tr h="370840">
                <a:tc>
                  <a:txBody>
                    <a:bodyPr/>
                    <a:lstStyle/>
                    <a:p>
                      <a:pPr lvl="0">
                        <a:buNone/>
                      </a:pPr>
                      <a:r>
                        <a:rPr lang="en-GB" sz="1200" b="0" i="0" u="none" strike="noStrike" noProof="0">
                          <a:solidFill>
                            <a:schemeClr val="tx1">
                              <a:lumMod val="65000"/>
                              <a:lumOff val="35000"/>
                            </a:schemeClr>
                          </a:solidFill>
                          <a:latin typeface="Arial"/>
                        </a:rPr>
                        <a:t>Locating finer details amongst long survey reports is time  consuming </a:t>
                      </a:r>
                    </a:p>
                  </a:txBody>
                  <a:tcPr/>
                </a:tc>
                <a:tc>
                  <a:txBody>
                    <a:bodyPr/>
                    <a:lstStyle/>
                    <a:p>
                      <a:r>
                        <a:rPr lang="en-GB" sz="1200">
                          <a:latin typeface="Arial"/>
                        </a:rPr>
                        <a:t>Mid-Complex projects</a:t>
                      </a:r>
                    </a:p>
                  </a:txBody>
                  <a:tcPr/>
                </a:tc>
                <a:tc>
                  <a:txBody>
                    <a:bodyPr/>
                    <a:lstStyle/>
                    <a:p>
                      <a:pPr lvl="0">
                        <a:buNone/>
                      </a:pPr>
                      <a:endParaRPr lang="en-GB" sz="1200">
                        <a:latin typeface="Arial"/>
                      </a:endParaRPr>
                    </a:p>
                  </a:txBody>
                  <a:tcPr/>
                </a:tc>
                <a:tc>
                  <a:txBody>
                    <a:bodyPr/>
                    <a:lstStyle/>
                    <a:p>
                      <a:r>
                        <a:rPr lang="en-GB" sz="1200">
                          <a:latin typeface="Arial"/>
                        </a:rPr>
                        <a:t>HMW help ecologists quickly gather the information they need to submit a successful site registration</a:t>
                      </a:r>
                    </a:p>
                  </a:txBody>
                  <a:tcPr/>
                </a:tc>
                <a:tc>
                  <a:txBody>
                    <a:bodyPr/>
                    <a:lstStyle/>
                    <a:p>
                      <a:pPr marL="171450" indent="-171450">
                        <a:buFont typeface="Arial"/>
                        <a:buChar char="•"/>
                      </a:pPr>
                      <a:r>
                        <a:rPr lang="en-GB" sz="1200">
                          <a:latin typeface="Arial"/>
                        </a:rPr>
                        <a:t>Research exploring planning / extracting of info before submitting a site reg</a:t>
                      </a:r>
                    </a:p>
                  </a:txBody>
                  <a:tcPr/>
                </a:tc>
                <a:extLst>
                  <a:ext uri="{0D108BD9-81ED-4DB2-BD59-A6C34878D82A}">
                    <a16:rowId xmlns:a16="http://schemas.microsoft.com/office/drawing/2014/main" val="219092739"/>
                  </a:ext>
                </a:extLst>
              </a:tr>
              <a:tr h="370839">
                <a:tc>
                  <a:txBody>
                    <a:bodyPr/>
                    <a:lstStyle/>
                    <a:p>
                      <a:pPr lvl="0">
                        <a:buNone/>
                      </a:pPr>
                      <a:r>
                        <a:rPr lang="en-GB" sz="1200" b="0" i="0" u="none" strike="noStrike" noProof="0">
                          <a:solidFill>
                            <a:srgbClr val="374151"/>
                          </a:solidFill>
                          <a:latin typeface="Arial"/>
                        </a:rPr>
                        <a:t>It is difficult to assign one impact type when there are multiple roosts with multiple species present</a:t>
                      </a:r>
                      <a:endParaRPr lang="en-US" sz="1200">
                        <a:latin typeface="Arial"/>
                      </a:endParaRPr>
                    </a:p>
                  </a:txBody>
                  <a:tcPr/>
                </a:tc>
                <a:tc>
                  <a:txBody>
                    <a:bodyPr/>
                    <a:lstStyle/>
                    <a:p>
                      <a:pPr lvl="0">
                        <a:buNone/>
                      </a:pPr>
                      <a:r>
                        <a:rPr lang="en-GB" sz="1200" b="0" i="0" u="none" strike="noStrike" noProof="0">
                          <a:solidFill>
                            <a:srgbClr val="000000"/>
                          </a:solidFill>
                          <a:latin typeface="Arial"/>
                        </a:rPr>
                        <a:t>Complex projects</a:t>
                      </a:r>
                      <a:endParaRPr lang="en-US"/>
                    </a:p>
                  </a:txBody>
                  <a:tcPr/>
                </a:tc>
                <a:tc>
                  <a:txBody>
                    <a:bodyPr/>
                    <a:lstStyle/>
                    <a:p>
                      <a:pPr lvl="0">
                        <a:buNone/>
                      </a:pPr>
                      <a:endParaRPr lang="en-GB" sz="1200">
                        <a:latin typeface="Arial"/>
                      </a:endParaRPr>
                    </a:p>
                  </a:txBody>
                  <a:tcPr/>
                </a:tc>
                <a:tc>
                  <a:txBody>
                    <a:bodyPr/>
                    <a:lstStyle/>
                    <a:p>
                      <a:pPr lvl="0">
                        <a:buNone/>
                      </a:pPr>
                      <a:r>
                        <a:rPr lang="en-GB" sz="1200" b="0" i="0" u="none" strike="noStrike" noProof="0">
                          <a:solidFill>
                            <a:srgbClr val="000000"/>
                          </a:solidFill>
                          <a:latin typeface="Arial"/>
                        </a:rPr>
                        <a:t>How might we support ecologists working on complex projects to clearly communicate information about their roosts?</a:t>
                      </a:r>
                      <a:endParaRPr lang="en-US"/>
                    </a:p>
                  </a:txBody>
                  <a:tcPr/>
                </a:tc>
                <a:tc>
                  <a:txBody>
                    <a:bodyPr/>
                    <a:lstStyle/>
                    <a:p>
                      <a:pPr lvl="0">
                        <a:buNone/>
                      </a:pPr>
                      <a:endParaRPr lang="en-GB" sz="600">
                        <a:latin typeface="Arial"/>
                      </a:endParaRPr>
                    </a:p>
                    <a:p>
                      <a:pPr marL="171450" lvl="0" indent="-171450">
                        <a:buFont typeface="Arial"/>
                        <a:buChar char="•"/>
                      </a:pPr>
                      <a:r>
                        <a:rPr lang="en-GB" sz="1200" b="0" i="0" u="none" strike="noStrike" noProof="0">
                          <a:solidFill>
                            <a:srgbClr val="000000"/>
                          </a:solidFill>
                          <a:latin typeface="Arial"/>
                        </a:rPr>
                        <a:t>Dedicated research with AL3 ecologists to understand nuances</a:t>
                      </a:r>
                      <a:endParaRPr lang="en-GB"/>
                    </a:p>
                  </a:txBody>
                  <a:tcPr/>
                </a:tc>
                <a:extLst>
                  <a:ext uri="{0D108BD9-81ED-4DB2-BD59-A6C34878D82A}">
                    <a16:rowId xmlns:a16="http://schemas.microsoft.com/office/drawing/2014/main" val="2391154809"/>
                  </a:ext>
                </a:extLst>
              </a:tr>
            </a:tbl>
          </a:graphicData>
        </a:graphic>
      </p:graphicFrame>
    </p:spTree>
    <p:extLst>
      <p:ext uri="{BB962C8B-B14F-4D97-AF65-F5344CB8AC3E}">
        <p14:creationId xmlns:p14="http://schemas.microsoft.com/office/powerpoint/2010/main" val="327265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8476" y="435158"/>
            <a:ext cx="8264525" cy="361950"/>
          </a:xfrm>
        </p:spPr>
        <p:txBody>
          <a:bodyPr/>
          <a:lstStyle/>
          <a:p>
            <a:pPr eaLnBrk="1" hangingPunct="1"/>
            <a:r>
              <a:rPr lang="en-GB" altLang="en-US">
                <a:solidFill>
                  <a:srgbClr val="00A33B"/>
                </a:solidFill>
                <a:latin typeface="Arial"/>
                <a:cs typeface="Arial"/>
              </a:rPr>
              <a:t>Hypotheses </a:t>
            </a: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5</a:t>
            </a:fld>
            <a:endParaRPr lang="en-GB" altLang="en-US" sz="1000"/>
          </a:p>
        </p:txBody>
      </p:sp>
      <p:sp>
        <p:nvSpPr>
          <p:cNvPr id="5" name="Content Placeholder 2">
            <a:extLst>
              <a:ext uri="{FF2B5EF4-FFF2-40B4-BE49-F238E27FC236}">
                <a16:creationId xmlns:a16="http://schemas.microsoft.com/office/drawing/2014/main" id="{672A6D5E-F65C-3C2A-F6D3-D0B2D38CC314}"/>
              </a:ext>
            </a:extLst>
          </p:cNvPr>
          <p:cNvSpPr>
            <a:spLocks noGrp="1"/>
          </p:cNvSpPr>
          <p:nvPr>
            <p:ph idx="1"/>
          </p:nvPr>
        </p:nvSpPr>
        <p:spPr>
          <a:xfrm>
            <a:off x="439738" y="1155700"/>
            <a:ext cx="8264525" cy="3481388"/>
          </a:xfrm>
        </p:spPr>
        <p:txBody>
          <a:bodyPr/>
          <a:lstStyle/>
          <a:p>
            <a:pPr marL="285750" indent="-285750">
              <a:defRPr/>
            </a:pPr>
            <a:r>
              <a:rPr lang="en-GB" sz="1500">
                <a:solidFill>
                  <a:schemeClr val="tx1">
                    <a:lumMod val="65000"/>
                    <a:lumOff val="35000"/>
                  </a:schemeClr>
                </a:solidFill>
                <a:latin typeface="Arial"/>
                <a:cs typeface="Arial"/>
              </a:rPr>
              <a:t>It is only ecologists who will submit a SR.</a:t>
            </a:r>
          </a:p>
          <a:p>
            <a:pPr marL="285750" indent="-285750">
              <a:defRPr/>
            </a:pPr>
            <a:r>
              <a:rPr lang="en-GB" sz="1500">
                <a:solidFill>
                  <a:schemeClr val="tx1">
                    <a:lumMod val="65000"/>
                    <a:lumOff val="35000"/>
                  </a:schemeClr>
                </a:solidFill>
                <a:latin typeface="Arial"/>
                <a:cs typeface="Arial"/>
              </a:rPr>
              <a:t>Users of the SR form are familiar with licencing requirements (maps, reports etc) and will have the information they need before they start a SR application.</a:t>
            </a:r>
            <a:endParaRPr lang="en-GB" sz="1500">
              <a:solidFill>
                <a:schemeClr val="tx1">
                  <a:lumMod val="65000"/>
                  <a:lumOff val="35000"/>
                </a:schemeClr>
              </a:solidFill>
              <a:latin typeface="Arial" charset="0"/>
              <a:cs typeface="Arial" charset="0"/>
            </a:endParaRPr>
          </a:p>
          <a:p>
            <a:pPr marL="285750" indent="-285750">
              <a:defRPr/>
            </a:pPr>
            <a:r>
              <a:rPr lang="en-GB" sz="1500">
                <a:solidFill>
                  <a:schemeClr val="tx1">
                    <a:lumMod val="65000"/>
                    <a:lumOff val="35000"/>
                  </a:schemeClr>
                </a:solidFill>
                <a:latin typeface="Arial"/>
                <a:cs typeface="Arial"/>
              </a:rPr>
              <a:t>Users of the SR form have access to an internet enabled device at the time of submitting it.</a:t>
            </a:r>
            <a:endParaRPr lang="en-GB" sz="1500">
              <a:solidFill>
                <a:schemeClr val="tx1">
                  <a:lumMod val="65000"/>
                  <a:lumOff val="35000"/>
                </a:schemeClr>
              </a:solidFill>
              <a:latin typeface="Arial" charset="0"/>
              <a:cs typeface="Arial" charset="0"/>
            </a:endParaRPr>
          </a:p>
          <a:p>
            <a:pPr marL="285750" indent="-285750">
              <a:defRPr/>
            </a:pPr>
            <a:r>
              <a:rPr lang="en-GB" sz="1500">
                <a:solidFill>
                  <a:schemeClr val="tx1">
                    <a:lumMod val="65000"/>
                    <a:lumOff val="35000"/>
                  </a:schemeClr>
                </a:solidFill>
                <a:latin typeface="Arial"/>
                <a:cs typeface="Arial"/>
              </a:rPr>
              <a:t>Users of the SR form are unlikely to submit the information in one sitting.</a:t>
            </a:r>
            <a:endParaRPr lang="en-GB" sz="1500">
              <a:solidFill>
                <a:schemeClr val="tx1">
                  <a:lumMod val="65000"/>
                  <a:lumOff val="35000"/>
                </a:schemeClr>
              </a:solidFill>
              <a:latin typeface="Arial" charset="0"/>
              <a:cs typeface="Arial" charset="0"/>
            </a:endParaRPr>
          </a:p>
          <a:p>
            <a:pPr marL="285750" indent="-285750">
              <a:defRPr/>
            </a:pPr>
            <a:r>
              <a:rPr lang="en-GB" sz="1500">
                <a:solidFill>
                  <a:schemeClr val="tx1">
                    <a:lumMod val="65000"/>
                    <a:lumOff val="35000"/>
                  </a:schemeClr>
                </a:solidFill>
                <a:latin typeface="Arial"/>
                <a:cs typeface="Arial"/>
              </a:rPr>
              <a:t>Bat ER will have positive outcomes on the site registration process </a:t>
            </a:r>
            <a:endParaRPr lang="en-GB" sz="1500">
              <a:solidFill>
                <a:schemeClr val="tx1">
                  <a:lumMod val="65000"/>
                  <a:lumOff val="35000"/>
                </a:schemeClr>
              </a:solidFill>
              <a:latin typeface="Arial" charset="0"/>
              <a:cs typeface="Arial" charset="0"/>
            </a:endParaRPr>
          </a:p>
          <a:p>
            <a:pPr marL="285750" indent="-285750">
              <a:defRPr/>
            </a:pPr>
            <a:r>
              <a:rPr lang="en-GB" sz="1500">
                <a:solidFill>
                  <a:schemeClr val="tx1">
                    <a:lumMod val="65000"/>
                    <a:lumOff val="35000"/>
                  </a:schemeClr>
                </a:solidFill>
                <a:latin typeface="Arial"/>
                <a:cs typeface="Arial"/>
              </a:rPr>
              <a:t>Accredited consultants have enough knowledge about the accreditation process to realise the roost flow is dynamic to their accreditation level</a:t>
            </a:r>
          </a:p>
          <a:p>
            <a:pPr marL="285750" indent="-285750">
              <a:defRPr/>
            </a:pPr>
            <a:r>
              <a:rPr lang="en-GB" sz="1500">
                <a:solidFill>
                  <a:schemeClr val="tx1">
                    <a:lumMod val="65000"/>
                    <a:lumOff val="35000"/>
                  </a:schemeClr>
                </a:solidFill>
              </a:rPr>
              <a:t>The roost flow will be a faster, more accessible alternative to the interim Qualtrics form for accredited consultants.</a:t>
            </a:r>
          </a:p>
          <a:p>
            <a:pPr marL="0" indent="0">
              <a:buNone/>
              <a:defRPr/>
            </a:pPr>
            <a:endParaRPr lang="en-GB" altLang="en-US">
              <a:solidFill>
                <a:srgbClr val="595959"/>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Tree>
    <p:extLst>
      <p:ext uri="{BB962C8B-B14F-4D97-AF65-F5344CB8AC3E}">
        <p14:creationId xmlns:p14="http://schemas.microsoft.com/office/powerpoint/2010/main" val="229595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solidFill>
                  <a:srgbClr val="00A33B"/>
                </a:solidFill>
                <a:latin typeface="Arial"/>
                <a:cs typeface="Arial"/>
              </a:rPr>
              <a:t>Method</a:t>
            </a:r>
          </a:p>
        </p:txBody>
      </p:sp>
      <p:sp>
        <p:nvSpPr>
          <p:cNvPr id="13315" name="Content Placeholder 2"/>
          <p:cNvSpPr>
            <a:spLocks noGrp="1"/>
          </p:cNvSpPr>
          <p:nvPr>
            <p:ph idx="1"/>
          </p:nvPr>
        </p:nvSpPr>
        <p:spPr>
          <a:xfrm>
            <a:off x="439738" y="1155700"/>
            <a:ext cx="8264525" cy="3481388"/>
          </a:xfrm>
        </p:spPr>
        <p:txBody>
          <a:bodyPr/>
          <a:lstStyle/>
          <a:p>
            <a:pPr marL="0" indent="0">
              <a:buNone/>
              <a:defRPr/>
            </a:pPr>
            <a:r>
              <a:rPr lang="en-GB" sz="1500">
                <a:solidFill>
                  <a:schemeClr val="tx1">
                    <a:lumMod val="65000"/>
                    <a:lumOff val="35000"/>
                  </a:schemeClr>
                </a:solidFill>
                <a:latin typeface="Arial"/>
                <a:cs typeface="Arial"/>
              </a:rPr>
              <a:t>30 minutes semi structured interview with accredited ecologists exploring:</a:t>
            </a:r>
            <a:endParaRPr lang="en-US">
              <a:solidFill>
                <a:schemeClr val="tx1">
                  <a:lumMod val="65000"/>
                  <a:lumOff val="35000"/>
                </a:schemeClr>
              </a:solidFill>
            </a:endParaRPr>
          </a:p>
          <a:p>
            <a:pPr marL="285750" indent="-285750">
              <a:defRPr/>
            </a:pPr>
            <a:r>
              <a:rPr lang="en-GB" sz="1500">
                <a:solidFill>
                  <a:schemeClr val="tx1">
                    <a:lumMod val="65000"/>
                    <a:lumOff val="35000"/>
                  </a:schemeClr>
                </a:solidFill>
                <a:latin typeface="Arial"/>
                <a:cs typeface="Arial"/>
              </a:rPr>
              <a:t>How and what information is collected to submit a successful site registration</a:t>
            </a:r>
          </a:p>
          <a:p>
            <a:pPr marL="285750" indent="-285750">
              <a:defRPr/>
            </a:pPr>
            <a:r>
              <a:rPr lang="en-GB" sz="1500">
                <a:solidFill>
                  <a:schemeClr val="tx1">
                    <a:lumMod val="65000"/>
                    <a:lumOff val="35000"/>
                  </a:schemeClr>
                </a:solidFill>
                <a:latin typeface="Arial"/>
                <a:cs typeface="Arial"/>
              </a:rPr>
              <a:t>Who is involved</a:t>
            </a:r>
          </a:p>
          <a:p>
            <a:pPr marL="285750" indent="-285750">
              <a:defRPr/>
            </a:pPr>
            <a:r>
              <a:rPr lang="en-GB" sz="1500">
                <a:solidFill>
                  <a:schemeClr val="tx1">
                    <a:lumMod val="65000"/>
                    <a:lumOff val="35000"/>
                  </a:schemeClr>
                </a:solidFill>
                <a:latin typeface="Arial"/>
                <a:cs typeface="Arial"/>
              </a:rPr>
              <a:t>Experiences of submitting site registration information to NE since gaining accreditation</a:t>
            </a:r>
            <a:endParaRPr lang="en-GB">
              <a:solidFill>
                <a:schemeClr val="tx1">
                  <a:lumMod val="65000"/>
                  <a:lumOff val="35000"/>
                </a:schemeClr>
              </a:solidFill>
            </a:endParaRPr>
          </a:p>
          <a:p>
            <a:pPr marL="0" indent="0">
              <a:buNone/>
              <a:defRPr/>
            </a:pPr>
            <a:endParaRPr lang="en-GB" sz="1500">
              <a:solidFill>
                <a:schemeClr val="tx1">
                  <a:lumMod val="65000"/>
                  <a:lumOff val="35000"/>
                </a:schemeClr>
              </a:solidFill>
              <a:latin typeface="Arial"/>
              <a:cs typeface="Arial"/>
            </a:endParaRPr>
          </a:p>
          <a:p>
            <a:pPr marL="0" indent="0">
              <a:buNone/>
              <a:defRPr/>
            </a:pPr>
            <a:r>
              <a:rPr lang="en-GB" sz="1500">
                <a:solidFill>
                  <a:schemeClr val="tx1">
                    <a:lumMod val="65000"/>
                    <a:lumOff val="35000"/>
                  </a:schemeClr>
                </a:solidFill>
                <a:latin typeface="Arial"/>
                <a:cs typeface="Arial"/>
              </a:rPr>
              <a:t>Followed by a 30-minute usability test of the roost flow</a:t>
            </a:r>
            <a:endParaRPr lang="en-GB">
              <a:solidFill>
                <a:schemeClr val="tx1">
                  <a:lumMod val="65000"/>
                  <a:lumOff val="35000"/>
                </a:schemeClr>
              </a:solidFill>
            </a:endParaRPr>
          </a:p>
          <a:p>
            <a:pPr marL="0" indent="0">
              <a:buNone/>
              <a:defRPr/>
            </a:pPr>
            <a:endParaRPr lang="en-GB" sz="1500">
              <a:solidFill>
                <a:schemeClr val="tx1">
                  <a:lumMod val="65000"/>
                  <a:lumOff val="35000"/>
                </a:schemeClr>
              </a:solidFill>
              <a:latin typeface="Arial" charset="0"/>
              <a:cs typeface="Arial" charset="0"/>
            </a:endParaRPr>
          </a:p>
          <a:p>
            <a:pPr marL="0" indent="0">
              <a:buFont typeface="Arial" panose="020B0604020202020204" pitchFamily="34" charset="0"/>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6</a:t>
            </a:fld>
            <a:endParaRPr lang="en-GB" altLang="en-US" sz="1000"/>
          </a:p>
        </p:txBody>
      </p:sp>
    </p:spTree>
    <p:extLst>
      <p:ext uri="{BB962C8B-B14F-4D97-AF65-F5344CB8AC3E}">
        <p14:creationId xmlns:p14="http://schemas.microsoft.com/office/powerpoint/2010/main" val="177062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B712391-B718-43F7-166E-7F10DE2C66C7}"/>
              </a:ext>
            </a:extLst>
          </p:cNvPr>
          <p:cNvSpPr/>
          <p:nvPr/>
        </p:nvSpPr>
        <p:spPr>
          <a:xfrm>
            <a:off x="662976" y="2062162"/>
            <a:ext cx="2343149" cy="2324100"/>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58" name="Title 1"/>
          <p:cNvSpPr>
            <a:spLocks noGrp="1"/>
          </p:cNvSpPr>
          <p:nvPr>
            <p:ph type="title"/>
          </p:nvPr>
        </p:nvSpPr>
        <p:spPr/>
        <p:txBody>
          <a:bodyPr/>
          <a:lstStyle/>
          <a:p>
            <a:pPr eaLnBrk="1" hangingPunct="1"/>
            <a:r>
              <a:rPr lang="en-GB" altLang="en-US">
                <a:solidFill>
                  <a:srgbClr val="00A33B"/>
                </a:solidFill>
                <a:latin typeface="Arial"/>
                <a:cs typeface="Arial"/>
              </a:rPr>
              <a:t>Who did we speak to?</a:t>
            </a:r>
          </a:p>
        </p:txBody>
      </p:sp>
      <p:sp>
        <p:nvSpPr>
          <p:cNvPr id="19481" name="AutoShape 9"/>
          <p:cNvSpPr>
            <a:spLocks noChangeAspect="1" noChangeArrowheads="1" noTextEdit="1"/>
          </p:cNvSpPr>
          <p:nvPr/>
        </p:nvSpPr>
        <p:spPr bwMode="auto">
          <a:xfrm>
            <a:off x="5781091" y="1443038"/>
            <a:ext cx="116363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3" name="Content Placeholder 2">
            <a:extLst>
              <a:ext uri="{FF2B5EF4-FFF2-40B4-BE49-F238E27FC236}">
                <a16:creationId xmlns:a16="http://schemas.microsoft.com/office/drawing/2014/main" id="{A92A693A-334D-EDFF-B2B9-28447B9ECA3B}"/>
              </a:ext>
            </a:extLst>
          </p:cNvPr>
          <p:cNvSpPr txBox="1">
            <a:spLocks/>
          </p:cNvSpPr>
          <p:nvPr/>
        </p:nvSpPr>
        <p:spPr>
          <a:xfrm>
            <a:off x="545014" y="993775"/>
            <a:ext cx="7778249" cy="704099"/>
          </a:xfrm>
          <a:prstGeom prst="rect">
            <a:avLst/>
          </a:prstGeom>
        </p:spPr>
        <p:txBody>
          <a:bodyPr lIns="91440" tIns="45720" rIns="91440" bIns="45720" anchor="t"/>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GB" altLang="en-US" sz="1500">
                <a:solidFill>
                  <a:schemeClr val="tx1">
                    <a:lumMod val="65000"/>
                    <a:lumOff val="35000"/>
                  </a:schemeClr>
                </a:solidFill>
                <a:latin typeface="Arial"/>
                <a:cs typeface="Arial"/>
              </a:rPr>
              <a:t>We spoke with 6 Accredited Bat ecologists with a mix of:</a:t>
            </a:r>
            <a:endParaRPr lang="en-US">
              <a:solidFill>
                <a:schemeClr val="tx1">
                  <a:lumMod val="65000"/>
                  <a:lumOff val="35000"/>
                </a:schemeClr>
              </a:solidFill>
            </a:endParaRPr>
          </a:p>
          <a:p>
            <a:pPr>
              <a:defRPr/>
            </a:pPr>
            <a:r>
              <a:rPr lang="en-GB" altLang="en-US" sz="1500">
                <a:solidFill>
                  <a:schemeClr val="tx1">
                    <a:lumMod val="65000"/>
                    <a:lumOff val="35000"/>
                  </a:schemeClr>
                </a:solidFill>
                <a:latin typeface="Arial"/>
                <a:cs typeface="Arial"/>
              </a:rPr>
              <a:t>industry experience represented by accreditation level (AL) and annexes held. </a:t>
            </a:r>
            <a:endParaRPr lang="en-GB">
              <a:solidFill>
                <a:schemeClr val="tx1">
                  <a:lumMod val="65000"/>
                  <a:lumOff val="35000"/>
                </a:schemeClr>
              </a:solidFill>
            </a:endParaRPr>
          </a:p>
          <a:p>
            <a:pPr>
              <a:defRPr/>
            </a:pPr>
            <a:r>
              <a:rPr lang="en-GB" altLang="en-US" sz="1500">
                <a:solidFill>
                  <a:schemeClr val="tx1">
                    <a:lumMod val="65000"/>
                    <a:lumOff val="35000"/>
                  </a:schemeClr>
                </a:solidFill>
                <a:latin typeface="Arial"/>
                <a:cs typeface="Arial"/>
              </a:rPr>
              <a:t>experience submitting a SR in Bat ER.</a:t>
            </a:r>
            <a:endParaRPr lang="en-GB">
              <a:solidFill>
                <a:schemeClr val="tx1">
                  <a:lumMod val="65000"/>
                  <a:lumOff val="35000"/>
                </a:schemeClr>
              </a:solidFill>
            </a:endParaRPr>
          </a:p>
          <a:p>
            <a:pPr eaLnBrk="1" hangingPunct="1">
              <a:buFont typeface="Arial" charset="0"/>
              <a:buChar char="•"/>
              <a:defRPr/>
            </a:pPr>
            <a:endParaRPr lang="en-GB" altLang="en-US">
              <a:solidFill>
                <a:schemeClr val="tx1"/>
              </a:solidFill>
              <a:latin typeface="Arial" charset="0"/>
              <a:cs typeface="Arial" charset="0"/>
            </a:endParaRPr>
          </a:p>
          <a:p>
            <a:pPr marL="457200" lvl="1" indent="0" eaLnBrk="1" hangingPunct="1">
              <a:buFont typeface="Arial" charset="0"/>
              <a:buNone/>
              <a:defRPr/>
            </a:pPr>
            <a:endParaRPr lang="en-GB" altLang="en-US">
              <a:latin typeface="Arial" charset="0"/>
              <a:cs typeface="Arial" charset="0"/>
            </a:endParaRPr>
          </a:p>
        </p:txBody>
      </p:sp>
      <p:sp>
        <p:nvSpPr>
          <p:cNvPr id="62" name="Rectangle 61"/>
          <p:cNvSpPr/>
          <p:nvPr/>
        </p:nvSpPr>
        <p:spPr bwMode="auto">
          <a:xfrm>
            <a:off x="1184985" y="2910528"/>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anchor="ctr"/>
          <a:lstStyle/>
          <a:p>
            <a:pPr algn="ctr">
              <a:defRPr/>
            </a:pPr>
            <a:r>
              <a:rPr lang="en-GB" sz="4400" b="1">
                <a:solidFill>
                  <a:srgbClr val="00A33B"/>
                </a:solidFill>
                <a:latin typeface="Arial"/>
                <a:cs typeface="Arial"/>
              </a:rPr>
              <a:t>AL1</a:t>
            </a:r>
          </a:p>
        </p:txBody>
      </p:sp>
      <p:sp>
        <p:nvSpPr>
          <p:cNvPr id="17418" name="TextBox 32"/>
          <p:cNvSpPr txBox="1">
            <a:spLocks noChangeArrowheads="1"/>
          </p:cNvSpPr>
          <p:nvPr/>
        </p:nvSpPr>
        <p:spPr bwMode="auto">
          <a:xfrm>
            <a:off x="1046290" y="3571393"/>
            <a:ext cx="1576388" cy="646331"/>
          </a:xfrm>
          <a:prstGeom prst="rect">
            <a:avLst/>
          </a:prstGeom>
          <a:noFill/>
          <a:ln>
            <a:noFill/>
          </a:ln>
        </p:spPr>
        <p:txBody>
          <a:bodyPr wrap="square" lIns="91440" tIns="45720" rIns="91440" bIns="45720" anchor="t">
            <a:spAutoFit/>
          </a:bodyPr>
          <a:lstStyle>
            <a:lvl1pPr eaLnBrk="0" hangingPunct="0">
              <a:lnSpc>
                <a:spcPct val="90000"/>
              </a:lnSpc>
              <a:spcBef>
                <a:spcPts val="1000"/>
              </a:spcBef>
              <a:buFont typeface="Arial" charset="0"/>
              <a:buChar char="•"/>
              <a:defRPr sz="2000">
                <a:solidFill>
                  <a:schemeClr val="tx2"/>
                </a:solidFill>
                <a:latin typeface="Arial" charset="0"/>
                <a:cs typeface="Arial" charset="0"/>
              </a:defRPr>
            </a:lvl1pPr>
            <a:lvl2pPr marL="742950" indent="-285750" eaLnBrk="0" hangingPunct="0">
              <a:lnSpc>
                <a:spcPct val="90000"/>
              </a:lnSpc>
              <a:spcBef>
                <a:spcPts val="500"/>
              </a:spcBef>
              <a:buFont typeface="Arial" charset="0"/>
              <a:buChar char="•"/>
              <a:defRPr>
                <a:solidFill>
                  <a:schemeClr val="tx2"/>
                </a:solidFill>
                <a:latin typeface="Arial" charset="0"/>
                <a:cs typeface="Arial" charset="0"/>
              </a:defRPr>
            </a:lvl2pPr>
            <a:lvl3pPr marL="1143000" indent="-228600" eaLnBrk="0" hangingPunct="0">
              <a:lnSpc>
                <a:spcPct val="90000"/>
              </a:lnSpc>
              <a:spcBef>
                <a:spcPts val="500"/>
              </a:spcBef>
              <a:buFont typeface="Arial" charset="0"/>
              <a:buChar char="•"/>
              <a:defRPr sz="1600">
                <a:solidFill>
                  <a:schemeClr val="tx2"/>
                </a:solidFill>
                <a:latin typeface="Arial" charset="0"/>
                <a:cs typeface="Arial" charset="0"/>
              </a:defRPr>
            </a:lvl3pPr>
            <a:lvl4pPr marL="1600200" indent="-228600" eaLnBrk="0" hangingPunct="0">
              <a:lnSpc>
                <a:spcPct val="90000"/>
              </a:lnSpc>
              <a:spcBef>
                <a:spcPts val="500"/>
              </a:spcBef>
              <a:buFont typeface="Arial" charset="0"/>
              <a:buChar char="•"/>
              <a:defRPr sz="1400">
                <a:solidFill>
                  <a:schemeClr val="tx2"/>
                </a:solidFill>
                <a:latin typeface="Arial" charset="0"/>
                <a:cs typeface="Arial" charset="0"/>
              </a:defRPr>
            </a:lvl4pPr>
            <a:lvl5pPr marL="2057400" indent="-228600" eaLnBrk="0" hangingPunct="0">
              <a:lnSpc>
                <a:spcPct val="90000"/>
              </a:lnSpc>
              <a:spcBef>
                <a:spcPts val="500"/>
              </a:spcBef>
              <a:buFont typeface="Arial" charset="0"/>
              <a:buChar char="•"/>
              <a:defRPr sz="1200">
                <a:solidFill>
                  <a:schemeClr val="tx2"/>
                </a:solidFill>
                <a:latin typeface="Arial" charset="0"/>
                <a:cs typeface="Arial" charset="0"/>
              </a:defRPr>
            </a:lvl5pPr>
            <a:lvl6pPr marL="25146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6pPr>
            <a:lvl7pPr marL="29718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7pPr>
            <a:lvl8pPr marL="34290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8pPr>
            <a:lvl9pPr marL="38862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9pPr>
          </a:lstStyle>
          <a:p>
            <a:pPr marL="171450" indent="-171450">
              <a:lnSpc>
                <a:spcPct val="100000"/>
              </a:lnSpc>
              <a:spcBef>
                <a:spcPct val="0"/>
              </a:spcBef>
              <a:defRPr/>
            </a:pPr>
            <a:r>
              <a:rPr lang="en-GB" altLang="en-US" sz="1200">
                <a:solidFill>
                  <a:schemeClr val="tx1">
                    <a:lumMod val="65000"/>
                    <a:lumOff val="35000"/>
                  </a:schemeClr>
                </a:solidFill>
                <a:latin typeface="Arial"/>
                <a:cs typeface="Arial"/>
              </a:rPr>
              <a:t>Annex A</a:t>
            </a:r>
            <a:endParaRPr lang="en-US" sz="1200">
              <a:solidFill>
                <a:schemeClr val="tx1">
                  <a:lumMod val="65000"/>
                  <a:lumOff val="35000"/>
                </a:schemeClr>
              </a:solidFill>
            </a:endParaRPr>
          </a:p>
          <a:p>
            <a:pPr marL="171450" indent="-171450">
              <a:lnSpc>
                <a:spcPct val="100000"/>
              </a:lnSpc>
              <a:spcBef>
                <a:spcPct val="0"/>
              </a:spcBef>
              <a:defRPr/>
            </a:pPr>
            <a:r>
              <a:rPr lang="en-GB" altLang="en-US" sz="1200">
                <a:solidFill>
                  <a:schemeClr val="tx1">
                    <a:lumMod val="65000"/>
                    <a:lumOff val="35000"/>
                  </a:schemeClr>
                </a:solidFill>
                <a:latin typeface="Arial"/>
                <a:cs typeface="Arial"/>
              </a:rPr>
              <a:t>5 and 7 SR submissions</a:t>
            </a:r>
            <a:endParaRPr lang="en-GB" altLang="en-US" sz="1200">
              <a:solidFill>
                <a:schemeClr val="tx1">
                  <a:lumMod val="65000"/>
                  <a:lumOff val="35000"/>
                </a:schemeClr>
              </a:solidFill>
            </a:endParaRPr>
          </a:p>
        </p:txBody>
      </p:sp>
      <p:pic>
        <p:nvPicPr>
          <p:cNvPr id="5" name="Graphic 4" descr="User outline">
            <a:extLst>
              <a:ext uri="{FF2B5EF4-FFF2-40B4-BE49-F238E27FC236}">
                <a16:creationId xmlns:a16="http://schemas.microsoft.com/office/drawing/2014/main" id="{B8B704C4-A6EB-7977-A2C0-AB82CD32F2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25533" y="2239108"/>
            <a:ext cx="819150" cy="809625"/>
          </a:xfrm>
          <a:prstGeom prst="rect">
            <a:avLst/>
          </a:prstGeom>
        </p:spPr>
      </p:pic>
      <p:pic>
        <p:nvPicPr>
          <p:cNvPr id="11" name="Graphic 10" descr="User outline">
            <a:extLst>
              <a:ext uri="{FF2B5EF4-FFF2-40B4-BE49-F238E27FC236}">
                <a16:creationId xmlns:a16="http://schemas.microsoft.com/office/drawing/2014/main" id="{83A59A3A-8C53-C74D-0581-F8EA94F772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468" y="2239108"/>
            <a:ext cx="819150" cy="809625"/>
          </a:xfrm>
          <a:prstGeom prst="rect">
            <a:avLst/>
          </a:prstGeom>
        </p:spPr>
      </p:pic>
      <p:sp>
        <p:nvSpPr>
          <p:cNvPr id="7" name="Oval 6">
            <a:extLst>
              <a:ext uri="{FF2B5EF4-FFF2-40B4-BE49-F238E27FC236}">
                <a16:creationId xmlns:a16="http://schemas.microsoft.com/office/drawing/2014/main" id="{4051F449-29E8-D02A-631B-B1F22086FE5F}"/>
              </a:ext>
            </a:extLst>
          </p:cNvPr>
          <p:cNvSpPr/>
          <p:nvPr/>
        </p:nvSpPr>
        <p:spPr>
          <a:xfrm>
            <a:off x="3218551" y="2062162"/>
            <a:ext cx="2343149" cy="23241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7A4571F-26BC-C18A-09AC-D102AB4D9704}"/>
              </a:ext>
            </a:extLst>
          </p:cNvPr>
          <p:cNvSpPr/>
          <p:nvPr/>
        </p:nvSpPr>
        <p:spPr bwMode="auto">
          <a:xfrm>
            <a:off x="3783692" y="2910528"/>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anchor="ctr"/>
          <a:lstStyle/>
          <a:p>
            <a:pPr algn="ctr">
              <a:defRPr/>
            </a:pPr>
            <a:r>
              <a:rPr lang="en-GB" sz="4400" b="1">
                <a:solidFill>
                  <a:srgbClr val="00A33B"/>
                </a:solidFill>
                <a:latin typeface="Arial"/>
                <a:cs typeface="Arial"/>
              </a:rPr>
              <a:t>AL2</a:t>
            </a:r>
          </a:p>
        </p:txBody>
      </p:sp>
      <p:pic>
        <p:nvPicPr>
          <p:cNvPr id="10" name="Graphic 9" descr="User outline">
            <a:extLst>
              <a:ext uri="{FF2B5EF4-FFF2-40B4-BE49-F238E27FC236}">
                <a16:creationId xmlns:a16="http://schemas.microsoft.com/office/drawing/2014/main" id="{6D8B0701-52F5-7E3B-D4F3-2D30EA813D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81108" y="2239108"/>
            <a:ext cx="819150" cy="809625"/>
          </a:xfrm>
          <a:prstGeom prst="rect">
            <a:avLst/>
          </a:prstGeom>
        </p:spPr>
      </p:pic>
      <p:pic>
        <p:nvPicPr>
          <p:cNvPr id="16" name="Graphic 15" descr="User outline">
            <a:extLst>
              <a:ext uri="{FF2B5EF4-FFF2-40B4-BE49-F238E27FC236}">
                <a16:creationId xmlns:a16="http://schemas.microsoft.com/office/drawing/2014/main" id="{9976F07E-4E5F-BD1D-BFCE-2C08234213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70043" y="2239108"/>
            <a:ext cx="819150" cy="809625"/>
          </a:xfrm>
          <a:prstGeom prst="rect">
            <a:avLst/>
          </a:prstGeom>
        </p:spPr>
      </p:pic>
      <p:sp>
        <p:nvSpPr>
          <p:cNvPr id="17" name="Oval 16">
            <a:extLst>
              <a:ext uri="{FF2B5EF4-FFF2-40B4-BE49-F238E27FC236}">
                <a16:creationId xmlns:a16="http://schemas.microsoft.com/office/drawing/2014/main" id="{33745177-2FCF-D508-71CB-85464D7ED7CD}"/>
              </a:ext>
            </a:extLst>
          </p:cNvPr>
          <p:cNvSpPr/>
          <p:nvPr/>
        </p:nvSpPr>
        <p:spPr>
          <a:xfrm>
            <a:off x="5795692" y="2040595"/>
            <a:ext cx="2343149" cy="2324100"/>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67070AFD-70AF-2111-FBF7-82F5F399CF36}"/>
              </a:ext>
            </a:extLst>
          </p:cNvPr>
          <p:cNvSpPr/>
          <p:nvPr/>
        </p:nvSpPr>
        <p:spPr bwMode="auto">
          <a:xfrm>
            <a:off x="6326186" y="2910528"/>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anchor="ctr"/>
          <a:lstStyle/>
          <a:p>
            <a:pPr algn="ctr">
              <a:defRPr/>
            </a:pPr>
            <a:r>
              <a:rPr lang="en-GB" sz="4400" b="1">
                <a:solidFill>
                  <a:srgbClr val="00A33B"/>
                </a:solidFill>
                <a:latin typeface="Arial"/>
                <a:cs typeface="Arial"/>
              </a:rPr>
              <a:t>AL3</a:t>
            </a:r>
            <a:endParaRPr lang="en-US"/>
          </a:p>
        </p:txBody>
      </p:sp>
      <p:pic>
        <p:nvPicPr>
          <p:cNvPr id="20" name="Graphic 19" descr="User outline">
            <a:extLst>
              <a:ext uri="{FF2B5EF4-FFF2-40B4-BE49-F238E27FC236}">
                <a16:creationId xmlns:a16="http://schemas.microsoft.com/office/drawing/2014/main" id="{9940FFE2-00A3-0A82-5BE6-EADA5A8E45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8249" y="2217542"/>
            <a:ext cx="819150" cy="809625"/>
          </a:xfrm>
          <a:prstGeom prst="rect">
            <a:avLst/>
          </a:prstGeom>
        </p:spPr>
      </p:pic>
      <p:pic>
        <p:nvPicPr>
          <p:cNvPr id="21" name="Graphic 20" descr="User outline">
            <a:extLst>
              <a:ext uri="{FF2B5EF4-FFF2-40B4-BE49-F238E27FC236}">
                <a16:creationId xmlns:a16="http://schemas.microsoft.com/office/drawing/2014/main" id="{53D31F31-A994-D12D-70B0-C9C04034D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47184" y="2217542"/>
            <a:ext cx="819150" cy="809625"/>
          </a:xfrm>
          <a:prstGeom prst="rect">
            <a:avLst/>
          </a:prstGeom>
        </p:spPr>
      </p:pic>
      <p:sp>
        <p:nvSpPr>
          <p:cNvPr id="17419" name="TextBox 39"/>
          <p:cNvSpPr txBox="1">
            <a:spLocks noChangeArrowheads="1"/>
          </p:cNvSpPr>
          <p:nvPr/>
        </p:nvSpPr>
        <p:spPr bwMode="auto">
          <a:xfrm>
            <a:off x="3634321" y="3458185"/>
            <a:ext cx="1624012" cy="830997"/>
          </a:xfrm>
          <a:prstGeom prst="rect">
            <a:avLst/>
          </a:prstGeom>
          <a:noFill/>
          <a:ln>
            <a:noFill/>
          </a:ln>
        </p:spPr>
        <p:txBody>
          <a:bodyPr wrap="square" lIns="91440" tIns="45720" rIns="91440" bIns="45720" anchor="t">
            <a:spAutoFit/>
          </a:bodyPr>
          <a:lstStyle>
            <a:lvl1pPr eaLnBrk="0" hangingPunct="0">
              <a:lnSpc>
                <a:spcPct val="90000"/>
              </a:lnSpc>
              <a:spcBef>
                <a:spcPts val="1000"/>
              </a:spcBef>
              <a:buFont typeface="Arial" charset="0"/>
              <a:buChar char="•"/>
              <a:defRPr sz="2000">
                <a:solidFill>
                  <a:schemeClr val="tx2"/>
                </a:solidFill>
                <a:latin typeface="Arial" charset="0"/>
                <a:cs typeface="Arial" charset="0"/>
              </a:defRPr>
            </a:lvl1pPr>
            <a:lvl2pPr marL="742950" indent="-285750" eaLnBrk="0" hangingPunct="0">
              <a:lnSpc>
                <a:spcPct val="90000"/>
              </a:lnSpc>
              <a:spcBef>
                <a:spcPts val="500"/>
              </a:spcBef>
              <a:buFont typeface="Arial" charset="0"/>
              <a:buChar char="•"/>
              <a:defRPr>
                <a:solidFill>
                  <a:schemeClr val="tx2"/>
                </a:solidFill>
                <a:latin typeface="Arial" charset="0"/>
                <a:cs typeface="Arial" charset="0"/>
              </a:defRPr>
            </a:lvl2pPr>
            <a:lvl3pPr marL="1143000" indent="-228600" eaLnBrk="0" hangingPunct="0">
              <a:lnSpc>
                <a:spcPct val="90000"/>
              </a:lnSpc>
              <a:spcBef>
                <a:spcPts val="500"/>
              </a:spcBef>
              <a:buFont typeface="Arial" charset="0"/>
              <a:buChar char="•"/>
              <a:defRPr sz="1600">
                <a:solidFill>
                  <a:schemeClr val="tx2"/>
                </a:solidFill>
                <a:latin typeface="Arial" charset="0"/>
                <a:cs typeface="Arial" charset="0"/>
              </a:defRPr>
            </a:lvl3pPr>
            <a:lvl4pPr marL="1600200" indent="-228600" eaLnBrk="0" hangingPunct="0">
              <a:lnSpc>
                <a:spcPct val="90000"/>
              </a:lnSpc>
              <a:spcBef>
                <a:spcPts val="500"/>
              </a:spcBef>
              <a:buFont typeface="Arial" charset="0"/>
              <a:buChar char="•"/>
              <a:defRPr sz="1400">
                <a:solidFill>
                  <a:schemeClr val="tx2"/>
                </a:solidFill>
                <a:latin typeface="Arial" charset="0"/>
                <a:cs typeface="Arial" charset="0"/>
              </a:defRPr>
            </a:lvl4pPr>
            <a:lvl5pPr marL="2057400" indent="-228600" eaLnBrk="0" hangingPunct="0">
              <a:lnSpc>
                <a:spcPct val="90000"/>
              </a:lnSpc>
              <a:spcBef>
                <a:spcPts val="500"/>
              </a:spcBef>
              <a:buFont typeface="Arial" charset="0"/>
              <a:buChar char="•"/>
              <a:defRPr sz="1200">
                <a:solidFill>
                  <a:schemeClr val="tx2"/>
                </a:solidFill>
                <a:latin typeface="Arial" charset="0"/>
                <a:cs typeface="Arial" charset="0"/>
              </a:defRPr>
            </a:lvl5pPr>
            <a:lvl6pPr marL="25146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6pPr>
            <a:lvl7pPr marL="29718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7pPr>
            <a:lvl8pPr marL="34290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8pPr>
            <a:lvl9pPr marL="38862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9pPr>
          </a:lstStyle>
          <a:p>
            <a:pPr marL="171450" indent="-171450">
              <a:lnSpc>
                <a:spcPct val="100000"/>
              </a:lnSpc>
              <a:spcBef>
                <a:spcPct val="0"/>
              </a:spcBef>
              <a:defRPr/>
            </a:pPr>
            <a:r>
              <a:rPr lang="en-GB" sz="1200">
                <a:solidFill>
                  <a:srgbClr val="000000"/>
                </a:solidFill>
                <a:latin typeface="Arial"/>
                <a:cs typeface="Calibri"/>
              </a:rPr>
              <a:t>Up to 4 Annexes (A, B, C, H)</a:t>
            </a:r>
            <a:endParaRPr lang="en-US" sz="1200">
              <a:latin typeface="Arial"/>
            </a:endParaRPr>
          </a:p>
          <a:p>
            <a:pPr marL="171450" indent="-171450">
              <a:lnSpc>
                <a:spcPct val="100000"/>
              </a:lnSpc>
              <a:spcBef>
                <a:spcPct val="0"/>
              </a:spcBef>
              <a:defRPr/>
            </a:pPr>
            <a:r>
              <a:rPr lang="en-GB" sz="1200">
                <a:solidFill>
                  <a:srgbClr val="000000"/>
                </a:solidFill>
                <a:latin typeface="Arial"/>
                <a:cs typeface="Calibri"/>
              </a:rPr>
              <a:t>8 and 13 SR submissions.</a:t>
            </a:r>
          </a:p>
        </p:txBody>
      </p:sp>
      <p:sp>
        <p:nvSpPr>
          <p:cNvPr id="17420" name="TextBox 40"/>
          <p:cNvSpPr txBox="1">
            <a:spLocks noChangeArrowheads="1"/>
          </p:cNvSpPr>
          <p:nvPr/>
        </p:nvSpPr>
        <p:spPr bwMode="auto">
          <a:xfrm>
            <a:off x="6169094" y="3451422"/>
            <a:ext cx="1792288" cy="830997"/>
          </a:xfrm>
          <a:prstGeom prst="rect">
            <a:avLst/>
          </a:prstGeom>
          <a:noFill/>
          <a:ln>
            <a:noFill/>
          </a:ln>
        </p:spPr>
        <p:txBody>
          <a:bodyPr wrap="square" lIns="91440" tIns="45720" rIns="91440" bIns="45720" anchor="t">
            <a:spAutoFit/>
          </a:bodyPr>
          <a:lstStyle>
            <a:lvl1pPr eaLnBrk="0" hangingPunct="0">
              <a:lnSpc>
                <a:spcPct val="90000"/>
              </a:lnSpc>
              <a:spcBef>
                <a:spcPts val="1000"/>
              </a:spcBef>
              <a:buFont typeface="Arial" charset="0"/>
              <a:buChar char="•"/>
              <a:defRPr sz="2000">
                <a:solidFill>
                  <a:schemeClr val="tx2"/>
                </a:solidFill>
                <a:latin typeface="Arial" charset="0"/>
                <a:cs typeface="Arial" charset="0"/>
              </a:defRPr>
            </a:lvl1pPr>
            <a:lvl2pPr marL="742950" indent="-285750" eaLnBrk="0" hangingPunct="0">
              <a:lnSpc>
                <a:spcPct val="90000"/>
              </a:lnSpc>
              <a:spcBef>
                <a:spcPts val="500"/>
              </a:spcBef>
              <a:buFont typeface="Arial" charset="0"/>
              <a:buChar char="•"/>
              <a:defRPr>
                <a:solidFill>
                  <a:schemeClr val="tx2"/>
                </a:solidFill>
                <a:latin typeface="Arial" charset="0"/>
                <a:cs typeface="Arial" charset="0"/>
              </a:defRPr>
            </a:lvl2pPr>
            <a:lvl3pPr marL="1143000" indent="-228600" eaLnBrk="0" hangingPunct="0">
              <a:lnSpc>
                <a:spcPct val="90000"/>
              </a:lnSpc>
              <a:spcBef>
                <a:spcPts val="500"/>
              </a:spcBef>
              <a:buFont typeface="Arial" charset="0"/>
              <a:buChar char="•"/>
              <a:defRPr sz="1600">
                <a:solidFill>
                  <a:schemeClr val="tx2"/>
                </a:solidFill>
                <a:latin typeface="Arial" charset="0"/>
                <a:cs typeface="Arial" charset="0"/>
              </a:defRPr>
            </a:lvl3pPr>
            <a:lvl4pPr marL="1600200" indent="-228600" eaLnBrk="0" hangingPunct="0">
              <a:lnSpc>
                <a:spcPct val="90000"/>
              </a:lnSpc>
              <a:spcBef>
                <a:spcPts val="500"/>
              </a:spcBef>
              <a:buFont typeface="Arial" charset="0"/>
              <a:buChar char="•"/>
              <a:defRPr sz="1400">
                <a:solidFill>
                  <a:schemeClr val="tx2"/>
                </a:solidFill>
                <a:latin typeface="Arial" charset="0"/>
                <a:cs typeface="Arial" charset="0"/>
              </a:defRPr>
            </a:lvl4pPr>
            <a:lvl5pPr marL="2057400" indent="-228600" eaLnBrk="0" hangingPunct="0">
              <a:lnSpc>
                <a:spcPct val="90000"/>
              </a:lnSpc>
              <a:spcBef>
                <a:spcPts val="500"/>
              </a:spcBef>
              <a:buFont typeface="Arial" charset="0"/>
              <a:buChar char="•"/>
              <a:defRPr sz="1200">
                <a:solidFill>
                  <a:schemeClr val="tx2"/>
                </a:solidFill>
                <a:latin typeface="Arial" charset="0"/>
                <a:cs typeface="Arial" charset="0"/>
              </a:defRPr>
            </a:lvl5pPr>
            <a:lvl6pPr marL="25146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6pPr>
            <a:lvl7pPr marL="29718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7pPr>
            <a:lvl8pPr marL="34290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8pPr>
            <a:lvl9pPr marL="3886200" indent="-228600" eaLnBrk="0" fontAlgn="base" hangingPunct="0">
              <a:lnSpc>
                <a:spcPct val="90000"/>
              </a:lnSpc>
              <a:spcBef>
                <a:spcPts val="500"/>
              </a:spcBef>
              <a:spcAft>
                <a:spcPct val="0"/>
              </a:spcAft>
              <a:buFont typeface="Arial" charset="0"/>
              <a:buChar char="•"/>
              <a:defRPr sz="1200">
                <a:solidFill>
                  <a:schemeClr val="tx2"/>
                </a:solidFill>
                <a:latin typeface="Arial" charset="0"/>
                <a:cs typeface="Arial" charset="0"/>
              </a:defRPr>
            </a:lvl9pPr>
          </a:lstStyle>
          <a:p>
            <a:pPr marL="171450" indent="-171450">
              <a:lnSpc>
                <a:spcPct val="100000"/>
              </a:lnSpc>
              <a:spcBef>
                <a:spcPct val="0"/>
              </a:spcBef>
              <a:defRPr/>
            </a:pPr>
            <a:r>
              <a:rPr lang="en-GB" altLang="en-US" sz="1200">
                <a:solidFill>
                  <a:schemeClr val="tx1">
                    <a:lumMod val="65000"/>
                    <a:lumOff val="35000"/>
                  </a:schemeClr>
                </a:solidFill>
                <a:latin typeface="Arial"/>
                <a:cs typeface="Arial"/>
              </a:rPr>
              <a:t>7 Annexes </a:t>
            </a:r>
            <a:r>
              <a:rPr lang="en-GB" sz="1200">
                <a:solidFill>
                  <a:srgbClr val="000000"/>
                </a:solidFill>
                <a:latin typeface="Arial"/>
                <a:cs typeface="Calibri"/>
              </a:rPr>
              <a:t>(A,B,C,D,H1, H2,H3)</a:t>
            </a:r>
            <a:endParaRPr lang="en-GB" altLang="en-US" sz="1200">
              <a:solidFill>
                <a:srgbClr val="595959"/>
              </a:solidFill>
              <a:latin typeface="Arial"/>
            </a:endParaRPr>
          </a:p>
          <a:p>
            <a:pPr marL="171450" indent="-171450">
              <a:lnSpc>
                <a:spcPct val="100000"/>
              </a:lnSpc>
              <a:spcBef>
                <a:spcPct val="0"/>
              </a:spcBef>
              <a:defRPr/>
            </a:pPr>
            <a:r>
              <a:rPr lang="en-GB" sz="1200">
                <a:solidFill>
                  <a:srgbClr val="000000"/>
                </a:solidFill>
                <a:latin typeface="Arial"/>
                <a:cs typeface="Calibri"/>
              </a:rPr>
              <a:t>1 and 9 SR submissions.</a:t>
            </a:r>
          </a:p>
        </p:txBody>
      </p:sp>
    </p:spTree>
    <p:extLst>
      <p:ext uri="{BB962C8B-B14F-4D97-AF65-F5344CB8AC3E}">
        <p14:creationId xmlns:p14="http://schemas.microsoft.com/office/powerpoint/2010/main" val="418026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solidFill>
                  <a:srgbClr val="00A33B"/>
                </a:solidFill>
                <a:latin typeface="Arial"/>
                <a:cs typeface="Arial"/>
              </a:rPr>
              <a:t>Digital inclusion </a:t>
            </a:r>
          </a:p>
        </p:txBody>
      </p:sp>
      <p:sp>
        <p:nvSpPr>
          <p:cNvPr id="13315" name="Content Placeholder 2"/>
          <p:cNvSpPr>
            <a:spLocks noGrp="1"/>
          </p:cNvSpPr>
          <p:nvPr>
            <p:ph idx="1"/>
          </p:nvPr>
        </p:nvSpPr>
        <p:spPr>
          <a:xfrm>
            <a:off x="505319" y="1174438"/>
            <a:ext cx="8198944" cy="3481388"/>
          </a:xfrm>
        </p:spPr>
        <p:txBody>
          <a:bodyPr/>
          <a:lstStyle/>
          <a:p>
            <a:pPr marL="0" indent="0">
              <a:buNone/>
              <a:defRPr/>
            </a:pPr>
            <a:r>
              <a:rPr lang="en-GB" sz="1500">
                <a:solidFill>
                  <a:schemeClr val="tx1">
                    <a:lumMod val="65000"/>
                    <a:lumOff val="35000"/>
                  </a:schemeClr>
                </a:solidFill>
                <a:latin typeface="Arial"/>
                <a:cs typeface="Arial"/>
              </a:rPr>
              <a:t>A digital inclusion survey was sent to all 57 accredited ecologists.</a:t>
            </a:r>
            <a:endParaRPr lang="en-GB" sz="1500">
              <a:solidFill>
                <a:schemeClr val="tx1">
                  <a:lumMod val="65000"/>
                  <a:lumOff val="35000"/>
                </a:schemeClr>
              </a:solidFill>
            </a:endParaRPr>
          </a:p>
          <a:p>
            <a:pPr marL="0" indent="0">
              <a:buNone/>
              <a:defRPr/>
            </a:pPr>
            <a:r>
              <a:rPr lang="en-GB" sz="1500">
                <a:solidFill>
                  <a:schemeClr val="tx1">
                    <a:lumMod val="65000"/>
                    <a:lumOff val="35000"/>
                  </a:schemeClr>
                </a:solidFill>
                <a:latin typeface="Arial"/>
                <a:cs typeface="Arial"/>
              </a:rPr>
              <a:t>This yielded 16 responses.</a:t>
            </a:r>
            <a:endParaRPr lang="en-GB" sz="1500">
              <a:solidFill>
                <a:schemeClr val="tx1">
                  <a:lumMod val="65000"/>
                  <a:lumOff val="35000"/>
                </a:schemeClr>
              </a:solidFill>
              <a:latin typeface="Arial" charset="0"/>
              <a:cs typeface="Arial" charset="0"/>
            </a:endParaRPr>
          </a:p>
          <a:p>
            <a:pPr marL="0" indent="0">
              <a:buNone/>
              <a:defRPr/>
            </a:pPr>
            <a:r>
              <a:rPr lang="en-GB" sz="1500">
                <a:solidFill>
                  <a:schemeClr val="tx1">
                    <a:lumMod val="65000"/>
                    <a:lumOff val="35000"/>
                  </a:schemeClr>
                </a:solidFill>
                <a:latin typeface="Arial"/>
                <a:cs typeface="Arial"/>
              </a:rPr>
              <a:t>Of the 16 responses, only 1 ranked below 7 on the assisted digital scale.</a:t>
            </a:r>
            <a:endParaRPr lang="en-GB" sz="1500">
              <a:solidFill>
                <a:schemeClr val="tx1">
                  <a:lumMod val="65000"/>
                  <a:lumOff val="35000"/>
                </a:schemeClr>
              </a:solidFill>
              <a:latin typeface="Arial" charset="0"/>
              <a:cs typeface="Arial" charset="0"/>
            </a:endParaRPr>
          </a:p>
          <a:p>
            <a:pPr marL="0" indent="0">
              <a:buNone/>
              <a:defRPr/>
            </a:pPr>
            <a:endParaRPr lang="en-GB" sz="1500">
              <a:solidFill>
                <a:schemeClr val="tx1">
                  <a:lumMod val="65000"/>
                  <a:lumOff val="35000"/>
                </a:schemeClr>
              </a:solidFill>
              <a:latin typeface="Arial"/>
              <a:cs typeface="Arial"/>
            </a:endParaRPr>
          </a:p>
          <a:p>
            <a:pPr marL="0" indent="0">
              <a:buNone/>
              <a:defRPr/>
            </a:pPr>
            <a:r>
              <a:rPr lang="en-GB" sz="1500">
                <a:solidFill>
                  <a:schemeClr val="tx1">
                    <a:lumMod val="65000"/>
                    <a:lumOff val="35000"/>
                  </a:schemeClr>
                </a:solidFill>
                <a:latin typeface="Arial"/>
                <a:cs typeface="Arial"/>
              </a:rPr>
              <a:t>Of the 6 participants we spoke with 1 user had dyslexia and used read and write software. This user found doing things online, without spellcheck challenging, pasting the information into another document to do a spellcheck. This became apparent when using the forms open text fields.</a:t>
            </a:r>
            <a:endParaRPr lang="en-GB" sz="1500">
              <a:solidFill>
                <a:schemeClr val="tx1">
                  <a:lumMod val="65000"/>
                  <a:lumOff val="35000"/>
                </a:schemeClr>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sz="1500">
              <a:solidFill>
                <a:srgbClr val="595959"/>
              </a:solidFill>
              <a:latin typeface="Arial" charset="0"/>
              <a:cs typeface="Arial" charset="0"/>
            </a:endParaRPr>
          </a:p>
          <a:p>
            <a:pPr marL="0" indent="0">
              <a:buNone/>
              <a:defRPr/>
            </a:pPr>
            <a:endParaRPr lang="en-GB" altLang="en-US">
              <a:solidFill>
                <a:srgbClr val="595959"/>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8</a:t>
            </a:fld>
            <a:endParaRPr lang="en-GB" altLang="en-US" sz="1000"/>
          </a:p>
        </p:txBody>
      </p:sp>
    </p:spTree>
    <p:extLst>
      <p:ext uri="{BB962C8B-B14F-4D97-AF65-F5344CB8AC3E}">
        <p14:creationId xmlns:p14="http://schemas.microsoft.com/office/powerpoint/2010/main" val="209914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8476" y="435158"/>
            <a:ext cx="8264525" cy="361950"/>
          </a:xfrm>
        </p:spPr>
        <p:txBody>
          <a:bodyPr/>
          <a:lstStyle/>
          <a:p>
            <a:pPr eaLnBrk="1" hangingPunct="1"/>
            <a:r>
              <a:rPr lang="en-GB" altLang="en-US">
                <a:solidFill>
                  <a:srgbClr val="00A33B"/>
                </a:solidFill>
                <a:latin typeface="Arial"/>
                <a:cs typeface="Arial"/>
              </a:rPr>
              <a:t>Research limitations</a:t>
            </a:r>
          </a:p>
        </p:txBody>
      </p:sp>
      <p:sp>
        <p:nvSpPr>
          <p:cNvPr id="13315" name="Content Placeholder 2"/>
          <p:cNvSpPr>
            <a:spLocks noGrp="1"/>
          </p:cNvSpPr>
          <p:nvPr>
            <p:ph idx="1"/>
          </p:nvPr>
        </p:nvSpPr>
        <p:spPr>
          <a:xfrm>
            <a:off x="439738" y="1155700"/>
            <a:ext cx="8264525" cy="3481388"/>
          </a:xfrm>
        </p:spPr>
        <p:txBody>
          <a:bodyPr/>
          <a:lstStyle/>
          <a:p>
            <a:pPr eaLnBrk="1" hangingPunct="1">
              <a:buFont typeface="Arial" charset="0"/>
              <a:buChar char="•"/>
              <a:defRPr/>
            </a:pPr>
            <a:r>
              <a:rPr lang="en-GB" sz="1500">
                <a:solidFill>
                  <a:srgbClr val="374151"/>
                </a:solidFill>
                <a:latin typeface="Arial"/>
                <a:cs typeface="Arial"/>
              </a:rPr>
              <a:t>Users leveraged their familiarity with the existing Qualtrics form in their responses. We lack understanding of how these designs would work for first-time users.</a:t>
            </a:r>
            <a:endParaRPr lang="en-GB" altLang="en-US" sz="1500">
              <a:solidFill>
                <a:srgbClr val="595959"/>
              </a:solidFill>
              <a:latin typeface="Arial" charset="0"/>
              <a:cs typeface="Arial" charset="0"/>
            </a:endParaRPr>
          </a:p>
          <a:p>
            <a:pPr>
              <a:buFont typeface="Arial" charset="0"/>
              <a:buChar char="•"/>
              <a:defRPr/>
            </a:pPr>
            <a:r>
              <a:rPr lang="en-GB" sz="1500">
                <a:solidFill>
                  <a:srgbClr val="374151"/>
                </a:solidFill>
                <a:latin typeface="Arial"/>
                <a:cs typeface="Arial"/>
              </a:rPr>
              <a:t>Assessing various designs without up-front user research suggests undiscovered opportunities in the site registration process.</a:t>
            </a:r>
            <a:endParaRPr lang="en-GB" sz="1500">
              <a:solidFill>
                <a:srgbClr val="374151"/>
              </a:solidFill>
            </a:endParaRPr>
          </a:p>
          <a:p>
            <a:pPr>
              <a:buFont typeface="Arial" charset="0"/>
              <a:buChar char="•"/>
              <a:defRPr/>
            </a:pPr>
            <a:r>
              <a:rPr lang="en-GB" sz="1500">
                <a:solidFill>
                  <a:srgbClr val="374151"/>
                </a:solidFill>
                <a:latin typeface="Arial"/>
                <a:cs typeface="Arial"/>
              </a:rPr>
              <a:t>Testing the 'roost flow' in isolation prevented a comprehensive understanding of the complete user experience.</a:t>
            </a:r>
            <a:endParaRPr lang="en-GB" sz="1500">
              <a:solidFill>
                <a:srgbClr val="374151"/>
              </a:solidFill>
            </a:endParaRPr>
          </a:p>
          <a:p>
            <a:pPr>
              <a:buFont typeface="Arial" charset="0"/>
              <a:buChar char="•"/>
              <a:defRPr/>
            </a:pPr>
            <a:r>
              <a:rPr lang="en-GB" sz="1500">
                <a:solidFill>
                  <a:srgbClr val="374151"/>
                </a:solidFill>
                <a:latin typeface="Arial"/>
                <a:cs typeface="Arial"/>
              </a:rPr>
              <a:t>Users were asked to bring a survey report to the research session as opposed to a pre- site registration planning document which research identified some may have been more likely to use.</a:t>
            </a:r>
            <a:endParaRPr lang="en-GB" sz="1500">
              <a:solidFill>
                <a:srgbClr val="374151"/>
              </a:solidFill>
              <a:latin typeface="Arial" charset="0"/>
              <a:cs typeface="Arial" charset="0"/>
            </a:endParaRPr>
          </a:p>
          <a:p>
            <a:pPr>
              <a:buFont typeface="Arial" charset="0"/>
              <a:buChar char="•"/>
              <a:defRPr/>
            </a:pPr>
            <a:r>
              <a:rPr lang="en-GB" sz="1500">
                <a:solidFill>
                  <a:srgbClr val="374151"/>
                </a:solidFill>
                <a:latin typeface="Arial"/>
                <a:cs typeface="Arial"/>
              </a:rPr>
              <a:t>Knowledge about our users is still limited at this point. Further discovery style research is required to validate some of the identified themes.</a:t>
            </a:r>
          </a:p>
          <a:p>
            <a:pPr marL="0" indent="0">
              <a:buNone/>
              <a:defRPr/>
            </a:pPr>
            <a:endParaRPr lang="en-GB" altLang="en-US" sz="1500">
              <a:solidFill>
                <a:srgbClr val="595959"/>
              </a:solidFill>
              <a:latin typeface="Arial" charset="0"/>
              <a:cs typeface="Arial" charset="0"/>
            </a:endParaRPr>
          </a:p>
          <a:p>
            <a:pPr marL="457200" lvl="1" indent="0" eaLnBrk="1" hangingPunct="1">
              <a:buNone/>
              <a:defRPr/>
            </a:pPr>
            <a:endParaRPr lang="en-GB" altLang="en-US">
              <a:solidFill>
                <a:srgbClr val="00AF41"/>
              </a:solidFill>
              <a:latin typeface="Arial" charset="0"/>
              <a:cs typeface="Arial" charset="0"/>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9</a:t>
            </a:fld>
            <a:endParaRPr lang="en-GB" altLang="en-US" sz="1000"/>
          </a:p>
        </p:txBody>
      </p:sp>
    </p:spTree>
    <p:extLst>
      <p:ext uri="{BB962C8B-B14F-4D97-AF65-F5344CB8AC3E}">
        <p14:creationId xmlns:p14="http://schemas.microsoft.com/office/powerpoint/2010/main" val="4252776713"/>
      </p:ext>
    </p:extLst>
  </p:cSld>
  <p:clrMapOvr>
    <a:masterClrMapping/>
  </p:clrMapOvr>
</p:sld>
</file>

<file path=ppt/theme/theme1.xml><?xml version="1.0" encoding="utf-8"?>
<a:theme xmlns:a="http://schemas.openxmlformats.org/drawingml/2006/main" name="defra-powerpoint-template-3">
  <a:themeElements>
    <a:clrScheme name="Defra palette">
      <a:dk1>
        <a:sysClr val="windowText" lastClr="000000"/>
      </a:dk1>
      <a:lt1>
        <a:sysClr val="window" lastClr="FFFFFF"/>
      </a:lt1>
      <a:dk2>
        <a:srgbClr val="00AF41"/>
      </a:dk2>
      <a:lt2>
        <a:srgbClr val="FFFFFF"/>
      </a:lt2>
      <a:accent1>
        <a:srgbClr val="00AF41"/>
      </a:accent1>
      <a:accent2>
        <a:srgbClr val="8FBF41"/>
      </a:accent2>
      <a:accent3>
        <a:srgbClr val="FFD500"/>
      </a:accent3>
      <a:accent4>
        <a:srgbClr val="DE2B29"/>
      </a:accent4>
      <a:accent5>
        <a:srgbClr val="F59A00"/>
      </a:accent5>
      <a:accent6>
        <a:srgbClr val="007BC4"/>
      </a:accent6>
      <a:hlink>
        <a:srgbClr val="D51067"/>
      </a:hlink>
      <a:folHlink>
        <a:srgbClr val="6D3075"/>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1756_Defra_Powerpoint_template_v3.potx" id="{9FA114EF-0F28-45DA-BD28-1DBA18000EF3}" vid="{39D81AC2-6EAA-48ED-836F-6F337E5C2D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62745e8-e224-48e8-a2e3-254862b8c2f5" xsi:nil="true"/>
    <lcf76f155ced4ddcb4097134ff3c332f xmlns="fa744100-198f-415c-b0d8-cdd0789aaf8b">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31414F09269847AE0249D1E97D8CE6" ma:contentTypeVersion="18" ma:contentTypeDescription="Create a new document." ma:contentTypeScope="" ma:versionID="87b96b331811c42df6035601836074f3">
  <xsd:schema xmlns:xsd="http://www.w3.org/2001/XMLSchema" xmlns:xs="http://www.w3.org/2001/XMLSchema" xmlns:p="http://schemas.microsoft.com/office/2006/metadata/properties" xmlns:ns1="http://schemas.microsoft.com/sharepoint/v3" xmlns:ns2="fa744100-198f-415c-b0d8-cdd0789aaf8b" xmlns:ns3="fc884e57-7e58-48a4-b14c-3c1645e302d7" xmlns:ns4="662745e8-e224-48e8-a2e3-254862b8c2f5" targetNamespace="http://schemas.microsoft.com/office/2006/metadata/properties" ma:root="true" ma:fieldsID="ff030dfebccf9b39f3396309cc5183df" ns1:_="" ns2:_="" ns3:_="" ns4:_="">
    <xsd:import namespace="http://schemas.microsoft.com/sharepoint/v3"/>
    <xsd:import namespace="fa744100-198f-415c-b0d8-cdd0789aaf8b"/>
    <xsd:import namespace="fc884e57-7e58-48a4-b14c-3c1645e302d7"/>
    <xsd:import namespace="662745e8-e224-48e8-a2e3-254862b8c2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744100-198f-415c-b0d8-cdd0789aa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1117845-93f6-4da3-abaa-fcb4fa669c7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884e57-7e58-48a4-b14c-3c1645e302d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62745e8-e224-48e8-a2e3-254862b8c2f5"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6c8818-5057-402c-852d-73caf25ff10c}" ma:internalName="TaxCatchAll" ma:showField="CatchAllData" ma:web="fc884e57-7e58-48a4-b14c-3c1645e302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730DEC61-0A28-4F64-8407-9B5BA7ECA083}">
  <ds:schemaRefs>
    <ds:schemaRef ds:uri="http://schemas.microsoft.com/sharepoint/v3/contenttype/forms"/>
  </ds:schemaRefs>
</ds:datastoreItem>
</file>

<file path=customXml/itemProps2.xml><?xml version="1.0" encoding="utf-8"?>
<ds:datastoreItem xmlns:ds="http://schemas.openxmlformats.org/officeDocument/2006/customXml" ds:itemID="{A004B239-246C-428B-AFCA-A0277FEA695B}">
  <ds:schemaRefs>
    <ds:schemaRef ds:uri="44ba428f-c30f-44c8-8eab-a30b7390a267"/>
    <ds:schemaRef ds:uri="662745e8-e224-48e8-a2e3-254862b8c2f5"/>
    <ds:schemaRef ds:uri="c78a0cd0-2680-45d0-a254-38b105a1c2de"/>
    <ds:schemaRef ds:uri="fa744100-198f-415c-b0d8-cdd0789aaf8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52DEB4-F2C9-473F-99AF-1C98A32D018A}">
  <ds:schemaRefs>
    <ds:schemaRef ds:uri="662745e8-e224-48e8-a2e3-254862b8c2f5"/>
    <ds:schemaRef ds:uri="fa744100-198f-415c-b0d8-cdd0789aaf8b"/>
    <ds:schemaRef ds:uri="fc884e57-7e58-48a4-b14c-3c1645e302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35540C4-3DC8-4E8B-BBBB-7CB88C622971}">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49</Slides>
  <Notes>3</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defra-powerpoint-template-3</vt:lpstr>
      <vt:lpstr>The Roost Flow</vt:lpstr>
      <vt:lpstr>Contents</vt:lpstr>
      <vt:lpstr>Key Documents</vt:lpstr>
      <vt:lpstr>Research aims</vt:lpstr>
      <vt:lpstr>Hypotheses </vt:lpstr>
      <vt:lpstr>Method</vt:lpstr>
      <vt:lpstr>Who did we speak to?</vt:lpstr>
      <vt:lpstr>Digital inclusion </vt:lpstr>
      <vt:lpstr>Research limitations</vt:lpstr>
      <vt:lpstr>High level journey</vt:lpstr>
      <vt:lpstr>High level journey</vt:lpstr>
      <vt:lpstr>4 Key themes</vt:lpstr>
      <vt:lpstr>A different perspective: lesser vs more experienced ecologists</vt:lpstr>
      <vt:lpstr>AL1: 'Quick and easy' </vt:lpstr>
      <vt:lpstr>AL2: A more methodical approach</vt:lpstr>
      <vt:lpstr>AL3: 'Time-consuming' and complex</vt:lpstr>
      <vt:lpstr>2. A need for flexibility</vt:lpstr>
      <vt:lpstr>The dynamic nature of construction work</vt:lpstr>
      <vt:lpstr>When wildlife becomes difficult to measure</vt:lpstr>
      <vt:lpstr>When wildlife becomes difficult to measure</vt:lpstr>
      <vt:lpstr>Reliance on planning / licence outcomes and effective communication with decision makers.</vt:lpstr>
      <vt:lpstr>What does flexibility look like in this context</vt:lpstr>
      <vt:lpstr>3. A universal format for documenting survey information</vt:lpstr>
      <vt:lpstr>Tables: A universal format for documenting survey information</vt:lpstr>
      <vt:lpstr>Tables: A universal format for documenting survey information</vt:lpstr>
      <vt:lpstr>4. The importance of 'other' when no project is the same.</vt:lpstr>
      <vt:lpstr>The importance of 'other' when no project is the same</vt:lpstr>
      <vt:lpstr>The roost flow : A closer look</vt:lpstr>
      <vt:lpstr>No one size fits all approach to naming roosts.</vt:lpstr>
      <vt:lpstr>Ecologists are aware of the roost type / species that fall within their accreditation.</vt:lpstr>
      <vt:lpstr>Gridreferencefinder.com is used to locate the 10-digit grid reference.</vt:lpstr>
      <vt:lpstr>Time spent scrolling through lists does not always lead to a match. </vt:lpstr>
      <vt:lpstr>Access points can be difficult to measure</vt:lpstr>
      <vt:lpstr>Some discrepancies over impact definitions. </vt:lpstr>
      <vt:lpstr>Ecologists don’t usually collect roost measurements on site.</vt:lpstr>
      <vt:lpstr>Compensation may not be required, yet users are likely to do it anyway.</vt:lpstr>
      <vt:lpstr>Users opt for 'other' when describing where they will create the compensation.</vt:lpstr>
      <vt:lpstr>As construction work is dynamic, dates are often unknown or likely to change</vt:lpstr>
      <vt:lpstr>Rather than enter dimensions of the compensation, users are likely to enter a model. </vt:lpstr>
      <vt:lpstr>Ecologists highlight the benefits of seeing their information clearly laid out</vt:lpstr>
      <vt:lpstr>Adding another roost: Ok on simple schemes, time consuming and repetitive on others.</vt:lpstr>
      <vt:lpstr>Summary: No one size fits all approach to submitting a site registration.</vt:lpstr>
      <vt:lpstr>Suggestions / What next</vt:lpstr>
      <vt:lpstr>Low Impact</vt:lpstr>
      <vt:lpstr>Low Impact</vt:lpstr>
      <vt:lpstr>Medium Impact</vt:lpstr>
      <vt:lpstr>Medium Impact</vt:lpstr>
      <vt:lpstr>High Impact</vt:lpstr>
      <vt:lpstr>Unknown Impact: Research required</vt:lpstr>
    </vt:vector>
  </TitlesOfParts>
  <Manager>DEFRA</Manager>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documents: PowerPoint template (widescreen version)</dc:title>
  <dc:subject>DEFRA PowerPoint Template</dc:subject>
  <dc:creator>Pearson, Haydn (NE)</dc:creator>
  <cp:revision>2</cp:revision>
  <cp:lastPrinted>2016-02-29T15:51:58Z</cp:lastPrinted>
  <dcterms:created xsi:type="dcterms:W3CDTF">2016-01-29T13:27:10Z</dcterms:created>
  <dcterms:modified xsi:type="dcterms:W3CDTF">2023-08-09T08:28:43Z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c_EmailSentUTC">
    <vt:lpwstr/>
  </property>
  <property fmtid="{D5CDD505-2E9C-101B-9397-08002B2CF9AE}" pid="3" name="peb8f3fab875401ca34a9f28cac46400">
    <vt:lpwstr/>
  </property>
  <property fmtid="{D5CDD505-2E9C-101B-9397-08002B2CF9AE}" pid="4" name="dlc_EmailReceivedUTC">
    <vt:lpwstr/>
  </property>
  <property fmtid="{D5CDD505-2E9C-101B-9397-08002B2CF9AE}" pid="5" name="dlc_EmailFrom">
    <vt:lpwstr/>
  </property>
  <property fmtid="{D5CDD505-2E9C-101B-9397-08002B2CF9AE}" pid="6" name="dlc_EmailCC">
    <vt:lpwstr/>
  </property>
  <property fmtid="{D5CDD505-2E9C-101B-9397-08002B2CF9AE}" pid="7" name="dlc_EmailSubject">
    <vt:lpwstr/>
  </property>
  <property fmtid="{D5CDD505-2E9C-101B-9397-08002B2CF9AE}" pid="8" name="TaxCatchAll">
    <vt:lpwstr/>
  </property>
  <property fmtid="{D5CDD505-2E9C-101B-9397-08002B2CF9AE}" pid="9" name="dlc_EmailTo">
    <vt:lpwstr/>
  </property>
  <property fmtid="{D5CDD505-2E9C-101B-9397-08002B2CF9AE}" pid="10" name="bcb1675984d34ae3a1ed6b6e433c98de">
    <vt:lpwstr/>
  </property>
  <property fmtid="{D5CDD505-2E9C-101B-9397-08002B2CF9AE}" pid="11" name="_dlc_DocId">
    <vt:lpwstr>CONTENTCLOUD-190616497-11407</vt:lpwstr>
  </property>
  <property fmtid="{D5CDD505-2E9C-101B-9397-08002B2CF9AE}" pid="12" name="_dlc_DocIdItemGuid">
    <vt:lpwstr>2b4d11c0-9f29-4a7f-9b22-7c62f6dfdb4b</vt:lpwstr>
  </property>
  <property fmtid="{D5CDD505-2E9C-101B-9397-08002B2CF9AE}" pid="13" name="_dlc_DocIdUrl">
    <vt:lpwstr>https://defra.sharepoint.com/sites/def-contentcloud/_layouts/15/DocIdRedir.aspx?ID=CONTENTCLOUD-190616497-11407, CONTENTCLOUD-190616497-11407</vt:lpwstr>
  </property>
  <property fmtid="{D5CDD505-2E9C-101B-9397-08002B2CF9AE}" pid="14" name="DLCPolicyLabelValue">
    <vt:lpwstr>1.0</vt:lpwstr>
  </property>
  <property fmtid="{D5CDD505-2E9C-101B-9397-08002B2CF9AE}" pid="15" name="display_urn:schemas-microsoft-com:office:office#ContentCloud_ContentAssurer">
    <vt:lpwstr>Blacktin, Wayne</vt:lpwstr>
  </property>
  <property fmtid="{D5CDD505-2E9C-101B-9397-08002B2CF9AE}" pid="16" name="display_urn:schemas-microsoft-com:office:office#ContentCloud_Author">
    <vt:lpwstr>Redding, Laura</vt:lpwstr>
  </property>
  <property fmtid="{D5CDD505-2E9C-101B-9397-08002B2CF9AE}" pid="17" name="display_urn:schemas-microsoft-com:office:office#ContentCloud_Approver1">
    <vt:lpwstr>Redding, Laura</vt:lpwstr>
  </property>
  <property fmtid="{D5CDD505-2E9C-101B-9397-08002B2CF9AE}" pid="18" name="display_urn:schemas-microsoft-com:office:office#ContentCloud_SRO">
    <vt:lpwstr>Coughlin, Tasnim</vt:lpwstr>
  </property>
  <property fmtid="{D5CDD505-2E9C-101B-9397-08002B2CF9AE}" pid="19" name="display_urn:schemas-microsoft-com:office:office#ContentCloud_PrimaryContact">
    <vt:lpwstr>Broadhurst, Nigel</vt:lpwstr>
  </property>
  <property fmtid="{D5CDD505-2E9C-101B-9397-08002B2CF9AE}" pid="20" name="ContentTypeId">
    <vt:lpwstr>0x0101009A31414F09269847AE0249D1E97D8CE6</vt:lpwstr>
  </property>
  <property fmtid="{D5CDD505-2E9C-101B-9397-08002B2CF9AE}" pid="21" name="_ip_UnifiedCompliancePolicyUIAction">
    <vt:lpwstr/>
  </property>
  <property fmtid="{D5CDD505-2E9C-101B-9397-08002B2CF9AE}" pid="22" name="_ip_UnifiedCompliancePolicyProperties">
    <vt:lpwstr/>
  </property>
  <property fmtid="{D5CDD505-2E9C-101B-9397-08002B2CF9AE}" pid="23" name="MediaServiceImageTags">
    <vt:lpwstr/>
  </property>
</Properties>
</file>