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FD_925264BF.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1FB_76E3A535.xml" ContentType="application/vnd.ms-powerpoint.comments+xml"/>
  <Override PartName="/ppt/comments/modernComment_1FA_CAF1559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47"/>
  </p:notesMasterIdLst>
  <p:handoutMasterIdLst>
    <p:handoutMasterId r:id="rId48"/>
  </p:handoutMasterIdLst>
  <p:sldIdLst>
    <p:sldId id="497" r:id="rId7"/>
    <p:sldId id="490" r:id="rId8"/>
    <p:sldId id="510" r:id="rId9"/>
    <p:sldId id="498" r:id="rId10"/>
    <p:sldId id="511" r:id="rId11"/>
    <p:sldId id="508" r:id="rId12"/>
    <p:sldId id="509" r:id="rId13"/>
    <p:sldId id="513" r:id="rId14"/>
    <p:sldId id="516" r:id="rId15"/>
    <p:sldId id="515" r:id="rId16"/>
    <p:sldId id="514" r:id="rId17"/>
    <p:sldId id="499" r:id="rId18"/>
    <p:sldId id="517" r:id="rId19"/>
    <p:sldId id="489" r:id="rId20"/>
    <p:sldId id="518" r:id="rId21"/>
    <p:sldId id="495" r:id="rId22"/>
    <p:sldId id="519" r:id="rId23"/>
    <p:sldId id="496" r:id="rId24"/>
    <p:sldId id="520" r:id="rId25"/>
    <p:sldId id="521" r:id="rId26"/>
    <p:sldId id="522" r:id="rId27"/>
    <p:sldId id="523" r:id="rId28"/>
    <p:sldId id="524" r:id="rId29"/>
    <p:sldId id="525" r:id="rId30"/>
    <p:sldId id="526" r:id="rId31"/>
    <p:sldId id="527" r:id="rId32"/>
    <p:sldId id="528" r:id="rId33"/>
    <p:sldId id="532" r:id="rId34"/>
    <p:sldId id="533" r:id="rId35"/>
    <p:sldId id="535" r:id="rId36"/>
    <p:sldId id="529" r:id="rId37"/>
    <p:sldId id="531" r:id="rId38"/>
    <p:sldId id="530" r:id="rId39"/>
    <p:sldId id="534" r:id="rId40"/>
    <p:sldId id="536" r:id="rId41"/>
    <p:sldId id="538" r:id="rId42"/>
    <p:sldId id="537" r:id="rId43"/>
    <p:sldId id="539" r:id="rId44"/>
    <p:sldId id="507" r:id="rId45"/>
    <p:sldId id="506" r:id="rId46"/>
  </p:sldIdLst>
  <p:sldSz cx="9144000" cy="5143500" type="screen16x9"/>
  <p:notesSz cx="6799263" cy="9929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19">
          <p15:clr>
            <a:srgbClr val="A4A3A4"/>
          </p15:clr>
        </p15:guide>
        <p15:guide id="2" orient="horz" pos="2794">
          <p15:clr>
            <a:srgbClr val="A4A3A4"/>
          </p15:clr>
        </p15:guide>
        <p15:guide id="3" pos="340">
          <p15:clr>
            <a:srgbClr val="A4A3A4"/>
          </p15:clr>
        </p15:guide>
        <p15:guide id="4" pos="5375">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77863B-1F1C-E73F-520D-E5FD4A236A38}" name="Thackrah, Lyndsay" initials="TL" userId="S::lyndsay.thackrah@defra.gov.uk::58ecb40f-8d8a-4965-b746-3ae3c79bae3d" providerId="AD"/>
  <p188:author id="{71628DEB-4B71-D280-7653-848E30A20584}" name="Morjaria, Kiran" initials="MK" userId="S::kiran.morjaria@defra.gov.uk::6d870bd7-d62f-43b3-a3aa-fb1758648f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2F5"/>
    <a:srgbClr val="E1F1FA"/>
    <a:srgbClr val="ED7D31"/>
    <a:srgbClr val="7030A0"/>
    <a:srgbClr val="FFFF00"/>
    <a:srgbClr val="008531"/>
    <a:srgbClr val="00A33B"/>
    <a:srgbClr val="FFCC00"/>
    <a:srgbClr val="77BC1F"/>
    <a:srgbClr val="41C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400D7-6E32-597D-2F0A-F7755A22126F}" v="60" dt="2023-10-10T08:35:55.667"/>
    <p1510:client id="{0748EC8E-E548-958F-0913-A0E228D0B690}" v="232" dt="2023-09-11T20:42:07.674"/>
    <p1510:client id="{196BEFDF-8B19-37D6-525C-53B08781EE76}" v="6601" dt="2023-08-30T14:10:56.510"/>
    <p1510:client id="{1F784A5A-9E26-CD82-2A92-023C4FE203D6}" v="58" dt="2023-09-08T10:02:10.619"/>
    <p1510:client id="{229923DD-CB22-17DF-79D6-79735B939727}" v="3709" dt="2023-09-08T09:39:19.269"/>
    <p1510:client id="{2763E93F-D53B-F1D7-13B5-2A12188B9565}" v="101" dt="2023-09-12T08:36:18.638"/>
    <p1510:client id="{495B5C3C-0ADF-C840-E25A-C85F1875484A}" v="13314" dt="2023-08-08T14:54:42.838"/>
    <p1510:client id="{51A3BD5C-6D4C-3543-4BF1-95C236FB6C85}" v="3180" dt="2023-10-09T18:17:34.607"/>
    <p1510:client id="{621D5910-CB37-9E4D-961C-CD730BE46455}" v="1285" dt="2023-08-08T15:57:58.939"/>
    <p1510:client id="{69561572-9437-C1CC-E386-8BCA07EA5E62}" v="18" dt="2023-10-06T10:36:44.309"/>
    <p1510:client id="{6EA7921F-F153-A652-85F2-2C29B10114D2}" v="98" dt="2023-09-11T10:04:23.117"/>
    <p1510:client id="{711A50A4-9BBD-3DF2-3867-E2007AE91CB0}" v="26825" dt="2023-08-08T07:55:46.809"/>
    <p1510:client id="{7662005D-45A0-82AA-12AC-5212428A080A}" v="3" dt="2023-08-10T12:49:15.713"/>
    <p1510:client id="{8C18FB79-0758-D259-DB86-73A437605319}" v="1427" dt="2023-09-11T14:37:18.976"/>
    <p1510:client id="{8E199AC1-8A42-5B78-B848-FF2AC57F2E2C}" v="4" dt="2023-08-08T15:58:56.579"/>
    <p1510:client id="{8F3410BD-670D-E5C8-EE18-3F45ED66B66F}" v="52" dt="2023-10-05T09:56:47.010"/>
    <p1510:client id="{AF75226E-DD11-7ABF-5A92-AADBD9FA69B5}" v="476" dt="2023-10-09T20:22:30.158"/>
    <p1510:client id="{B3D89F4F-401E-10C7-15B2-CC25386E9E37}" v="1" dt="2023-08-17T09:10:08.712"/>
    <p1510:client id="{BEB2F22A-19C4-E461-0B2C-9601884DA499}" v="3350" dt="2023-10-25T20:30:58.089"/>
    <p1510:client id="{ECF66D6C-7865-49DB-851D-9ABA9BAD23E5}" v="5430" dt="2023-09-11T20:19:21.279"/>
    <p1510:client id="{F1F8A8FD-ECF5-DB21-453A-F434350C1118}" v="861" dt="2023-09-12T12:26:03.932"/>
    <p1510:client id="{FA27821A-BDEC-3C27-041C-865E7E7175E5}" v="3339" dt="2023-09-04T16:10:23.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19"/>
        <p:guide orient="horz" pos="2794"/>
        <p:guide pos="340"/>
        <p:guide pos="5375"/>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5/10/relationships/revisionInfo" Target="revisionInfo.xml"/><Relationship Id="rId5" Type="http://schemas.openxmlformats.org/officeDocument/2006/relationships/customXml" Target="../customXml/item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s>
</file>

<file path=ppt/comments/modernComment_1FA_CAF15594.xml><?xml version="1.0" encoding="utf-8"?>
<p188:cmLst xmlns:a="http://schemas.openxmlformats.org/drawingml/2006/main" xmlns:r="http://schemas.openxmlformats.org/officeDocument/2006/relationships" xmlns:p188="http://schemas.microsoft.com/office/powerpoint/2018/8/main">
  <p188:cm id="{C3954784-1559-4252-A242-0804E1AF7C92}" authorId="{7B77863B-1F1C-E73F-520D-E5FD4A236A38}" status="resolved" created="2023-10-09T20:16:56.695" complete="100000">
    <ac:deMkLst xmlns:ac="http://schemas.microsoft.com/office/drawing/2013/main/command">
      <pc:docMk xmlns:pc="http://schemas.microsoft.com/office/powerpoint/2013/main/command"/>
      <pc:sldMk xmlns:pc="http://schemas.microsoft.com/office/powerpoint/2013/main/command" cId="3404813716" sldId="506"/>
      <ac:spMk id="3" creationId="{28AADFBD-31C6-6D64-39FD-303FBDC80348}"/>
    </ac:deMkLst>
    <p188:txBody>
      <a:bodyPr/>
      <a:lstStyle/>
      <a:p>
        <a:r>
          <a:rPr lang="en-US"/>
          <a:t>There are no doubt more 'what next's to add in here too </a:t>
        </a:r>
      </a:p>
    </p188:txBody>
  </p188:cm>
</p188:cmLst>
</file>

<file path=ppt/comments/modernComment_1FB_76E3A535.xml><?xml version="1.0" encoding="utf-8"?>
<p188:cmLst xmlns:a="http://schemas.openxmlformats.org/drawingml/2006/main" xmlns:r="http://schemas.openxmlformats.org/officeDocument/2006/relationships" xmlns:p188="http://schemas.microsoft.com/office/powerpoint/2018/8/main">
  <p188:cm id="{71A9B1BE-189C-4936-A790-55189B628A92}" authorId="{7B77863B-1F1C-E73F-520D-E5FD4A236A38}" status="resolved" created="2023-10-09T20:22:30.158" complete="100000">
    <pc:sldMkLst xmlns:pc="http://schemas.microsoft.com/office/powerpoint/2013/main/command">
      <pc:docMk/>
      <pc:sldMk cId="1994630453" sldId="507"/>
    </pc:sldMkLst>
    <p188:txBody>
      <a:bodyPr/>
      <a:lstStyle/>
      <a:p>
        <a:r>
          <a:rPr lang="en-US"/>
          <a:t>I have only summarised the pages from the prototype. Not sure if the pages above need to be included here</a:t>
        </a:r>
      </a:p>
    </p188:txBody>
  </p188:cm>
</p188:cmLst>
</file>

<file path=ppt/comments/modernComment_1FD_925264BF.xml><?xml version="1.0" encoding="utf-8"?>
<p188:cmLst xmlns:a="http://schemas.openxmlformats.org/drawingml/2006/main" xmlns:r="http://schemas.openxmlformats.org/officeDocument/2006/relationships" xmlns:p188="http://schemas.microsoft.com/office/powerpoint/2018/8/main">
  <p188:cm id="{9857D352-2DAA-44DC-B365-52927F65A6FC}" authorId="{7B77863B-1F1C-E73F-520D-E5FD4A236A38}" status="resolved" created="2023-10-09T20:21:15.981" complete="100000">
    <ac:deMkLst xmlns:ac="http://schemas.microsoft.com/office/drawing/2013/main/command">
      <pc:docMk xmlns:pc="http://schemas.microsoft.com/office/powerpoint/2013/main/command"/>
      <pc:sldMk xmlns:pc="http://schemas.microsoft.com/office/powerpoint/2013/main/command" cId="2454873279" sldId="509"/>
      <ac:spMk id="3" creationId="{3DB51996-A38F-0BB0-A447-AAF91BB985AD}"/>
    </ac:deMkLst>
    <p188:txBody>
      <a:bodyPr/>
      <a:lstStyle/>
      <a:p>
        <a:r>
          <a:rPr lang="en-US"/>
          <a:t>There are more to add in here aswell I'm sure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58" tIns="45729" rIns="91458" bIns="45729" rtlCol="0"/>
          <a:lstStyle>
            <a:lvl1pPr algn="l" eaLnBrk="0" hangingPunct="0">
              <a:defRPr sz="1200">
                <a:cs typeface="+mn-cs"/>
              </a:defRPr>
            </a:lvl1pPr>
          </a:lstStyle>
          <a:p>
            <a:pPr>
              <a:defRPr/>
            </a:pPr>
            <a:endParaRPr lang="en-GB"/>
          </a:p>
        </p:txBody>
      </p:sp>
      <p:sp>
        <p:nvSpPr>
          <p:cNvPr id="3" name="Date Placeholder 2"/>
          <p:cNvSpPr>
            <a:spLocks noGrp="1"/>
          </p:cNvSpPr>
          <p:nvPr>
            <p:ph type="dt" sz="quarter" idx="1"/>
          </p:nvPr>
        </p:nvSpPr>
        <p:spPr>
          <a:xfrm>
            <a:off x="3851275" y="0"/>
            <a:ext cx="2946400" cy="498475"/>
          </a:xfrm>
          <a:prstGeom prst="rect">
            <a:avLst/>
          </a:prstGeom>
        </p:spPr>
        <p:txBody>
          <a:bodyPr vert="horz" lIns="91458" tIns="45729" rIns="91458" bIns="45729" rtlCol="0"/>
          <a:lstStyle>
            <a:lvl1pPr algn="r" eaLnBrk="0" hangingPunct="0">
              <a:defRPr sz="1200">
                <a:cs typeface="+mn-cs"/>
              </a:defRPr>
            </a:lvl1pPr>
          </a:lstStyle>
          <a:p>
            <a:pPr>
              <a:defRPr/>
            </a:pPr>
            <a:fld id="{B9687F14-9D89-499B-AFAD-70780F6C55A5}" type="datetimeFigureOut">
              <a:rPr lang="en-GB"/>
              <a:pPr>
                <a:defRPr/>
              </a:pPr>
              <a:t>25/10/2023</a:t>
            </a:fld>
            <a:endParaRPr lang="en-GB"/>
          </a:p>
        </p:txBody>
      </p:sp>
      <p:sp>
        <p:nvSpPr>
          <p:cNvPr id="4" name="Footer Placeholder 3"/>
          <p:cNvSpPr>
            <a:spLocks noGrp="1"/>
          </p:cNvSpPr>
          <p:nvPr>
            <p:ph type="ftr" sz="quarter" idx="2"/>
          </p:nvPr>
        </p:nvSpPr>
        <p:spPr>
          <a:xfrm>
            <a:off x="0" y="9431338"/>
            <a:ext cx="2946400" cy="498475"/>
          </a:xfrm>
          <a:prstGeom prst="rect">
            <a:avLst/>
          </a:prstGeom>
        </p:spPr>
        <p:txBody>
          <a:bodyPr vert="horz" lIns="91458" tIns="45729" rIns="91458" bIns="45729" rtlCol="0" anchor="b"/>
          <a:lstStyle>
            <a:lvl1pPr algn="l" eaLnBrk="0" hangingPunct="0">
              <a:defRPr sz="1200">
                <a:cs typeface="+mn-cs"/>
              </a:defRPr>
            </a:lvl1pPr>
          </a:lstStyle>
          <a:p>
            <a:pPr>
              <a:defRPr/>
            </a:pPr>
            <a:endParaRPr lang="en-GB"/>
          </a:p>
        </p:txBody>
      </p:sp>
    </p:spTree>
    <p:extLst>
      <p:ext uri="{BB962C8B-B14F-4D97-AF65-F5344CB8AC3E}">
        <p14:creationId xmlns:p14="http://schemas.microsoft.com/office/powerpoint/2010/main" val="2746236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58" tIns="45729" rIns="91458" bIns="45729" rtlCol="0"/>
          <a:lstStyle>
            <a:lvl1pPr algn="l" eaLnBrk="0" hangingPunct="0">
              <a:defRPr sz="1200">
                <a:cs typeface="+mn-cs"/>
              </a:defRPr>
            </a:lvl1pPr>
          </a:lstStyle>
          <a:p>
            <a:pPr>
              <a:defRPr/>
            </a:pPr>
            <a:endParaRPr lang="en-GB"/>
          </a:p>
        </p:txBody>
      </p:sp>
      <p:sp>
        <p:nvSpPr>
          <p:cNvPr id="3" name="Date Placeholder 2"/>
          <p:cNvSpPr>
            <a:spLocks noGrp="1"/>
          </p:cNvSpPr>
          <p:nvPr>
            <p:ph type="dt" idx="1"/>
          </p:nvPr>
        </p:nvSpPr>
        <p:spPr>
          <a:xfrm>
            <a:off x="3851275" y="0"/>
            <a:ext cx="2946400" cy="498475"/>
          </a:xfrm>
          <a:prstGeom prst="rect">
            <a:avLst/>
          </a:prstGeom>
        </p:spPr>
        <p:txBody>
          <a:bodyPr vert="horz" lIns="91458" tIns="45729" rIns="91458" bIns="45729" rtlCol="0"/>
          <a:lstStyle>
            <a:lvl1pPr algn="r" eaLnBrk="0" hangingPunct="0">
              <a:defRPr sz="1200">
                <a:cs typeface="+mn-cs"/>
              </a:defRPr>
            </a:lvl1pPr>
          </a:lstStyle>
          <a:p>
            <a:pPr>
              <a:defRPr/>
            </a:pPr>
            <a:fld id="{D495959A-D57D-4F7C-8E3C-39EB9541D187}" type="datetimeFigureOut">
              <a:rPr lang="en-GB"/>
              <a:pPr>
                <a:defRPr/>
              </a:pPr>
              <a:t>25/10/2023</a:t>
            </a:fld>
            <a:endParaRPr lang="en-GB"/>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58" tIns="45729" rIns="91458" bIns="45729" rtlCol="0" anchor="ctr"/>
          <a:lstStyle/>
          <a:p>
            <a:pPr lvl="0"/>
            <a:endParaRPr lang="en-GB" noProof="0"/>
          </a:p>
        </p:txBody>
      </p:sp>
      <p:sp>
        <p:nvSpPr>
          <p:cNvPr id="5" name="Notes Placeholder 4"/>
          <p:cNvSpPr>
            <a:spLocks noGrp="1"/>
          </p:cNvSpPr>
          <p:nvPr>
            <p:ph type="body" sz="quarter" idx="3"/>
          </p:nvPr>
        </p:nvSpPr>
        <p:spPr>
          <a:xfrm>
            <a:off x="679450" y="4778375"/>
            <a:ext cx="5440363" cy="3910013"/>
          </a:xfrm>
          <a:prstGeom prst="rect">
            <a:avLst/>
          </a:prstGeom>
        </p:spPr>
        <p:txBody>
          <a:bodyPr vert="horz" lIns="91458" tIns="45729" rIns="91458" bIns="4572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31338"/>
            <a:ext cx="2946400" cy="498475"/>
          </a:xfrm>
          <a:prstGeom prst="rect">
            <a:avLst/>
          </a:prstGeom>
        </p:spPr>
        <p:txBody>
          <a:bodyPr vert="horz" lIns="91458" tIns="45729" rIns="91458" bIns="45729" rtlCol="0" anchor="b"/>
          <a:lstStyle>
            <a:lvl1pPr algn="l" eaLnBrk="0" hangingPunct="0">
              <a:defRPr sz="1200">
                <a:cs typeface="+mn-cs"/>
              </a:defRPr>
            </a:lvl1pPr>
          </a:lstStyle>
          <a:p>
            <a:pPr>
              <a:defRPr/>
            </a:pPr>
            <a:endParaRPr lang="en-GB"/>
          </a:p>
        </p:txBody>
      </p:sp>
      <p:sp>
        <p:nvSpPr>
          <p:cNvPr id="7" name="Slide Number Placeholder 6"/>
          <p:cNvSpPr>
            <a:spLocks noGrp="1"/>
          </p:cNvSpPr>
          <p:nvPr>
            <p:ph type="sldNum" sz="quarter" idx="5"/>
          </p:nvPr>
        </p:nvSpPr>
        <p:spPr>
          <a:xfrm>
            <a:off x="3851275" y="9431338"/>
            <a:ext cx="2946400" cy="498475"/>
          </a:xfrm>
          <a:prstGeom prst="rect">
            <a:avLst/>
          </a:prstGeom>
        </p:spPr>
        <p:txBody>
          <a:bodyPr vert="horz" wrap="square" lIns="91458" tIns="45729" rIns="91458" bIns="45729" numCol="1" anchor="b" anchorCtr="0" compatLnSpc="1">
            <a:prstTxWarp prst="textNoShape">
              <a:avLst/>
            </a:prstTxWarp>
          </a:bodyPr>
          <a:lstStyle>
            <a:lvl1pPr algn="r">
              <a:defRPr sz="1200"/>
            </a:lvl1pPr>
          </a:lstStyle>
          <a:p>
            <a:fld id="{B69FF9C9-5A25-40EF-89F7-C94D7E2A353D}" type="slidenum">
              <a:rPr lang="en-GB" altLang="en-US"/>
              <a:pPr/>
              <a:t>‹#›</a:t>
            </a:fld>
            <a:endParaRPr lang="en-GB" altLang="en-US"/>
          </a:p>
        </p:txBody>
      </p:sp>
    </p:spTree>
    <p:extLst>
      <p:ext uri="{BB962C8B-B14F-4D97-AF65-F5344CB8AC3E}">
        <p14:creationId xmlns:p14="http://schemas.microsoft.com/office/powerpoint/2010/main" val="3489213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a:t>
            </a:fld>
            <a:endParaRPr lang="en-GB" altLang="en-US"/>
          </a:p>
        </p:txBody>
      </p:sp>
    </p:spTree>
    <p:extLst>
      <p:ext uri="{BB962C8B-B14F-4D97-AF65-F5344CB8AC3E}">
        <p14:creationId xmlns:p14="http://schemas.microsoft.com/office/powerpoint/2010/main" val="322444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16</a:t>
            </a:fld>
            <a:endParaRPr lang="en-GB" altLang="en-US"/>
          </a:p>
        </p:txBody>
      </p:sp>
    </p:spTree>
    <p:extLst>
      <p:ext uri="{BB962C8B-B14F-4D97-AF65-F5344CB8AC3E}">
        <p14:creationId xmlns:p14="http://schemas.microsoft.com/office/powerpoint/2010/main" val="363824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18</a:t>
            </a:fld>
            <a:endParaRPr lang="en-GB" altLang="en-US"/>
          </a:p>
        </p:txBody>
      </p:sp>
    </p:spTree>
    <p:extLst>
      <p:ext uri="{BB962C8B-B14F-4D97-AF65-F5344CB8AC3E}">
        <p14:creationId xmlns:p14="http://schemas.microsoft.com/office/powerpoint/2010/main" val="3303511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19</a:t>
            </a:fld>
            <a:endParaRPr lang="en-GB" altLang="en-US"/>
          </a:p>
        </p:txBody>
      </p:sp>
    </p:spTree>
    <p:extLst>
      <p:ext uri="{BB962C8B-B14F-4D97-AF65-F5344CB8AC3E}">
        <p14:creationId xmlns:p14="http://schemas.microsoft.com/office/powerpoint/2010/main" val="228111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20</a:t>
            </a:fld>
            <a:endParaRPr lang="en-GB" altLang="en-US"/>
          </a:p>
        </p:txBody>
      </p:sp>
    </p:spTree>
    <p:extLst>
      <p:ext uri="{BB962C8B-B14F-4D97-AF65-F5344CB8AC3E}">
        <p14:creationId xmlns:p14="http://schemas.microsoft.com/office/powerpoint/2010/main" val="285535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21</a:t>
            </a:fld>
            <a:endParaRPr lang="en-GB" altLang="en-US"/>
          </a:p>
        </p:txBody>
      </p:sp>
    </p:spTree>
    <p:extLst>
      <p:ext uri="{BB962C8B-B14F-4D97-AF65-F5344CB8AC3E}">
        <p14:creationId xmlns:p14="http://schemas.microsoft.com/office/powerpoint/2010/main" val="284981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22</a:t>
            </a:fld>
            <a:endParaRPr lang="en-GB" altLang="en-US"/>
          </a:p>
        </p:txBody>
      </p:sp>
    </p:spTree>
    <p:extLst>
      <p:ext uri="{BB962C8B-B14F-4D97-AF65-F5344CB8AC3E}">
        <p14:creationId xmlns:p14="http://schemas.microsoft.com/office/powerpoint/2010/main" val="1934425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23</a:t>
            </a:fld>
            <a:endParaRPr lang="en-GB" altLang="en-US"/>
          </a:p>
        </p:txBody>
      </p:sp>
    </p:spTree>
    <p:extLst>
      <p:ext uri="{BB962C8B-B14F-4D97-AF65-F5344CB8AC3E}">
        <p14:creationId xmlns:p14="http://schemas.microsoft.com/office/powerpoint/2010/main" val="2565808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24</a:t>
            </a:fld>
            <a:endParaRPr lang="en-GB" altLang="en-US"/>
          </a:p>
        </p:txBody>
      </p:sp>
    </p:spTree>
    <p:extLst>
      <p:ext uri="{BB962C8B-B14F-4D97-AF65-F5344CB8AC3E}">
        <p14:creationId xmlns:p14="http://schemas.microsoft.com/office/powerpoint/2010/main" val="339099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25</a:t>
            </a:fld>
            <a:endParaRPr lang="en-GB" altLang="en-US"/>
          </a:p>
        </p:txBody>
      </p:sp>
    </p:spTree>
    <p:extLst>
      <p:ext uri="{BB962C8B-B14F-4D97-AF65-F5344CB8AC3E}">
        <p14:creationId xmlns:p14="http://schemas.microsoft.com/office/powerpoint/2010/main" val="82146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26</a:t>
            </a:fld>
            <a:endParaRPr lang="en-GB" altLang="en-US"/>
          </a:p>
        </p:txBody>
      </p:sp>
    </p:spTree>
    <p:extLst>
      <p:ext uri="{BB962C8B-B14F-4D97-AF65-F5344CB8AC3E}">
        <p14:creationId xmlns:p14="http://schemas.microsoft.com/office/powerpoint/2010/main" val="136291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a:t>
            </a:fld>
            <a:endParaRPr lang="en-GB" altLang="en-US"/>
          </a:p>
        </p:txBody>
      </p:sp>
    </p:spTree>
    <p:extLst>
      <p:ext uri="{BB962C8B-B14F-4D97-AF65-F5344CB8AC3E}">
        <p14:creationId xmlns:p14="http://schemas.microsoft.com/office/powerpoint/2010/main" val="3809468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27</a:t>
            </a:fld>
            <a:endParaRPr lang="en-GB" altLang="en-US"/>
          </a:p>
        </p:txBody>
      </p:sp>
    </p:spTree>
    <p:extLst>
      <p:ext uri="{BB962C8B-B14F-4D97-AF65-F5344CB8AC3E}">
        <p14:creationId xmlns:p14="http://schemas.microsoft.com/office/powerpoint/2010/main" val="1608001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29</a:t>
            </a:fld>
            <a:endParaRPr lang="en-GB" altLang="en-US"/>
          </a:p>
        </p:txBody>
      </p:sp>
    </p:spTree>
    <p:extLst>
      <p:ext uri="{BB962C8B-B14F-4D97-AF65-F5344CB8AC3E}">
        <p14:creationId xmlns:p14="http://schemas.microsoft.com/office/powerpoint/2010/main" val="4167891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30</a:t>
            </a:fld>
            <a:endParaRPr lang="en-GB" altLang="en-US"/>
          </a:p>
        </p:txBody>
      </p:sp>
    </p:spTree>
    <p:extLst>
      <p:ext uri="{BB962C8B-B14F-4D97-AF65-F5344CB8AC3E}">
        <p14:creationId xmlns:p14="http://schemas.microsoft.com/office/powerpoint/2010/main" val="3920067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32</a:t>
            </a:fld>
            <a:endParaRPr lang="en-GB" altLang="en-US"/>
          </a:p>
        </p:txBody>
      </p:sp>
    </p:spTree>
    <p:extLst>
      <p:ext uri="{BB962C8B-B14F-4D97-AF65-F5344CB8AC3E}">
        <p14:creationId xmlns:p14="http://schemas.microsoft.com/office/powerpoint/2010/main" val="418159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33</a:t>
            </a:fld>
            <a:endParaRPr lang="en-GB" altLang="en-US"/>
          </a:p>
        </p:txBody>
      </p:sp>
    </p:spTree>
    <p:extLst>
      <p:ext uri="{BB962C8B-B14F-4D97-AF65-F5344CB8AC3E}">
        <p14:creationId xmlns:p14="http://schemas.microsoft.com/office/powerpoint/2010/main" val="1380050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34</a:t>
            </a:fld>
            <a:endParaRPr lang="en-GB" altLang="en-US"/>
          </a:p>
        </p:txBody>
      </p:sp>
    </p:spTree>
    <p:extLst>
      <p:ext uri="{BB962C8B-B14F-4D97-AF65-F5344CB8AC3E}">
        <p14:creationId xmlns:p14="http://schemas.microsoft.com/office/powerpoint/2010/main" val="2720312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35</a:t>
            </a:fld>
            <a:endParaRPr lang="en-GB" altLang="en-US"/>
          </a:p>
        </p:txBody>
      </p:sp>
    </p:spTree>
    <p:extLst>
      <p:ext uri="{BB962C8B-B14F-4D97-AF65-F5344CB8AC3E}">
        <p14:creationId xmlns:p14="http://schemas.microsoft.com/office/powerpoint/2010/main" val="353468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36</a:t>
            </a:fld>
            <a:endParaRPr lang="en-GB" altLang="en-US"/>
          </a:p>
        </p:txBody>
      </p:sp>
    </p:spTree>
    <p:extLst>
      <p:ext uri="{BB962C8B-B14F-4D97-AF65-F5344CB8AC3E}">
        <p14:creationId xmlns:p14="http://schemas.microsoft.com/office/powerpoint/2010/main" val="1343746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37</a:t>
            </a:fld>
            <a:endParaRPr lang="en-GB" altLang="en-US"/>
          </a:p>
        </p:txBody>
      </p:sp>
    </p:spTree>
    <p:extLst>
      <p:ext uri="{BB962C8B-B14F-4D97-AF65-F5344CB8AC3E}">
        <p14:creationId xmlns:p14="http://schemas.microsoft.com/office/powerpoint/2010/main" val="1898563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38</a:t>
            </a:fld>
            <a:endParaRPr lang="en-GB" altLang="en-US"/>
          </a:p>
        </p:txBody>
      </p:sp>
    </p:spTree>
    <p:extLst>
      <p:ext uri="{BB962C8B-B14F-4D97-AF65-F5344CB8AC3E}">
        <p14:creationId xmlns:p14="http://schemas.microsoft.com/office/powerpoint/2010/main" val="120104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4</a:t>
            </a:fld>
            <a:endParaRPr lang="en-GB" altLang="en-US"/>
          </a:p>
        </p:txBody>
      </p:sp>
    </p:spTree>
    <p:extLst>
      <p:ext uri="{BB962C8B-B14F-4D97-AF65-F5344CB8AC3E}">
        <p14:creationId xmlns:p14="http://schemas.microsoft.com/office/powerpoint/2010/main" val="206898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6</a:t>
            </a:fld>
            <a:endParaRPr lang="en-GB" altLang="en-US"/>
          </a:p>
        </p:txBody>
      </p:sp>
    </p:spTree>
    <p:extLst>
      <p:ext uri="{BB962C8B-B14F-4D97-AF65-F5344CB8AC3E}">
        <p14:creationId xmlns:p14="http://schemas.microsoft.com/office/powerpoint/2010/main" val="3355952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7</a:t>
            </a:fld>
            <a:endParaRPr lang="en-GB" altLang="en-US"/>
          </a:p>
        </p:txBody>
      </p:sp>
    </p:spTree>
    <p:extLst>
      <p:ext uri="{BB962C8B-B14F-4D97-AF65-F5344CB8AC3E}">
        <p14:creationId xmlns:p14="http://schemas.microsoft.com/office/powerpoint/2010/main" val="111464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12</a:t>
            </a:fld>
            <a:endParaRPr lang="en-GB" altLang="en-US"/>
          </a:p>
        </p:txBody>
      </p:sp>
    </p:spTree>
    <p:extLst>
      <p:ext uri="{BB962C8B-B14F-4D97-AF65-F5344CB8AC3E}">
        <p14:creationId xmlns:p14="http://schemas.microsoft.com/office/powerpoint/2010/main" val="268772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13</a:t>
            </a:fld>
            <a:endParaRPr lang="en-GB" altLang="en-US"/>
          </a:p>
        </p:txBody>
      </p:sp>
    </p:spTree>
    <p:extLst>
      <p:ext uri="{BB962C8B-B14F-4D97-AF65-F5344CB8AC3E}">
        <p14:creationId xmlns:p14="http://schemas.microsoft.com/office/powerpoint/2010/main" val="20633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14</a:t>
            </a:fld>
            <a:endParaRPr lang="en-GB" altLang="en-US"/>
          </a:p>
        </p:txBody>
      </p:sp>
    </p:spTree>
    <p:extLst>
      <p:ext uri="{BB962C8B-B14F-4D97-AF65-F5344CB8AC3E}">
        <p14:creationId xmlns:p14="http://schemas.microsoft.com/office/powerpoint/2010/main" val="262589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GB">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15</a:t>
            </a:fld>
            <a:endParaRPr lang="en-GB" altLang="en-US"/>
          </a:p>
        </p:txBody>
      </p:sp>
    </p:spTree>
    <p:extLst>
      <p:ext uri="{BB962C8B-B14F-4D97-AF65-F5344CB8AC3E}">
        <p14:creationId xmlns:p14="http://schemas.microsoft.com/office/powerpoint/2010/main" val="3236003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625604"/>
            <a:ext cx="6081104" cy="911621"/>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2606281"/>
            <a:ext cx="6081104" cy="74017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846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155600"/>
            <a:ext cx="6940800"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43" y="847803"/>
            <a:ext cx="8264525" cy="225185"/>
          </a:xfrm>
        </p:spPr>
        <p:txBody>
          <a:bodyPr/>
          <a:lstStyle>
            <a:lvl1pPr marL="0" indent="0">
              <a:buNone/>
              <a:defRPr sz="2200" b="0"/>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9F01E2A4-DED3-4C06-AD5E-FD79FDF5DCD5}" type="slidenum">
              <a:rPr lang="en-GB" altLang="en-US"/>
              <a:pPr/>
              <a:t>‹#›</a:t>
            </a:fld>
            <a:endParaRPr lang="en-GB" altLang="en-US"/>
          </a:p>
        </p:txBody>
      </p:sp>
    </p:spTree>
    <p:extLst>
      <p:ext uri="{BB962C8B-B14F-4D97-AF65-F5344CB8AC3E}">
        <p14:creationId xmlns:p14="http://schemas.microsoft.com/office/powerpoint/2010/main" val="282480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9738" y="1155600"/>
            <a:ext cx="4075112"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4" y="1155600"/>
            <a:ext cx="4075113"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F05364DC-AE92-4067-8B54-95DD27971768}" type="slidenum">
              <a:rPr lang="en-GB" altLang="en-US"/>
              <a:pPr/>
              <a:t>‹#›</a:t>
            </a:fld>
            <a:endParaRPr lang="en-GB" altLang="en-US"/>
          </a:p>
        </p:txBody>
      </p:sp>
    </p:spTree>
    <p:extLst>
      <p:ext uri="{BB962C8B-B14F-4D97-AF65-F5344CB8AC3E}">
        <p14:creationId xmlns:p14="http://schemas.microsoft.com/office/powerpoint/2010/main" val="70526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9200" y="353922"/>
            <a:ext cx="8265600" cy="362040"/>
          </a:xfrm>
        </p:spPr>
        <p:txBody>
          <a:bodyPr/>
          <a:lstStyle/>
          <a:p>
            <a:r>
              <a:rPr lang="en-US"/>
              <a:t>Click to edit Master title style</a:t>
            </a:r>
          </a:p>
        </p:txBody>
      </p:sp>
      <p:sp>
        <p:nvSpPr>
          <p:cNvPr id="3" name="Text Placeholder 2"/>
          <p:cNvSpPr>
            <a:spLocks noGrp="1"/>
          </p:cNvSpPr>
          <p:nvPr>
            <p:ph type="body" idx="1"/>
          </p:nvPr>
        </p:nvSpPr>
        <p:spPr>
          <a:xfrm>
            <a:off x="439200" y="847800"/>
            <a:ext cx="4039394"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155600"/>
            <a:ext cx="4039394"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847800"/>
            <a:ext cx="4075650"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155600"/>
            <a:ext cx="4075650"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33B76FEC-D8BC-4742-8F0C-AF3E2E65F01C}" type="slidenum">
              <a:rPr lang="en-GB" altLang="en-US"/>
              <a:pPr/>
              <a:t>‹#›</a:t>
            </a:fld>
            <a:endParaRPr lang="en-GB" altLang="en-US"/>
          </a:p>
        </p:txBody>
      </p:sp>
    </p:spTree>
    <p:extLst>
      <p:ext uri="{BB962C8B-B14F-4D97-AF65-F5344CB8AC3E}">
        <p14:creationId xmlns:p14="http://schemas.microsoft.com/office/powerpoint/2010/main" val="6865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ide Ba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739" y="360272"/>
            <a:ext cx="2592000" cy="324000"/>
          </a:xfrm>
        </p:spPr>
        <p:txBody>
          <a:bodyPr/>
          <a:lstStyle/>
          <a:p>
            <a:r>
              <a:rPr lang="en-US"/>
              <a:t>Click to edit Master title style</a:t>
            </a:r>
          </a:p>
        </p:txBody>
      </p:sp>
      <p:sp>
        <p:nvSpPr>
          <p:cNvPr id="3" name="Content Placeholder 2"/>
          <p:cNvSpPr>
            <a:spLocks noGrp="1"/>
          </p:cNvSpPr>
          <p:nvPr>
            <p:ph sz="half" idx="1"/>
          </p:nvPr>
        </p:nvSpPr>
        <p:spPr>
          <a:xfrm>
            <a:off x="439738" y="1140621"/>
            <a:ext cx="2592000" cy="3488728"/>
          </a:xfrm>
        </p:spPr>
        <p:txBody>
          <a:bodyPr/>
          <a:lstStyle>
            <a:lvl1pPr marL="0" indent="0">
              <a:buNone/>
              <a:defRPr sz="1800"/>
            </a:lvl1pPr>
          </a:lstStyle>
          <a:p>
            <a:pPr lvl="0"/>
            <a:r>
              <a:rPr lang="en-US"/>
              <a:t>Click to edit Master text styles</a:t>
            </a:r>
          </a:p>
        </p:txBody>
      </p:sp>
      <p:sp>
        <p:nvSpPr>
          <p:cNvPr id="4" name="Content Placeholder 3"/>
          <p:cNvSpPr>
            <a:spLocks noGrp="1"/>
          </p:cNvSpPr>
          <p:nvPr>
            <p:ph sz="half" idx="2"/>
          </p:nvPr>
        </p:nvSpPr>
        <p:spPr>
          <a:xfrm>
            <a:off x="3187057" y="357188"/>
            <a:ext cx="5517206" cy="4272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F263DAC8-CA21-4CF4-960C-2FE69031C963}" type="slidenum">
              <a:rPr lang="en-GB" altLang="en-US"/>
              <a:pPr/>
              <a:t>‹#›</a:t>
            </a:fld>
            <a:endParaRPr lang="en-GB" altLang="en-US"/>
          </a:p>
        </p:txBody>
      </p:sp>
    </p:spTree>
    <p:extLst>
      <p:ext uri="{BB962C8B-B14F-4D97-AF65-F5344CB8AC3E}">
        <p14:creationId xmlns:p14="http://schemas.microsoft.com/office/powerpoint/2010/main" val="94654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ar Sub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200" y="359612"/>
            <a:ext cx="2592000" cy="324000"/>
          </a:xfrm>
        </p:spPr>
        <p:txBody>
          <a:bodyPr/>
          <a:lstStyle/>
          <a:p>
            <a:r>
              <a:rPr lang="en-US"/>
              <a:t>Click to edit Master title style</a:t>
            </a:r>
          </a:p>
        </p:txBody>
      </p:sp>
      <p:sp>
        <p:nvSpPr>
          <p:cNvPr id="3" name="Text Placeholder 2"/>
          <p:cNvSpPr>
            <a:spLocks noGrp="1"/>
          </p:cNvSpPr>
          <p:nvPr>
            <p:ph type="body" idx="1"/>
          </p:nvPr>
        </p:nvSpPr>
        <p:spPr>
          <a:xfrm>
            <a:off x="439200" y="847800"/>
            <a:ext cx="2592000"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155600"/>
            <a:ext cx="2592000" cy="3501628"/>
          </a:xfrm>
        </p:spPr>
        <p:txBody>
          <a:bodyPr/>
          <a:lstStyle>
            <a:lvl1pPr marL="0" indent="0">
              <a:buNone/>
              <a:defRPr sz="1800"/>
            </a:lvl1pPr>
            <a:lvl2pPr>
              <a:defRPr b="1"/>
            </a:lvl2pPr>
          </a:lstStyle>
          <a:p>
            <a:pPr lvl="0"/>
            <a:r>
              <a:rPr lang="en-US"/>
              <a:t>Click to edit Master text styles</a:t>
            </a:r>
          </a:p>
        </p:txBody>
      </p:sp>
      <p:sp>
        <p:nvSpPr>
          <p:cNvPr id="6" name="Content Placeholder 5"/>
          <p:cNvSpPr>
            <a:spLocks noGrp="1"/>
          </p:cNvSpPr>
          <p:nvPr>
            <p:ph sz="quarter" idx="4"/>
          </p:nvPr>
        </p:nvSpPr>
        <p:spPr>
          <a:xfrm>
            <a:off x="3181756" y="357189"/>
            <a:ext cx="5523044" cy="4285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CA6BEBF9-C366-4C52-AAA1-486A3A84E239}" type="slidenum">
              <a:rPr lang="en-GB" altLang="en-US"/>
              <a:pPr/>
              <a:t>‹#›</a:t>
            </a:fld>
            <a:endParaRPr lang="en-GB" altLang="en-US"/>
          </a:p>
        </p:txBody>
      </p:sp>
    </p:spTree>
    <p:extLst>
      <p:ext uri="{BB962C8B-B14F-4D97-AF65-F5344CB8AC3E}">
        <p14:creationId xmlns:p14="http://schemas.microsoft.com/office/powerpoint/2010/main" val="2869336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tion and Content">
    <p:spTree>
      <p:nvGrpSpPr>
        <p:cNvPr id="1" name=""/>
        <p:cNvGrpSpPr/>
        <p:nvPr/>
      </p:nvGrpSpPr>
      <p:grpSpPr>
        <a:xfrm>
          <a:off x="0" y="0"/>
          <a:ext cx="0" cy="0"/>
          <a:chOff x="0" y="0"/>
          <a:chExt cx="0" cy="0"/>
        </a:xfrm>
      </p:grpSpPr>
      <p:sp>
        <p:nvSpPr>
          <p:cNvPr id="5" name="Isosceles Triangle 7"/>
          <p:cNvSpPr/>
          <p:nvPr userDrawn="1"/>
        </p:nvSpPr>
        <p:spPr>
          <a:xfrm rot="10800000">
            <a:off x="441325" y="4198938"/>
            <a:ext cx="727075" cy="296862"/>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sz="half" idx="1"/>
          </p:nvPr>
        </p:nvSpPr>
        <p:spPr>
          <a:xfrm>
            <a:off x="449263" y="357188"/>
            <a:ext cx="2077200" cy="4000500"/>
          </a:xfrm>
          <a:solidFill>
            <a:schemeClr val="tx2"/>
          </a:solidFill>
        </p:spPr>
        <p:txBody>
          <a:bodyPr/>
          <a:lstStyle>
            <a:lvl1pPr marL="0" indent="0">
              <a:buNone/>
              <a:defRPr b="0">
                <a:solidFill>
                  <a:schemeClr val="bg1"/>
                </a:solidFill>
              </a:defRPr>
            </a:lvl1pPr>
          </a:lstStyle>
          <a:p>
            <a:pPr lvl="0"/>
            <a:r>
              <a:rPr lang="en-US"/>
              <a:t>Click to edit Master text styles</a:t>
            </a:r>
          </a:p>
        </p:txBody>
      </p:sp>
      <p:sp>
        <p:nvSpPr>
          <p:cNvPr id="4" name="Content Placeholder 3"/>
          <p:cNvSpPr>
            <a:spLocks noGrp="1"/>
          </p:cNvSpPr>
          <p:nvPr>
            <p:ph sz="half" idx="2"/>
          </p:nvPr>
        </p:nvSpPr>
        <p:spPr>
          <a:xfrm>
            <a:off x="2674621" y="357189"/>
            <a:ext cx="6029642" cy="427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GB"/>
              <a:t>Text in footer</a:t>
            </a:r>
          </a:p>
        </p:txBody>
      </p:sp>
      <p:sp>
        <p:nvSpPr>
          <p:cNvPr id="7" name="Slide Number Placeholder 6"/>
          <p:cNvSpPr>
            <a:spLocks noGrp="1"/>
          </p:cNvSpPr>
          <p:nvPr>
            <p:ph type="sldNum" sz="quarter" idx="11"/>
          </p:nvPr>
        </p:nvSpPr>
        <p:spPr/>
        <p:txBody>
          <a:bodyPr/>
          <a:lstStyle>
            <a:lvl1pPr>
              <a:defRPr/>
            </a:lvl1pPr>
          </a:lstStyle>
          <a:p>
            <a:fld id="{801A397B-581E-436F-9C7E-6F70AD9F1619}" type="slidenum">
              <a:rPr lang="en-GB" altLang="en-US"/>
              <a:pPr/>
              <a:t>‹#›</a:t>
            </a:fld>
            <a:endParaRPr lang="en-GB" altLang="en-US"/>
          </a:p>
        </p:txBody>
      </p:sp>
    </p:spTree>
    <p:extLst>
      <p:ext uri="{BB962C8B-B14F-4D97-AF65-F5344CB8AC3E}">
        <p14:creationId xmlns:p14="http://schemas.microsoft.com/office/powerpoint/2010/main" val="220373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GB"/>
              <a:t>Text in footer</a:t>
            </a:r>
          </a:p>
        </p:txBody>
      </p:sp>
      <p:sp>
        <p:nvSpPr>
          <p:cNvPr id="4" name="Slide Number Placeholder 5"/>
          <p:cNvSpPr>
            <a:spLocks noGrp="1"/>
          </p:cNvSpPr>
          <p:nvPr>
            <p:ph type="sldNum" sz="quarter" idx="11"/>
          </p:nvPr>
        </p:nvSpPr>
        <p:spPr/>
        <p:txBody>
          <a:bodyPr/>
          <a:lstStyle>
            <a:lvl1pPr>
              <a:defRPr/>
            </a:lvl1pPr>
          </a:lstStyle>
          <a:p>
            <a:fld id="{98569767-5A50-4207-8628-6C4CAD461919}" type="slidenum">
              <a:rPr lang="en-GB" altLang="en-US"/>
              <a:pPr/>
              <a:t>‹#›</a:t>
            </a:fld>
            <a:endParaRPr lang="en-GB" altLang="en-US"/>
          </a:p>
        </p:txBody>
      </p:sp>
    </p:spTree>
    <p:extLst>
      <p:ext uri="{BB962C8B-B14F-4D97-AF65-F5344CB8AC3E}">
        <p14:creationId xmlns:p14="http://schemas.microsoft.com/office/powerpoint/2010/main" val="8425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GB"/>
              <a:t>Text in footer</a:t>
            </a:r>
          </a:p>
        </p:txBody>
      </p:sp>
      <p:sp>
        <p:nvSpPr>
          <p:cNvPr id="3" name="Slide Number Placeholder 5"/>
          <p:cNvSpPr>
            <a:spLocks noGrp="1"/>
          </p:cNvSpPr>
          <p:nvPr>
            <p:ph type="sldNum" sz="quarter" idx="11"/>
          </p:nvPr>
        </p:nvSpPr>
        <p:spPr/>
        <p:txBody>
          <a:bodyPr/>
          <a:lstStyle>
            <a:lvl1pPr>
              <a:defRPr/>
            </a:lvl1pPr>
          </a:lstStyle>
          <a:p>
            <a:fld id="{73EC65CB-9FCC-4ABD-A8FF-B2A73DF71F42}" type="slidenum">
              <a:rPr lang="en-GB" altLang="en-US"/>
              <a:pPr/>
              <a:t>‹#›</a:t>
            </a:fld>
            <a:endParaRPr lang="en-GB" altLang="en-US"/>
          </a:p>
        </p:txBody>
      </p:sp>
    </p:spTree>
    <p:extLst>
      <p:ext uri="{BB962C8B-B14F-4D97-AF65-F5344CB8AC3E}">
        <p14:creationId xmlns:p14="http://schemas.microsoft.com/office/powerpoint/2010/main" val="40236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301754"/>
            <a:ext cx="6081104" cy="911621"/>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2282431"/>
            <a:ext cx="6081104" cy="74017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8568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White">
    <p:bg>
      <p:bgPr>
        <a:solidFill>
          <a:schemeClr val="bg1">
            <a:alpha val="98822"/>
          </a:schemeClr>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892304"/>
            <a:ext cx="6081104" cy="911621"/>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2872981"/>
            <a:ext cx="6081104" cy="74017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9675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Whit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11329"/>
            <a:ext cx="6081104" cy="911621"/>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2692006"/>
            <a:ext cx="6081104" cy="74017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7339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p:bg>
      <p:bgPr>
        <a:solidFill>
          <a:schemeClr val="tx2"/>
        </a:solidFill>
        <a:effectLst/>
      </p:bgPr>
    </p:bg>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0"/>
            <a:ext cx="9144000" cy="5164138"/>
            <a:chOff x="0" y="0"/>
            <a:chExt cx="9144000" cy="5164038"/>
          </a:xfrm>
        </p:grpSpPr>
        <p:sp>
          <p:nvSpPr>
            <p:cNvPr id="4" name="Rectangle 9"/>
            <p:cNvSpPr/>
            <p:nvPr userDrawn="1"/>
          </p:nvSpPr>
          <p:spPr bwMode="auto">
            <a:xfrm>
              <a:off x="0" y="4055984"/>
              <a:ext cx="7342188" cy="1108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Rectangle 4"/>
            <p:cNvSpPr/>
            <p:nvPr userDrawn="1"/>
          </p:nvSpPr>
          <p:spPr bwMode="auto">
            <a:xfrm>
              <a:off x="7342188" y="0"/>
              <a:ext cx="1801812" cy="5164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Isosceles Triangle 11"/>
            <p:cNvSpPr/>
            <p:nvPr userDrawn="1"/>
          </p:nvSpPr>
          <p:spPr bwMode="auto">
            <a:xfrm rot="10800000">
              <a:off x="644525" y="3833739"/>
              <a:ext cx="727075" cy="396867"/>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cxnSp>
        <p:nvCxnSpPr>
          <p:cNvPr id="7" name="Straight Connector 15"/>
          <p:cNvCxnSpPr/>
          <p:nvPr userDrawn="1"/>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750" y="2643188"/>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339" y="1082279"/>
            <a:ext cx="6388309" cy="2961417"/>
          </a:xfrm>
        </p:spPr>
        <p:txBody>
          <a:bodyPr/>
          <a:lstStyle>
            <a:lvl1pPr>
              <a:defRPr sz="5000" b="0">
                <a:solidFill>
                  <a:schemeClr val="bg1"/>
                </a:solidFill>
              </a:defRPr>
            </a:lvl1pPr>
          </a:lstStyle>
          <a:p>
            <a:r>
              <a:rPr lang="en-US"/>
              <a:t>Click to edit Master title style</a:t>
            </a:r>
          </a:p>
        </p:txBody>
      </p:sp>
      <p:sp>
        <p:nvSpPr>
          <p:cNvPr id="9" name="Footer Placeholder 4"/>
          <p:cNvSpPr>
            <a:spLocks noGrp="1"/>
          </p:cNvSpPr>
          <p:nvPr>
            <p:ph type="ftr" sz="quarter" idx="10"/>
          </p:nvPr>
        </p:nvSpPr>
        <p:spPr/>
        <p:txBody>
          <a:bodyPr/>
          <a:lstStyle>
            <a:lvl1pPr>
              <a:defRPr/>
            </a:lvl1pPr>
          </a:lstStyle>
          <a:p>
            <a:pPr>
              <a:defRPr/>
            </a:pPr>
            <a:r>
              <a:rPr lang="en-GB"/>
              <a:t>Text in footer</a:t>
            </a:r>
          </a:p>
        </p:txBody>
      </p:sp>
      <p:sp>
        <p:nvSpPr>
          <p:cNvPr id="10" name="Slide Number Placeholder 5"/>
          <p:cNvSpPr>
            <a:spLocks noGrp="1"/>
          </p:cNvSpPr>
          <p:nvPr>
            <p:ph type="sldNum" sz="quarter" idx="11"/>
          </p:nvPr>
        </p:nvSpPr>
        <p:spPr/>
        <p:txBody>
          <a:bodyPr/>
          <a:lstStyle>
            <a:lvl1pPr>
              <a:defRPr/>
            </a:lvl1pPr>
          </a:lstStyle>
          <a:p>
            <a:fld id="{2E4912D5-0A93-4849-9AB5-3367B6AC3318}" type="slidenum">
              <a:rPr lang="en-GB" altLang="en-US"/>
              <a:pPr/>
              <a:t>‹#›</a:t>
            </a:fld>
            <a:endParaRPr lang="en-GB" altLang="en-US"/>
          </a:p>
        </p:txBody>
      </p:sp>
    </p:spTree>
    <p:extLst>
      <p:ext uri="{BB962C8B-B14F-4D97-AF65-F5344CB8AC3E}">
        <p14:creationId xmlns:p14="http://schemas.microsoft.com/office/powerpoint/2010/main" val="284668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Outline">
    <p:spTree>
      <p:nvGrpSpPr>
        <p:cNvPr id="1" name=""/>
        <p:cNvGrpSpPr/>
        <p:nvPr/>
      </p:nvGrpSpPr>
      <p:grpSpPr>
        <a:xfrm>
          <a:off x="0" y="0"/>
          <a:ext cx="0" cy="0"/>
          <a:chOff x="0" y="0"/>
          <a:chExt cx="0" cy="0"/>
        </a:xfrm>
      </p:grpSpPr>
      <p:cxnSp>
        <p:nvCxnSpPr>
          <p:cNvPr id="3" name="Straight Connector 15"/>
          <p:cNvCxnSpPr/>
          <p:nvPr userDrawn="1"/>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14"/>
          <p:cNvSpPr/>
          <p:nvPr userDrawn="1"/>
        </p:nvSpPr>
        <p:spPr>
          <a:xfrm rot="10800000">
            <a:off x="0" y="6350"/>
            <a:ext cx="7351713" cy="4144963"/>
          </a:xfrm>
          <a:custGeom>
            <a:avLst/>
            <a:gdLst>
              <a:gd name="connsiteX0" fmla="*/ 7340600 w 7340600"/>
              <a:gd name="connsiteY0" fmla="*/ 5925324 h 5925324"/>
              <a:gd name="connsiteX1" fmla="*/ 0 w 7340600"/>
              <a:gd name="connsiteY1" fmla="*/ 5925324 h 5925324"/>
              <a:gd name="connsiteX2" fmla="*/ 0 w 7340600"/>
              <a:gd name="connsiteY2" fmla="*/ 174789 h 5925324"/>
              <a:gd name="connsiteX3" fmla="*/ 6172563 w 7340600"/>
              <a:gd name="connsiteY3" fmla="*/ 174789 h 5925324"/>
              <a:gd name="connsiteX4" fmla="*/ 6332537 w 7340600"/>
              <a:gd name="connsiteY4" fmla="*/ 0 h 5925324"/>
              <a:gd name="connsiteX5" fmla="*/ 6492511 w 7340600"/>
              <a:gd name="connsiteY5" fmla="*/ 174789 h 5925324"/>
              <a:gd name="connsiteX6" fmla="*/ 7340600 w 7340600"/>
              <a:gd name="connsiteY6" fmla="*/ 174789 h 5925324"/>
              <a:gd name="connsiteX0" fmla="*/ 7340600 w 7340600"/>
              <a:gd name="connsiteY0" fmla="*/ 4144566 h 5925324"/>
              <a:gd name="connsiteX1" fmla="*/ 0 w 7340600"/>
              <a:gd name="connsiteY1" fmla="*/ 5925324 h 5925324"/>
              <a:gd name="connsiteX2" fmla="*/ 0 w 7340600"/>
              <a:gd name="connsiteY2" fmla="*/ 174789 h 5925324"/>
              <a:gd name="connsiteX3" fmla="*/ 6172563 w 7340600"/>
              <a:gd name="connsiteY3" fmla="*/ 174789 h 5925324"/>
              <a:gd name="connsiteX4" fmla="*/ 6332537 w 7340600"/>
              <a:gd name="connsiteY4" fmla="*/ 0 h 5925324"/>
              <a:gd name="connsiteX5" fmla="*/ 6492511 w 7340600"/>
              <a:gd name="connsiteY5" fmla="*/ 174789 h 5925324"/>
              <a:gd name="connsiteX6" fmla="*/ 7340600 w 7340600"/>
              <a:gd name="connsiteY6" fmla="*/ 174789 h 5925324"/>
              <a:gd name="connsiteX7" fmla="*/ 7340600 w 7340600"/>
              <a:gd name="connsiteY7" fmla="*/ 4144566 h 5925324"/>
              <a:gd name="connsiteX0" fmla="*/ 7352475 w 7352475"/>
              <a:gd name="connsiteY0" fmla="*/ 4144566 h 4144567"/>
              <a:gd name="connsiteX1" fmla="*/ 0 w 7352475"/>
              <a:gd name="connsiteY1" fmla="*/ 4144567 h 4144567"/>
              <a:gd name="connsiteX2" fmla="*/ 11875 w 7352475"/>
              <a:gd name="connsiteY2" fmla="*/ 174789 h 4144567"/>
              <a:gd name="connsiteX3" fmla="*/ 6184438 w 7352475"/>
              <a:gd name="connsiteY3" fmla="*/ 174789 h 4144567"/>
              <a:gd name="connsiteX4" fmla="*/ 6344412 w 7352475"/>
              <a:gd name="connsiteY4" fmla="*/ 0 h 4144567"/>
              <a:gd name="connsiteX5" fmla="*/ 6504386 w 7352475"/>
              <a:gd name="connsiteY5" fmla="*/ 174789 h 4144567"/>
              <a:gd name="connsiteX6" fmla="*/ 7352475 w 7352475"/>
              <a:gd name="connsiteY6" fmla="*/ 174789 h 4144567"/>
              <a:gd name="connsiteX7" fmla="*/ 7352475 w 7352475"/>
              <a:gd name="connsiteY7" fmla="*/ 4144566 h 414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2475" h="4144567">
                <a:moveTo>
                  <a:pt x="7352475" y="4144566"/>
                </a:moveTo>
                <a:lnTo>
                  <a:pt x="0" y="4144567"/>
                </a:lnTo>
                <a:cubicBezTo>
                  <a:pt x="3958" y="2821308"/>
                  <a:pt x="7917" y="1498048"/>
                  <a:pt x="11875" y="174789"/>
                </a:cubicBezTo>
                <a:lnTo>
                  <a:pt x="6184438" y="174789"/>
                </a:lnTo>
                <a:lnTo>
                  <a:pt x="6344412" y="0"/>
                </a:lnTo>
                <a:lnTo>
                  <a:pt x="6504386" y="174789"/>
                </a:lnTo>
                <a:lnTo>
                  <a:pt x="7352475" y="174789"/>
                </a:lnTo>
                <a:lnTo>
                  <a:pt x="7352475" y="4144566"/>
                </a:lnTo>
                <a:close/>
              </a:path>
            </a:pathLst>
          </a:cu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750" y="2563813"/>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339" y="1082279"/>
            <a:ext cx="6388309" cy="2961417"/>
          </a:xfrm>
        </p:spPr>
        <p:txBody>
          <a:bodyPr/>
          <a:lstStyle>
            <a:lvl1pPr>
              <a:defRPr sz="5000" b="0">
                <a:solidFill>
                  <a:schemeClr val="tx2"/>
                </a:solidFill>
              </a:defRPr>
            </a:lvl1pPr>
          </a:lstStyle>
          <a:p>
            <a:r>
              <a:rPr lang="en-US"/>
              <a:t>Click to edit Master title style</a:t>
            </a:r>
          </a:p>
        </p:txBody>
      </p:sp>
      <p:sp>
        <p:nvSpPr>
          <p:cNvPr id="6" name="Footer Placeholder 4"/>
          <p:cNvSpPr>
            <a:spLocks noGrp="1"/>
          </p:cNvSpPr>
          <p:nvPr>
            <p:ph type="ftr" sz="quarter" idx="10"/>
          </p:nvPr>
        </p:nvSpPr>
        <p:spPr/>
        <p:txBody>
          <a:bodyPr/>
          <a:lstStyle>
            <a:lvl1pPr>
              <a:defRPr/>
            </a:lvl1pPr>
          </a:lstStyle>
          <a:p>
            <a:pPr>
              <a:defRPr/>
            </a:pPr>
            <a:r>
              <a:rPr lang="en-GB"/>
              <a:t>Text in footer</a:t>
            </a:r>
          </a:p>
        </p:txBody>
      </p:sp>
      <p:sp>
        <p:nvSpPr>
          <p:cNvPr id="7" name="Slide Number Placeholder 5"/>
          <p:cNvSpPr>
            <a:spLocks noGrp="1"/>
          </p:cNvSpPr>
          <p:nvPr>
            <p:ph type="sldNum" sz="quarter" idx="11"/>
          </p:nvPr>
        </p:nvSpPr>
        <p:spPr/>
        <p:txBody>
          <a:bodyPr/>
          <a:lstStyle>
            <a:lvl1pPr>
              <a:defRPr/>
            </a:lvl1pPr>
          </a:lstStyle>
          <a:p>
            <a:fld id="{1ACAA9B0-F8AC-4D95-956D-164A9F204836}" type="slidenum">
              <a:rPr lang="en-GB" altLang="en-US"/>
              <a:pPr/>
              <a:t>‹#›</a:t>
            </a:fld>
            <a:endParaRPr lang="en-GB" altLang="en-US"/>
          </a:p>
        </p:txBody>
      </p:sp>
    </p:spTree>
    <p:extLst>
      <p:ext uri="{BB962C8B-B14F-4D97-AF65-F5344CB8AC3E}">
        <p14:creationId xmlns:p14="http://schemas.microsoft.com/office/powerpoint/2010/main" val="361458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43" y="1155600"/>
            <a:ext cx="8264525" cy="34803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5430A390-1302-4D84-AC26-A1E9439A0647}" type="slidenum">
              <a:rPr lang="en-GB" altLang="en-US"/>
              <a:pPr/>
              <a:t>‹#›</a:t>
            </a:fld>
            <a:endParaRPr lang="en-GB" altLang="en-US"/>
          </a:p>
        </p:txBody>
      </p:sp>
    </p:spTree>
    <p:extLst>
      <p:ext uri="{BB962C8B-B14F-4D97-AF65-F5344CB8AC3E}">
        <p14:creationId xmlns:p14="http://schemas.microsoft.com/office/powerpoint/2010/main" val="224512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43" y="1155600"/>
            <a:ext cx="8264525"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43" y="847168"/>
            <a:ext cx="8264525" cy="225185"/>
          </a:xfrm>
        </p:spPr>
        <p:txBody>
          <a:bodyPr/>
          <a:lstStyle>
            <a:lvl1pPr marL="0" indent="0">
              <a:buNone/>
              <a:defRPr sz="2200" b="0"/>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98587EA3-60F8-4D4F-B763-391DD447CB4E}" type="slidenum">
              <a:rPr lang="en-GB" altLang="en-US"/>
              <a:pPr/>
              <a:t>‹#›</a:t>
            </a:fld>
            <a:endParaRPr lang="en-GB" altLang="en-US"/>
          </a:p>
        </p:txBody>
      </p:sp>
    </p:spTree>
    <p:extLst>
      <p:ext uri="{BB962C8B-B14F-4D97-AF65-F5344CB8AC3E}">
        <p14:creationId xmlns:p14="http://schemas.microsoft.com/office/powerpoint/2010/main" val="167567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155600"/>
            <a:ext cx="6940800" cy="34803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B5973FB7-55FB-4099-ADFD-1FF891A9160B}" type="slidenum">
              <a:rPr lang="en-GB" altLang="en-US"/>
              <a:pPr/>
              <a:t>‹#›</a:t>
            </a:fld>
            <a:endParaRPr lang="en-GB" altLang="en-US"/>
          </a:p>
        </p:txBody>
      </p:sp>
    </p:spTree>
    <p:extLst>
      <p:ext uri="{BB962C8B-B14F-4D97-AF65-F5344CB8AC3E}">
        <p14:creationId xmlns:p14="http://schemas.microsoft.com/office/powerpoint/2010/main" val="65241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9738" y="350838"/>
            <a:ext cx="82645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39738" y="1155700"/>
            <a:ext cx="82645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458788" y="4767263"/>
            <a:ext cx="5675312" cy="274637"/>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Arial" panose="020B0604020202020204" pitchFamily="34" charset="0"/>
                <a:cs typeface="Arial" panose="020B0604020202020204" pitchFamily="34" charset="0"/>
              </a:defRPr>
            </a:lvl1pPr>
          </a:lstStyle>
          <a:p>
            <a:pPr>
              <a:defRPr/>
            </a:pPr>
            <a:r>
              <a:rPr lang="en-GB"/>
              <a:t>Text in footer</a:t>
            </a:r>
          </a:p>
        </p:txBody>
      </p:sp>
      <p:sp>
        <p:nvSpPr>
          <p:cNvPr id="6" name="Slide Number Placeholder 5"/>
          <p:cNvSpPr>
            <a:spLocks noGrp="1"/>
          </p:cNvSpPr>
          <p:nvPr>
            <p:ph type="sldNum" sz="quarter" idx="4"/>
          </p:nvPr>
        </p:nvSpPr>
        <p:spPr>
          <a:xfrm>
            <a:off x="8391525" y="4767263"/>
            <a:ext cx="411163"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tx2"/>
                </a:solidFill>
                <a:latin typeface="Arial" panose="020B0604020202020204" pitchFamily="34" charset="0"/>
              </a:defRPr>
            </a:lvl1pPr>
          </a:lstStyle>
          <a:p>
            <a:fld id="{7632843F-7851-4C99-8CBA-A98A9A5883AF}" type="slidenum">
              <a:rPr lang="en-GB" altLang="en-US"/>
              <a:pPr/>
              <a:t>‹#›</a:t>
            </a:fld>
            <a:endParaRPr lang="en-GB" altLang="en-US"/>
          </a:p>
        </p:txBody>
      </p:sp>
      <p:cxnSp>
        <p:nvCxnSpPr>
          <p:cNvPr id="10" name="Straight Connector 9"/>
          <p:cNvCxnSpPr/>
          <p:nvPr/>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9" r:id="rId15"/>
    <p:sldLayoutId id="2147484021" r:id="rId16"/>
    <p:sldLayoutId id="2147484022" r:id="rId17"/>
  </p:sldLayoutIdLst>
  <p:hf hdr="0" dt="0"/>
  <p:txStyles>
    <p:titleStyle>
      <a:lvl1pPr algn="l" rtl="0" eaLnBrk="0" fontAlgn="base" hangingPunct="0">
        <a:lnSpc>
          <a:spcPct val="90000"/>
        </a:lnSpc>
        <a:spcBef>
          <a:spcPct val="0"/>
        </a:spcBef>
        <a:spcAft>
          <a:spcPct val="0"/>
        </a:spcAft>
        <a:defRPr sz="3200"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a:solidFill>
            <a:schemeClr val="tx2"/>
          </a:solidFill>
          <a:latin typeface="Arial" charset="0"/>
          <a:cs typeface="Arial" charset="0"/>
        </a:defRPr>
      </a:lvl2pPr>
      <a:lvl3pPr algn="l" rtl="0" eaLnBrk="0" fontAlgn="base" hangingPunct="0">
        <a:lnSpc>
          <a:spcPct val="90000"/>
        </a:lnSpc>
        <a:spcBef>
          <a:spcPct val="0"/>
        </a:spcBef>
        <a:spcAft>
          <a:spcPct val="0"/>
        </a:spcAft>
        <a:defRPr sz="3200">
          <a:solidFill>
            <a:schemeClr val="tx2"/>
          </a:solidFill>
          <a:latin typeface="Arial" charset="0"/>
          <a:cs typeface="Arial" charset="0"/>
        </a:defRPr>
      </a:lvl3pPr>
      <a:lvl4pPr algn="l" rtl="0" eaLnBrk="0" fontAlgn="base" hangingPunct="0">
        <a:lnSpc>
          <a:spcPct val="90000"/>
        </a:lnSpc>
        <a:spcBef>
          <a:spcPct val="0"/>
        </a:spcBef>
        <a:spcAft>
          <a:spcPct val="0"/>
        </a:spcAft>
        <a:defRPr sz="3200">
          <a:solidFill>
            <a:schemeClr val="tx2"/>
          </a:solidFill>
          <a:latin typeface="Arial" charset="0"/>
          <a:cs typeface="Arial" charset="0"/>
        </a:defRPr>
      </a:lvl4pPr>
      <a:lvl5pPr algn="l" rtl="0" eaLnBrk="0" fontAlgn="base" hangingPunct="0">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fra.sharepoint.com/:p:/r/sites/WorkDelivery3463/_layouts/15/Doc.aspx?sourcedoc=%7BBBEC152A-5D81-4CCE-B2D6-FBF15133CC5F%7D&amp;file=Badger%20Returns%20usbaility%20testing%20share%20back.pptx&amp;action=edit&amp;mobileredirect=true"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efra.sharepoint.com/:p:/r/sites/WorkDelivery3463/_layouts/15/Doc.aspx?sourcedoc=%7BBBEC152A-5D81-4CCE-B2D6-FBF15133CC5F%7D&amp;file=Badger%20Returns%20usbaility%20testing%20share%20back.pptx&amp;action=edit&amp;mobileredirect=tru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FB_76E3A5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microsoft.com/office/2018/10/relationships/comments" Target="../comments/modernComment_1FA_CAF1559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FD_925264BF.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33B"/>
        </a:solidFill>
        <a:effectLst/>
      </p:bgPr>
    </p:bg>
    <p:spTree>
      <p:nvGrpSpPr>
        <p:cNvPr id="1" name=""/>
        <p:cNvGrpSpPr/>
        <p:nvPr/>
      </p:nvGrpSpPr>
      <p:grpSpPr>
        <a:xfrm>
          <a:off x="0" y="0"/>
          <a:ext cx="0" cy="0"/>
          <a:chOff x="0" y="0"/>
          <a:chExt cx="0" cy="0"/>
        </a:xfrm>
      </p:grpSpPr>
      <p:sp>
        <p:nvSpPr>
          <p:cNvPr id="11266" name="Title 3"/>
          <p:cNvSpPr>
            <a:spLocks noGrp="1"/>
          </p:cNvSpPr>
          <p:nvPr>
            <p:ph type="ctrTitle"/>
          </p:nvPr>
        </p:nvSpPr>
        <p:spPr>
          <a:xfrm>
            <a:off x="414586" y="2006256"/>
            <a:ext cx="6547500" cy="1259777"/>
          </a:xfrm>
        </p:spPr>
        <p:txBody>
          <a:bodyPr/>
          <a:lstStyle/>
          <a:p>
            <a:r>
              <a:rPr lang="en-GB" altLang="en-US" dirty="0">
                <a:latin typeface="Arial"/>
                <a:cs typeface="Arial"/>
              </a:rPr>
              <a:t>Identity Management user research report</a:t>
            </a:r>
            <a:endParaRPr lang="en-GB" altLang="en-US" dirty="0"/>
          </a:p>
        </p:txBody>
      </p:sp>
      <p:sp>
        <p:nvSpPr>
          <p:cNvPr id="2" name="TextBox 1">
            <a:extLst>
              <a:ext uri="{FF2B5EF4-FFF2-40B4-BE49-F238E27FC236}">
                <a16:creationId xmlns:a16="http://schemas.microsoft.com/office/drawing/2014/main" id="{29931055-84DF-44C7-9E76-BCB69F1586F4}"/>
              </a:ext>
            </a:extLst>
          </p:cNvPr>
          <p:cNvSpPr txBox="1"/>
          <p:nvPr/>
        </p:nvSpPr>
        <p:spPr>
          <a:xfrm>
            <a:off x="7178566" y="4225158"/>
            <a:ext cx="1965434" cy="646331"/>
          </a:xfrm>
          <a:prstGeom prst="rect">
            <a:avLst/>
          </a:prstGeom>
          <a:noFill/>
        </p:spPr>
        <p:txBody>
          <a:bodyPr wrap="square" lIns="91440" tIns="45720" rIns="91440" bIns="45720" rtlCol="0" anchor="t">
            <a:spAutoFit/>
          </a:bodyPr>
          <a:lstStyle/>
          <a:p>
            <a:r>
              <a:rPr lang="en-GB" sz="1200" dirty="0">
                <a:solidFill>
                  <a:schemeClr val="bg2"/>
                </a:solidFill>
                <a:latin typeface="Arial"/>
                <a:cs typeface="Arial"/>
              </a:rPr>
              <a:t>Published: Oct 2023</a:t>
            </a:r>
            <a:endParaRPr lang="en-GB" sz="1200" dirty="0">
              <a:solidFill>
                <a:schemeClr val="bg2"/>
              </a:solidFill>
              <a:latin typeface="Arial" panose="020B0604020202020204" pitchFamily="34" charset="0"/>
            </a:endParaRPr>
          </a:p>
          <a:p>
            <a:r>
              <a:rPr lang="en-GB" sz="1200" dirty="0">
                <a:solidFill>
                  <a:schemeClr val="bg2"/>
                </a:solidFill>
                <a:latin typeface="Arial"/>
                <a:cs typeface="Arial"/>
              </a:rPr>
              <a:t>Classification: OFFICIAL</a:t>
            </a:r>
          </a:p>
          <a:p>
            <a:r>
              <a:rPr lang="en-GB" sz="1200" dirty="0">
                <a:solidFill>
                  <a:schemeClr val="bg2"/>
                </a:solidFill>
                <a:latin typeface="Arial"/>
                <a:cs typeface="Arial"/>
              </a:rPr>
              <a:t>Version: 0.1</a:t>
            </a:r>
            <a:endParaRPr lang="en-GB" dirty="0">
              <a:solidFill>
                <a:schemeClr val="bg2"/>
              </a:solidFill>
              <a:latin typeface="Arial"/>
              <a:cs typeface="Arial"/>
            </a:endParaRPr>
          </a:p>
        </p:txBody>
      </p:sp>
    </p:spTree>
    <p:extLst>
      <p:ext uri="{BB962C8B-B14F-4D97-AF65-F5344CB8AC3E}">
        <p14:creationId xmlns:p14="http://schemas.microsoft.com/office/powerpoint/2010/main" val="221019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301750"/>
            <a:ext cx="6081713" cy="491918"/>
          </a:xfrm>
        </p:spPr>
        <p:txBody>
          <a:bodyPr/>
          <a:lstStyle/>
          <a:p>
            <a:pPr eaLnBrk="1" hangingPunct="1"/>
            <a:r>
              <a:rPr lang="en-GB" altLang="en-US" sz="3200">
                <a:solidFill>
                  <a:srgbClr val="00A33B"/>
                </a:solidFill>
                <a:latin typeface="Arial"/>
                <a:cs typeface="Arial"/>
              </a:rPr>
              <a:t>Key themes</a:t>
            </a:r>
          </a:p>
        </p:txBody>
      </p:sp>
      <p:sp>
        <p:nvSpPr>
          <p:cNvPr id="14339" name="Subtitle 4"/>
          <p:cNvSpPr>
            <a:spLocks noGrp="1"/>
          </p:cNvSpPr>
          <p:nvPr>
            <p:ph type="subTitle" idx="1"/>
          </p:nvPr>
        </p:nvSpPr>
        <p:spPr>
          <a:xfrm>
            <a:off x="431800" y="1823140"/>
            <a:ext cx="7930117" cy="2216150"/>
          </a:xfrm>
        </p:spPr>
        <p:txBody>
          <a:bodyPr/>
          <a:lstStyle/>
          <a:p>
            <a:pPr marL="342900" indent="-342900">
              <a:buAutoNum type="arabicPeriod"/>
            </a:pPr>
            <a:r>
              <a:rPr lang="en-GB" sz="1200" b="1" dirty="0">
                <a:solidFill>
                  <a:schemeClr val="tx1">
                    <a:lumMod val="65000"/>
                    <a:lumOff val="35000"/>
                  </a:schemeClr>
                </a:solidFill>
                <a:latin typeface="Arial"/>
                <a:cs typeface="Arial"/>
              </a:rPr>
              <a:t>The context of Ecologists' work</a:t>
            </a:r>
            <a:endParaRPr lang="en-GB" altLang="en-US" sz="1200" b="1">
              <a:solidFill>
                <a:schemeClr val="tx1">
                  <a:lumMod val="65000"/>
                  <a:lumOff val="35000"/>
                </a:schemeClr>
              </a:solidFill>
              <a:latin typeface="Arial"/>
              <a:cs typeface="Arial"/>
            </a:endParaRPr>
          </a:p>
          <a:p>
            <a:pPr marL="400050" indent="-228600">
              <a:buAutoNum type="alphaLcPeriod"/>
            </a:pPr>
            <a:r>
              <a:rPr lang="en-GB" sz="1200" dirty="0">
                <a:solidFill>
                  <a:schemeClr val="tx1">
                    <a:lumMod val="65000"/>
                    <a:lumOff val="35000"/>
                  </a:schemeClr>
                </a:solidFill>
                <a:latin typeface="Arial"/>
                <a:cs typeface="Arial"/>
              </a:rPr>
              <a:t>Collaboration to produce a badger licence application</a:t>
            </a:r>
            <a:endParaRPr lang="en-US" sz="1200">
              <a:solidFill>
                <a:schemeClr val="tx1">
                  <a:lumMod val="65000"/>
                  <a:lumOff val="35000"/>
                </a:schemeClr>
              </a:solidFill>
              <a:latin typeface="Arial"/>
              <a:cs typeface="Arial"/>
            </a:endParaRPr>
          </a:p>
          <a:p>
            <a:pPr marL="400050" indent="-228600">
              <a:buAutoNum type="alphaLcPeriod"/>
            </a:pPr>
            <a:r>
              <a:rPr lang="en-GB" sz="1200" dirty="0">
                <a:solidFill>
                  <a:schemeClr val="tx1">
                    <a:lumMod val="65000"/>
                    <a:lumOff val="35000"/>
                  </a:schemeClr>
                </a:solidFill>
                <a:latin typeface="Arial"/>
                <a:cs typeface="Arial"/>
              </a:rPr>
              <a:t>Terminology that ecologists use</a:t>
            </a:r>
          </a:p>
          <a:p>
            <a:pPr>
              <a:lnSpc>
                <a:spcPct val="150000"/>
              </a:lnSpc>
            </a:pPr>
            <a:r>
              <a:rPr lang="en-GB" sz="1200" b="1" dirty="0">
                <a:solidFill>
                  <a:schemeClr val="tx1">
                    <a:lumMod val="65000"/>
                    <a:lumOff val="35000"/>
                  </a:schemeClr>
                </a:solidFill>
                <a:latin typeface="Arial"/>
                <a:cs typeface="Arial"/>
              </a:rPr>
              <a:t>2.    Ecologists' unmet needs, the application sign in process and usability gap in between</a:t>
            </a:r>
          </a:p>
          <a:p>
            <a:pPr marL="400050" indent="-228600">
              <a:buAutoNum type="alphaLcPeriod"/>
            </a:pPr>
            <a:r>
              <a:rPr lang="en-GB" sz="1200" dirty="0">
                <a:solidFill>
                  <a:schemeClr val="tx1">
                    <a:lumMod val="65000"/>
                    <a:lumOff val="35000"/>
                  </a:schemeClr>
                </a:solidFill>
                <a:latin typeface="Arial"/>
                <a:cs typeface="Arial"/>
              </a:rPr>
              <a:t>Keeping records for auditing purposes</a:t>
            </a:r>
          </a:p>
          <a:p>
            <a:pPr marL="400050" indent="-228600">
              <a:buAutoNum type="alphaLcPeriod"/>
            </a:pPr>
            <a:r>
              <a:rPr lang="en-GB" sz="1200" dirty="0">
                <a:solidFill>
                  <a:schemeClr val="tx1">
                    <a:lumMod val="65000"/>
                    <a:lumOff val="35000"/>
                  </a:schemeClr>
                </a:solidFill>
                <a:latin typeface="Arial"/>
                <a:cs typeface="Arial"/>
              </a:rPr>
              <a:t>Provide transparency to license holders</a:t>
            </a:r>
            <a:endParaRPr lang="en-US" sz="1200">
              <a:solidFill>
                <a:schemeClr val="tx1">
                  <a:lumMod val="65000"/>
                  <a:lumOff val="35000"/>
                </a:schemeClr>
              </a:solidFill>
            </a:endParaRPr>
          </a:p>
          <a:p>
            <a:pPr marL="400050" indent="-228600">
              <a:buAutoNum type="alphaLcPeriod"/>
            </a:pPr>
            <a:r>
              <a:rPr lang="en-GB" sz="1200" dirty="0">
                <a:solidFill>
                  <a:schemeClr val="tx1">
                    <a:lumMod val="65000"/>
                    <a:lumOff val="35000"/>
                  </a:schemeClr>
                </a:solidFill>
                <a:latin typeface="Arial"/>
                <a:cs typeface="Arial"/>
              </a:rPr>
              <a:t>Individual vs organisation is unclear</a:t>
            </a:r>
          </a:p>
          <a:p>
            <a:pPr marL="400050" indent="-228600">
              <a:buAutoNum type="alphaLcPeriod"/>
            </a:pPr>
            <a:r>
              <a:rPr lang="en-GB" sz="1200" dirty="0">
                <a:solidFill>
                  <a:schemeClr val="tx1">
                    <a:lumMod val="65000"/>
                    <a:lumOff val="35000"/>
                  </a:schemeClr>
                </a:solidFill>
                <a:latin typeface="Arial"/>
                <a:cs typeface="Arial"/>
              </a:rPr>
              <a:t>Other roles not included</a:t>
            </a:r>
          </a:p>
          <a:p>
            <a:pPr>
              <a:lnSpc>
                <a:spcPct val="150000"/>
              </a:lnSpc>
            </a:pPr>
            <a:r>
              <a:rPr lang="en-GB" sz="1200" b="1" dirty="0">
                <a:solidFill>
                  <a:schemeClr val="tx1">
                    <a:lumMod val="65000"/>
                    <a:lumOff val="35000"/>
                  </a:schemeClr>
                </a:solidFill>
                <a:latin typeface="Arial"/>
                <a:cs typeface="Arial"/>
              </a:rPr>
              <a:t>3.    What we got right</a:t>
            </a:r>
          </a:p>
          <a:p>
            <a:pPr>
              <a:lnSpc>
                <a:spcPct val="150000"/>
              </a:lnSpc>
            </a:pPr>
            <a:r>
              <a:rPr lang="en-GB" sz="1200" b="1" dirty="0">
                <a:solidFill>
                  <a:schemeClr val="tx1">
                    <a:lumMod val="65000"/>
                    <a:lumOff val="35000"/>
                  </a:schemeClr>
                </a:solidFill>
                <a:latin typeface="Arial"/>
                <a:cs typeface="Arial"/>
              </a:rPr>
              <a:t>4.    Standalone usability issues</a:t>
            </a:r>
            <a:endParaRPr lang="en-GB" sz="1200" b="1" dirty="0">
              <a:solidFill>
                <a:schemeClr val="tx1">
                  <a:lumMod val="65000"/>
                  <a:lumOff val="35000"/>
                </a:schemeClr>
              </a:solidFill>
            </a:endParaRPr>
          </a:p>
          <a:p>
            <a:pPr marL="342900" indent="-342900">
              <a:buAutoNum type="arabicPeriod"/>
            </a:pPr>
            <a:endParaRPr lang="en-GB" altLang="en-US" sz="1500" b="1">
              <a:solidFill>
                <a:srgbClr val="00A33B"/>
              </a:solidFill>
            </a:endParaRPr>
          </a:p>
          <a:p>
            <a:endParaRPr lang="en-GB" altLang="en-US" sz="1500" b="1">
              <a:solidFill>
                <a:srgbClr val="00A33B"/>
              </a:solidFill>
            </a:endParaRPr>
          </a:p>
          <a:p>
            <a:pPr marL="342900" indent="-342900">
              <a:buAutoNum type="arabicPeriod"/>
            </a:pPr>
            <a:endParaRPr lang="en-GB" altLang="en-US" sz="1500" b="1">
              <a:solidFill>
                <a:srgbClr val="00A33B"/>
              </a:solidFill>
            </a:endParaRPr>
          </a:p>
          <a:p>
            <a:endParaRPr lang="en-GB" altLang="en-US" sz="1500">
              <a:solidFill>
                <a:srgbClr val="FF0000"/>
              </a:solidFill>
            </a:endParaRPr>
          </a:p>
          <a:p>
            <a:pPr marL="342900" indent="-342900">
              <a:buFont typeface="Calibri" panose="020B0604020202020204" pitchFamily="34" charset="0"/>
              <a:buChar char="-"/>
            </a:pPr>
            <a:endParaRPr lang="en-GB" altLang="en-US">
              <a:solidFill>
                <a:srgbClr val="00A33B"/>
              </a:solidFill>
            </a:endParaRPr>
          </a:p>
        </p:txBody>
      </p:sp>
    </p:spTree>
    <p:extLst>
      <p:ext uri="{BB962C8B-B14F-4D97-AF65-F5344CB8AC3E}">
        <p14:creationId xmlns:p14="http://schemas.microsoft.com/office/powerpoint/2010/main" val="19735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301754"/>
            <a:ext cx="6081104" cy="1483120"/>
          </a:xfrm>
        </p:spPr>
        <p:txBody>
          <a:bodyPr wrap="square" anchor="b">
            <a:normAutofit/>
          </a:bodyPr>
          <a:lstStyle/>
          <a:p>
            <a:pPr marL="514350" indent="-514350">
              <a:buAutoNum type="arabicPeriod"/>
            </a:pPr>
            <a:r>
              <a:rPr lang="en-GB" altLang="en-US" sz="3000">
                <a:latin typeface="Arial"/>
                <a:cs typeface="Arial"/>
              </a:rPr>
              <a:t>The context of ecologists' work</a:t>
            </a:r>
          </a:p>
        </p:txBody>
      </p:sp>
    </p:spTree>
    <p:extLst>
      <p:ext uri="{BB962C8B-B14F-4D97-AF65-F5344CB8AC3E}">
        <p14:creationId xmlns:p14="http://schemas.microsoft.com/office/powerpoint/2010/main" val="377819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pPr marL="514350" indent="-514350">
              <a:buAutoNum type="alphaLcPeriod"/>
            </a:pPr>
            <a:r>
              <a:rPr lang="en-GB" dirty="0">
                <a:solidFill>
                  <a:srgbClr val="00A33B"/>
                </a:solidFill>
                <a:latin typeface="Arial"/>
                <a:cs typeface="Arial"/>
              </a:rPr>
              <a:t>Collaboration to produce a badger licence application</a:t>
            </a:r>
            <a:endParaRPr lang="en-US" dirty="0"/>
          </a:p>
          <a:p>
            <a:endParaRPr lang="en-GB" dirty="0">
              <a:solidFill>
                <a:srgbClr val="00A33B"/>
              </a:solidFill>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12</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500" dirty="0">
              <a:solidFill>
                <a:schemeClr val="tx1">
                  <a:lumMod val="65000"/>
                  <a:lumOff val="35000"/>
                </a:schemeClr>
              </a:solidFill>
              <a:latin typeface="Arial"/>
              <a:cs typeface="Arial"/>
            </a:endParaRPr>
          </a:p>
          <a:p>
            <a:pPr marL="0" indent="0">
              <a:buNone/>
              <a:defRPr/>
            </a:pPr>
            <a:r>
              <a:rPr lang="en-GB" sz="1500" b="1" dirty="0">
                <a:solidFill>
                  <a:schemeClr val="tx1">
                    <a:lumMod val="65000"/>
                    <a:lumOff val="35000"/>
                  </a:schemeClr>
                </a:solidFill>
                <a:latin typeface="Arial"/>
                <a:cs typeface="Arial"/>
              </a:rPr>
              <a:t>A great deal of the collaboration between those involved in making decisions to produce the wildlife application happens outside as well as using the current PDF as a conduit.</a:t>
            </a:r>
            <a:endParaRPr lang="en-GB" b="1">
              <a:solidFill>
                <a:schemeClr val="tx1">
                  <a:lumMod val="65000"/>
                  <a:lumOff val="35000"/>
                </a:schemeClr>
              </a:solidFill>
            </a:endParaRPr>
          </a:p>
          <a:p>
            <a:pPr marL="0" indent="0">
              <a:buNone/>
              <a:defRPr/>
            </a:pPr>
            <a:r>
              <a:rPr lang="en-GB" sz="1500" dirty="0">
                <a:solidFill>
                  <a:schemeClr val="tx1">
                    <a:lumMod val="65000"/>
                    <a:lumOff val="35000"/>
                  </a:schemeClr>
                </a:solidFill>
                <a:latin typeface="Arial"/>
                <a:cs typeface="Arial"/>
              </a:rPr>
              <a:t>Ecologists spoke of collaborating with other stakeholders using document sharing in SharePoint. </a:t>
            </a:r>
            <a:endParaRPr lang="en-GB" dirty="0">
              <a:solidFill>
                <a:schemeClr val="tx1">
                  <a:lumMod val="65000"/>
                  <a:lumOff val="35000"/>
                </a:schemeClr>
              </a:solidFill>
            </a:endParaRPr>
          </a:p>
          <a:p>
            <a:pPr marL="0" indent="0">
              <a:buNone/>
              <a:defRPr/>
            </a:pPr>
            <a:r>
              <a:rPr lang="en-GB" sz="1500" dirty="0">
                <a:solidFill>
                  <a:schemeClr val="tx1">
                    <a:lumMod val="65000"/>
                    <a:lumOff val="35000"/>
                  </a:schemeClr>
                </a:solidFill>
                <a:latin typeface="Arial"/>
                <a:cs typeface="Arial"/>
              </a:rPr>
              <a:t>Who completes an A24 application?</a:t>
            </a:r>
            <a:endParaRPr lang="en-GB" dirty="0">
              <a:solidFill>
                <a:schemeClr val="tx1">
                  <a:lumMod val="65000"/>
                  <a:lumOff val="35000"/>
                </a:schemeClr>
              </a:solidFill>
            </a:endParaRPr>
          </a:p>
          <a:p>
            <a:pPr>
              <a:defRPr/>
            </a:pPr>
            <a:r>
              <a:rPr lang="en-GB" sz="1100" dirty="0">
                <a:solidFill>
                  <a:schemeClr val="tx1">
                    <a:lumMod val="65000"/>
                    <a:lumOff val="35000"/>
                  </a:schemeClr>
                </a:solidFill>
                <a:latin typeface="Arial"/>
                <a:cs typeface="Arial"/>
              </a:rPr>
              <a:t>The named ecologist fills out and submits the form, but not always</a:t>
            </a:r>
            <a:endParaRPr lang="en-GB" sz="1100">
              <a:solidFill>
                <a:schemeClr val="tx1">
                  <a:lumMod val="65000"/>
                  <a:lumOff val="35000"/>
                </a:schemeClr>
              </a:solidFill>
            </a:endParaRPr>
          </a:p>
          <a:p>
            <a:pPr>
              <a:defRPr/>
            </a:pPr>
            <a:r>
              <a:rPr lang="en-GB" sz="1100" dirty="0">
                <a:solidFill>
                  <a:schemeClr val="tx1">
                    <a:lumMod val="65000"/>
                    <a:lumOff val="35000"/>
                  </a:schemeClr>
                </a:solidFill>
                <a:latin typeface="Arial"/>
                <a:cs typeface="Arial"/>
              </a:rPr>
              <a:t>Clients (applicants) see and agree to and sometimes sign the A24 form  </a:t>
            </a:r>
            <a:endParaRPr lang="en-US" sz="1100">
              <a:solidFill>
                <a:schemeClr val="tx1">
                  <a:lumMod val="65000"/>
                  <a:lumOff val="35000"/>
                </a:schemeClr>
              </a:solidFill>
            </a:endParaRPr>
          </a:p>
          <a:p>
            <a:pPr>
              <a:defRPr/>
            </a:pPr>
            <a:r>
              <a:rPr lang="en-GB" sz="1100" dirty="0">
                <a:solidFill>
                  <a:schemeClr val="tx1">
                    <a:lumMod val="65000"/>
                    <a:lumOff val="35000"/>
                  </a:schemeClr>
                </a:solidFill>
                <a:latin typeface="Arial"/>
                <a:cs typeface="Arial"/>
              </a:rPr>
              <a:t>Ecologists may not speak to the licence holder at all</a:t>
            </a:r>
          </a:p>
          <a:p>
            <a:pPr>
              <a:defRPr/>
            </a:pPr>
            <a:r>
              <a:rPr lang="en-GB" sz="1100" dirty="0">
                <a:solidFill>
                  <a:schemeClr val="tx1">
                    <a:lumMod val="65000"/>
                    <a:lumOff val="35000"/>
                  </a:schemeClr>
                </a:solidFill>
                <a:latin typeface="Arial"/>
                <a:cs typeface="Arial"/>
              </a:rPr>
              <a:t>Sometimes Junior ecologists draft applications before a Senior approves</a:t>
            </a:r>
          </a:p>
          <a:p>
            <a:pPr>
              <a:defRPr/>
            </a:pPr>
            <a:r>
              <a:rPr lang="en-GB" sz="1100" dirty="0">
                <a:solidFill>
                  <a:schemeClr val="tx1">
                    <a:lumMod val="65000"/>
                    <a:lumOff val="35000"/>
                  </a:schemeClr>
                </a:solidFill>
                <a:latin typeface="Arial"/>
                <a:cs typeface="Arial"/>
              </a:rPr>
              <a:t>All applications are quality assured by the same-level or higher Senior colleagues</a:t>
            </a:r>
          </a:p>
          <a:p>
            <a:pPr>
              <a:defRPr/>
            </a:pPr>
            <a:r>
              <a:rPr lang="en-GB" sz="1100" dirty="0">
                <a:solidFill>
                  <a:schemeClr val="tx1">
                    <a:lumMod val="65000"/>
                    <a:lumOff val="35000"/>
                  </a:schemeClr>
                </a:solidFill>
                <a:latin typeface="Arial"/>
                <a:cs typeface="Arial"/>
              </a:rPr>
              <a:t>Sometimes sub-contractors complete and sign an A24 form</a:t>
            </a:r>
          </a:p>
          <a:p>
            <a:pPr>
              <a:defRPr/>
            </a:pPr>
            <a:r>
              <a:rPr lang="en-GB" sz="1100" dirty="0">
                <a:solidFill>
                  <a:schemeClr val="tx1">
                    <a:lumMod val="65000"/>
                    <a:lumOff val="35000"/>
                  </a:schemeClr>
                </a:solidFill>
                <a:latin typeface="Arial"/>
                <a:cs typeface="Arial"/>
              </a:rPr>
              <a:t>It's unlikely a client would submit an A24 form (dependent on client type?)</a:t>
            </a:r>
          </a:p>
          <a:p>
            <a:pPr marL="0" indent="0">
              <a:buNone/>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122882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569609" cy="361950"/>
          </a:xfrm>
        </p:spPr>
        <p:txBody>
          <a:bodyPr/>
          <a:lstStyle/>
          <a:p>
            <a:pPr marL="514350" indent="-514350">
              <a:buAutoNum type="alphaLcPeriod"/>
            </a:pPr>
            <a:r>
              <a:rPr lang="en-GB" dirty="0">
                <a:solidFill>
                  <a:srgbClr val="00A33B"/>
                </a:solidFill>
                <a:latin typeface="Arial"/>
                <a:cs typeface="Arial"/>
              </a:rPr>
              <a:t>Collaboration to produce a badger licence application</a:t>
            </a:r>
            <a:endParaRPr lang="en-US" dirty="0">
              <a:solidFill>
                <a:srgbClr val="00A33B"/>
              </a:solidFill>
              <a:latin typeface="Arial"/>
              <a:cs typeface="Arial"/>
            </a:endParaRPr>
          </a:p>
          <a:p>
            <a:pPr marL="514350" indent="-514350">
              <a:buAutoNum type="alphaLcPeriod"/>
            </a:pPr>
            <a:endParaRPr lang="en-GB" dirty="0">
              <a:solidFill>
                <a:srgbClr val="00A33B"/>
              </a:solidFill>
              <a:latin typeface="Arial"/>
              <a:cs typeface="Aria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13</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defRPr/>
            </a:pPr>
            <a:endParaRPr lang="en-GB" sz="1500" dirty="0">
              <a:solidFill>
                <a:schemeClr val="tx1">
                  <a:lumMod val="65000"/>
                  <a:lumOff val="35000"/>
                </a:schemeClr>
              </a:solidFill>
              <a:latin typeface="Arial"/>
              <a:cs typeface="Arial"/>
            </a:endParaRPr>
          </a:p>
          <a:p>
            <a:pPr>
              <a:buNone/>
              <a:defRPr/>
            </a:pPr>
            <a:r>
              <a:rPr lang="en-GB" sz="1500" b="1" dirty="0">
                <a:solidFill>
                  <a:schemeClr val="tx1">
                    <a:lumMod val="65000"/>
                    <a:lumOff val="35000"/>
                  </a:schemeClr>
                </a:solidFill>
                <a:latin typeface="Arial"/>
                <a:cs typeface="Arial"/>
              </a:rPr>
              <a:t>Collaboration may take place using the A24 form itself.</a:t>
            </a:r>
            <a:endParaRPr lang="en-GB" sz="1500" dirty="0">
              <a:solidFill>
                <a:schemeClr val="tx1">
                  <a:lumMod val="65000"/>
                  <a:lumOff val="35000"/>
                </a:schemeClr>
              </a:solidFill>
              <a:latin typeface="Arial"/>
              <a:cs typeface="Arial"/>
            </a:endParaRPr>
          </a:p>
          <a:p>
            <a:pPr marL="0" indent="0">
              <a:buNone/>
              <a:defRPr/>
            </a:pPr>
            <a:r>
              <a:rPr lang="en-GB" sz="1500" dirty="0">
                <a:solidFill>
                  <a:schemeClr val="tx1">
                    <a:lumMod val="65000"/>
                    <a:lumOff val="35000"/>
                  </a:schemeClr>
                </a:solidFill>
                <a:latin typeface="Arial"/>
                <a:cs typeface="Arial"/>
              </a:rPr>
              <a:t>One ecologist is part of the private beta told us that they had had submitted an application through the trial but, because their stakeholders did not have access to the form on the trial, they used the current A24 PDF form to collaborate and copied the content of that into the online application for the trial, essentially creating more workload.</a:t>
            </a:r>
          </a:p>
          <a:p>
            <a:pPr>
              <a:defRPr/>
            </a:pPr>
            <a:endParaRPr lang="en-GB" sz="1500" dirty="0">
              <a:solidFill>
                <a:schemeClr val="tx1">
                  <a:lumMod val="65000"/>
                  <a:lumOff val="35000"/>
                </a:schemeClr>
              </a:solidFill>
              <a:latin typeface="Arial"/>
              <a:cs typeface="Arial"/>
            </a:endParaRPr>
          </a:p>
          <a:p>
            <a:pPr>
              <a:buFont typeface="Arial" panose="020B0604020202020204" pitchFamily="34" charset="0"/>
              <a:buChar char="•"/>
              <a:defRPr/>
            </a:pPr>
            <a:endParaRPr lang="en-GB" dirty="0">
              <a:solidFill>
                <a:schemeClr val="tx1">
                  <a:lumMod val="65000"/>
                  <a:lumOff val="35000"/>
                </a:schemeClr>
              </a:solidFill>
            </a:endParaRPr>
          </a:p>
        </p:txBody>
      </p:sp>
    </p:spTree>
    <p:extLst>
      <p:ext uri="{BB962C8B-B14F-4D97-AF65-F5344CB8AC3E}">
        <p14:creationId xmlns:p14="http://schemas.microsoft.com/office/powerpoint/2010/main" val="195628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569609" cy="361950"/>
          </a:xfrm>
        </p:spPr>
        <p:txBody>
          <a:bodyPr/>
          <a:lstStyle/>
          <a:p>
            <a:pPr marL="514350" indent="-514350">
              <a:buAutoNum type="alphaLcPeriod"/>
            </a:pPr>
            <a:r>
              <a:rPr lang="en-GB" dirty="0">
                <a:solidFill>
                  <a:srgbClr val="00A33B"/>
                </a:solidFill>
                <a:latin typeface="Arial"/>
                <a:cs typeface="Arial"/>
              </a:rPr>
              <a:t>Collaboration to produce a badger licence application</a:t>
            </a:r>
            <a:endParaRPr lang="en-US" dirty="0">
              <a:solidFill>
                <a:srgbClr val="00A33B"/>
              </a:solidFill>
              <a:latin typeface="Arial"/>
              <a:cs typeface="Arial"/>
            </a:endParaRPr>
          </a:p>
          <a:p>
            <a:pPr marL="514350" indent="-514350">
              <a:buAutoNum type="alphaLcPeriod"/>
            </a:pPr>
            <a:endParaRPr lang="en-GB" dirty="0">
              <a:solidFill>
                <a:srgbClr val="00A33B"/>
              </a:solidFill>
              <a:latin typeface="Arial"/>
              <a:cs typeface="Aria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14</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defRPr/>
            </a:pPr>
            <a:endParaRPr lang="en-GB" sz="1500" dirty="0">
              <a:solidFill>
                <a:schemeClr val="tx1">
                  <a:lumMod val="65000"/>
                  <a:lumOff val="35000"/>
                </a:schemeClr>
              </a:solidFill>
              <a:latin typeface="Arial"/>
              <a:cs typeface="Arial"/>
            </a:endParaRPr>
          </a:p>
          <a:p>
            <a:pPr>
              <a:buNone/>
              <a:defRPr/>
            </a:pPr>
            <a:r>
              <a:rPr lang="en-GB" sz="1500" b="1" dirty="0">
                <a:solidFill>
                  <a:schemeClr val="tx1">
                    <a:lumMod val="65000"/>
                    <a:lumOff val="35000"/>
                  </a:schemeClr>
                </a:solidFill>
                <a:latin typeface="Arial"/>
                <a:cs typeface="Arial"/>
              </a:rPr>
              <a:t>Ecologists working with larger clients may not work directly with the licence holder</a:t>
            </a:r>
            <a:endParaRPr lang="en-GB" dirty="0"/>
          </a:p>
          <a:p>
            <a:pPr marL="0" indent="0">
              <a:buNone/>
              <a:defRPr/>
            </a:pPr>
            <a:r>
              <a:rPr lang="en-GB" sz="1500" dirty="0">
                <a:solidFill>
                  <a:schemeClr val="tx1">
                    <a:lumMod val="65000"/>
                    <a:lumOff val="35000"/>
                  </a:schemeClr>
                </a:solidFill>
                <a:latin typeface="Arial"/>
                <a:cs typeface="Arial"/>
              </a:rPr>
              <a:t>With larger developers, ecologists may never see or speak to the licence holder. Instead, they may be working with a project management team. The PM on the applicant's side will QA the application submission by the ecologist and run it up to the licence holder (who may be a director who doesn't get involved in the day-to-day). The director will then give the 'ok.' </a:t>
            </a:r>
            <a:endParaRPr lang="en-GB" dirty="0">
              <a:solidFill>
                <a:schemeClr val="tx1">
                  <a:lumMod val="65000"/>
                  <a:lumOff val="35000"/>
                </a:schemeClr>
              </a:solidFill>
            </a:endParaRPr>
          </a:p>
          <a:p>
            <a:pPr marL="0" indent="0">
              <a:buNone/>
              <a:defRPr/>
            </a:pPr>
            <a:endParaRPr lang="en-GB" sz="1500" dirty="0">
              <a:solidFill>
                <a:schemeClr val="tx1">
                  <a:lumMod val="65000"/>
                  <a:lumOff val="35000"/>
                </a:schemeClr>
              </a:solidFill>
            </a:endParaRPr>
          </a:p>
          <a:p>
            <a:pPr>
              <a:defRPr/>
            </a:pPr>
            <a:endParaRPr lang="en-GB" sz="1500" dirty="0">
              <a:solidFill>
                <a:schemeClr val="tx1">
                  <a:lumMod val="65000"/>
                  <a:lumOff val="35000"/>
                </a:schemeClr>
              </a:solidFill>
              <a:latin typeface="Arial"/>
              <a:cs typeface="Arial"/>
            </a:endParaRPr>
          </a:p>
          <a:p>
            <a:pPr>
              <a:buFont typeface="Arial" panose="020B0604020202020204" pitchFamily="34" charset="0"/>
              <a:buChar char="•"/>
              <a:defRPr/>
            </a:pPr>
            <a:endParaRPr lang="en-GB" dirty="0">
              <a:solidFill>
                <a:schemeClr val="tx1">
                  <a:lumMod val="65000"/>
                  <a:lumOff val="35000"/>
                </a:schemeClr>
              </a:solidFill>
            </a:endParaRPr>
          </a:p>
        </p:txBody>
      </p:sp>
    </p:spTree>
    <p:extLst>
      <p:ext uri="{BB962C8B-B14F-4D97-AF65-F5344CB8AC3E}">
        <p14:creationId xmlns:p14="http://schemas.microsoft.com/office/powerpoint/2010/main" val="82589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569609" cy="361950"/>
          </a:xfrm>
        </p:spPr>
        <p:txBody>
          <a:bodyPr/>
          <a:lstStyle/>
          <a:p>
            <a:pPr marL="514350" indent="-514350">
              <a:buAutoNum type="alphaLcPeriod"/>
            </a:pPr>
            <a:r>
              <a:rPr lang="en-GB" dirty="0">
                <a:solidFill>
                  <a:srgbClr val="00A33B"/>
                </a:solidFill>
                <a:latin typeface="Arial"/>
                <a:cs typeface="Arial"/>
              </a:rPr>
              <a:t>Collaboration to produce a badger licence application</a:t>
            </a:r>
            <a:endParaRPr lang="en-US" dirty="0">
              <a:solidFill>
                <a:srgbClr val="00A33B"/>
              </a:solidFill>
              <a:latin typeface="Arial"/>
              <a:cs typeface="Arial"/>
            </a:endParaRPr>
          </a:p>
          <a:p>
            <a:pPr marL="514350" indent="-514350">
              <a:buAutoNum type="alphaLcPeriod"/>
            </a:pPr>
            <a:endParaRPr lang="en-GB" dirty="0">
              <a:solidFill>
                <a:srgbClr val="00A33B"/>
              </a:solidFill>
              <a:latin typeface="Arial"/>
              <a:cs typeface="Aria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15</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defRPr/>
            </a:pPr>
            <a:endParaRPr lang="en-GB" sz="1500" dirty="0">
              <a:solidFill>
                <a:schemeClr val="tx1">
                  <a:lumMod val="65000"/>
                  <a:lumOff val="35000"/>
                </a:schemeClr>
              </a:solidFill>
              <a:latin typeface="Arial"/>
              <a:cs typeface="Arial"/>
            </a:endParaRPr>
          </a:p>
          <a:p>
            <a:pPr marL="0" indent="0">
              <a:buNone/>
              <a:defRPr/>
            </a:pPr>
            <a:r>
              <a:rPr lang="en-GB" sz="1500" b="1" dirty="0">
                <a:solidFill>
                  <a:schemeClr val="tx1">
                    <a:lumMod val="65000"/>
                    <a:lumOff val="35000"/>
                  </a:schemeClr>
                </a:solidFill>
                <a:latin typeface="Arial"/>
                <a:cs typeface="Arial"/>
              </a:rPr>
              <a:t>Other ecologists, beside the named ecologist, access the form and some contribute to it</a:t>
            </a:r>
            <a:endParaRPr lang="en-GB" dirty="0">
              <a:solidFill>
                <a:schemeClr val="tx1">
                  <a:lumMod val="65000"/>
                  <a:lumOff val="35000"/>
                </a:schemeClr>
              </a:solidFill>
            </a:endParaRPr>
          </a:p>
          <a:p>
            <a:pPr marL="0" indent="0">
              <a:buNone/>
              <a:defRPr/>
            </a:pPr>
            <a:endParaRPr lang="en-GB" sz="1500" dirty="0">
              <a:solidFill>
                <a:schemeClr val="tx1">
                  <a:lumMod val="65000"/>
                  <a:lumOff val="35000"/>
                </a:schemeClr>
              </a:solidFill>
            </a:endParaRPr>
          </a:p>
          <a:p>
            <a:pPr>
              <a:defRPr/>
            </a:pPr>
            <a:endParaRPr lang="en-GB" sz="1500" dirty="0">
              <a:solidFill>
                <a:schemeClr val="tx1">
                  <a:lumMod val="65000"/>
                  <a:lumOff val="35000"/>
                </a:schemeClr>
              </a:solidFill>
              <a:latin typeface="Arial"/>
              <a:cs typeface="Arial"/>
            </a:endParaRPr>
          </a:p>
          <a:p>
            <a:pPr>
              <a:buFont typeface="Arial" panose="020B0604020202020204" pitchFamily="34" charset="0"/>
              <a:buChar char="•"/>
              <a:defRPr/>
            </a:pPr>
            <a:endParaRPr lang="en-GB" dirty="0">
              <a:solidFill>
                <a:schemeClr val="tx1">
                  <a:lumMod val="65000"/>
                  <a:lumOff val="35000"/>
                </a:schemeClr>
              </a:solidFill>
            </a:endParaRPr>
          </a:p>
        </p:txBody>
      </p:sp>
      <p:sp>
        <p:nvSpPr>
          <p:cNvPr id="2" name="TextBox 1">
            <a:extLst>
              <a:ext uri="{FF2B5EF4-FFF2-40B4-BE49-F238E27FC236}">
                <a16:creationId xmlns:a16="http://schemas.microsoft.com/office/drawing/2014/main" id="{1AEEDCCF-6BFF-1C04-B766-0ADA108A12F5}"/>
              </a:ext>
            </a:extLst>
          </p:cNvPr>
          <p:cNvSpPr txBox="1"/>
          <p:nvPr/>
        </p:nvSpPr>
        <p:spPr>
          <a:xfrm>
            <a:off x="2829140" y="1948728"/>
            <a:ext cx="3312750"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Calibri"/>
                <a:cs typeface="Calibri"/>
              </a:rPr>
              <a:t>Ecologists at larger </a:t>
            </a:r>
            <a:r>
              <a:rPr lang="en-GB" sz="1200" dirty="0">
                <a:latin typeface="Calibri"/>
                <a:cs typeface="Calibri"/>
              </a:rPr>
              <a:t>organisations</a:t>
            </a:r>
            <a:r>
              <a:rPr lang="en-US" sz="1200" dirty="0">
                <a:latin typeface="Calibri"/>
                <a:cs typeface="Calibri"/>
              </a:rPr>
              <a:t> involve other ecologists in the application process</a:t>
            </a:r>
            <a:endParaRPr lang="en-US" dirty="0"/>
          </a:p>
        </p:txBody>
      </p:sp>
      <p:sp>
        <p:nvSpPr>
          <p:cNvPr id="4" name="TextBox 3">
            <a:extLst>
              <a:ext uri="{FF2B5EF4-FFF2-40B4-BE49-F238E27FC236}">
                <a16:creationId xmlns:a16="http://schemas.microsoft.com/office/drawing/2014/main" id="{251F982E-A259-E1AF-CF25-5881F1D4C395}"/>
              </a:ext>
            </a:extLst>
          </p:cNvPr>
          <p:cNvSpPr txBox="1"/>
          <p:nvPr/>
        </p:nvSpPr>
        <p:spPr>
          <a:xfrm>
            <a:off x="3431813" y="2786928"/>
            <a:ext cx="228058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Calibri"/>
                <a:cs typeface="Calibri"/>
              </a:rPr>
              <a:t>Quality assurance by others</a:t>
            </a:r>
            <a:endParaRPr lang="en-US" dirty="0"/>
          </a:p>
        </p:txBody>
      </p:sp>
      <p:sp>
        <p:nvSpPr>
          <p:cNvPr id="5" name="TextBox 4">
            <a:extLst>
              <a:ext uri="{FF2B5EF4-FFF2-40B4-BE49-F238E27FC236}">
                <a16:creationId xmlns:a16="http://schemas.microsoft.com/office/drawing/2014/main" id="{96AA9E46-9A78-055B-2580-05AAA325D44C}"/>
              </a:ext>
            </a:extLst>
          </p:cNvPr>
          <p:cNvSpPr txBox="1"/>
          <p:nvPr/>
        </p:nvSpPr>
        <p:spPr>
          <a:xfrm>
            <a:off x="827160" y="2786928"/>
            <a:ext cx="228058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Calibri"/>
                <a:cs typeface="Calibri"/>
              </a:rPr>
              <a:t>Junior ecologists as 'apprentices'</a:t>
            </a:r>
            <a:endParaRPr lang="en-US" dirty="0"/>
          </a:p>
        </p:txBody>
      </p:sp>
      <p:sp>
        <p:nvSpPr>
          <p:cNvPr id="6" name="TextBox 5">
            <a:extLst>
              <a:ext uri="{FF2B5EF4-FFF2-40B4-BE49-F238E27FC236}">
                <a16:creationId xmlns:a16="http://schemas.microsoft.com/office/drawing/2014/main" id="{8FA99CE1-C7C8-6909-8695-6D99B1580BB0}"/>
              </a:ext>
            </a:extLst>
          </p:cNvPr>
          <p:cNvSpPr txBox="1"/>
          <p:nvPr/>
        </p:nvSpPr>
        <p:spPr>
          <a:xfrm>
            <a:off x="6036468" y="2786928"/>
            <a:ext cx="228058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Calibri"/>
                <a:cs typeface="Calibri"/>
              </a:rPr>
              <a:t>Class </a:t>
            </a:r>
            <a:r>
              <a:rPr lang="en-GB" sz="1200" dirty="0">
                <a:latin typeface="Calibri"/>
                <a:cs typeface="Calibri"/>
              </a:rPr>
              <a:t>licences</a:t>
            </a:r>
            <a:r>
              <a:rPr lang="en-US" sz="1200" dirty="0">
                <a:latin typeface="Calibri"/>
                <a:cs typeface="Calibri"/>
              </a:rPr>
              <a:t> are different</a:t>
            </a:r>
            <a:endParaRPr lang="en-US" sz="1200" dirty="0">
              <a:cs typeface="Calibri"/>
            </a:endParaRPr>
          </a:p>
        </p:txBody>
      </p:sp>
      <p:sp>
        <p:nvSpPr>
          <p:cNvPr id="7" name="TextBox 6">
            <a:extLst>
              <a:ext uri="{FF2B5EF4-FFF2-40B4-BE49-F238E27FC236}">
                <a16:creationId xmlns:a16="http://schemas.microsoft.com/office/drawing/2014/main" id="{C88B5D03-5088-8747-4EF7-7B56EA3A0FF4}"/>
              </a:ext>
            </a:extLst>
          </p:cNvPr>
          <p:cNvSpPr txBox="1"/>
          <p:nvPr/>
        </p:nvSpPr>
        <p:spPr>
          <a:xfrm>
            <a:off x="732342" y="3181350"/>
            <a:ext cx="2372807"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4300" indent="-114300">
              <a:buFont typeface="Arial"/>
              <a:buChar char="•"/>
            </a:pPr>
            <a:r>
              <a:rPr lang="en-US" sz="1100" dirty="0">
                <a:latin typeface="Calibri"/>
                <a:cs typeface="Calibri"/>
              </a:rPr>
              <a:t>Larger ecologist consultancies run an 'apprenticeship' style system where junior ecologists gain familiarity with the </a:t>
            </a:r>
            <a:r>
              <a:rPr lang="en-US" sz="1100" err="1">
                <a:latin typeface="Calibri"/>
                <a:cs typeface="Calibri"/>
              </a:rPr>
              <a:t>licencing</a:t>
            </a:r>
            <a:r>
              <a:rPr lang="en-US" sz="1100" dirty="0">
                <a:latin typeface="Calibri"/>
                <a:cs typeface="Calibri"/>
              </a:rPr>
              <a:t> process by filling out application forms</a:t>
            </a:r>
            <a:endParaRPr lang="en-US" sz="1100" dirty="0">
              <a:latin typeface="Calibri"/>
              <a:cs typeface="Arial"/>
            </a:endParaRPr>
          </a:p>
          <a:p>
            <a:pPr marL="114300" indent="-114300">
              <a:buFont typeface="Arial"/>
              <a:buChar char="•"/>
            </a:pPr>
            <a:endParaRPr lang="en-US" sz="1100" dirty="0">
              <a:latin typeface="Calibri"/>
              <a:cs typeface="Arial"/>
            </a:endParaRPr>
          </a:p>
          <a:p>
            <a:pPr marL="114300" indent="-114300">
              <a:buFont typeface="Arial"/>
              <a:buChar char="•"/>
            </a:pPr>
            <a:r>
              <a:rPr lang="en-US" sz="1100" dirty="0">
                <a:latin typeface="Calibri"/>
                <a:cs typeface="Arial"/>
              </a:rPr>
              <a:t>Junior ecologists will learn about the </a:t>
            </a:r>
            <a:r>
              <a:rPr lang="en-US" sz="1100" err="1">
                <a:latin typeface="Calibri"/>
                <a:cs typeface="Arial"/>
              </a:rPr>
              <a:t>licencing</a:t>
            </a:r>
            <a:r>
              <a:rPr lang="en-US" sz="1100" dirty="0">
                <a:latin typeface="Calibri"/>
                <a:cs typeface="Arial"/>
              </a:rPr>
              <a:t> application process by filling out the bulk of the form</a:t>
            </a:r>
            <a:endParaRPr lang="en-US" sz="1100">
              <a:latin typeface="Calibri"/>
            </a:endParaRPr>
          </a:p>
          <a:p>
            <a:pPr marL="285750" indent="-285750">
              <a:buFont typeface="Arial"/>
              <a:buChar char="•"/>
            </a:pPr>
            <a:endParaRPr lang="en-US" sz="1200" dirty="0"/>
          </a:p>
        </p:txBody>
      </p:sp>
      <p:sp>
        <p:nvSpPr>
          <p:cNvPr id="8" name="TextBox 7">
            <a:extLst>
              <a:ext uri="{FF2B5EF4-FFF2-40B4-BE49-F238E27FC236}">
                <a16:creationId xmlns:a16="http://schemas.microsoft.com/office/drawing/2014/main" id="{A488711E-929A-F154-ABFA-87B811A268DC}"/>
              </a:ext>
            </a:extLst>
          </p:cNvPr>
          <p:cNvSpPr txBox="1"/>
          <p:nvPr/>
        </p:nvSpPr>
        <p:spPr>
          <a:xfrm>
            <a:off x="5941651" y="3181350"/>
            <a:ext cx="2372807"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dirty="0">
                <a:latin typeface="Calibri"/>
                <a:cs typeface="Calibri"/>
              </a:rPr>
              <a:t>Sometimes a sub-contractor may specifically be used because they hold a class </a:t>
            </a:r>
            <a:r>
              <a:rPr lang="en-US" sz="1100" dirty="0" err="1">
                <a:latin typeface="Calibri"/>
                <a:cs typeface="Calibri"/>
              </a:rPr>
              <a:t>licence</a:t>
            </a:r>
            <a:r>
              <a:rPr lang="en-US" sz="1100" dirty="0">
                <a:latin typeface="Calibri"/>
                <a:cs typeface="Calibri"/>
              </a:rPr>
              <a:t> and no one else in the </a:t>
            </a:r>
            <a:r>
              <a:rPr lang="en-US" sz="1100" dirty="0" err="1">
                <a:latin typeface="Calibri"/>
                <a:cs typeface="Calibri"/>
              </a:rPr>
              <a:t>organisation</a:t>
            </a:r>
            <a:r>
              <a:rPr lang="en-US" sz="1100" dirty="0">
                <a:latin typeface="Calibri"/>
                <a:cs typeface="Calibri"/>
              </a:rPr>
              <a:t> does. In this case, the sub-contractor would be named on the form and would complete it themselves.</a:t>
            </a:r>
            <a:endParaRPr lang="en-US" sz="1100" dirty="0">
              <a:cs typeface="Calibri"/>
            </a:endParaRPr>
          </a:p>
        </p:txBody>
      </p:sp>
      <p:sp>
        <p:nvSpPr>
          <p:cNvPr id="9" name="TextBox 8">
            <a:extLst>
              <a:ext uri="{FF2B5EF4-FFF2-40B4-BE49-F238E27FC236}">
                <a16:creationId xmlns:a16="http://schemas.microsoft.com/office/drawing/2014/main" id="{53AD9306-3B1C-2130-FABB-BD5319308E2A}"/>
              </a:ext>
            </a:extLst>
          </p:cNvPr>
          <p:cNvSpPr txBox="1"/>
          <p:nvPr/>
        </p:nvSpPr>
        <p:spPr>
          <a:xfrm>
            <a:off x="3385487" y="3181350"/>
            <a:ext cx="237280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4300" indent="-114300">
              <a:buFont typeface="Arial"/>
              <a:buChar char="•"/>
            </a:pPr>
            <a:r>
              <a:rPr lang="en-US" sz="1100" dirty="0">
                <a:latin typeface="Calibri"/>
                <a:cs typeface="Calibri"/>
              </a:rPr>
              <a:t>All applications at larger </a:t>
            </a:r>
            <a:r>
              <a:rPr lang="en-US" sz="1100" dirty="0" err="1">
                <a:latin typeface="Calibri"/>
                <a:cs typeface="Calibri"/>
              </a:rPr>
              <a:t>organisations</a:t>
            </a:r>
            <a:r>
              <a:rPr lang="en-US" sz="1100" dirty="0">
                <a:latin typeface="Calibri"/>
                <a:cs typeface="Calibri"/>
              </a:rPr>
              <a:t> undergo a quality assurance process whereby other ecologists of the same level or more senior will check the form before it is submitted.</a:t>
            </a:r>
            <a:endParaRPr lang="en-US" sz="1100" dirty="0">
              <a:latin typeface="Calibri"/>
            </a:endParaRPr>
          </a:p>
          <a:p>
            <a:pPr marL="285750" indent="-285750">
              <a:buFont typeface="Arial"/>
              <a:buChar char="•"/>
            </a:pPr>
            <a:endParaRPr lang="en-US" sz="1200" dirty="0"/>
          </a:p>
        </p:txBody>
      </p:sp>
    </p:spTree>
    <p:extLst>
      <p:ext uri="{BB962C8B-B14F-4D97-AF65-F5344CB8AC3E}">
        <p14:creationId xmlns:p14="http://schemas.microsoft.com/office/powerpoint/2010/main" val="153786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b. Terminology that ecologists use</a:t>
            </a:r>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16</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GB" sz="1500" dirty="0">
              <a:solidFill>
                <a:schemeClr val="tx1">
                  <a:lumMod val="65000"/>
                  <a:lumOff val="35000"/>
                </a:schemeClr>
              </a:solidFill>
              <a:latin typeface="Arial"/>
              <a:cs typeface="Arial"/>
            </a:endParaRPr>
          </a:p>
          <a:p>
            <a:pPr marL="0" indent="0">
              <a:buNone/>
              <a:defRPr/>
            </a:pPr>
            <a:r>
              <a:rPr lang="en-GB" sz="1500" b="1" dirty="0">
                <a:solidFill>
                  <a:schemeClr val="tx1">
                    <a:lumMod val="65000"/>
                    <a:lumOff val="35000"/>
                  </a:schemeClr>
                </a:solidFill>
                <a:latin typeface="Arial"/>
                <a:cs typeface="Arial"/>
              </a:rPr>
              <a:t>How ecologists refer to others, themselves and to licences</a:t>
            </a:r>
          </a:p>
          <a:p>
            <a:pPr>
              <a:defRPr/>
            </a:pPr>
            <a:r>
              <a:rPr lang="en-GB" sz="1500" dirty="0">
                <a:solidFill>
                  <a:schemeClr val="tx1">
                    <a:lumMod val="65000"/>
                    <a:lumOff val="35000"/>
                  </a:schemeClr>
                </a:solidFill>
                <a:latin typeface="Arial"/>
                <a:cs typeface="Arial"/>
              </a:rPr>
              <a:t>Ecologists use terms interchangeably depending on context:</a:t>
            </a:r>
            <a:endParaRPr lang="en-US" dirty="0">
              <a:solidFill>
                <a:schemeClr val="tx1">
                  <a:lumMod val="65000"/>
                  <a:lumOff val="35000"/>
                </a:schemeClr>
              </a:solidFill>
            </a:endParaRPr>
          </a:p>
          <a:p>
            <a:pPr lvl="1">
              <a:defRPr/>
            </a:pPr>
            <a:r>
              <a:rPr lang="en-GB" sz="1400" dirty="0">
                <a:solidFill>
                  <a:schemeClr val="tx1">
                    <a:lumMod val="65000"/>
                    <a:lumOff val="35000"/>
                  </a:schemeClr>
                </a:solidFill>
                <a:latin typeface="Arial"/>
                <a:cs typeface="Arial"/>
              </a:rPr>
              <a:t>Client / licence holder / applicant / person who will hold the licence</a:t>
            </a:r>
          </a:p>
          <a:p>
            <a:pPr lvl="1">
              <a:defRPr/>
            </a:pPr>
            <a:r>
              <a:rPr lang="en-GB" sz="1400" dirty="0">
                <a:solidFill>
                  <a:schemeClr val="tx1">
                    <a:lumMod val="65000"/>
                    <a:lumOff val="35000"/>
                  </a:schemeClr>
                </a:solidFill>
                <a:latin typeface="Arial"/>
                <a:cs typeface="Arial"/>
              </a:rPr>
              <a:t>Ecologist / named ecologist / person who will hold the licence</a:t>
            </a:r>
          </a:p>
          <a:p>
            <a:pPr>
              <a:defRPr/>
            </a:pPr>
            <a:r>
              <a:rPr lang="en-GB" sz="1500" dirty="0">
                <a:solidFill>
                  <a:schemeClr val="tx1">
                    <a:lumMod val="65000"/>
                    <a:lumOff val="35000"/>
                  </a:schemeClr>
                </a:solidFill>
                <a:latin typeface="Arial"/>
                <a:cs typeface="Arial"/>
              </a:rPr>
              <a:t>If they happen to hold a class licence, they may refer to themselves as 'licence holder'</a:t>
            </a:r>
          </a:p>
          <a:p>
            <a:pPr>
              <a:defRPr/>
            </a:pPr>
            <a:endParaRPr lang="en-GB" sz="1500" dirty="0">
              <a:solidFill>
                <a:schemeClr val="tx1">
                  <a:lumMod val="65000"/>
                  <a:lumOff val="35000"/>
                </a:schemeClr>
              </a:solidFill>
              <a:latin typeface="Arial"/>
              <a:cs typeface="Arial"/>
            </a:endParaRPr>
          </a:p>
          <a:p>
            <a:pPr>
              <a:defRPr/>
            </a:pPr>
            <a:r>
              <a:rPr lang="en-GB" sz="1500" dirty="0">
                <a:solidFill>
                  <a:schemeClr val="tx1">
                    <a:lumMod val="65000"/>
                    <a:lumOff val="35000"/>
                  </a:schemeClr>
                </a:solidFill>
                <a:latin typeface="Arial"/>
                <a:cs typeface="Arial"/>
              </a:rPr>
              <a:t>We have a tentative indication that ecologists do not use the alphanumeric code for a licence (such as A24) but instead refer to it by the licence type (such as badger mitigation licence or badger licence for development purposes).</a:t>
            </a:r>
          </a:p>
          <a:p>
            <a:pPr marL="0" indent="0">
              <a:buNone/>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16979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301754"/>
            <a:ext cx="6081104" cy="1954527"/>
          </a:xfrm>
        </p:spPr>
        <p:txBody>
          <a:bodyPr vert="horz" wrap="square" lIns="91440" tIns="45720" rIns="91440" bIns="45720" numCol="1" anchor="b" anchorCtr="0" compatLnSpc="1">
            <a:prstTxWarp prst="textNoShape">
              <a:avLst/>
            </a:prstTxWarp>
            <a:noAutofit/>
          </a:bodyPr>
          <a:lstStyle/>
          <a:p>
            <a:r>
              <a:rPr lang="en-GB" altLang="en-US" sz="3000">
                <a:latin typeface="Arial"/>
                <a:cs typeface="Arial"/>
              </a:rPr>
              <a:t>2. Ecologists' unmet needs, </a:t>
            </a:r>
            <a:br>
              <a:rPr lang="en-GB" altLang="en-US" sz="3000"/>
            </a:br>
            <a:r>
              <a:rPr lang="en-GB" altLang="en-US" sz="3000">
                <a:latin typeface="Arial"/>
                <a:cs typeface="Arial"/>
              </a:rPr>
              <a:t>the Returns process and </a:t>
            </a:r>
            <a:br>
              <a:rPr lang="en-GB" altLang="en-US" sz="3000"/>
            </a:br>
            <a:r>
              <a:rPr lang="en-GB" altLang="en-US" sz="3000">
                <a:latin typeface="Arial"/>
                <a:cs typeface="Arial"/>
              </a:rPr>
              <a:t>usability gap in between</a:t>
            </a:r>
            <a:endParaRPr lang="en-US" sz="3000">
              <a:latin typeface="Arial"/>
              <a:cs typeface="Arial"/>
            </a:endParaRPr>
          </a:p>
        </p:txBody>
      </p:sp>
    </p:spTree>
    <p:extLst>
      <p:ext uri="{BB962C8B-B14F-4D97-AF65-F5344CB8AC3E}">
        <p14:creationId xmlns:p14="http://schemas.microsoft.com/office/powerpoint/2010/main" val="391457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pPr marL="514350" indent="-514350">
              <a:buAutoNum type="alphaLcPeriod"/>
            </a:pPr>
            <a:r>
              <a:rPr lang="en-GB" dirty="0">
                <a:solidFill>
                  <a:srgbClr val="00A33B"/>
                </a:solidFill>
                <a:latin typeface="Arial"/>
                <a:cs typeface="Arial"/>
              </a:rPr>
              <a:t>Keeping records for auditing purposes</a:t>
            </a:r>
            <a:endParaRPr lang="en-US" dirty="0"/>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18</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500" b="1" dirty="0">
                <a:solidFill>
                  <a:schemeClr val="tx1">
                    <a:lumMod val="65000"/>
                    <a:lumOff val="35000"/>
                  </a:schemeClr>
                </a:solidFill>
                <a:latin typeface="Arial"/>
                <a:cs typeface="Arial"/>
              </a:rPr>
              <a:t>Keeping records for audit purposes is essential for ecologists</a:t>
            </a:r>
            <a:endParaRPr lang="en-US" b="1" dirty="0">
              <a:solidFill>
                <a:schemeClr val="tx1">
                  <a:lumMod val="65000"/>
                  <a:lumOff val="35000"/>
                </a:schemeClr>
              </a:solidFill>
              <a:latin typeface="Arial"/>
              <a:cs typeface="Arial"/>
            </a:endParaRPr>
          </a:p>
          <a:p>
            <a:pPr marL="0" indent="0">
              <a:buNone/>
              <a:defRPr/>
            </a:pPr>
            <a:r>
              <a:rPr lang="en-GB" sz="1500" dirty="0">
                <a:solidFill>
                  <a:schemeClr val="tx1">
                    <a:lumMod val="65000"/>
                    <a:lumOff val="35000"/>
                  </a:schemeClr>
                </a:solidFill>
                <a:latin typeface="Arial"/>
                <a:cs typeface="Arial"/>
              </a:rPr>
              <a:t>In a recurring theme we’ve heard in previous </a:t>
            </a:r>
            <a:r>
              <a:rPr lang="en-GB" sz="1500" dirty="0">
                <a:solidFill>
                  <a:schemeClr val="accent6">
                    <a:lumMod val="75000"/>
                  </a:schemeClr>
                </a:solidFill>
                <a:latin typeface="Arial"/>
                <a:cs typeface="Arial"/>
                <a:hlinkClick r:id="rId3">
                  <a:extLst>
                    <a:ext uri="{A12FA001-AC4F-418D-AE19-62706E023703}">
                      <ahyp:hlinkClr xmlns:ahyp="http://schemas.microsoft.com/office/drawing/2018/hyperlinkcolor" val="tx"/>
                    </a:ext>
                  </a:extLst>
                </a:hlinkClick>
              </a:rPr>
              <a:t>Returns research</a:t>
            </a:r>
            <a:r>
              <a:rPr lang="en-GB" sz="1500" dirty="0">
                <a:solidFill>
                  <a:schemeClr val="tx1">
                    <a:lumMod val="65000"/>
                    <a:lumOff val="35000"/>
                  </a:schemeClr>
                </a:solidFill>
                <a:latin typeface="Arial"/>
                <a:cs typeface="Arial"/>
              </a:rPr>
              <a:t>, we heard ecologists need to keep records to be able to refer to what has been said, sent and agreed. This is for the sake of accuracy (both with NE and their clients) but also for insurance indemnity purposes.</a:t>
            </a:r>
            <a:endParaRPr lang="en-GB" sz="1500" b="1"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a:p>
            <a:pPr>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285861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b. Providing transparency to licence holders</a:t>
            </a:r>
            <a:endParaRPr lang="en-US" dirty="0"/>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19</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500" b="1" dirty="0">
                <a:solidFill>
                  <a:schemeClr val="tx1">
                    <a:lumMod val="65000"/>
                    <a:lumOff val="35000"/>
                  </a:schemeClr>
                </a:solidFill>
                <a:latin typeface="Arial"/>
                <a:cs typeface="Arial"/>
              </a:rPr>
              <a:t>In another recurring theme we heard in previous </a:t>
            </a:r>
            <a:r>
              <a:rPr lang="en-GB" sz="1500" b="1" dirty="0">
                <a:solidFill>
                  <a:schemeClr val="accent6">
                    <a:lumMod val="75000"/>
                  </a:schemeClr>
                </a:solidFill>
                <a:latin typeface="Arial"/>
                <a:cs typeface="Arial"/>
                <a:hlinkClick r:id="rId3">
                  <a:extLst>
                    <a:ext uri="{A12FA001-AC4F-418D-AE19-62706E023703}">
                      <ahyp:hlinkClr xmlns:ahyp="http://schemas.microsoft.com/office/drawing/2018/hyperlinkcolor" val="tx"/>
                    </a:ext>
                  </a:extLst>
                </a:hlinkClick>
              </a:rPr>
              <a:t>Returns research</a:t>
            </a:r>
            <a:r>
              <a:rPr lang="en-GB" sz="1500" b="1" dirty="0">
                <a:solidFill>
                  <a:schemeClr val="tx1">
                    <a:lumMod val="65000"/>
                    <a:lumOff val="35000"/>
                  </a:schemeClr>
                </a:solidFill>
                <a:latin typeface="Arial"/>
                <a:cs typeface="Arial"/>
              </a:rPr>
              <a:t>, we found that ecologists need to provide access to a wildlife application to licence holders for sign off.</a:t>
            </a:r>
            <a:endParaRPr lang="en-US" dirty="0">
              <a:solidFill>
                <a:schemeClr val="tx1">
                  <a:lumMod val="65000"/>
                  <a:lumOff val="35000"/>
                </a:schemeClr>
              </a:solidFill>
            </a:endParaRPr>
          </a:p>
          <a:p>
            <a:pPr marL="0" indent="0">
              <a:buNone/>
              <a:defRPr/>
            </a:pPr>
            <a:r>
              <a:rPr lang="en-GB" sz="1500" dirty="0">
                <a:solidFill>
                  <a:schemeClr val="tx1">
                    <a:lumMod val="65000"/>
                    <a:lumOff val="35000"/>
                  </a:schemeClr>
                </a:solidFill>
                <a:latin typeface="Arial"/>
                <a:cs typeface="Arial"/>
              </a:rPr>
              <a:t>We've heard again that ecologists will provide their clients with the licence application and all materials prior to submitting it to NE. This is because the ecologist wants their client to understand what ecology work will happen and what they will be held legally responsible for.</a:t>
            </a:r>
            <a:endParaRPr lang="en-GB" dirty="0">
              <a:solidFill>
                <a:schemeClr val="tx1">
                  <a:lumMod val="65000"/>
                  <a:lumOff val="35000"/>
                </a:schemeClr>
              </a:solidFill>
            </a:endParaRPr>
          </a:p>
          <a:p>
            <a:pPr marL="0" indent="0">
              <a:buNone/>
              <a:defRPr/>
            </a:pPr>
            <a:r>
              <a:rPr lang="en-GB" sz="1500" dirty="0">
                <a:solidFill>
                  <a:schemeClr val="tx1">
                    <a:lumMod val="65000"/>
                    <a:lumOff val="35000"/>
                  </a:schemeClr>
                </a:solidFill>
                <a:latin typeface="Arial"/>
                <a:cs typeface="Arial"/>
              </a:rPr>
              <a:t>We believe clients do not complete or submit an application but some ecologists may ask them to sign it prior to sending it to NE.</a:t>
            </a:r>
            <a:endParaRPr lang="en-GB" dirty="0">
              <a:solidFill>
                <a:schemeClr val="tx1">
                  <a:lumMod val="65000"/>
                  <a:lumOff val="35000"/>
                </a:schemeClr>
              </a:solidFill>
            </a:endParaRPr>
          </a:p>
          <a:p>
            <a:pPr marL="0" indent="0">
              <a:buNone/>
              <a:defRPr/>
            </a:pPr>
            <a:endParaRPr lang="en-GB" sz="1500"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a:p>
            <a:pPr>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311281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Background</a:t>
            </a:r>
            <a:endParaRPr lang="en-US" dirty="0"/>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The wildlife licence application service is being redesigned with an online channel being developed.</a:t>
            </a:r>
            <a:endParaRPr lang="en-GB" sz="1400"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Users will be able to log in and submit their applications online. </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To ensure secure and compliant data management, an identity verification and validation service, known as the Defra Identity Management Solution, will be integrated. </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This service relies on the Government Gateway. </a:t>
            </a:r>
            <a:endParaRPr lang="en-GB">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This integration will impact the user experience of the wildlife service.</a:t>
            </a:r>
            <a:endParaRPr lang="en-GB">
              <a:solidFill>
                <a:schemeClr val="tx1">
                  <a:lumMod val="65000"/>
                  <a:lumOff val="35000"/>
                </a:schemeClr>
              </a:solidFill>
            </a:endParaRPr>
          </a:p>
          <a:p>
            <a:pPr>
              <a:defRPr/>
            </a:pPr>
            <a:endParaRPr lang="en-GB" sz="1500"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265876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20</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b="1" dirty="0">
                <a:solidFill>
                  <a:schemeClr val="tx1">
                    <a:lumMod val="65000"/>
                    <a:lumOff val="35000"/>
                  </a:schemeClr>
                </a:solidFill>
                <a:latin typeface="Arial"/>
                <a:cs typeface="Arial"/>
              </a:rPr>
              <a:t>A recurring theme throughout the journey was that participants weren't always clear whether or not personal information was required or details of their organisation.</a:t>
            </a:r>
          </a:p>
          <a:p>
            <a:pPr marL="0" indent="0">
              <a:buNone/>
              <a:defRPr/>
            </a:pPr>
            <a:r>
              <a:rPr lang="en-GB" sz="1400" dirty="0">
                <a:solidFill>
                  <a:schemeClr val="tx1">
                    <a:lumMod val="65000"/>
                    <a:lumOff val="35000"/>
                  </a:schemeClr>
                </a:solidFill>
                <a:latin typeface="Arial"/>
                <a:cs typeface="Arial"/>
              </a:rPr>
              <a:t>This stemmed from the lack of clarity for them at the point of signing up for a Defra account and using Government Gateway, since all participants have a Government Gateway account for personal reasons and assumed it would require those details.</a:t>
            </a:r>
          </a:p>
          <a:p>
            <a:pPr marL="0" indent="0">
              <a:buNone/>
              <a:defRPr/>
            </a:pPr>
            <a:endParaRPr lang="en-GB" sz="1400" dirty="0">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latin typeface="Arial"/>
              <a:cs typeface="Arial"/>
            </a:endParaRPr>
          </a:p>
          <a:p>
            <a:pPr>
              <a:defRPr/>
            </a:pPr>
            <a:endParaRPr lang="en-GB" sz="1400" dirty="0">
              <a:solidFill>
                <a:schemeClr val="tx1">
                  <a:lumMod val="65000"/>
                  <a:lumOff val="35000"/>
                </a:schemeClr>
              </a:solidFill>
              <a:latin typeface="Arial"/>
              <a:cs typeface="Arial"/>
            </a:endParaRPr>
          </a:p>
        </p:txBody>
      </p:sp>
      <p:pic>
        <p:nvPicPr>
          <p:cNvPr id="2" name="Picture 1" descr="A screenshot of a computer&#10;&#10;Description automatically generated">
            <a:extLst>
              <a:ext uri="{FF2B5EF4-FFF2-40B4-BE49-F238E27FC236}">
                <a16:creationId xmlns:a16="http://schemas.microsoft.com/office/drawing/2014/main" id="{0898F23C-B6FE-62BD-92EB-BB8EA243CAB5}"/>
              </a:ext>
            </a:extLst>
          </p:cNvPr>
          <p:cNvPicPr>
            <a:picLocks noChangeAspect="1"/>
          </p:cNvPicPr>
          <p:nvPr/>
        </p:nvPicPr>
        <p:blipFill>
          <a:blip r:embed="rId3"/>
          <a:stretch>
            <a:fillRect/>
          </a:stretch>
        </p:blipFill>
        <p:spPr>
          <a:xfrm>
            <a:off x="5361827" y="1256564"/>
            <a:ext cx="2806523"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54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21</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However, one participant - a director or his organisation - was concerned that having users in his consultancy use their personal government gateway accounts would be problematic from a security perspective. He believed this would mean they would likely fail future tendering processes that would require them to have organisational, rather than personal logins..</a:t>
            </a:r>
            <a:endParaRPr lang="en-US"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pic>
        <p:nvPicPr>
          <p:cNvPr id="2" name="Picture 1" descr="A screenshot of a computer&#10;&#10;Description automatically generated">
            <a:extLst>
              <a:ext uri="{FF2B5EF4-FFF2-40B4-BE49-F238E27FC236}">
                <a16:creationId xmlns:a16="http://schemas.microsoft.com/office/drawing/2014/main" id="{0898F23C-B6FE-62BD-92EB-BB8EA243CAB5}"/>
              </a:ext>
            </a:extLst>
          </p:cNvPr>
          <p:cNvPicPr>
            <a:picLocks noChangeAspect="1"/>
          </p:cNvPicPr>
          <p:nvPr/>
        </p:nvPicPr>
        <p:blipFill>
          <a:blip r:embed="rId3"/>
          <a:stretch>
            <a:fillRect/>
          </a:stretch>
        </p:blipFill>
        <p:spPr>
          <a:xfrm>
            <a:off x="5361827" y="1256564"/>
            <a:ext cx="2806523"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550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22</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We also heard that like we did in Returns research) that participants felt they wanted to keep their 'work' and 'home / personal' lives separate. </a:t>
            </a:r>
            <a:endParaRPr lang="en-US"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It was felt that using a personal government gateway login would be to breach the work / private lives with participants worried about </a:t>
            </a:r>
            <a:r>
              <a:rPr lang="en-GB" sz="1400">
                <a:solidFill>
                  <a:schemeClr val="tx1">
                    <a:lumMod val="65000"/>
                    <a:lumOff val="35000"/>
                  </a:schemeClr>
                </a:solidFill>
                <a:latin typeface="Arial"/>
                <a:cs typeface="Arial"/>
              </a:rPr>
              <a:t>bleeding information from one into the other.</a:t>
            </a:r>
            <a:endParaRPr lang="en-GB">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pic>
        <p:nvPicPr>
          <p:cNvPr id="2" name="Picture 1" descr="A screenshot of a computer&#10;&#10;Description automatically generated">
            <a:extLst>
              <a:ext uri="{FF2B5EF4-FFF2-40B4-BE49-F238E27FC236}">
                <a16:creationId xmlns:a16="http://schemas.microsoft.com/office/drawing/2014/main" id="{0898F23C-B6FE-62BD-92EB-BB8EA243CAB5}"/>
              </a:ext>
            </a:extLst>
          </p:cNvPr>
          <p:cNvPicPr>
            <a:picLocks noChangeAspect="1"/>
          </p:cNvPicPr>
          <p:nvPr/>
        </p:nvPicPr>
        <p:blipFill>
          <a:blip r:embed="rId3"/>
          <a:stretch>
            <a:fillRect/>
          </a:stretch>
        </p:blipFill>
        <p:spPr>
          <a:xfrm>
            <a:off x="5361827" y="1256564"/>
            <a:ext cx="2806523"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67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23</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When signing up for a Defra ID account, participants were then unclear if they should be including address details for themselves or for their organisation.</a:t>
            </a:r>
            <a:endParaRPr lang="en-GB"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rPr>
              <a:t>And preferences differed, particularly given people are working remote.</a:t>
            </a:r>
            <a:endParaRPr lang="en-GB" dirty="0"/>
          </a:p>
          <a:p>
            <a:pPr marL="0" indent="0">
              <a:buNone/>
              <a:defRPr/>
            </a:pPr>
            <a:r>
              <a:rPr lang="en-GB" sz="1400" dirty="0">
                <a:solidFill>
                  <a:schemeClr val="tx1">
                    <a:lumMod val="65000"/>
                    <a:lumOff val="35000"/>
                  </a:schemeClr>
                </a:solidFill>
              </a:rPr>
              <a:t>Additionally, some participants felt they would not want their clients to see their where they live.</a:t>
            </a:r>
            <a:endParaRPr lang="en-GB" dirty="0"/>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92348335-822B-1029-630D-FC69EC547368}"/>
              </a:ext>
            </a:extLst>
          </p:cNvPr>
          <p:cNvPicPr>
            <a:picLocks noChangeAspect="1"/>
          </p:cNvPicPr>
          <p:nvPr/>
        </p:nvPicPr>
        <p:blipFill>
          <a:blip r:embed="rId3"/>
          <a:stretch>
            <a:fillRect/>
          </a:stretch>
        </p:blipFill>
        <p:spPr>
          <a:xfrm>
            <a:off x="5363552" y="1257776"/>
            <a:ext cx="2809825" cy="25679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541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1CC4AEB-8A98-215A-12D7-4DB74873ED2D}"/>
              </a:ext>
            </a:extLst>
          </p:cNvPr>
          <p:cNvPicPr>
            <a:picLocks noChangeAspect="1"/>
          </p:cNvPicPr>
          <p:nvPr/>
        </p:nvPicPr>
        <p:blipFill>
          <a:blip r:embed="rId3"/>
          <a:stretch>
            <a:fillRect/>
          </a:stretch>
        </p:blipFill>
        <p:spPr>
          <a:xfrm>
            <a:off x="5362362" y="1258491"/>
            <a:ext cx="2809825" cy="2567940"/>
          </a:xfrm>
          <a:prstGeom prst="rect">
            <a:avLst/>
          </a:prstGeom>
          <a:ln>
            <a:noFill/>
          </a:ln>
          <a:effectLst>
            <a:outerShdw blurRad="292100" dist="139700" dir="2700000" algn="tl" rotWithShape="0">
              <a:srgbClr val="333333">
                <a:alpha val="65000"/>
              </a:srgbClr>
            </a:outerShdw>
          </a:effectLst>
        </p:spPr>
      </p:pic>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24</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The same issue recurred for the email address where users were unsure to include their personal email or work email address.</a:t>
            </a:r>
            <a:endParaRPr lang="en-GB" dirty="0">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spTree>
    <p:extLst>
      <p:ext uri="{BB962C8B-B14F-4D97-AF65-F5344CB8AC3E}">
        <p14:creationId xmlns:p14="http://schemas.microsoft.com/office/powerpoint/2010/main" val="12310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25</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b="1" dirty="0">
                <a:solidFill>
                  <a:schemeClr val="tx1">
                    <a:lumMod val="65000"/>
                    <a:lumOff val="35000"/>
                  </a:schemeClr>
                </a:solidFill>
                <a:latin typeface="Arial"/>
                <a:cs typeface="Arial"/>
              </a:rPr>
              <a:t>The issue of whether an individual or organisation's details are required arose once more at the stage of discussing payment and entering invoice recipient details.</a:t>
            </a:r>
            <a:endParaRPr lang="en-GB" b="1"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Ecologists felt that it would be unlikely that an individual would be responsible for paying a licence fee and receiving an invoice. Instead, it would be an individual, causing confusion about why the pre-populated categories showed the name of the individual licence holder instead of the organisation they work for.</a:t>
            </a:r>
            <a:endParaRPr lang="en-GB"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However, ecologists presumed they'd click 'something else' which would allow them to input the name of an accounts department with an accounts@ email for their client, or an individual working in that department.</a:t>
            </a:r>
          </a:p>
          <a:p>
            <a:pPr marL="0" indent="0">
              <a:buNone/>
              <a:defRPr/>
            </a:pPr>
            <a:endParaRPr lang="en-GB" sz="1400" b="1"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E1701739-15D0-167F-9A68-DA36521C5D30}"/>
              </a:ext>
            </a:extLst>
          </p:cNvPr>
          <p:cNvPicPr>
            <a:picLocks noChangeAspect="1"/>
          </p:cNvPicPr>
          <p:nvPr/>
        </p:nvPicPr>
        <p:blipFill>
          <a:blip r:embed="rId3"/>
          <a:stretch>
            <a:fillRect/>
          </a:stretch>
        </p:blipFill>
        <p:spPr>
          <a:xfrm>
            <a:off x="4760644" y="1244961"/>
            <a:ext cx="2317420" cy="226868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38C6678-8C86-41CD-2E81-7E6FEE54612E}"/>
              </a:ext>
            </a:extLst>
          </p:cNvPr>
          <p:cNvPicPr>
            <a:picLocks noChangeAspect="1"/>
          </p:cNvPicPr>
          <p:nvPr/>
        </p:nvPicPr>
        <p:blipFill>
          <a:blip r:embed="rId4"/>
          <a:stretch>
            <a:fillRect/>
          </a:stretch>
        </p:blipFill>
        <p:spPr>
          <a:xfrm>
            <a:off x="5946940" y="2284485"/>
            <a:ext cx="2324347" cy="2272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9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c. Individual vs organisation is unclear</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26</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b="1" dirty="0">
                <a:solidFill>
                  <a:schemeClr val="tx1">
                    <a:lumMod val="65000"/>
                    <a:lumOff val="35000"/>
                  </a:schemeClr>
                </a:solidFill>
                <a:latin typeface="Arial"/>
                <a:cs typeface="Arial"/>
              </a:rPr>
              <a:t>The issue of whether an individual or organisation's details are required arose once more at the stage of discussing payment and entering invoice recipient details.</a:t>
            </a:r>
            <a:endParaRPr lang="en-GB" b="1"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Ecologists felt that it would be unlikely that an individual would be responsible for paying a licence fee and receiving an invoice. Instead, it would be an individual, causing confusion about why the pre-populated categories showed the name of the individual licence holder instead of the organisation they work for.</a:t>
            </a:r>
            <a:endParaRPr lang="en-GB"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However, ecologists presumed they'd click 'something else' which would allow them to input the name of an accounts department with an accounts@ email for their client, or an individual working in that department.</a:t>
            </a:r>
          </a:p>
          <a:p>
            <a:pPr marL="0" indent="0">
              <a:buNone/>
              <a:defRPr/>
            </a:pPr>
            <a:endParaRPr lang="en-GB" sz="1400" b="1"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b="1" dirty="0">
              <a:solidFill>
                <a:schemeClr val="tx1">
                  <a:lumMod val="65000"/>
                  <a:lumOff val="3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E1701739-15D0-167F-9A68-DA36521C5D30}"/>
              </a:ext>
            </a:extLst>
          </p:cNvPr>
          <p:cNvPicPr>
            <a:picLocks noChangeAspect="1"/>
          </p:cNvPicPr>
          <p:nvPr/>
        </p:nvPicPr>
        <p:blipFill>
          <a:blip r:embed="rId3"/>
          <a:stretch>
            <a:fillRect/>
          </a:stretch>
        </p:blipFill>
        <p:spPr>
          <a:xfrm>
            <a:off x="4760644" y="1244961"/>
            <a:ext cx="2317420" cy="226868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38C6678-8C86-41CD-2E81-7E6FEE54612E}"/>
              </a:ext>
            </a:extLst>
          </p:cNvPr>
          <p:cNvPicPr>
            <a:picLocks noChangeAspect="1"/>
          </p:cNvPicPr>
          <p:nvPr/>
        </p:nvPicPr>
        <p:blipFill>
          <a:blip r:embed="rId4"/>
          <a:stretch>
            <a:fillRect/>
          </a:stretch>
        </p:blipFill>
        <p:spPr>
          <a:xfrm>
            <a:off x="5946940" y="2284485"/>
            <a:ext cx="2324347" cy="2272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732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d. Other roles not included</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27</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b="1" dirty="0">
                <a:solidFill>
                  <a:schemeClr val="tx1">
                    <a:lumMod val="65000"/>
                    <a:lumOff val="35000"/>
                  </a:schemeClr>
                </a:solidFill>
                <a:latin typeface="Arial"/>
                <a:cs typeface="Arial"/>
              </a:rPr>
              <a:t>Junior ecologists</a:t>
            </a:r>
          </a:p>
          <a:p>
            <a:pPr marL="0" indent="0">
              <a:buNone/>
              <a:defRPr/>
            </a:pPr>
            <a:r>
              <a:rPr lang="en-GB" sz="1400" dirty="0">
                <a:solidFill>
                  <a:schemeClr val="tx1">
                    <a:lumMod val="65000"/>
                    <a:lumOff val="35000"/>
                  </a:schemeClr>
                </a:solidFill>
                <a:latin typeface="Arial"/>
                <a:cs typeface="Arial"/>
              </a:rPr>
              <a:t>Participants were unsure where Junior ecologists would fit here, assuming they might fit into 'I am someone else.'</a:t>
            </a:r>
            <a:endParaRPr lang="en-GB">
              <a:solidFill>
                <a:schemeClr val="tx1">
                  <a:lumMod val="65000"/>
                  <a:lumOff val="35000"/>
                </a:schemeClr>
              </a:solidFill>
            </a:endParaRPr>
          </a:p>
          <a:p>
            <a:pPr marL="0" indent="0">
              <a:buNone/>
              <a:defRPr/>
            </a:pPr>
            <a:r>
              <a:rPr lang="en-GB" sz="1400" b="1" dirty="0">
                <a:solidFill>
                  <a:schemeClr val="tx1">
                    <a:lumMod val="65000"/>
                    <a:lumOff val="35000"/>
                  </a:schemeClr>
                </a:solidFill>
                <a:latin typeface="Arial"/>
                <a:cs typeface="Arial"/>
              </a:rPr>
              <a:t>Class licence holders</a:t>
            </a:r>
          </a:p>
          <a:p>
            <a:pPr marL="0" indent="0">
              <a:buNone/>
              <a:defRPr/>
            </a:pPr>
            <a:r>
              <a:rPr lang="en-GB" sz="1400" dirty="0">
                <a:solidFill>
                  <a:schemeClr val="tx1">
                    <a:lumMod val="65000"/>
                    <a:lumOff val="35000"/>
                  </a:schemeClr>
                </a:solidFill>
                <a:latin typeface="Arial"/>
                <a:cs typeface="Arial"/>
              </a:rPr>
              <a:t>Class licence holders were unclear about whether they would be considered the 'licence holder' or 'the main ecologist.'</a:t>
            </a:r>
            <a:endParaRPr lang="en-GB" dirty="0">
              <a:solidFill>
                <a:schemeClr val="tx1">
                  <a:lumMod val="65000"/>
                  <a:lumOff val="35000"/>
                </a:schemeClr>
              </a:solidFill>
            </a:endParaRPr>
          </a:p>
          <a:p>
            <a:pPr marL="0" indent="0">
              <a:buNone/>
              <a:defRPr/>
            </a:pPr>
            <a:r>
              <a:rPr lang="en-GB" sz="1400" b="1" dirty="0">
                <a:solidFill>
                  <a:schemeClr val="tx1">
                    <a:lumMod val="65000"/>
                    <a:lumOff val="35000"/>
                  </a:schemeClr>
                </a:solidFill>
                <a:latin typeface="Arial"/>
                <a:cs typeface="Arial"/>
              </a:rPr>
              <a:t>Applicants</a:t>
            </a:r>
          </a:p>
          <a:p>
            <a:pPr marL="0" indent="0">
              <a:buNone/>
              <a:defRPr/>
            </a:pPr>
            <a:r>
              <a:rPr lang="en-GB" sz="1400" dirty="0">
                <a:solidFill>
                  <a:schemeClr val="tx1">
                    <a:lumMod val="65000"/>
                    <a:lumOff val="35000"/>
                  </a:schemeClr>
                </a:solidFill>
                <a:latin typeface="Arial"/>
                <a:cs typeface="Arial"/>
              </a:rPr>
              <a:t>We had an indication that applicants likely do not apply for A24 badger licences, making the applicant option superfluous, but we can't be entirely confident about this without further research.</a:t>
            </a: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p:txBody>
      </p:sp>
      <p:pic>
        <p:nvPicPr>
          <p:cNvPr id="2" name="Picture 1" descr="A screenshot of a computer&#10;&#10;Description automatically generated">
            <a:extLst>
              <a:ext uri="{FF2B5EF4-FFF2-40B4-BE49-F238E27FC236}">
                <a16:creationId xmlns:a16="http://schemas.microsoft.com/office/drawing/2014/main" id="{9CD296AF-55E1-EE0C-38E8-C8DA59049199}"/>
              </a:ext>
            </a:extLst>
          </p:cNvPr>
          <p:cNvPicPr>
            <a:picLocks noChangeAspect="1"/>
          </p:cNvPicPr>
          <p:nvPr/>
        </p:nvPicPr>
        <p:blipFill>
          <a:blip r:embed="rId3"/>
          <a:stretch>
            <a:fillRect/>
          </a:stretch>
        </p:blipFill>
        <p:spPr>
          <a:xfrm>
            <a:off x="5341020" y="1244311"/>
            <a:ext cx="2518311" cy="2462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3617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850652"/>
            <a:ext cx="6081104" cy="960052"/>
          </a:xfrm>
        </p:spPr>
        <p:txBody>
          <a:bodyPr wrap="square" anchor="b">
            <a:normAutofit/>
          </a:bodyPr>
          <a:lstStyle/>
          <a:p>
            <a:r>
              <a:rPr lang="en-GB" altLang="en-US" sz="3300" dirty="0">
                <a:latin typeface="Arial"/>
                <a:cs typeface="Arial"/>
              </a:rPr>
              <a:t>3.  What we got right</a:t>
            </a:r>
          </a:p>
        </p:txBody>
      </p:sp>
    </p:spTree>
    <p:extLst>
      <p:ext uri="{BB962C8B-B14F-4D97-AF65-F5344CB8AC3E}">
        <p14:creationId xmlns:p14="http://schemas.microsoft.com/office/powerpoint/2010/main" val="84687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Registering for an account</a:t>
            </a:r>
            <a:endParaRPr lang="en-US" dirty="0"/>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29</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Participants understood they were signing up for a Defra account, and were able to articulate their expectations for what an account would and allow them to do, which was accurate.</a:t>
            </a:r>
            <a:endParaRPr lang="en-US"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p:txBody>
      </p:sp>
      <p:pic>
        <p:nvPicPr>
          <p:cNvPr id="2" name="Picture 1" descr="A screenshot of a computer&#10;&#10;Description automatically generated">
            <a:extLst>
              <a:ext uri="{FF2B5EF4-FFF2-40B4-BE49-F238E27FC236}">
                <a16:creationId xmlns:a16="http://schemas.microsoft.com/office/drawing/2014/main" id="{8A3B780C-28D2-A70E-E495-83F53D2BC429}"/>
              </a:ext>
            </a:extLst>
          </p:cNvPr>
          <p:cNvPicPr>
            <a:picLocks noChangeAspect="1"/>
          </p:cNvPicPr>
          <p:nvPr/>
        </p:nvPicPr>
        <p:blipFill>
          <a:blip r:embed="rId3"/>
          <a:stretch>
            <a:fillRect/>
          </a:stretch>
        </p:blipFill>
        <p:spPr>
          <a:xfrm>
            <a:off x="5326794" y="1281546"/>
            <a:ext cx="2580533" cy="23691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57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What we wanted to learn</a:t>
            </a:r>
            <a:endParaRPr lang="en-US" dirty="0"/>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82645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What?</a:t>
            </a:r>
          </a:p>
          <a:p>
            <a:pPr>
              <a:defRPr/>
            </a:pPr>
            <a:r>
              <a:rPr lang="en-GB" sz="1400" dirty="0">
                <a:solidFill>
                  <a:schemeClr val="tx1">
                    <a:lumMod val="65000"/>
                    <a:lumOff val="35000"/>
                  </a:schemeClr>
                </a:solidFill>
                <a:latin typeface="Arial"/>
                <a:cs typeface="Arial"/>
              </a:rPr>
              <a:t>Who is involved in producing a licence application and what access do they have to the form?</a:t>
            </a:r>
            <a:endParaRPr lang="en-US" sz="1400">
              <a:solidFill>
                <a:schemeClr val="tx1">
                  <a:lumMod val="65000"/>
                  <a:lumOff val="35000"/>
                </a:schemeClr>
              </a:solidFill>
              <a:latin typeface="Arial"/>
              <a:cs typeface="Arial"/>
            </a:endParaRPr>
          </a:p>
          <a:p>
            <a:pPr>
              <a:defRPr/>
            </a:pPr>
            <a:r>
              <a:rPr lang="en-GB" sz="1400" dirty="0">
                <a:solidFill>
                  <a:schemeClr val="tx1">
                    <a:lumMod val="65000"/>
                    <a:lumOff val="35000"/>
                  </a:schemeClr>
                </a:solidFill>
                <a:latin typeface="Arial"/>
                <a:cs typeface="Arial"/>
              </a:rPr>
              <a:t>How usable is the contact details and integrated identity management solution? </a:t>
            </a:r>
          </a:p>
          <a:p>
            <a:pPr marL="0" indent="0">
              <a:buNone/>
              <a:defRPr/>
            </a:pPr>
            <a:endParaRPr lang="en-GB" sz="1500" dirty="0">
              <a:solidFill>
                <a:schemeClr val="tx1">
                  <a:lumMod val="65000"/>
                  <a:lumOff val="35000"/>
                </a:schemeClr>
              </a:solidFill>
              <a:latin typeface="Arial"/>
              <a:cs typeface="Arial"/>
            </a:endParaRPr>
          </a:p>
          <a:p>
            <a:pPr marL="0" indent="0">
              <a:buNone/>
              <a:defRPr/>
            </a:pPr>
            <a:r>
              <a:rPr lang="en-GB" sz="1500" dirty="0">
                <a:solidFill>
                  <a:schemeClr val="tx1">
                    <a:lumMod val="65000"/>
                    <a:lumOff val="35000"/>
                  </a:schemeClr>
                </a:solidFill>
                <a:latin typeface="Arial"/>
                <a:cs typeface="Arial"/>
              </a:rPr>
              <a:t>How?</a:t>
            </a:r>
            <a:endParaRPr lang="en-US" sz="1500" dirty="0">
              <a:solidFill>
                <a:schemeClr val="tx1">
                  <a:lumMod val="65000"/>
                  <a:lumOff val="35000"/>
                </a:schemeClr>
              </a:solidFill>
              <a:latin typeface="Arial"/>
              <a:cs typeface="Arial"/>
            </a:endParaRPr>
          </a:p>
          <a:p>
            <a:pPr>
              <a:defRPr/>
            </a:pPr>
            <a:r>
              <a:rPr lang="en-GB" sz="1400" dirty="0">
                <a:solidFill>
                  <a:schemeClr val="tx1">
                    <a:lumMod val="65000"/>
                    <a:lumOff val="35000"/>
                  </a:schemeClr>
                </a:solidFill>
                <a:latin typeface="Arial"/>
                <a:cs typeface="Arial"/>
              </a:rPr>
              <a:t>Mini (30 minute) contextual interview </a:t>
            </a:r>
          </a:p>
          <a:p>
            <a:pPr>
              <a:defRPr/>
            </a:pPr>
            <a:r>
              <a:rPr lang="en-GB" sz="1400" dirty="0">
                <a:solidFill>
                  <a:schemeClr val="tx1">
                    <a:lumMod val="65000"/>
                    <a:lumOff val="35000"/>
                  </a:schemeClr>
                </a:solidFill>
                <a:latin typeface="Arial"/>
                <a:cs typeface="Arial"/>
              </a:rPr>
              <a:t>Usability test (30 minute) using a prototype</a:t>
            </a:r>
            <a:endParaRPr lang="en-GB" dirty="0">
              <a:solidFill>
                <a:schemeClr val="tx1">
                  <a:lumMod val="65000"/>
                  <a:lumOff val="35000"/>
                </a:schemeClr>
              </a:solidFill>
            </a:endParaRPr>
          </a:p>
          <a:p>
            <a:pPr>
              <a:defRPr/>
            </a:pPr>
            <a:endParaRPr lang="en-GB" sz="1500"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2030865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Ecologists recognised that the IDM solution pulled through their details from registration.</a:t>
            </a:r>
            <a:endParaRPr lang="en-US" dirty="0"/>
          </a:p>
          <a:p>
            <a:endParaRPr lang="en-GB" dirty="0">
              <a:solidFill>
                <a:srgbClr val="00A33B"/>
              </a:solidFill>
            </a:endParaRPr>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30</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400"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Ecologist details pre-populated and participants all understood this was due to the information they had previously filled out at registration being automatically pulled through for them.</a:t>
            </a:r>
            <a:endParaRPr lang="en-GB" dirty="0">
              <a:solidFill>
                <a:schemeClr val="tx1">
                  <a:lumMod val="65000"/>
                  <a:lumOff val="35000"/>
                </a:schemeClr>
              </a:solidFill>
            </a:endParaRPr>
          </a:p>
          <a:p>
            <a:pPr marL="0" indent="0">
              <a:buNone/>
              <a:defRPr/>
            </a:pPr>
            <a:endParaRPr lang="en-GB" sz="1400" dirty="0">
              <a:solidFill>
                <a:schemeClr val="tx1">
                  <a:lumMod val="65000"/>
                  <a:lumOff val="35000"/>
                </a:schemeClr>
              </a:solidFill>
              <a:latin typeface="Arial"/>
              <a:cs typeface="Arial"/>
            </a:endParaRPr>
          </a:p>
        </p:txBody>
      </p:sp>
      <p:pic>
        <p:nvPicPr>
          <p:cNvPr id="4" name="Picture 3" descr="A screenshot of a computer&#10;&#10;Description automatically generated">
            <a:extLst>
              <a:ext uri="{FF2B5EF4-FFF2-40B4-BE49-F238E27FC236}">
                <a16:creationId xmlns:a16="http://schemas.microsoft.com/office/drawing/2014/main" id="{9E01FDE7-A279-785B-8F83-F9CA65C671A3}"/>
              </a:ext>
            </a:extLst>
          </p:cNvPr>
          <p:cNvPicPr>
            <a:picLocks noChangeAspect="1"/>
          </p:cNvPicPr>
          <p:nvPr/>
        </p:nvPicPr>
        <p:blipFill>
          <a:blip r:embed="rId3"/>
          <a:stretch>
            <a:fillRect/>
          </a:stretch>
        </p:blipFill>
        <p:spPr>
          <a:xfrm>
            <a:off x="5321970" y="1571192"/>
            <a:ext cx="2587584" cy="252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261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850652"/>
            <a:ext cx="6081104" cy="960052"/>
          </a:xfrm>
        </p:spPr>
        <p:txBody>
          <a:bodyPr wrap="square" anchor="b">
            <a:normAutofit/>
          </a:bodyPr>
          <a:lstStyle/>
          <a:p>
            <a:r>
              <a:rPr lang="en-GB" altLang="en-US" sz="3300" dirty="0">
                <a:latin typeface="Arial"/>
                <a:cs typeface="Arial"/>
              </a:rPr>
              <a:t>4.  Standalone usability issues</a:t>
            </a:r>
          </a:p>
        </p:txBody>
      </p:sp>
    </p:spTree>
    <p:extLst>
      <p:ext uri="{BB962C8B-B14F-4D97-AF65-F5344CB8AC3E}">
        <p14:creationId xmlns:p14="http://schemas.microsoft.com/office/powerpoint/2010/main" val="83343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0F6D823-86C2-7C4D-4B35-A35345D2811C}"/>
              </a:ext>
            </a:extLst>
          </p:cNvPr>
          <p:cNvPicPr>
            <a:picLocks noChangeAspect="1"/>
          </p:cNvPicPr>
          <p:nvPr/>
        </p:nvPicPr>
        <p:blipFill>
          <a:blip r:embed="rId3"/>
          <a:stretch>
            <a:fillRect/>
          </a:stretch>
        </p:blipFill>
        <p:spPr>
          <a:xfrm>
            <a:off x="5328247" y="1280680"/>
            <a:ext cx="2577194" cy="2514600"/>
          </a:xfrm>
          <a:prstGeom prst="rect">
            <a:avLst/>
          </a:prstGeom>
          <a:ln>
            <a:noFill/>
          </a:ln>
          <a:effectLst>
            <a:outerShdw blurRad="292100" dist="139700" dir="2700000" algn="tl" rotWithShape="0">
              <a:srgbClr val="333333">
                <a:alpha val="65000"/>
              </a:srgbClr>
            </a:outerShdw>
          </a:effectLst>
        </p:spPr>
      </p:pic>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Land ownership can be complex</a:t>
            </a:r>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32</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While participants understood this page, situations could be complex, for example with more than one landowner developing a site and both owning the land but not all of it individually.</a:t>
            </a:r>
            <a:endParaRPr lang="en-US" dirty="0">
              <a:solidFill>
                <a:schemeClr val="tx1">
                  <a:lumMod val="65000"/>
                  <a:lumOff val="35000"/>
                </a:schemeClr>
              </a:solidFill>
            </a:endParaRPr>
          </a:p>
          <a:p>
            <a:pPr marL="0" indent="0">
              <a:buNone/>
              <a:defRPr/>
            </a:pPr>
            <a:r>
              <a:rPr lang="en-GB" sz="1400" b="1" dirty="0">
                <a:solidFill>
                  <a:schemeClr val="tx1">
                    <a:lumMod val="65000"/>
                    <a:lumOff val="35000"/>
                  </a:schemeClr>
                </a:solidFill>
                <a:latin typeface="Arial"/>
                <a:cs typeface="Arial"/>
              </a:rPr>
              <a:t>It was therefore not clear where this would fit in the options and one participant felt unsure about what would happen if they selected 'no.'</a:t>
            </a:r>
            <a:endParaRPr lang="en-GB" sz="1400" b="1">
              <a:solidFill>
                <a:schemeClr val="tx1">
                  <a:lumMod val="65000"/>
                  <a:lumOff val="35000"/>
                </a:schemeClr>
              </a:solidFill>
            </a:endParaRPr>
          </a:p>
          <a:p>
            <a:pPr>
              <a:buNone/>
              <a:defRPr/>
            </a:pPr>
            <a:endParaRPr lang="en-US" dirty="0">
              <a:solidFill>
                <a:schemeClr val="tx1">
                  <a:lumMod val="65000"/>
                  <a:lumOff val="35000"/>
                </a:schemeClr>
              </a:solidFill>
            </a:endParaRPr>
          </a:p>
        </p:txBody>
      </p:sp>
    </p:spTree>
    <p:extLst>
      <p:ext uri="{BB962C8B-B14F-4D97-AF65-F5344CB8AC3E}">
        <p14:creationId xmlns:p14="http://schemas.microsoft.com/office/powerpoint/2010/main" val="1430990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The "project" and "permissions" being asked about weren't necessarily clear </a:t>
            </a:r>
            <a:endParaRPr lang="en-US" dirty="0"/>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33</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400"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The "project" and "permissions" being asked about weren't necessarily clear, although, all participants either understood immediately, or deduced it was regarding the construction / development work</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However, this can still be a difficult question to answer. This is because the ecologist may not know the answers to these questions or because consent may be granted but suspended or inactive.</a:t>
            </a:r>
            <a:endParaRPr lang="en-GB" dirty="0">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p:txBody>
      </p:sp>
      <p:pic>
        <p:nvPicPr>
          <p:cNvPr id="5" name="Picture 4" descr="A screenshot of a computer&#10;&#10;Description automatically generated">
            <a:extLst>
              <a:ext uri="{FF2B5EF4-FFF2-40B4-BE49-F238E27FC236}">
                <a16:creationId xmlns:a16="http://schemas.microsoft.com/office/drawing/2014/main" id="{B978299C-B91C-3061-F6E7-1471B878F2AB}"/>
              </a:ext>
            </a:extLst>
          </p:cNvPr>
          <p:cNvPicPr>
            <a:picLocks noChangeAspect="1"/>
          </p:cNvPicPr>
          <p:nvPr/>
        </p:nvPicPr>
        <p:blipFill>
          <a:blip r:embed="rId3"/>
          <a:stretch>
            <a:fillRect/>
          </a:stretch>
        </p:blipFill>
        <p:spPr>
          <a:xfrm>
            <a:off x="5319219" y="1573573"/>
            <a:ext cx="2743324" cy="2514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1751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E07650-7BB5-4D66-4322-38215CE958CD}"/>
              </a:ext>
            </a:extLst>
          </p:cNvPr>
          <p:cNvPicPr>
            <a:picLocks noChangeAspect="1"/>
          </p:cNvPicPr>
          <p:nvPr/>
        </p:nvPicPr>
        <p:blipFill>
          <a:blip r:embed="rId3"/>
          <a:stretch>
            <a:fillRect/>
          </a:stretch>
        </p:blipFill>
        <p:spPr>
          <a:xfrm>
            <a:off x="5320300" y="1572058"/>
            <a:ext cx="2746787" cy="2518064"/>
          </a:xfrm>
          <a:prstGeom prst="rect">
            <a:avLst/>
          </a:prstGeom>
          <a:ln>
            <a:noFill/>
          </a:ln>
          <a:effectLst>
            <a:outerShdw blurRad="292100" dist="139700" dir="2700000" algn="tl" rotWithShape="0">
              <a:srgbClr val="333333">
                <a:alpha val="65000"/>
              </a:srgbClr>
            </a:outerShdw>
          </a:effectLst>
        </p:spPr>
      </p:pic>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Repetition of start page and licence type</a:t>
            </a:r>
            <a:endParaRPr lang="en-US" dirty="0"/>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34</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While the repetition of a start page here was surprising, participants understood this was a return to applying for a licence after a brief digression.</a:t>
            </a:r>
            <a:endParaRPr lang="en-US"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However, the lack of description of the licence type being applied for became starker at this period.</a:t>
            </a:r>
            <a:endParaRPr lang="en-GB"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One participant felt it is the most important piece of information and should be higher up in the hierarchy, rather than buried as a subheading.</a:t>
            </a:r>
          </a:p>
          <a:p>
            <a:pPr marL="0" indent="0">
              <a:buNone/>
              <a:defRPr/>
            </a:pPr>
            <a:endParaRPr lang="en-GB" sz="1400" dirty="0">
              <a:solidFill>
                <a:schemeClr val="tx1">
                  <a:lumMod val="65000"/>
                  <a:lumOff val="35000"/>
                </a:schemeClr>
              </a:solidFill>
            </a:endParaRPr>
          </a:p>
          <a:p>
            <a:pPr marL="0" indent="0">
              <a:buNone/>
              <a:defRPr/>
            </a:pPr>
            <a:endParaRPr lang="en-GB" sz="1400" dirty="0">
              <a:solidFill>
                <a:schemeClr val="tx1">
                  <a:lumMod val="65000"/>
                  <a:lumOff val="35000"/>
                </a:schemeClr>
              </a:solidFill>
            </a:endParaRPr>
          </a:p>
        </p:txBody>
      </p:sp>
    </p:spTree>
    <p:extLst>
      <p:ext uri="{BB962C8B-B14F-4D97-AF65-F5344CB8AC3E}">
        <p14:creationId xmlns:p14="http://schemas.microsoft.com/office/powerpoint/2010/main" val="1345782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All participants clicked on, or wanted to click on the T&amp;Cs</a:t>
            </a:r>
            <a:endParaRPr lang="en-US" dirty="0"/>
          </a:p>
          <a:p>
            <a:endParaRPr lang="en-GB" dirty="0">
              <a:solidFill>
                <a:srgbClr val="00A33B"/>
              </a:solidFill>
            </a:endParaRPr>
          </a:p>
          <a:p>
            <a:endParaRPr lang="en-GB" dirty="0">
              <a:solidFill>
                <a:srgbClr val="00A33B"/>
              </a:solidFill>
            </a:endParaRPr>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35</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400"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For one ecologist, this was because they needed to check that the terms and conditions, they were signing up to would mean they are still able to remain compliant within their organisation when it comes to GDPR.</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For others, this was because they assumed they were signing up using their personal government gateway account, and they wanted to ensure they would understand what it would mean in terms of linking their personal and professional accounts.</a:t>
            </a:r>
          </a:p>
          <a:p>
            <a:pPr marL="0" indent="0">
              <a:buNone/>
              <a:defRPr/>
            </a:pPr>
            <a:r>
              <a:rPr lang="en-GB" sz="1400" dirty="0">
                <a:solidFill>
                  <a:schemeClr val="tx1">
                    <a:lumMod val="65000"/>
                    <a:lumOff val="35000"/>
                  </a:schemeClr>
                </a:solidFill>
                <a:latin typeface="Arial"/>
                <a:cs typeface="Arial"/>
              </a:rPr>
              <a:t>For all participants, they wanted to check there was nothing 'untoward' they would be signing up to.</a:t>
            </a:r>
          </a:p>
          <a:p>
            <a:pPr marL="0" indent="0">
              <a:buNone/>
              <a:defRPr/>
            </a:pPr>
            <a:endParaRPr lang="en-GB" sz="1400" dirty="0">
              <a:solidFill>
                <a:schemeClr val="tx1">
                  <a:lumMod val="65000"/>
                  <a:lumOff val="35000"/>
                </a:schemeClr>
              </a:solidFill>
              <a:latin typeface="Arial"/>
              <a:cs typeface="Arial"/>
            </a:endParaRPr>
          </a:p>
        </p:txBody>
      </p:sp>
      <p:pic>
        <p:nvPicPr>
          <p:cNvPr id="2" name="Picture 1" descr="A screenshot of a computer&#10;&#10;Description automatically generated">
            <a:extLst>
              <a:ext uri="{FF2B5EF4-FFF2-40B4-BE49-F238E27FC236}">
                <a16:creationId xmlns:a16="http://schemas.microsoft.com/office/drawing/2014/main" id="{BF0A6466-4489-BE07-2034-9FAB76DBC270}"/>
              </a:ext>
            </a:extLst>
          </p:cNvPr>
          <p:cNvPicPr>
            <a:picLocks noChangeAspect="1"/>
          </p:cNvPicPr>
          <p:nvPr/>
        </p:nvPicPr>
        <p:blipFill>
          <a:blip r:embed="rId3"/>
          <a:stretch>
            <a:fillRect/>
          </a:stretch>
        </p:blipFill>
        <p:spPr>
          <a:xfrm>
            <a:off x="5320524" y="1594788"/>
            <a:ext cx="2592641" cy="2379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3948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All participants clicked on, or wanted to click on, the T&amp;Cs</a:t>
            </a:r>
            <a:endParaRPr lang="en-US" dirty="0"/>
          </a:p>
          <a:p>
            <a:endParaRPr lang="en-GB" dirty="0">
              <a:solidFill>
                <a:srgbClr val="00A33B"/>
              </a:solidFill>
            </a:endParaRPr>
          </a:p>
          <a:p>
            <a:endParaRPr lang="en-GB" dirty="0">
              <a:solidFill>
                <a:srgbClr val="00A33B"/>
              </a:solidFill>
            </a:endParaRPr>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36</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400" dirty="0">
              <a:solidFill>
                <a:schemeClr val="tx1">
                  <a:lumMod val="65000"/>
                  <a:lumOff val="35000"/>
                </a:schemeClr>
              </a:solidFill>
              <a:latin typeface="Arial"/>
              <a:cs typeface="Arial"/>
            </a:endParaRPr>
          </a:p>
          <a:p>
            <a:pPr marL="0" indent="0">
              <a:buNone/>
              <a:defRPr/>
            </a:pPr>
            <a:r>
              <a:rPr lang="en-GB" sz="1400" dirty="0">
                <a:solidFill>
                  <a:schemeClr val="tx1">
                    <a:lumMod val="65000"/>
                    <a:lumOff val="35000"/>
                  </a:schemeClr>
                </a:solidFill>
                <a:latin typeface="Arial"/>
                <a:cs typeface="Arial"/>
              </a:rPr>
              <a:t>For one ecologist, this was because they needed to check that the terms and conditions, they were signing up to would mean they are still able to remain compliant within their organisation when it comes to GDPR.</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For others, this was because they assumed they were signing up using their personal government gateway account, and they wanted to ensure they would understand what it would mean in terms of linking their personal and professional accounts.</a:t>
            </a:r>
          </a:p>
          <a:p>
            <a:pPr marL="0" indent="0">
              <a:buNone/>
              <a:defRPr/>
            </a:pPr>
            <a:r>
              <a:rPr lang="en-GB" sz="1400" dirty="0">
                <a:solidFill>
                  <a:schemeClr val="tx1">
                    <a:lumMod val="65000"/>
                    <a:lumOff val="35000"/>
                  </a:schemeClr>
                </a:solidFill>
                <a:latin typeface="Arial"/>
                <a:cs typeface="Arial"/>
              </a:rPr>
              <a:t>For all participants, they wanted to check there was nothing problematic they would be signing up to.</a:t>
            </a:r>
          </a:p>
          <a:p>
            <a:pPr marL="0" indent="0">
              <a:buNone/>
              <a:defRPr/>
            </a:pPr>
            <a:endParaRPr lang="en-GB" sz="1400" dirty="0">
              <a:solidFill>
                <a:schemeClr val="tx1">
                  <a:lumMod val="65000"/>
                  <a:lumOff val="35000"/>
                </a:schemeClr>
              </a:solidFill>
              <a:latin typeface="Arial"/>
              <a:cs typeface="Arial"/>
            </a:endParaRPr>
          </a:p>
        </p:txBody>
      </p:sp>
      <p:pic>
        <p:nvPicPr>
          <p:cNvPr id="2" name="Picture 1" descr="A screenshot of a computer&#10;&#10;Description automatically generated">
            <a:extLst>
              <a:ext uri="{FF2B5EF4-FFF2-40B4-BE49-F238E27FC236}">
                <a16:creationId xmlns:a16="http://schemas.microsoft.com/office/drawing/2014/main" id="{BF0A6466-4489-BE07-2034-9FAB76DBC270}"/>
              </a:ext>
            </a:extLst>
          </p:cNvPr>
          <p:cNvPicPr>
            <a:picLocks noChangeAspect="1"/>
          </p:cNvPicPr>
          <p:nvPr/>
        </p:nvPicPr>
        <p:blipFill>
          <a:blip r:embed="rId3"/>
          <a:stretch>
            <a:fillRect/>
          </a:stretch>
        </p:blipFill>
        <p:spPr>
          <a:xfrm>
            <a:off x="5320524" y="1594788"/>
            <a:ext cx="2592641" cy="2379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136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What if there's no PO number?</a:t>
            </a:r>
            <a:endParaRPr lang="en-US" dirty="0"/>
          </a:p>
          <a:p>
            <a:endParaRPr lang="en-GB" dirty="0">
              <a:solidFill>
                <a:srgbClr val="00A33B"/>
              </a:solidFill>
            </a:endParaRPr>
          </a:p>
          <a:p>
            <a:endParaRPr lang="en-GB" dirty="0">
              <a:solidFill>
                <a:srgbClr val="00A33B"/>
              </a:solidFill>
            </a:endParaRPr>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37</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Participants were unclear they should proceed if their client does not have a PO system or if they do not have a PO number.</a:t>
            </a:r>
            <a:endParaRPr lang="en-US"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While most assumed they could enter a reference number, it wasn't clear what reference number would be useful or appropriate.</a:t>
            </a:r>
          </a:p>
          <a:p>
            <a:pPr marL="0" indent="0">
              <a:buNone/>
              <a:defRPr/>
            </a:pPr>
            <a:r>
              <a:rPr lang="en-GB" sz="1400" dirty="0">
                <a:solidFill>
                  <a:schemeClr val="tx1">
                    <a:lumMod val="65000"/>
                    <a:lumOff val="35000"/>
                  </a:schemeClr>
                </a:solidFill>
                <a:latin typeface="Arial"/>
                <a:cs typeface="Arial"/>
              </a:rPr>
              <a:t>In the current PDF form, there isn't a place to put a reference number, so some participants said they put nothing if there is no PO number.</a:t>
            </a:r>
            <a:endParaRPr lang="en-GB"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Some simply assumed they would enter the name of the project in the hope that it could be linked by Natural England back to the specific project, but they were not confident about this.</a:t>
            </a:r>
          </a:p>
          <a:p>
            <a:pPr marL="0" indent="0">
              <a:buNone/>
              <a:defRPr/>
            </a:pPr>
            <a:endParaRPr lang="en-GB" sz="1400" dirty="0">
              <a:solidFill>
                <a:schemeClr val="tx1">
                  <a:lumMod val="65000"/>
                  <a:lumOff val="35000"/>
                </a:schemeClr>
              </a:solidFill>
              <a:latin typeface="Arial"/>
              <a:cs typeface="Arial"/>
            </a:endParaRPr>
          </a:p>
        </p:txBody>
      </p:sp>
      <p:pic>
        <p:nvPicPr>
          <p:cNvPr id="4" name="Picture 3" descr="A screenshot of a computer&#10;&#10;Description automatically generated">
            <a:extLst>
              <a:ext uri="{FF2B5EF4-FFF2-40B4-BE49-F238E27FC236}">
                <a16:creationId xmlns:a16="http://schemas.microsoft.com/office/drawing/2014/main" id="{3ED306B0-09A1-863B-9266-3B6E905BF1BE}"/>
              </a:ext>
            </a:extLst>
          </p:cNvPr>
          <p:cNvPicPr>
            <a:picLocks noChangeAspect="1"/>
          </p:cNvPicPr>
          <p:nvPr/>
        </p:nvPicPr>
        <p:blipFill>
          <a:blip r:embed="rId3"/>
          <a:stretch>
            <a:fillRect/>
          </a:stretch>
        </p:blipFill>
        <p:spPr>
          <a:xfrm>
            <a:off x="5321970" y="1595004"/>
            <a:ext cx="2421330" cy="2376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3931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Who pays for the licence?</a:t>
            </a:r>
            <a:endParaRPr lang="en-GB" dirty="0">
              <a:solidFill>
                <a:srgbClr val="00A33B"/>
              </a:solidFill>
            </a:endParaRPr>
          </a:p>
          <a:p>
            <a:endParaRPr lang="en-GB" dirty="0">
              <a:solidFill>
                <a:srgbClr val="00A33B"/>
              </a:solidFill>
            </a:endParaRPr>
          </a:p>
          <a:p>
            <a:endParaRPr lang="en-GB" dirty="0">
              <a:solidFill>
                <a:srgbClr val="00A33B"/>
              </a:solidFill>
            </a:endParaRPr>
          </a:p>
          <a:p>
            <a:endParaRPr lang="en-GB" dirty="0">
              <a:solidFill>
                <a:srgbClr val="00A33B"/>
              </a:solidFill>
            </a:endParaRPr>
          </a:p>
          <a:p>
            <a:endParaRPr lang="en-GB" dirty="0">
              <a:solidFill>
                <a:srgbClr val="00A33B"/>
              </a:solidFill>
            </a:endParaRPr>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38</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39738" y="1155700"/>
            <a:ext cx="4111626"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dirty="0">
                <a:solidFill>
                  <a:schemeClr val="tx1">
                    <a:lumMod val="65000"/>
                    <a:lumOff val="35000"/>
                  </a:schemeClr>
                </a:solidFill>
                <a:latin typeface="Arial"/>
                <a:cs typeface="Arial"/>
              </a:rPr>
              <a:t>Ecologists implement different ways of paying for the licence application depending on the situation they face with their client.</a:t>
            </a:r>
            <a:endParaRPr lang="en-GB" sz="1400" dirty="0">
              <a:solidFill>
                <a:schemeClr val="tx1">
                  <a:lumMod val="65000"/>
                  <a:lumOff val="35000"/>
                </a:schemeClr>
              </a:solidFill>
            </a:endParaRPr>
          </a:p>
          <a:p>
            <a:pPr marL="0" indent="0">
              <a:buNone/>
              <a:defRPr/>
            </a:pPr>
            <a:r>
              <a:rPr lang="en-GB" sz="1400" dirty="0">
                <a:solidFill>
                  <a:schemeClr val="tx1">
                    <a:lumMod val="65000"/>
                    <a:lumOff val="35000"/>
                  </a:schemeClr>
                </a:solidFill>
                <a:latin typeface="Arial"/>
                <a:cs typeface="Arial"/>
              </a:rPr>
              <a:t>Some pay it themselves (their organisation) and have the client reimburse them, whereas some always insist their client pay.</a:t>
            </a:r>
            <a:endParaRPr lang="en-GB" dirty="0">
              <a:solidFill>
                <a:schemeClr val="tx1">
                  <a:lumMod val="65000"/>
                  <a:lumOff val="35000"/>
                </a:schemeClr>
              </a:solidFill>
            </a:endParaRPr>
          </a:p>
          <a:p>
            <a:pPr marL="0" indent="0">
              <a:buNone/>
              <a:defRPr/>
            </a:pPr>
            <a:endParaRPr lang="en-GB" sz="1400" dirty="0">
              <a:solidFill>
                <a:schemeClr val="tx1">
                  <a:lumMod val="65000"/>
                  <a:lumOff val="35000"/>
                </a:schemeClr>
              </a:solidFill>
              <a:latin typeface="Arial"/>
              <a:cs typeface="Arial"/>
            </a:endParaRPr>
          </a:p>
          <a:p>
            <a:pPr marL="0" indent="0">
              <a:buNone/>
              <a:defRPr/>
            </a:pPr>
            <a:endParaRPr lang="en-GB" sz="1400" dirty="0">
              <a:solidFill>
                <a:schemeClr val="tx1">
                  <a:lumMod val="65000"/>
                  <a:lumOff val="35000"/>
                </a:schemeClr>
              </a:solidFill>
              <a:latin typeface="Arial"/>
              <a:cs typeface="Arial"/>
            </a:endParaRPr>
          </a:p>
        </p:txBody>
      </p:sp>
      <p:pic>
        <p:nvPicPr>
          <p:cNvPr id="4" name="Picture 3" descr="A screenshot of a computer&#10;&#10;Description automatically generated">
            <a:extLst>
              <a:ext uri="{FF2B5EF4-FFF2-40B4-BE49-F238E27FC236}">
                <a16:creationId xmlns:a16="http://schemas.microsoft.com/office/drawing/2014/main" id="{3ED306B0-09A1-863B-9266-3B6E905BF1BE}"/>
              </a:ext>
            </a:extLst>
          </p:cNvPr>
          <p:cNvPicPr>
            <a:picLocks noChangeAspect="1"/>
          </p:cNvPicPr>
          <p:nvPr/>
        </p:nvPicPr>
        <p:blipFill>
          <a:blip r:embed="rId3"/>
          <a:stretch>
            <a:fillRect/>
          </a:stretch>
        </p:blipFill>
        <p:spPr>
          <a:xfrm>
            <a:off x="5321970" y="1595004"/>
            <a:ext cx="2421330" cy="2376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737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3730" y="642156"/>
            <a:ext cx="8264525" cy="361950"/>
          </a:xfrm>
        </p:spPr>
        <p:txBody>
          <a:bodyPr/>
          <a:lstStyle/>
          <a:p>
            <a:r>
              <a:rPr lang="en-GB">
                <a:solidFill>
                  <a:srgbClr val="00A33B"/>
                </a:solidFill>
                <a:latin typeface="Arial"/>
                <a:cs typeface="Arial"/>
              </a:rPr>
              <a:t>Summary</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39</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573995" y="1565239"/>
            <a:ext cx="6538106" cy="217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400" dirty="0">
                <a:solidFill>
                  <a:srgbClr val="374151"/>
                </a:solidFill>
                <a:latin typeface="Arial"/>
                <a:cs typeface="Arial"/>
              </a:rPr>
              <a:t>There are other user groups, besides ecologists who view and fill out the form</a:t>
            </a:r>
          </a:p>
          <a:p>
            <a:pPr>
              <a:defRPr/>
            </a:pPr>
            <a:r>
              <a:rPr lang="en-GB" sz="1400" dirty="0">
                <a:solidFill>
                  <a:srgbClr val="374151"/>
                </a:solidFill>
                <a:latin typeface="Arial"/>
                <a:cs typeface="Arial"/>
              </a:rPr>
              <a:t>User do not want to mix their personal and work government details when completing the application</a:t>
            </a:r>
            <a:endParaRPr lang="en-GB" sz="1400">
              <a:solidFill>
                <a:srgbClr val="374151"/>
              </a:solidFill>
            </a:endParaRPr>
          </a:p>
          <a:p>
            <a:pPr>
              <a:defRPr/>
            </a:pPr>
            <a:r>
              <a:rPr lang="en-GB" sz="1400" dirty="0">
                <a:solidFill>
                  <a:srgbClr val="374151"/>
                </a:solidFill>
                <a:latin typeface="Arial"/>
                <a:cs typeface="Arial"/>
              </a:rPr>
              <a:t>Users aren’t sure whether home or work details should be entered into the form</a:t>
            </a:r>
            <a:endParaRPr lang="en-GB" sz="1400" dirty="0">
              <a:solidFill>
                <a:srgbClr val="374151"/>
              </a:solidFill>
            </a:endParaRPr>
          </a:p>
          <a:p>
            <a:pPr>
              <a:defRPr/>
            </a:pPr>
            <a:r>
              <a:rPr lang="en-GB" sz="1400" dirty="0">
                <a:solidFill>
                  <a:srgbClr val="374151"/>
                </a:solidFill>
                <a:latin typeface="Arial"/>
                <a:cs typeface="Arial"/>
              </a:rPr>
              <a:t>Whose details should be entered as the point of contact for invoicing was not clear</a:t>
            </a:r>
            <a:endParaRPr lang="en-GB" sz="1400" dirty="0">
              <a:solidFill>
                <a:srgbClr val="374151"/>
              </a:solidFill>
            </a:endParaRPr>
          </a:p>
          <a:p>
            <a:pPr>
              <a:defRPr/>
            </a:pPr>
            <a:r>
              <a:rPr lang="en-GB" sz="1400" dirty="0">
                <a:solidFill>
                  <a:srgbClr val="374151"/>
                </a:solidFill>
                <a:latin typeface="Arial"/>
                <a:cs typeface="Arial"/>
              </a:rPr>
              <a:t>Pre-populated role titles were confusing </a:t>
            </a:r>
            <a:endParaRPr lang="en-GB" sz="1400" dirty="0">
              <a:solidFill>
                <a:srgbClr val="374151"/>
              </a:solidFill>
            </a:endParaRPr>
          </a:p>
          <a:p>
            <a:pPr>
              <a:defRPr/>
            </a:pPr>
            <a:endParaRPr lang="en-GB" sz="1400" dirty="0">
              <a:solidFill>
                <a:srgbClr val="374151"/>
              </a:solidFill>
            </a:endParaRPr>
          </a:p>
          <a:p>
            <a:pPr>
              <a:defRPr/>
            </a:pPr>
            <a:endParaRPr lang="en-GB" sz="1400" dirty="0">
              <a:solidFill>
                <a:srgbClr val="374151"/>
              </a:solidFill>
            </a:endParaRPr>
          </a:p>
          <a:p>
            <a:pPr>
              <a:defRPr/>
            </a:pPr>
            <a:endParaRPr lang="en-GB" sz="1400" dirty="0">
              <a:solidFill>
                <a:srgbClr val="374151"/>
              </a:solidFill>
              <a:latin typeface="Arial" charset="0"/>
              <a:cs typeface="Arial" charset="0"/>
            </a:endParaRPr>
          </a:p>
          <a:p>
            <a:pPr>
              <a:defRPr/>
            </a:pPr>
            <a:endParaRPr lang="en-GB" sz="1400" dirty="0">
              <a:solidFill>
                <a:srgbClr val="374151"/>
              </a:solidFill>
              <a:latin typeface="Arial" charset="0"/>
              <a:cs typeface="Arial" charset="0"/>
            </a:endParaRPr>
          </a:p>
          <a:p>
            <a:pPr>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Tree>
    <p:extLst>
      <p:ext uri="{BB962C8B-B14F-4D97-AF65-F5344CB8AC3E}">
        <p14:creationId xmlns:p14="http://schemas.microsoft.com/office/powerpoint/2010/main" val="199463045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We assumed</a:t>
            </a:r>
            <a:endParaRPr lang="en-US" dirty="0"/>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19205" y="1217299"/>
            <a:ext cx="361381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500" dirty="0">
                <a:solidFill>
                  <a:schemeClr val="tx1">
                    <a:lumMod val="65000"/>
                    <a:lumOff val="35000"/>
                  </a:schemeClr>
                </a:solidFill>
                <a:latin typeface="Arial"/>
                <a:cs typeface="Arial"/>
              </a:rPr>
              <a:t>Only the 'named ecologist' completes an A24 badger licence application form.  </a:t>
            </a:r>
            <a:endParaRPr lang="en-US" dirty="0">
              <a:solidFill>
                <a:schemeClr val="tx1">
                  <a:lumMod val="65000"/>
                  <a:lumOff val="35000"/>
                </a:schemeClr>
              </a:solidFill>
            </a:endParaRPr>
          </a:p>
        </p:txBody>
      </p:sp>
      <p:sp>
        <p:nvSpPr>
          <p:cNvPr id="4" name="TextBox 3">
            <a:extLst>
              <a:ext uri="{FF2B5EF4-FFF2-40B4-BE49-F238E27FC236}">
                <a16:creationId xmlns:a16="http://schemas.microsoft.com/office/drawing/2014/main" id="{A2064EE5-08C2-1206-370E-AD7609DE44F9}"/>
              </a:ext>
            </a:extLst>
          </p:cNvPr>
          <p:cNvSpPr txBox="1"/>
          <p:nvPr/>
        </p:nvSpPr>
        <p:spPr>
          <a:xfrm>
            <a:off x="4572684" y="1217261"/>
            <a:ext cx="4023086"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dirty="0">
                <a:solidFill>
                  <a:srgbClr val="595959"/>
                </a:solidFill>
                <a:latin typeface="Arial"/>
                <a:cs typeface="Arial"/>
              </a:rPr>
              <a:t>Users will be able to:</a:t>
            </a:r>
          </a:p>
          <a:p>
            <a:pPr marL="285750" indent="-285750">
              <a:buFont typeface="Arial"/>
              <a:buChar char="•"/>
            </a:pPr>
            <a:r>
              <a:rPr lang="en-GB" sz="1500" dirty="0">
                <a:solidFill>
                  <a:srgbClr val="595959"/>
                </a:solidFill>
                <a:latin typeface="Arial"/>
                <a:cs typeface="Arial"/>
              </a:rPr>
              <a:t>Sign up for a Defra ID account and</a:t>
            </a:r>
          </a:p>
          <a:p>
            <a:pPr marL="285750" indent="-285750">
              <a:buFont typeface="Arial"/>
              <a:buChar char="•"/>
            </a:pPr>
            <a:r>
              <a:rPr lang="en-GB" sz="1500" dirty="0">
                <a:solidFill>
                  <a:srgbClr val="595959"/>
                </a:solidFill>
                <a:latin typeface="Arial"/>
                <a:cs typeface="Arial"/>
              </a:rPr>
              <a:t>Add applicant details</a:t>
            </a:r>
          </a:p>
          <a:p>
            <a:pPr marL="285750" indent="-285750">
              <a:buFont typeface="Arial"/>
              <a:buChar char="•"/>
            </a:pPr>
            <a:r>
              <a:rPr lang="en-GB" sz="1500" dirty="0">
                <a:solidFill>
                  <a:srgbClr val="595959"/>
                </a:solidFill>
                <a:latin typeface="Arial"/>
                <a:cs typeface="Arial"/>
              </a:rPr>
              <a:t>Add their own details</a:t>
            </a:r>
          </a:p>
          <a:p>
            <a:pPr marL="285750" indent="-285750">
              <a:buFont typeface="Arial"/>
              <a:buChar char="•"/>
            </a:pPr>
            <a:r>
              <a:rPr lang="en-GB" sz="1500" dirty="0">
                <a:solidFill>
                  <a:srgbClr val="595959"/>
                </a:solidFill>
                <a:latin typeface="Arial"/>
                <a:cs typeface="Arial"/>
              </a:rPr>
              <a:t>Add alternate applicant details</a:t>
            </a:r>
          </a:p>
          <a:p>
            <a:pPr marL="285750" indent="-285750">
              <a:buFont typeface="Arial"/>
              <a:buChar char="•"/>
            </a:pPr>
            <a:r>
              <a:rPr lang="en-GB" sz="1500" dirty="0">
                <a:solidFill>
                  <a:srgbClr val="595959"/>
                </a:solidFill>
                <a:latin typeface="Arial"/>
                <a:cs typeface="Arial"/>
              </a:rPr>
              <a:t>Add alternate ecologist details</a:t>
            </a:r>
          </a:p>
          <a:p>
            <a:pPr marL="285750" indent="-285750">
              <a:buFont typeface="Arial"/>
              <a:buChar char="•"/>
            </a:pPr>
            <a:r>
              <a:rPr lang="en-GB" sz="1500" dirty="0">
                <a:solidFill>
                  <a:srgbClr val="595959"/>
                </a:solidFill>
                <a:latin typeface="Arial"/>
                <a:cs typeface="Arial"/>
              </a:rPr>
              <a:t>Add who to send an invoice to</a:t>
            </a:r>
          </a:p>
          <a:p>
            <a:pPr marL="285750" indent="-285750">
              <a:buFont typeface="Arial"/>
              <a:buChar char="•"/>
            </a:pPr>
            <a:endParaRPr lang="en-GB" sz="1500" dirty="0">
              <a:solidFill>
                <a:srgbClr val="595959"/>
              </a:solidFill>
              <a:latin typeface="Arial"/>
            </a:endParaRPr>
          </a:p>
          <a:p>
            <a:pPr marL="285750" indent="-285750">
              <a:buFont typeface="Arial"/>
              <a:buChar char="•"/>
            </a:pPr>
            <a:endParaRPr lang="en-GB" sz="1500" dirty="0">
              <a:solidFill>
                <a:srgbClr val="595959"/>
              </a:solidFill>
              <a:latin typeface="Arial"/>
            </a:endParaRPr>
          </a:p>
        </p:txBody>
      </p:sp>
    </p:spTree>
    <p:extLst>
      <p:ext uri="{BB962C8B-B14F-4D97-AF65-F5344CB8AC3E}">
        <p14:creationId xmlns:p14="http://schemas.microsoft.com/office/powerpoint/2010/main" val="354333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3730" y="473517"/>
            <a:ext cx="8264525" cy="361950"/>
          </a:xfrm>
        </p:spPr>
        <p:txBody>
          <a:bodyPr/>
          <a:lstStyle/>
          <a:p>
            <a:r>
              <a:rPr lang="en-GB">
                <a:solidFill>
                  <a:srgbClr val="00A33B"/>
                </a:solidFill>
                <a:latin typeface="Arial"/>
                <a:cs typeface="Arial"/>
              </a:rPr>
              <a:t>Suggestions / What next</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40</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574155" y="1176100"/>
            <a:ext cx="8103359" cy="149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GB" altLang="en-US" sz="1800" dirty="0">
                <a:solidFill>
                  <a:schemeClr val="tx1">
                    <a:lumMod val="65000"/>
                    <a:lumOff val="35000"/>
                  </a:schemeClr>
                </a:solidFill>
                <a:latin typeface="Arial"/>
                <a:cs typeface="Arial"/>
              </a:rPr>
              <a:t>Further conversations with users (especially applicants) to understand more about 'Applying for a license' journey currently happens looks and works </a:t>
            </a:r>
            <a:endParaRPr lang="en-US" dirty="0">
              <a:solidFill>
                <a:schemeClr val="tx1">
                  <a:lumMod val="65000"/>
                  <a:lumOff val="35000"/>
                </a:schemeClr>
              </a:solidFill>
            </a:endParaRPr>
          </a:p>
          <a:p>
            <a:pPr marL="285750" indent="-285750">
              <a:defRPr/>
            </a:pPr>
            <a:r>
              <a:rPr lang="en-GB" altLang="en-US" sz="1800" dirty="0">
                <a:solidFill>
                  <a:schemeClr val="tx1">
                    <a:lumMod val="65000"/>
                    <a:lumOff val="35000"/>
                  </a:schemeClr>
                </a:solidFill>
                <a:latin typeface="Arial"/>
                <a:cs typeface="Arial"/>
              </a:rPr>
              <a:t>Further testing necessary to:</a:t>
            </a:r>
            <a:endParaRPr lang="en-GB" dirty="0">
              <a:solidFill>
                <a:schemeClr val="tx1">
                  <a:lumMod val="65000"/>
                  <a:lumOff val="35000"/>
                </a:schemeClr>
              </a:solidFill>
            </a:endParaRPr>
          </a:p>
          <a:p>
            <a:pPr marL="742950" lvl="1">
              <a:defRPr/>
            </a:pPr>
            <a:r>
              <a:rPr lang="en-GB" altLang="en-US" sz="1400" dirty="0">
                <a:solidFill>
                  <a:schemeClr val="tx1">
                    <a:lumMod val="65000"/>
                    <a:lumOff val="35000"/>
                  </a:schemeClr>
                </a:solidFill>
                <a:latin typeface="Arial"/>
                <a:cs typeface="Arial"/>
              </a:rPr>
              <a:t>Establish the Government Gateway sign in options as well as clearly guiding the process</a:t>
            </a:r>
            <a:endParaRPr lang="en-GB" sz="1400">
              <a:solidFill>
                <a:schemeClr val="tx1">
                  <a:lumMod val="65000"/>
                  <a:lumOff val="35000"/>
                </a:schemeClr>
              </a:solidFill>
            </a:endParaRPr>
          </a:p>
          <a:p>
            <a:pPr marL="742950" lvl="1">
              <a:defRPr/>
            </a:pPr>
            <a:r>
              <a:rPr lang="en-GB" altLang="en-US" sz="1400" dirty="0">
                <a:solidFill>
                  <a:schemeClr val="tx1">
                    <a:lumMod val="65000"/>
                    <a:lumOff val="35000"/>
                  </a:schemeClr>
                </a:solidFill>
                <a:latin typeface="Arial"/>
                <a:cs typeface="Arial"/>
              </a:rPr>
              <a:t>Clarify and understand the roles of the participants within the application</a:t>
            </a:r>
            <a:endParaRPr lang="en-US" sz="1400">
              <a:solidFill>
                <a:schemeClr val="tx1">
                  <a:lumMod val="65000"/>
                  <a:lumOff val="35000"/>
                </a:schemeClr>
              </a:solidFill>
            </a:endParaRPr>
          </a:p>
          <a:p>
            <a:pPr marL="742950" lvl="1">
              <a:defRPr/>
            </a:pPr>
            <a:r>
              <a:rPr lang="en-GB" altLang="en-US" sz="1400" dirty="0">
                <a:solidFill>
                  <a:schemeClr val="tx1">
                    <a:lumMod val="65000"/>
                    <a:lumOff val="35000"/>
                  </a:schemeClr>
                </a:solidFill>
                <a:latin typeface="Arial"/>
                <a:cs typeface="Arial"/>
              </a:rPr>
              <a:t>Clarify whether home or work details should be entered</a:t>
            </a:r>
            <a:endParaRPr lang="en-GB" altLang="en-US" sz="1400" dirty="0">
              <a:solidFill>
                <a:schemeClr val="tx1">
                  <a:lumMod val="65000"/>
                  <a:lumOff val="35000"/>
                </a:schemeClr>
              </a:solidFill>
            </a:endParaRPr>
          </a:p>
          <a:p>
            <a:pPr marL="285750" indent="-285750">
              <a:defRPr/>
            </a:pPr>
            <a:r>
              <a:rPr lang="en-GB" altLang="en-US" sz="1800" dirty="0">
                <a:solidFill>
                  <a:schemeClr val="tx1">
                    <a:lumMod val="65000"/>
                    <a:lumOff val="35000"/>
                  </a:schemeClr>
                </a:solidFill>
                <a:latin typeface="Arial"/>
                <a:cs typeface="Arial"/>
              </a:rPr>
              <a:t>Simplify 'paying the invoice' language</a:t>
            </a:r>
            <a:endParaRPr lang="en-GB" altLang="en-US" sz="1800" dirty="0">
              <a:solidFill>
                <a:schemeClr val="tx1">
                  <a:lumMod val="65000"/>
                  <a:lumOff val="35000"/>
                </a:schemeClr>
              </a:solidFill>
            </a:endParaRPr>
          </a:p>
          <a:p>
            <a:pPr marL="285750" indent="-285750">
              <a:defRPr/>
            </a:pPr>
            <a:endParaRPr lang="en-GB" altLang="en-US" sz="1500" dirty="0">
              <a:solidFill>
                <a:srgbClr val="595959"/>
              </a:solidFill>
            </a:endParaRPr>
          </a:p>
          <a:p>
            <a:pPr marL="285750" indent="-285750">
              <a:defRPr/>
            </a:pPr>
            <a:endParaRPr lang="en-GB" altLang="en-US" sz="1500" dirty="0">
              <a:solidFill>
                <a:srgbClr val="595959"/>
              </a:solidFill>
            </a:endParaRPr>
          </a:p>
          <a:p>
            <a:pPr>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Tree>
    <p:extLst>
      <p:ext uri="{BB962C8B-B14F-4D97-AF65-F5344CB8AC3E}">
        <p14:creationId xmlns:p14="http://schemas.microsoft.com/office/powerpoint/2010/main" val="340481371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Method</a:t>
            </a:r>
          </a:p>
        </p:txBody>
      </p:sp>
      <p:sp>
        <p:nvSpPr>
          <p:cNvPr id="13315" name="Content Placeholder 2"/>
          <p:cNvSpPr>
            <a:spLocks noGrp="1"/>
          </p:cNvSpPr>
          <p:nvPr>
            <p:ph idx="1"/>
          </p:nvPr>
        </p:nvSpPr>
        <p:spPr>
          <a:xfrm>
            <a:off x="439738" y="1155700"/>
            <a:ext cx="8264525" cy="3481388"/>
          </a:xfrm>
        </p:spPr>
        <p:txBody>
          <a:bodyPr/>
          <a:lstStyle/>
          <a:p>
            <a:pPr marL="0" indent="0">
              <a:buNone/>
              <a:defRPr/>
            </a:pPr>
            <a:r>
              <a:rPr lang="en-GB" sz="1500" dirty="0">
                <a:solidFill>
                  <a:schemeClr val="tx1">
                    <a:lumMod val="65000"/>
                    <a:lumOff val="35000"/>
                  </a:schemeClr>
                </a:solidFill>
                <a:latin typeface="Arial"/>
                <a:cs typeface="Arial"/>
              </a:rPr>
              <a:t>30 minutes semi structured interview with ecologists exploring:</a:t>
            </a:r>
            <a:endParaRPr lang="en-US" dirty="0">
              <a:solidFill>
                <a:schemeClr val="tx1">
                  <a:lumMod val="65000"/>
                  <a:lumOff val="35000"/>
                </a:schemeClr>
              </a:solidFill>
            </a:endParaRPr>
          </a:p>
          <a:p>
            <a:pPr marL="285750" indent="-285750">
              <a:defRPr/>
            </a:pPr>
            <a:r>
              <a:rPr lang="en-GB" sz="1500" dirty="0">
                <a:solidFill>
                  <a:schemeClr val="tx1">
                    <a:lumMod val="65000"/>
                    <a:lumOff val="35000"/>
                  </a:schemeClr>
                </a:solidFill>
                <a:latin typeface="Arial"/>
                <a:cs typeface="Arial"/>
              </a:rPr>
              <a:t>How is a badger mitigation application is currently produced?</a:t>
            </a:r>
          </a:p>
          <a:p>
            <a:pPr marL="285750" indent="-285750">
              <a:defRPr/>
            </a:pPr>
            <a:r>
              <a:rPr lang="en-GB" sz="1500" dirty="0">
                <a:solidFill>
                  <a:schemeClr val="tx1">
                    <a:lumMod val="65000"/>
                    <a:lumOff val="35000"/>
                  </a:schemeClr>
                </a:solidFill>
                <a:latin typeface="Arial"/>
                <a:cs typeface="Arial"/>
              </a:rPr>
              <a:t>Who is involved - in particular, what is the role of Applicants?</a:t>
            </a:r>
          </a:p>
          <a:p>
            <a:pPr marL="285750" indent="-285750">
              <a:defRPr/>
            </a:pPr>
            <a:endParaRPr lang="en-GB" sz="1500" dirty="0">
              <a:solidFill>
                <a:schemeClr val="tx1">
                  <a:lumMod val="65000"/>
                  <a:lumOff val="35000"/>
                </a:schemeClr>
              </a:solidFill>
            </a:endParaRPr>
          </a:p>
          <a:p>
            <a:pPr marL="0" indent="0">
              <a:buNone/>
              <a:defRPr/>
            </a:pPr>
            <a:r>
              <a:rPr lang="en-GB" sz="1500" dirty="0">
                <a:solidFill>
                  <a:schemeClr val="tx1">
                    <a:lumMod val="65000"/>
                    <a:lumOff val="35000"/>
                  </a:schemeClr>
                </a:solidFill>
                <a:latin typeface="Arial"/>
                <a:cs typeface="Arial"/>
              </a:rPr>
              <a:t>Followed by a 30-minute usability test of a mocked-up, condensed version of Defra ID and the contact details section of the badger mitigation wildlife service. </a:t>
            </a:r>
            <a:endParaRPr lang="en-GB" sz="1500" dirty="0">
              <a:solidFill>
                <a:schemeClr val="tx1">
                  <a:lumMod val="65000"/>
                  <a:lumOff val="35000"/>
                </a:schemeClr>
              </a:solidFill>
            </a:endParaRPr>
          </a:p>
          <a:p>
            <a:pPr marL="0" indent="0">
              <a:buNone/>
              <a:defRPr/>
            </a:pPr>
            <a:endParaRPr lang="en-GB" sz="1500">
              <a:solidFill>
                <a:schemeClr val="tx1">
                  <a:lumMod val="65000"/>
                  <a:lumOff val="35000"/>
                </a:schemeClr>
              </a:solidFill>
              <a:latin typeface="Arial" charset="0"/>
              <a:cs typeface="Arial" charset="0"/>
            </a:endParaRPr>
          </a:p>
          <a:p>
            <a:pPr marL="0" indent="0">
              <a:buFont typeface="Arial" panose="020B0604020202020204" pitchFamily="34" charse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5</a:t>
            </a:fld>
            <a:endParaRPr lang="en-GB" altLang="en-US" sz="1000"/>
          </a:p>
        </p:txBody>
      </p:sp>
    </p:spTree>
    <p:extLst>
      <p:ext uri="{BB962C8B-B14F-4D97-AF65-F5344CB8AC3E}">
        <p14:creationId xmlns:p14="http://schemas.microsoft.com/office/powerpoint/2010/main" val="143769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Who we spoke to</a:t>
            </a:r>
            <a:endParaRPr lang="en-US" dirty="0"/>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6</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19205" y="1217299"/>
            <a:ext cx="361381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500" dirty="0">
                <a:solidFill>
                  <a:schemeClr val="tx1">
                    <a:lumMod val="65000"/>
                    <a:lumOff val="35000"/>
                  </a:schemeClr>
                </a:solidFill>
                <a:latin typeface="Arial"/>
                <a:cs typeface="Arial"/>
              </a:rPr>
              <a:t>6 ecologists</a:t>
            </a:r>
          </a:p>
          <a:p>
            <a:pPr>
              <a:defRPr/>
            </a:pPr>
            <a:r>
              <a:rPr lang="en-GB" sz="1500" dirty="0">
                <a:solidFill>
                  <a:schemeClr val="tx1">
                    <a:lumMod val="65000"/>
                    <a:lumOff val="35000"/>
                  </a:schemeClr>
                </a:solidFill>
                <a:latin typeface="Arial"/>
                <a:cs typeface="Arial"/>
              </a:rPr>
              <a:t>All from larger (30 + ecologist, multi-disciplinary organisations)</a:t>
            </a:r>
          </a:p>
          <a:p>
            <a:pPr>
              <a:defRPr/>
            </a:pPr>
            <a:r>
              <a:rPr lang="en-GB" sz="1500">
                <a:solidFill>
                  <a:schemeClr val="tx1">
                    <a:lumMod val="65000"/>
                    <a:lumOff val="35000"/>
                  </a:schemeClr>
                </a:solidFill>
                <a:latin typeface="Arial"/>
                <a:cs typeface="Arial"/>
              </a:rPr>
              <a:t>1 x Director</a:t>
            </a:r>
          </a:p>
          <a:p>
            <a:pPr>
              <a:defRPr/>
            </a:pPr>
            <a:r>
              <a:rPr lang="en-GB" sz="1500" dirty="0">
                <a:solidFill>
                  <a:schemeClr val="tx1">
                    <a:lumMod val="65000"/>
                    <a:lumOff val="35000"/>
                  </a:schemeClr>
                </a:solidFill>
                <a:latin typeface="Arial"/>
                <a:cs typeface="Arial"/>
              </a:rPr>
              <a:t>1 x sub-contractor</a:t>
            </a:r>
          </a:p>
          <a:p>
            <a:pPr>
              <a:defRPr/>
            </a:pPr>
            <a:r>
              <a:rPr lang="en-GB" sz="1500" dirty="0">
                <a:solidFill>
                  <a:schemeClr val="tx1">
                    <a:lumMod val="65000"/>
                    <a:lumOff val="35000"/>
                  </a:schemeClr>
                </a:solidFill>
                <a:latin typeface="Arial"/>
                <a:cs typeface="Arial"/>
              </a:rPr>
              <a:t>4 x Principal Ecologists</a:t>
            </a:r>
            <a:endParaRPr lang="en-GB" sz="1500" dirty="0">
              <a:solidFill>
                <a:schemeClr val="tx1">
                  <a:lumMod val="65000"/>
                  <a:lumOff val="35000"/>
                </a:schemeClr>
              </a:solidFill>
            </a:endParaRPr>
          </a:p>
        </p:txBody>
      </p:sp>
    </p:spTree>
    <p:extLst>
      <p:ext uri="{BB962C8B-B14F-4D97-AF65-F5344CB8AC3E}">
        <p14:creationId xmlns:p14="http://schemas.microsoft.com/office/powerpoint/2010/main" val="217724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r>
              <a:rPr lang="en-GB" dirty="0">
                <a:solidFill>
                  <a:srgbClr val="00A33B"/>
                </a:solidFill>
                <a:latin typeface="Arial"/>
                <a:cs typeface="Arial"/>
              </a:rPr>
              <a:t>Limitations</a:t>
            </a:r>
            <a:endParaRPr lang="en-US" dirty="0"/>
          </a:p>
        </p:txBody>
      </p:sp>
      <p:sp>
        <p:nvSpPr>
          <p:cNvPr id="13315" name="Content Placeholder 2"/>
          <p:cNvSpPr>
            <a:spLocks noGrp="1"/>
          </p:cNvSpPr>
          <p:nvPr>
            <p:ph idx="1"/>
          </p:nvPr>
        </p:nvSpPr>
        <p:spPr>
          <a:xfrm>
            <a:off x="563095" y="1216152"/>
            <a:ext cx="4448711" cy="3932031"/>
          </a:xfrm>
        </p:spPr>
        <p:txBody>
          <a:bodyPr/>
          <a:lstStyle/>
          <a:p>
            <a:pPr marL="285750" indent="-285750">
              <a:defRPr/>
            </a:pPr>
            <a:endParaRPr lang="en-GB" sz="1400" dirty="0">
              <a:solidFill>
                <a:srgbClr val="374151"/>
              </a:solidFill>
              <a:latin typeface="Arial"/>
              <a:cs typeface="Arial"/>
            </a:endParaRPr>
          </a:p>
          <a:p>
            <a:pPr marL="285750" indent="-285750">
              <a:defRPr/>
            </a:pP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7</a:t>
            </a:fld>
            <a:endParaRPr lang="en-GB" altLang="en-US" sz="1000"/>
          </a:p>
        </p:txBody>
      </p:sp>
      <p:sp>
        <p:nvSpPr>
          <p:cNvPr id="3" name="Content Placeholder 2">
            <a:extLst>
              <a:ext uri="{FF2B5EF4-FFF2-40B4-BE49-F238E27FC236}">
                <a16:creationId xmlns:a16="http://schemas.microsoft.com/office/drawing/2014/main" id="{3DB51996-A38F-0BB0-A447-AAF91BB985AD}"/>
              </a:ext>
            </a:extLst>
          </p:cNvPr>
          <p:cNvSpPr txBox="1">
            <a:spLocks/>
          </p:cNvSpPr>
          <p:nvPr/>
        </p:nvSpPr>
        <p:spPr bwMode="auto">
          <a:xfrm>
            <a:off x="419205" y="1217299"/>
            <a:ext cx="8271540"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500" dirty="0">
                <a:solidFill>
                  <a:schemeClr val="tx1">
                    <a:lumMod val="65000"/>
                    <a:lumOff val="35000"/>
                  </a:schemeClr>
                </a:solidFill>
                <a:latin typeface="Arial"/>
                <a:cs typeface="Arial"/>
              </a:rPr>
              <a:t>Only ecologists from larger organisations participated</a:t>
            </a:r>
          </a:p>
          <a:p>
            <a:pPr>
              <a:defRPr/>
            </a:pPr>
            <a:r>
              <a:rPr lang="en-GB" sz="1500" dirty="0">
                <a:solidFill>
                  <a:schemeClr val="tx1">
                    <a:lumMod val="65000"/>
                    <a:lumOff val="35000"/>
                  </a:schemeClr>
                </a:solidFill>
                <a:latin typeface="Arial"/>
                <a:cs typeface="Arial"/>
              </a:rPr>
              <a:t>No geographical spread represented – small pool of participants during a busy time of year</a:t>
            </a:r>
          </a:p>
          <a:p>
            <a:pPr>
              <a:defRPr/>
            </a:pPr>
            <a:r>
              <a:rPr lang="en-GB" sz="1500" dirty="0">
                <a:solidFill>
                  <a:schemeClr val="tx1">
                    <a:lumMod val="65000"/>
                    <a:lumOff val="35000"/>
                  </a:schemeClr>
                </a:solidFill>
                <a:latin typeface="Arial"/>
                <a:cs typeface="Arial"/>
              </a:rPr>
              <a:t>Only established ecologists participated (no junior ecologists)</a:t>
            </a:r>
          </a:p>
          <a:p>
            <a:pPr>
              <a:defRPr/>
            </a:pPr>
            <a:endParaRPr lang="en-GB" sz="1500" dirty="0">
              <a:solidFill>
                <a:schemeClr val="tx1">
                  <a:lumMod val="65000"/>
                  <a:lumOff val="35000"/>
                </a:schemeClr>
              </a:solidFill>
            </a:endParaRPr>
          </a:p>
          <a:p>
            <a:pPr>
              <a:defRPr/>
            </a:pPr>
            <a:endParaRPr lang="en-GB" sz="1500" dirty="0">
              <a:solidFill>
                <a:schemeClr val="tx1">
                  <a:lumMod val="65000"/>
                  <a:lumOff val="35000"/>
                </a:schemeClr>
              </a:solidFill>
            </a:endParaRPr>
          </a:p>
          <a:p>
            <a:pPr>
              <a:defRPr/>
            </a:pPr>
            <a:endParaRPr lang="en-GB" sz="1500" dirty="0">
              <a:solidFill>
                <a:schemeClr val="tx1">
                  <a:lumMod val="65000"/>
                  <a:lumOff val="35000"/>
                </a:schemeClr>
              </a:solidFill>
            </a:endParaRPr>
          </a:p>
        </p:txBody>
      </p:sp>
    </p:spTree>
    <p:extLst>
      <p:ext uri="{BB962C8B-B14F-4D97-AF65-F5344CB8AC3E}">
        <p14:creationId xmlns:p14="http://schemas.microsoft.com/office/powerpoint/2010/main" val="245487327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How we've categorised the findings</a:t>
            </a:r>
            <a:endParaRPr lang="en-GB">
              <a:solidFill>
                <a:srgbClr val="00A33B"/>
              </a:solidFill>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dirty="0"/>
              <a:pPr>
                <a:lnSpc>
                  <a:spcPct val="100000"/>
                </a:lnSpc>
                <a:spcBef>
                  <a:spcPct val="0"/>
                </a:spcBef>
                <a:buFontTx/>
                <a:buNone/>
              </a:pPr>
              <a:t>8</a:t>
            </a:fld>
            <a:endParaRPr lang="en-GB" altLang="en-US" sz="1000"/>
          </a:p>
        </p:txBody>
      </p:sp>
      <p:sp>
        <p:nvSpPr>
          <p:cNvPr id="13" name="Content Placeholder 2">
            <a:extLst>
              <a:ext uri="{FF2B5EF4-FFF2-40B4-BE49-F238E27FC236}">
                <a16:creationId xmlns:a16="http://schemas.microsoft.com/office/drawing/2014/main" id="{63212584-D27B-B6B5-4DBA-8B3F1675D3B7}"/>
              </a:ext>
            </a:extLst>
          </p:cNvPr>
          <p:cNvSpPr txBox="1">
            <a:spLocks/>
          </p:cNvSpPr>
          <p:nvPr/>
        </p:nvSpPr>
        <p:spPr bwMode="auto">
          <a:xfrm>
            <a:off x="555835" y="1287179"/>
            <a:ext cx="4775984"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400">
                <a:solidFill>
                  <a:srgbClr val="374151"/>
                </a:solidFill>
                <a:latin typeface="Arial"/>
                <a:cs typeface="Arial"/>
              </a:rPr>
              <a:t>We've categorized usability issues into three levels of impact on users: </a:t>
            </a:r>
            <a:endParaRPr lang="en-US">
              <a:solidFill>
                <a:srgbClr val="00AF41"/>
              </a:solidFill>
            </a:endParaRPr>
          </a:p>
          <a:p>
            <a:pPr marL="285750" indent="-285750">
              <a:defRPr/>
            </a:pPr>
            <a:r>
              <a:rPr lang="en-GB" sz="1400">
                <a:solidFill>
                  <a:srgbClr val="374151"/>
                </a:solidFill>
                <a:latin typeface="Arial"/>
                <a:cs typeface="Arial"/>
              </a:rPr>
              <a:t>High impact </a:t>
            </a:r>
            <a:endParaRPr lang="en-US">
              <a:solidFill>
                <a:srgbClr val="00AF41"/>
              </a:solidFill>
            </a:endParaRPr>
          </a:p>
          <a:p>
            <a:pPr marL="285750" indent="-285750">
              <a:defRPr/>
            </a:pPr>
            <a:r>
              <a:rPr lang="en-GB" sz="1400">
                <a:solidFill>
                  <a:srgbClr val="374151"/>
                </a:solidFill>
                <a:latin typeface="Arial"/>
                <a:cs typeface="Arial"/>
              </a:rPr>
              <a:t>Medium impact </a:t>
            </a:r>
            <a:endParaRPr lang="en-US">
              <a:solidFill>
                <a:srgbClr val="00AF41"/>
              </a:solidFill>
            </a:endParaRPr>
          </a:p>
          <a:p>
            <a:pPr marL="285750" indent="-285750">
              <a:defRPr/>
            </a:pPr>
            <a:r>
              <a:rPr lang="en-GB" sz="1400">
                <a:solidFill>
                  <a:srgbClr val="374151"/>
                </a:solidFill>
                <a:latin typeface="Arial"/>
                <a:cs typeface="Arial"/>
              </a:rPr>
              <a:t>Low impact</a:t>
            </a:r>
            <a:endParaRPr lang="en-US"/>
          </a:p>
          <a:p>
            <a:pPr marL="0" indent="0">
              <a:buNone/>
              <a:defRPr/>
            </a:pPr>
            <a:endParaRPr lang="en-GB" sz="1400">
              <a:solidFill>
                <a:srgbClr val="374151"/>
              </a:solidFill>
              <a:latin typeface="Arial"/>
              <a:cs typeface="Arial"/>
            </a:endParaRPr>
          </a:p>
          <a:p>
            <a:pPr marL="0" indent="0">
              <a:buNone/>
              <a:defRPr/>
            </a:pPr>
            <a:r>
              <a:rPr lang="en-GB" sz="1000">
                <a:solidFill>
                  <a:srgbClr val="374151"/>
                </a:solidFill>
                <a:latin typeface="Arial"/>
                <a:cs typeface="Arial"/>
              </a:rPr>
              <a:t>Although we initially used this research to evaluate design usability, our limited prior knowledge of user behaviours and expectations led us to use the research as an opportunity to gain insights about our users. Instead of a traditional usability test with multiple tasks and associated metrics, we conducted a cognitive walkthrough session focused on a single task (completing a report of action). While this resulted in more subjective measures of impact, the approach allowed us to better understand our users while evaluating usability.</a:t>
            </a:r>
            <a:endParaRPr lang="en-GB" sz="1000"/>
          </a:p>
          <a:p>
            <a:pPr marL="0" indent="0">
              <a:buNone/>
              <a:defRPr/>
            </a:pPr>
            <a:endParaRPr lang="en-GB" sz="1400">
              <a:solidFill>
                <a:srgbClr val="374151"/>
              </a:solidFill>
              <a:latin typeface="Arial" charset="0"/>
              <a:cs typeface="Arial" charset="0"/>
            </a:endParaRPr>
          </a:p>
        </p:txBody>
      </p:sp>
    </p:spTree>
    <p:extLst>
      <p:ext uri="{BB962C8B-B14F-4D97-AF65-F5344CB8AC3E}">
        <p14:creationId xmlns:p14="http://schemas.microsoft.com/office/powerpoint/2010/main" val="35831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39738" y="1833912"/>
            <a:ext cx="8950946" cy="215970"/>
          </a:xfrm>
        </p:spPr>
        <p:txBody>
          <a:bodyPr/>
          <a:lstStyle/>
          <a:p>
            <a:r>
              <a:rPr lang="en-GB" dirty="0">
                <a:solidFill>
                  <a:srgbClr val="00A33B"/>
                </a:solidFill>
                <a:latin typeface="Arial"/>
                <a:cs typeface="Arial"/>
              </a:rPr>
              <a:t>What we learned from usability testing </a:t>
            </a:r>
            <a:br>
              <a:rPr lang="en-GB" dirty="0">
                <a:latin typeface="Arial"/>
                <a:cs typeface="Arial"/>
              </a:rPr>
            </a:br>
            <a:r>
              <a:rPr lang="en-GB" dirty="0">
                <a:solidFill>
                  <a:srgbClr val="00A33B"/>
                </a:solidFill>
                <a:latin typeface="Arial"/>
                <a:cs typeface="Arial"/>
              </a:rPr>
              <a:t>Defra ID and the contact details</a:t>
            </a:r>
            <a:endParaRPr lang="en-US" dirty="0"/>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9</a:t>
            </a:fld>
            <a:endParaRPr lang="en-GB" altLang="en-US" sz="1000"/>
          </a:p>
        </p:txBody>
      </p:sp>
    </p:spTree>
    <p:extLst>
      <p:ext uri="{BB962C8B-B14F-4D97-AF65-F5344CB8AC3E}">
        <p14:creationId xmlns:p14="http://schemas.microsoft.com/office/powerpoint/2010/main" val="3423679824"/>
      </p:ext>
    </p:extLst>
  </p:cSld>
  <p:clrMapOvr>
    <a:masterClrMapping/>
  </p:clrMapOvr>
</p:sld>
</file>

<file path=ppt/theme/theme1.xml><?xml version="1.0" encoding="utf-8"?>
<a:theme xmlns:a="http://schemas.openxmlformats.org/drawingml/2006/main" name="defra-powerpoint-template-3">
  <a:themeElements>
    <a:clrScheme name="Defra palette">
      <a:dk1>
        <a:sysClr val="windowText" lastClr="000000"/>
      </a:dk1>
      <a:lt1>
        <a:sysClr val="window" lastClr="FFFFFF"/>
      </a:lt1>
      <a:dk2>
        <a:srgbClr val="00AF41"/>
      </a:dk2>
      <a:lt2>
        <a:srgbClr val="FFFFFF"/>
      </a:lt2>
      <a:accent1>
        <a:srgbClr val="00AF41"/>
      </a:accent1>
      <a:accent2>
        <a:srgbClr val="8FBF41"/>
      </a:accent2>
      <a:accent3>
        <a:srgbClr val="FFD500"/>
      </a:accent3>
      <a:accent4>
        <a:srgbClr val="DE2B29"/>
      </a:accent4>
      <a:accent5>
        <a:srgbClr val="F59A00"/>
      </a:accent5>
      <a:accent6>
        <a:srgbClr val="007BC4"/>
      </a:accent6>
      <a:hlink>
        <a:srgbClr val="D51067"/>
      </a:hlink>
      <a:folHlink>
        <a:srgbClr val="6D3075"/>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1756_Defra_Powerpoint_template_v3.potx" id="{9FA114EF-0F28-45DA-BD28-1DBA18000EF3}" vid="{39D81AC2-6EAA-48ED-836F-6F337E5C2D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efra document" ma:contentTypeID="0x010100A5BF1C78D9F64B679A5EBDE1C6598EBC0100EDA43E362ACA3B4B8A05C8A123E7EE7E" ma:contentTypeVersion="13" ma:contentTypeDescription="Create a new document." ma:contentTypeScope="" ma:versionID="5d47d6413b7d7241a71015bc12e73343">
  <xsd:schema xmlns:xsd="http://www.w3.org/2001/XMLSchema" xmlns:xs="http://www.w3.org/2001/XMLSchema" xmlns:p="http://schemas.microsoft.com/office/2006/metadata/properties" xmlns:ns2="662745e8-e224-48e8-a2e3-254862b8c2f5" xmlns:ns3="ccb8cbe6-973f-4375-a785-91bdeffb4b72" xmlns:ns4="http://schemas.microsoft.com/sharepoint/v4" xmlns:ns5="555ed169-aac3-430e-bb04-17c1227728d7" targetNamespace="http://schemas.microsoft.com/office/2006/metadata/properties" ma:root="true" ma:fieldsID="4b80a246f0647871d62e1892bac8ef25" ns2:_="" ns3:_="" ns4:_="" ns5:_="">
    <xsd:import namespace="662745e8-e224-48e8-a2e3-254862b8c2f5"/>
    <xsd:import namespace="ccb8cbe6-973f-4375-a785-91bdeffb4b72"/>
    <xsd:import namespace="http://schemas.microsoft.com/sharepoint/v4"/>
    <xsd:import namespace="555ed169-aac3-430e-bb04-17c1227728d7"/>
    <xsd:element name="properties">
      <xsd:complexType>
        <xsd:sequence>
          <xsd:element name="documentManagement">
            <xsd:complexType>
              <xsd:all>
                <xsd:element ref="ns2:lae2bfa7b6474897ab4a53f76ea236c7" minOccurs="0"/>
                <xsd:element ref="ns2:TaxCatchAll" minOccurs="0"/>
                <xsd:element ref="ns2:TaxCatchAllLabel" minOccurs="0"/>
                <xsd:element ref="ns2:cf401361b24e474cb011be6eb76c0e76" minOccurs="0"/>
                <xsd:element ref="ns2:n7493b4506bf40e28c373b1e51a33445" minOccurs="0"/>
                <xsd:element ref="ns2:HOMigrated" minOccurs="0"/>
                <xsd:element ref="ns2:k85d23755b3a46b5a51451cf336b2e9b" minOccurs="0"/>
                <xsd:element ref="ns2:Team" minOccurs="0"/>
                <xsd:element ref="ns2:Topic" minOccurs="0"/>
                <xsd:element ref="ns2:ddeb1fd0a9ad4436a96525d34737dc44" minOccurs="0"/>
                <xsd:element ref="ns2:fe59e9859d6a491389c5b03567f5dda5" minOccurs="0"/>
                <xsd:element ref="ns3:MediaServiceMetadata" minOccurs="0"/>
                <xsd:element ref="ns3:MediaServiceFastMetadata" minOccurs="0"/>
                <xsd:element ref="ns3:MediaServiceObjectDetectorVersions" minOccurs="0"/>
                <xsd:element ref="ns4:IconOverlay" minOccurs="0"/>
                <xsd:element ref="ns3:MediaServiceDateTaken" minOccurs="0"/>
                <xsd:element ref="ns3:MediaLengthInSeconds" minOccurs="0"/>
                <xsd:element ref="ns5:SharedWithUsers" minOccurs="0"/>
                <xsd:element ref="ns5: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2745e8-e224-48e8-a2e3-254862b8c2f5" elementFormDefault="qualified">
    <xsd:import namespace="http://schemas.microsoft.com/office/2006/documentManagement/types"/>
    <xsd:import namespace="http://schemas.microsoft.com/office/infopath/2007/PartnerControls"/>
    <xsd:element name="lae2bfa7b6474897ab4a53f76ea236c7" ma:index="8" ma:taxonomy="true" ma:internalName="lae2bfa7b6474897ab4a53f76ea236c7" ma:taxonomyFieldName="HOGovernmentSecurityClassification" ma:displayName="Government Security Classification" ma:readOnly="false" ma:default="2;#Official|14c80daa-741b-422c-9722-f71693c9ede4" ma:fieldId="{5ae2bfa7-b647-4897-ab4a-53f76ea236c7}" ma:sspId="d1117845-93f6-4da3-abaa-fcb4fa669c78" ma:termSetId="56209604-fc17-4ace-9b7b-f45f0f17d50b"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1e19eae9-ad67-412a-8048-18267379fc7c}" ma:internalName="TaxCatchAll" ma:showField="CatchAllData" ma:web="555ed169-aac3-430e-bb04-17c1227728d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e19eae9-ad67-412a-8048-18267379fc7c}" ma:internalName="TaxCatchAllLabel" ma:readOnly="true" ma:showField="CatchAllDataLabel" ma:web="555ed169-aac3-430e-bb04-17c1227728d7">
      <xsd:complexType>
        <xsd:complexContent>
          <xsd:extension base="dms:MultiChoiceLookup">
            <xsd:sequence>
              <xsd:element name="Value" type="dms:Lookup" maxOccurs="unbounded" minOccurs="0" nillable="true"/>
            </xsd:sequence>
          </xsd:extension>
        </xsd:complexContent>
      </xsd:complexType>
    </xsd:element>
    <xsd:element name="cf401361b24e474cb011be6eb76c0e76" ma:index="12" ma:taxonomy="true" ma:internalName="cf401361b24e474cb011be6eb76c0e76" ma:taxonomyFieldName="HOCopyrightLevel" ma:displayName="Copyright level" ma:readOnly="false" ma:default="1;#Crown|69589897-2828-4761-976e-717fd8e631c9" ma:fieldId="{cf401361-b24e-474c-b011-be6eb76c0e76}" ma:sspId="d1117845-93f6-4da3-abaa-fcb4fa669c78" ma:termSetId="bdd694c6-7266-48f2-93d6-d15992cd203e" ma:anchorId="00000000-0000-0000-0000-000000000000" ma:open="false" ma:isKeyword="false">
      <xsd:complexType>
        <xsd:sequence>
          <xsd:element ref="pc:Terms" minOccurs="0" maxOccurs="1"/>
        </xsd:sequence>
      </xsd:complexType>
    </xsd:element>
    <xsd:element name="n7493b4506bf40e28c373b1e51a33445" ma:index="14" nillable="true" ma:taxonomy="true" ma:internalName="n7493b4506bf40e28c373b1e51a33445" ma:taxonomyFieldName="HOSiteType" ma:displayName="Site type" ma:default="6;#Work Delivery|388f4f80-46e6-4bcd-8bd1-cea0059da8bd" ma:fieldId="{77493b45-06bf-40e2-8c37-3b1e51a33445}" ma:sspId="d1117845-93f6-4da3-abaa-fcb4fa669c78" ma:termSetId="4518b03a-1a05-49af-8bf2-e5548589f21b" ma:anchorId="00000000-0000-0000-0000-000000000000" ma:open="false" ma:isKeyword="false">
      <xsd:complexType>
        <xsd:sequence>
          <xsd:element ref="pc:Terms" minOccurs="0" maxOccurs="1"/>
        </xsd:sequence>
      </xsd:complexType>
    </xsd:element>
    <xsd:element name="HOMigrated" ma:index="16" nillable="true" ma:displayName="Migrated" ma:default="0" ma:internalName="HOMigrated">
      <xsd:simpleType>
        <xsd:restriction base="dms:Boolean"/>
      </xsd:simpleType>
    </xsd:element>
    <xsd:element name="k85d23755b3a46b5a51451cf336b2e9b" ma:index="17" nillable="true" ma:taxonomy="true" ma:internalName="k85d23755b3a46b5a51451cf336b2e9b" ma:taxonomyFieldName="InformationType" ma:displayName="Information Type" ma:fieldId="{485d2375-5b3a-46b5-a514-51cf336b2e9b}" ma:sspId="d1117845-93f6-4da3-abaa-fcb4fa669c78" ma:termSetId="75cb3767-2327-4339-b999-281b3f58ac0a" ma:anchorId="00000000-0000-0000-0000-000000000000" ma:open="false" ma:isKeyword="false">
      <xsd:complexType>
        <xsd:sequence>
          <xsd:element ref="pc:Terms" minOccurs="0" maxOccurs="1"/>
        </xsd:sequence>
      </xsd:complexType>
    </xsd:element>
    <xsd:element name="Team" ma:index="19" nillable="true" ma:displayName="Team" ma:default="SDDSIP" ma:internalName="Team">
      <xsd:simpleType>
        <xsd:restriction base="dms:Text"/>
      </xsd:simpleType>
    </xsd:element>
    <xsd:element name="Topic" ma:index="20" nillable="true" ma:displayName="Topic" ma:default="Document Transfer" ma:internalName="Topic">
      <xsd:simpleType>
        <xsd:restriction base="dms:Text"/>
      </xsd:simpleType>
    </xsd:element>
    <xsd:element name="ddeb1fd0a9ad4436a96525d34737dc44" ma:index="21" nillable="true" ma:taxonomy="true" ma:internalName="ddeb1fd0a9ad4436a96525d34737dc44" ma:taxonomyFieldName="Distribution" ma:displayName="Distribution" ma:default="5;#Internal Defra Group|0867f7b3-e76e-40ca-bb1f-5ba341a49230" ma:fieldId="{ddeb1fd0-a9ad-4436-a965-25d34737dc44}" ma:sspId="d1117845-93f6-4da3-abaa-fcb4fa669c78" ma:termSetId="9c8b5dbf-8bad-46e4-8055-6e01c16178d6" ma:anchorId="00000000-0000-0000-0000-000000000000" ma:open="false" ma:isKeyword="false">
      <xsd:complexType>
        <xsd:sequence>
          <xsd:element ref="pc:Terms" minOccurs="0" maxOccurs="1"/>
        </xsd:sequence>
      </xsd:complexType>
    </xsd:element>
    <xsd:element name="fe59e9859d6a491389c5b03567f5dda5" ma:index="23" nillable="true" ma:taxonomy="true" ma:internalName="fe59e9859d6a491389c5b03567f5dda5" ma:taxonomyFieldName="OrganisationalUnit" ma:displayName="Organisational Unit" ma:default="3;#NE|275df9ce-cd92-4318-adfe-db572e51c7ff" ma:fieldId="{fe59e985-9d6a-4913-89c5-b03567f5dda5}" ma:sspId="d1117845-93f6-4da3-abaa-fcb4fa669c78" ma:termSetId="55eb802e-fbca-455b-a7d2-d5919d4ea3d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b8cbe6-973f-4375-a785-91bdeffb4b72"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DateTaken" ma:index="29" nillable="true" ma:displayName="MediaServiceDateTaken" ma:hidden="true" ma:indexed="true" ma:internalName="MediaServiceDateTaken" ma:readOnly="true">
      <xsd:simpleType>
        <xsd:restriction base="dms:Text"/>
      </xsd:simpleType>
    </xsd:element>
    <xsd:element name="MediaLengthInSeconds" ma:index="3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5ed169-aac3-430e-bb04-17c1227728d7" elementFormDefault="qualified">
    <xsd:import namespace="http://schemas.microsoft.com/office/2006/documentManagement/types"/>
    <xsd:import namespace="http://schemas.microsoft.com/office/infopath/2007/PartnerControls"/>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d1117845-93f6-4da3-abaa-fcb4fa669c78" ContentTypeId="0x010100A5BF1C78D9F64B679A5EBDE1C6598EBC01" PreviousValue="false" LastSyncTimeStamp="2022-12-23T12:39:58.22Z"/>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TaxCatchAll xmlns="662745e8-e224-48e8-a2e3-254862b8c2f5">
      <Value>6</Value>
      <Value>5</Value>
      <Value>3</Value>
      <Value>2</Value>
      <Value>1</Value>
    </TaxCatchAll>
    <cf401361b24e474cb011be6eb76c0e76 xmlns="662745e8-e224-48e8-a2e3-254862b8c2f5">
      <Terms xmlns="http://schemas.microsoft.com/office/infopath/2007/PartnerControls">
        <TermInfo xmlns="http://schemas.microsoft.com/office/infopath/2007/PartnerControls">
          <TermName xmlns="http://schemas.microsoft.com/office/infopath/2007/PartnerControls">Crown</TermName>
          <TermId xmlns="http://schemas.microsoft.com/office/infopath/2007/PartnerControls">69589897-2828-4761-976e-717fd8e631c9</TermId>
        </TermInfo>
      </Terms>
    </cf401361b24e474cb011be6eb76c0e76>
    <k85d23755b3a46b5a51451cf336b2e9b xmlns="662745e8-e224-48e8-a2e3-254862b8c2f5">
      <Terms xmlns="http://schemas.microsoft.com/office/infopath/2007/PartnerControls"/>
    </k85d23755b3a46b5a51451cf336b2e9b>
    <Topic xmlns="662745e8-e224-48e8-a2e3-254862b8c2f5">Document Transfer</Topic>
    <HOMigrated xmlns="662745e8-e224-48e8-a2e3-254862b8c2f5">false</HOMigrated>
    <ddeb1fd0a9ad4436a96525d34737dc44 xmlns="662745e8-e224-48e8-a2e3-254862b8c2f5">
      <Terms xmlns="http://schemas.microsoft.com/office/infopath/2007/PartnerControls">
        <TermInfo xmlns="http://schemas.microsoft.com/office/infopath/2007/PartnerControls">
          <TermName xmlns="http://schemas.microsoft.com/office/infopath/2007/PartnerControls">Internal Defra Group</TermName>
          <TermId xmlns="http://schemas.microsoft.com/office/infopath/2007/PartnerControls">0867f7b3-e76e-40ca-bb1f-5ba341a49230</TermId>
        </TermInfo>
      </Terms>
    </ddeb1fd0a9ad4436a96525d34737dc44>
    <lae2bfa7b6474897ab4a53f76ea236c7 xmlns="662745e8-e224-48e8-a2e3-254862b8c2f5">
      <Terms xmlns="http://schemas.microsoft.com/office/infopath/2007/PartnerControls">
        <TermInfo xmlns="http://schemas.microsoft.com/office/infopath/2007/PartnerControls">
          <TermName xmlns="http://schemas.microsoft.com/office/infopath/2007/PartnerControls">Official</TermName>
          <TermId xmlns="http://schemas.microsoft.com/office/infopath/2007/PartnerControls">14c80daa-741b-422c-9722-f71693c9ede4</TermId>
        </TermInfo>
      </Terms>
    </lae2bfa7b6474897ab4a53f76ea236c7>
    <fe59e9859d6a491389c5b03567f5dda5 xmlns="662745e8-e224-48e8-a2e3-254862b8c2f5">
      <Terms xmlns="http://schemas.microsoft.com/office/infopath/2007/PartnerControls">
        <TermInfo xmlns="http://schemas.microsoft.com/office/infopath/2007/PartnerControls">
          <TermName xmlns="http://schemas.microsoft.com/office/infopath/2007/PartnerControls">NE</TermName>
          <TermId xmlns="http://schemas.microsoft.com/office/infopath/2007/PartnerControls">275df9ce-cd92-4318-adfe-db572e51c7ff</TermId>
        </TermInfo>
      </Terms>
    </fe59e9859d6a491389c5b03567f5dda5>
    <Team xmlns="662745e8-e224-48e8-a2e3-254862b8c2f5">SDDSIP</Team>
    <n7493b4506bf40e28c373b1e51a33445 xmlns="662745e8-e224-48e8-a2e3-254862b8c2f5">
      <Terms xmlns="http://schemas.microsoft.com/office/infopath/2007/PartnerControls">
        <TermInfo xmlns="http://schemas.microsoft.com/office/infopath/2007/PartnerControls">
          <TermName xmlns="http://schemas.microsoft.com/office/infopath/2007/PartnerControls">Work Delivery</TermName>
          <TermId xmlns="http://schemas.microsoft.com/office/infopath/2007/PartnerControls">388f4f80-46e6-4bcd-8bd1-cea0059da8bd</TermId>
        </TermInfo>
      </Terms>
    </n7493b4506bf40e28c373b1e51a33445>
    <MediaLengthInSeconds xmlns="ccb8cbe6-973f-4375-a785-91bdeffb4b72" xsi:nil="true"/>
    <IconOverlay xmlns="http://schemas.microsoft.com/sharepoint/v4" xsi:nil="true"/>
    <SharedWithUsers xmlns="555ed169-aac3-430e-bb04-17c1227728d7">
      <UserInfo>
        <DisplayName>Finch, Robert</DisplayName>
        <AccountId>144</AccountId>
        <AccountType/>
      </UserInfo>
      <UserInfo>
        <DisplayName>Bamforth, Stuart</DisplayName>
        <AccountId>126</AccountId>
        <AccountType/>
      </UserInfo>
    </SharedWithUser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8C25F1-E22F-4CA1-8B2E-5DE3658C3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2745e8-e224-48e8-a2e3-254862b8c2f5"/>
    <ds:schemaRef ds:uri="ccb8cbe6-973f-4375-a785-91bdeffb4b72"/>
    <ds:schemaRef ds:uri="http://schemas.microsoft.com/sharepoint/v4"/>
    <ds:schemaRef ds:uri="555ed169-aac3-430e-bb04-17c1227728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A76DAF-F98B-43B8-9AAA-EA181F3001A3}">
  <ds:schemaRefs>
    <ds:schemaRef ds:uri="Microsoft.SharePoint.Taxonomy.ContentTypeSync"/>
  </ds:schemaRefs>
</ds:datastoreItem>
</file>

<file path=customXml/itemProps3.xml><?xml version="1.0" encoding="utf-8"?>
<ds:datastoreItem xmlns:ds="http://schemas.openxmlformats.org/officeDocument/2006/customXml" ds:itemID="{B35540C4-3DC8-4E8B-BBBB-7CB88C622971}">
  <ds:schemaRefs>
    <ds:schemaRef ds:uri="http://schemas.microsoft.com/office/2006/metadata/longProperties"/>
  </ds:schemaRefs>
</ds:datastoreItem>
</file>

<file path=customXml/itemProps4.xml><?xml version="1.0" encoding="utf-8"?>
<ds:datastoreItem xmlns:ds="http://schemas.openxmlformats.org/officeDocument/2006/customXml" ds:itemID="{A004B239-246C-428B-AFCA-A0277FEA695B}">
  <ds:schemaRefs>
    <ds:schemaRef ds:uri="44ba428f-c30f-44c8-8eab-a30b7390a267"/>
    <ds:schemaRef ds:uri="662745e8-e224-48e8-a2e3-254862b8c2f5"/>
    <ds:schemaRef ds:uri="c78a0cd0-2680-45d0-a254-38b105a1c2de"/>
    <ds:schemaRef ds:uri="fa744100-198f-415c-b0d8-cdd0789aaf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ccb8cbe6-973f-4375-a785-91bdeffb4b72"/>
    <ds:schemaRef ds:uri="http://schemas.microsoft.com/sharepoint/v4"/>
    <ds:schemaRef ds:uri="555ed169-aac3-430e-bb04-17c1227728d7"/>
  </ds:schemaRefs>
</ds:datastoreItem>
</file>

<file path=customXml/itemProps5.xml><?xml version="1.0" encoding="utf-8"?>
<ds:datastoreItem xmlns:ds="http://schemas.openxmlformats.org/officeDocument/2006/customXml" ds:itemID="{730DEC61-0A28-4F64-8407-9B5BA7ECA0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40</Slides>
  <Notes>29</Notes>
  <HiddenSlides>1</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defra-powerpoint-template-3</vt:lpstr>
      <vt:lpstr>Identity Management user research report</vt:lpstr>
      <vt:lpstr>Background</vt:lpstr>
      <vt:lpstr>What we wanted to learn</vt:lpstr>
      <vt:lpstr>We assumed</vt:lpstr>
      <vt:lpstr>Method</vt:lpstr>
      <vt:lpstr>Who we spoke to</vt:lpstr>
      <vt:lpstr>Limitations</vt:lpstr>
      <vt:lpstr>How we've categorised the findings</vt:lpstr>
      <vt:lpstr>What we learned from usability testing  Defra ID and the contact details</vt:lpstr>
      <vt:lpstr>Key themes</vt:lpstr>
      <vt:lpstr>The context of ecologists' work</vt:lpstr>
      <vt:lpstr>Collaboration to produce a badger licence application </vt:lpstr>
      <vt:lpstr>Collaboration to produce a badger licence application  </vt:lpstr>
      <vt:lpstr>Collaboration to produce a badger licence application  </vt:lpstr>
      <vt:lpstr>Collaboration to produce a badger licence application  </vt:lpstr>
      <vt:lpstr>b. Terminology that ecologists use</vt:lpstr>
      <vt:lpstr>2. Ecologists' unmet needs,  the Returns process and  usability gap in between</vt:lpstr>
      <vt:lpstr>Keeping records for auditing purposes </vt:lpstr>
      <vt:lpstr>b. Providing transparency to licence holders </vt:lpstr>
      <vt:lpstr>c. Individual vs organisation is unclear </vt:lpstr>
      <vt:lpstr>c. Individual vs organisation is unclear </vt:lpstr>
      <vt:lpstr>c. Individual vs organisation is unclear </vt:lpstr>
      <vt:lpstr>c. Individual vs organisation is unclear </vt:lpstr>
      <vt:lpstr>c. Individual vs organisation is unclear </vt:lpstr>
      <vt:lpstr>c. Individual vs organisation is unclear </vt:lpstr>
      <vt:lpstr>c. Individual vs organisation is unclear </vt:lpstr>
      <vt:lpstr>d. Other roles not included </vt:lpstr>
      <vt:lpstr>3.  What we got right</vt:lpstr>
      <vt:lpstr>Registering for an account </vt:lpstr>
      <vt:lpstr>Ecologists recognised that the IDM solution pulled through their details from registration.   </vt:lpstr>
      <vt:lpstr>4.  Standalone usability issues</vt:lpstr>
      <vt:lpstr>Land ownership can be complex </vt:lpstr>
      <vt:lpstr>The "project" and "permissions" being asked about weren't necessarily clear   </vt:lpstr>
      <vt:lpstr>Repetition of start page and licence type  </vt:lpstr>
      <vt:lpstr>All participants clicked on, or wanted to click on the T&amp;Cs    </vt:lpstr>
      <vt:lpstr>All participants clicked on, or wanted to click on, the T&amp;Cs    </vt:lpstr>
      <vt:lpstr>What if there's no PO number?    </vt:lpstr>
      <vt:lpstr>Who pays for the licence?    </vt:lpstr>
      <vt:lpstr>Summary</vt:lpstr>
      <vt:lpstr>Suggestions / What next</vt:lpstr>
    </vt:vector>
  </TitlesOfParts>
  <Manager>DEFRA</Manager>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Badger returns usability testing share back</dc:title>
  <dc:subject>DEFRA PowerPoint Template</dc:subject>
  <dc:creator>Pearson, Haydn (NE)</dc:creator>
  <cp:revision>2041</cp:revision>
  <cp:lastPrinted>2016-02-29T15:51:58Z</cp:lastPrinted>
  <dcterms:created xsi:type="dcterms:W3CDTF">2016-01-29T13:27:10Z</dcterms:created>
  <dcterms:modified xsi:type="dcterms:W3CDTF">2023-10-25T20:33:20Z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c_EmailSentUTC">
    <vt:lpwstr/>
  </property>
  <property fmtid="{D5CDD505-2E9C-101B-9397-08002B2CF9AE}" pid="3" name="peb8f3fab875401ca34a9f28cac46400">
    <vt:lpwstr/>
  </property>
  <property fmtid="{D5CDD505-2E9C-101B-9397-08002B2CF9AE}" pid="4" name="dlc_EmailReceivedUTC">
    <vt:lpwstr/>
  </property>
  <property fmtid="{D5CDD505-2E9C-101B-9397-08002B2CF9AE}" pid="5" name="dlc_EmailFrom">
    <vt:lpwstr/>
  </property>
  <property fmtid="{D5CDD505-2E9C-101B-9397-08002B2CF9AE}" pid="6" name="dlc_EmailCC">
    <vt:lpwstr/>
  </property>
  <property fmtid="{D5CDD505-2E9C-101B-9397-08002B2CF9AE}" pid="7" name="dlc_EmailSubject">
    <vt:lpwstr/>
  </property>
  <property fmtid="{D5CDD505-2E9C-101B-9397-08002B2CF9AE}" pid="8" name="TaxCatchAll">
    <vt:lpwstr/>
  </property>
  <property fmtid="{D5CDD505-2E9C-101B-9397-08002B2CF9AE}" pid="9" name="dlc_EmailTo">
    <vt:lpwstr/>
  </property>
  <property fmtid="{D5CDD505-2E9C-101B-9397-08002B2CF9AE}" pid="10" name="bcb1675984d34ae3a1ed6b6e433c98de">
    <vt:lpwstr/>
  </property>
  <property fmtid="{D5CDD505-2E9C-101B-9397-08002B2CF9AE}" pid="11" name="_dlc_DocId">
    <vt:lpwstr>CONTENTCLOUD-190616497-11407</vt:lpwstr>
  </property>
  <property fmtid="{D5CDD505-2E9C-101B-9397-08002B2CF9AE}" pid="12" name="_dlc_DocIdItemGuid">
    <vt:lpwstr>2b4d11c0-9f29-4a7f-9b22-7c62f6dfdb4b</vt:lpwstr>
  </property>
  <property fmtid="{D5CDD505-2E9C-101B-9397-08002B2CF9AE}" pid="13" name="_dlc_DocIdUrl">
    <vt:lpwstr>https://defra.sharepoint.com/sites/def-contentcloud/_layouts/15/DocIdRedir.aspx?ID=CONTENTCLOUD-190616497-11407, CONTENTCLOUD-190616497-11407</vt:lpwstr>
  </property>
  <property fmtid="{D5CDD505-2E9C-101B-9397-08002B2CF9AE}" pid="14" name="DLCPolicyLabelValue">
    <vt:lpwstr>1.0</vt:lpwstr>
  </property>
  <property fmtid="{D5CDD505-2E9C-101B-9397-08002B2CF9AE}" pid="15" name="display_urn:schemas-microsoft-com:office:office#ContentCloud_ContentAssurer">
    <vt:lpwstr>Blacktin, Wayne</vt:lpwstr>
  </property>
  <property fmtid="{D5CDD505-2E9C-101B-9397-08002B2CF9AE}" pid="16" name="display_urn:schemas-microsoft-com:office:office#ContentCloud_Author">
    <vt:lpwstr>Redding, Laura</vt:lpwstr>
  </property>
  <property fmtid="{D5CDD505-2E9C-101B-9397-08002B2CF9AE}" pid="17" name="display_urn:schemas-microsoft-com:office:office#ContentCloud_Approver1">
    <vt:lpwstr>Redding, Laura</vt:lpwstr>
  </property>
  <property fmtid="{D5CDD505-2E9C-101B-9397-08002B2CF9AE}" pid="18" name="display_urn:schemas-microsoft-com:office:office#ContentCloud_SRO">
    <vt:lpwstr>Coughlin, Tasnim</vt:lpwstr>
  </property>
  <property fmtid="{D5CDD505-2E9C-101B-9397-08002B2CF9AE}" pid="19" name="display_urn:schemas-microsoft-com:office:office#ContentCloud_PrimaryContact">
    <vt:lpwstr>Broadhurst, Nigel</vt:lpwstr>
  </property>
  <property fmtid="{D5CDD505-2E9C-101B-9397-08002B2CF9AE}" pid="20" name="ContentTypeId">
    <vt:lpwstr>0x010100A5BF1C78D9F64B679A5EBDE1C6598EBC0100EDA43E362ACA3B4B8A05C8A123E7EE7E</vt:lpwstr>
  </property>
  <property fmtid="{D5CDD505-2E9C-101B-9397-08002B2CF9AE}" pid="21" name="_ip_UnifiedCompliancePolicyUIAction">
    <vt:lpwstr/>
  </property>
  <property fmtid="{D5CDD505-2E9C-101B-9397-08002B2CF9AE}" pid="22" name="_ip_UnifiedCompliancePolicyProperties">
    <vt:lpwstr/>
  </property>
  <property fmtid="{D5CDD505-2E9C-101B-9397-08002B2CF9AE}" pid="23" name="MediaServiceImageTags">
    <vt:lpwstr/>
  </property>
  <property fmtid="{D5CDD505-2E9C-101B-9397-08002B2CF9AE}" pid="24" name="InformationType">
    <vt:lpwstr/>
  </property>
  <property fmtid="{D5CDD505-2E9C-101B-9397-08002B2CF9AE}" pid="25" name="Distribution">
    <vt:lpwstr>5;#Internal Defra Group|0867f7b3-e76e-40ca-bb1f-5ba341a49230</vt:lpwstr>
  </property>
  <property fmtid="{D5CDD505-2E9C-101B-9397-08002B2CF9AE}" pid="26" name="_SourceUrl">
    <vt:lpwstr/>
  </property>
  <property fmtid="{D5CDD505-2E9C-101B-9397-08002B2CF9AE}" pid="27" name="HOCopyrightLevel">
    <vt:lpwstr>1;#Crown|69589897-2828-4761-976e-717fd8e631c9</vt:lpwstr>
  </property>
  <property fmtid="{D5CDD505-2E9C-101B-9397-08002B2CF9AE}" pid="28" name="_SharedFileIndex">
    <vt:lpwstr/>
  </property>
  <property fmtid="{D5CDD505-2E9C-101B-9397-08002B2CF9AE}" pid="29" name="HOGovernmentSecurityClassification">
    <vt:lpwstr>2;#Official|14c80daa-741b-422c-9722-f71693c9ede4</vt:lpwstr>
  </property>
  <property fmtid="{D5CDD505-2E9C-101B-9397-08002B2CF9AE}" pid="30" name="ComplianceAssetId">
    <vt:lpwstr/>
  </property>
  <property fmtid="{D5CDD505-2E9C-101B-9397-08002B2CF9AE}" pid="31" name="OrganisationalUnit">
    <vt:lpwstr>3;#NE|275df9ce-cd92-4318-adfe-db572e51c7ff</vt:lpwstr>
  </property>
  <property fmtid="{D5CDD505-2E9C-101B-9397-08002B2CF9AE}" pid="32" name="_ExtendedDescription">
    <vt:lpwstr/>
  </property>
  <property fmtid="{D5CDD505-2E9C-101B-9397-08002B2CF9AE}" pid="33" name="SharedWithUsers">
    <vt:lpwstr/>
  </property>
  <property fmtid="{D5CDD505-2E9C-101B-9397-08002B2CF9AE}" pid="34" name="HOSiteType">
    <vt:lpwstr>6;#Work Delivery|388f4f80-46e6-4bcd-8bd1-cea0059da8bd</vt:lpwstr>
  </property>
  <property fmtid="{D5CDD505-2E9C-101B-9397-08002B2CF9AE}" pid="35" name="TriggerFlowInfo">
    <vt:lpwstr/>
  </property>
  <property fmtid="{D5CDD505-2E9C-101B-9397-08002B2CF9AE}" pid="36" name="_activity">
    <vt:lpwstr>{"FileActivityType":"9","FileActivityTimeStamp":"2023-10-05T09:59:10.480Z","FileActivityUsersOnPage":[{"DisplayName":"Morjaria, Kiran","Id":"kiran.morjaria@defra.gov.uk"},{"DisplayName":"Finch, Robert","Id":"robert.finch@defra.gov.uk"},{"DisplayName":"Bamforth, Stuart","Id":"stuart.bamforth@defra.gov.uk"}],"FileActivityNavigationId":null}</vt:lpwstr>
  </property>
</Properties>
</file>