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Lst>
  <p:notesMasterIdLst>
    <p:notesMasterId r:id="rId64"/>
  </p:notesMasterIdLst>
  <p:handoutMasterIdLst>
    <p:handoutMasterId r:id="rId65"/>
  </p:handoutMasterIdLst>
  <p:sldIdLst>
    <p:sldId id="274" r:id="rId8"/>
    <p:sldId id="272" r:id="rId9"/>
    <p:sldId id="393" r:id="rId10"/>
    <p:sldId id="349" r:id="rId11"/>
    <p:sldId id="350" r:id="rId12"/>
    <p:sldId id="341" r:id="rId13"/>
    <p:sldId id="354" r:id="rId14"/>
    <p:sldId id="394" r:id="rId15"/>
    <p:sldId id="351" r:id="rId16"/>
    <p:sldId id="285" r:id="rId17"/>
    <p:sldId id="353" r:id="rId18"/>
    <p:sldId id="355" r:id="rId19"/>
    <p:sldId id="260" r:id="rId20"/>
    <p:sldId id="382" r:id="rId21"/>
    <p:sldId id="261" r:id="rId22"/>
    <p:sldId id="278" r:id="rId23"/>
    <p:sldId id="380" r:id="rId24"/>
    <p:sldId id="258" r:id="rId25"/>
    <p:sldId id="279" r:id="rId26"/>
    <p:sldId id="362" r:id="rId27"/>
    <p:sldId id="356" r:id="rId28"/>
    <p:sldId id="357" r:id="rId29"/>
    <p:sldId id="358" r:id="rId30"/>
    <p:sldId id="359" r:id="rId31"/>
    <p:sldId id="361" r:id="rId32"/>
    <p:sldId id="363" r:id="rId33"/>
    <p:sldId id="360" r:id="rId34"/>
    <p:sldId id="364" r:id="rId35"/>
    <p:sldId id="365" r:id="rId36"/>
    <p:sldId id="367" r:id="rId37"/>
    <p:sldId id="368" r:id="rId38"/>
    <p:sldId id="369" r:id="rId39"/>
    <p:sldId id="370" r:id="rId40"/>
    <p:sldId id="371" r:id="rId41"/>
    <p:sldId id="372" r:id="rId42"/>
    <p:sldId id="374" r:id="rId43"/>
    <p:sldId id="373" r:id="rId44"/>
    <p:sldId id="375" r:id="rId45"/>
    <p:sldId id="376" r:id="rId46"/>
    <p:sldId id="377" r:id="rId47"/>
    <p:sldId id="378" r:id="rId48"/>
    <p:sldId id="379" r:id="rId49"/>
    <p:sldId id="389" r:id="rId50"/>
    <p:sldId id="381" r:id="rId51"/>
    <p:sldId id="383" r:id="rId52"/>
    <p:sldId id="384" r:id="rId53"/>
    <p:sldId id="388" r:id="rId54"/>
    <p:sldId id="390" r:id="rId55"/>
    <p:sldId id="392" r:id="rId56"/>
    <p:sldId id="387" r:id="rId57"/>
    <p:sldId id="385" r:id="rId58"/>
    <p:sldId id="280" r:id="rId59"/>
    <p:sldId id="281" r:id="rId60"/>
    <p:sldId id="391" r:id="rId61"/>
    <p:sldId id="386" r:id="rId62"/>
    <p:sldId id="266" r:id="rId63"/>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56">
          <p15:clr>
            <a:srgbClr val="A4A3A4"/>
          </p15:clr>
        </p15:guide>
        <p15:guide id="2" orient="horz" pos="3725">
          <p15:clr>
            <a:srgbClr val="A4A3A4"/>
          </p15:clr>
        </p15:guide>
        <p15:guide id="3" pos="317">
          <p15:clr>
            <a:srgbClr val="A4A3A4"/>
          </p15:clr>
        </p15:guide>
        <p15:guide id="4" pos="53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33B"/>
    <a:srgbClr val="008531"/>
    <a:srgbClr val="77BC1F"/>
    <a:srgbClr val="41C0F0"/>
    <a:srgbClr val="FFCC00"/>
    <a:srgbClr val="8FBF21"/>
    <a:srgbClr val="00AF41"/>
    <a:srgbClr val="8FB521"/>
    <a:srgbClr val="FFD500"/>
    <a:srgbClr val="81B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p:scale>
          <a:sx n="300" d="100"/>
          <a:sy n="300" d="100"/>
        </p:scale>
        <p:origin x="-5312" y="-5132"/>
      </p:cViewPr>
      <p:guideLst>
        <p:guide orient="horz" pos="1956"/>
        <p:guide orient="horz" pos="3725"/>
        <p:guide pos="317"/>
        <p:guide pos="537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eaLnBrk="0" hangingPunct="0">
              <a:defRPr sz="1200">
                <a:cs typeface="+mn-cs"/>
              </a:defRPr>
            </a:lvl1pPr>
          </a:lstStyle>
          <a:p>
            <a:pPr>
              <a:defRPr/>
            </a:pPr>
            <a:endParaRPr lang="en-GB"/>
          </a:p>
        </p:txBody>
      </p:sp>
      <p:sp>
        <p:nvSpPr>
          <p:cNvPr id="3" name="Date Placehold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eaLnBrk="0" hangingPunct="0">
              <a:defRPr sz="1200">
                <a:cs typeface="+mn-cs"/>
              </a:defRPr>
            </a:lvl1pPr>
          </a:lstStyle>
          <a:p>
            <a:pPr>
              <a:defRPr/>
            </a:pPr>
            <a:fld id="{E15031F4-1282-4B3E-98B3-492A2E0CEB05}" type="datetimeFigureOut">
              <a:rPr lang="en-GB"/>
              <a:pPr>
                <a:defRPr/>
              </a:pPr>
              <a:t>04/12/2023</a:t>
            </a:fld>
            <a:endParaRPr lang="en-GB"/>
          </a:p>
        </p:txBody>
      </p:sp>
      <p:sp>
        <p:nvSpPr>
          <p:cNvPr id="4" name="Footer Placeholder 3"/>
          <p:cNvSpPr>
            <a:spLocks noGrp="1"/>
          </p:cNvSpPr>
          <p:nvPr>
            <p:ph type="ftr" sz="quarter" idx="2"/>
          </p:nvPr>
        </p:nvSpPr>
        <p:spPr>
          <a:xfrm>
            <a:off x="0" y="9428163"/>
            <a:ext cx="2946400" cy="498475"/>
          </a:xfrm>
          <a:prstGeom prst="rect">
            <a:avLst/>
          </a:prstGeom>
        </p:spPr>
        <p:txBody>
          <a:bodyPr vert="horz" lIns="91440" tIns="45720" rIns="91440" bIns="45720" rtlCol="0" anchor="b"/>
          <a:lstStyle>
            <a:lvl1pPr algn="l" eaLnBrk="0" hangingPunct="0">
              <a:defRPr sz="1200">
                <a:cs typeface="+mn-cs"/>
              </a:defRPr>
            </a:lvl1pPr>
          </a:lstStyle>
          <a:p>
            <a:pPr>
              <a:defRPr/>
            </a:pPr>
            <a:endParaRPr lang="en-GB"/>
          </a:p>
        </p:txBody>
      </p:sp>
    </p:spTree>
    <p:extLst>
      <p:ext uri="{BB962C8B-B14F-4D97-AF65-F5344CB8AC3E}">
        <p14:creationId xmlns:p14="http://schemas.microsoft.com/office/powerpoint/2010/main" val="315297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eaLnBrk="0" hangingPunct="0">
              <a:defRPr sz="1200">
                <a:cs typeface="+mn-cs"/>
              </a:defRPr>
            </a:lvl1pPr>
          </a:lstStyle>
          <a:p>
            <a:pPr>
              <a:defRPr/>
            </a:pPr>
            <a:endParaRPr lang="en-GB"/>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eaLnBrk="0" hangingPunct="0">
              <a:defRPr sz="1200">
                <a:cs typeface="+mn-cs"/>
              </a:defRPr>
            </a:lvl1pPr>
          </a:lstStyle>
          <a:p>
            <a:pPr>
              <a:defRPr/>
            </a:pPr>
            <a:fld id="{1A47BF7F-2E1D-4129-975F-CDF93CFB8BFF}" type="datetimeFigureOut">
              <a:rPr lang="en-GB"/>
              <a:pPr>
                <a:defRPr/>
              </a:pPr>
              <a:t>04/12/2023</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0" hangingPunct="0">
              <a:defRPr sz="1200">
                <a:cs typeface="+mn-cs"/>
              </a:defRPr>
            </a:lvl1pPr>
          </a:lstStyle>
          <a:p>
            <a:pPr>
              <a:defRPr/>
            </a:pPr>
            <a:endParaRPr lang="en-GB"/>
          </a:p>
        </p:txBody>
      </p:sp>
      <p:sp>
        <p:nvSpPr>
          <p:cNvPr id="7" name="Slide Number Placeholder 6"/>
          <p:cNvSpPr>
            <a:spLocks noGrp="1"/>
          </p:cNvSpPr>
          <p:nvPr>
            <p:ph type="sldNum" sz="quarter" idx="5"/>
          </p:nvPr>
        </p:nvSpPr>
        <p:spPr>
          <a:xfrm>
            <a:off x="3849688" y="9428163"/>
            <a:ext cx="2946400"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18F6C1-8F69-4869-8D1E-BB01FBF88253}" type="slidenum">
              <a:rPr lang="en-GB" altLang="en-US"/>
              <a:pPr/>
              <a:t>‹#›</a:t>
            </a:fld>
            <a:endParaRPr lang="en-GB" altLang="en-US"/>
          </a:p>
        </p:txBody>
      </p:sp>
    </p:spTree>
    <p:extLst>
      <p:ext uri="{BB962C8B-B14F-4D97-AF65-F5344CB8AC3E}">
        <p14:creationId xmlns:p14="http://schemas.microsoft.com/office/powerpoint/2010/main" val="1481287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r>
              <a:rPr lang="en-US"/>
              <a:t>In the UK, construction near badger setts requires a license.</a:t>
            </a:r>
          </a:p>
          <a:p>
            <a:pPr marL="285750" indent="-285750">
              <a:spcBef>
                <a:spcPts val="0"/>
              </a:spcBef>
              <a:spcAft>
                <a:spcPts val="0"/>
              </a:spcAft>
              <a:buFont typeface="Arial"/>
              <a:buChar char="•"/>
            </a:pPr>
            <a:r>
              <a:rPr lang="en-US"/>
              <a:t>The license mandates ecologists to minimize badger impact and is obtained by applying to Natural England.</a:t>
            </a:r>
          </a:p>
          <a:p>
            <a:pPr marL="285750" indent="-285750">
              <a:spcBef>
                <a:spcPts val="0"/>
              </a:spcBef>
              <a:spcAft>
                <a:spcPts val="0"/>
              </a:spcAft>
              <a:buFont typeface="Arial"/>
              <a:buChar char="•"/>
            </a:pPr>
            <a:r>
              <a:rPr lang="en-US"/>
              <a:t>Ecologists submit a Report of Action to ensure work compliance.</a:t>
            </a:r>
            <a:endParaRPr lang="en-US">
              <a:cs typeface="Calibri"/>
            </a:endParaRPr>
          </a:p>
          <a:p>
            <a:pPr marL="285750" indent="-285750">
              <a:spcBef>
                <a:spcPts val="0"/>
              </a:spcBef>
              <a:spcAft>
                <a:spcPts val="0"/>
              </a:spcAft>
              <a:buFont typeface="Arial"/>
              <a:buChar char="•"/>
            </a:pPr>
            <a:r>
              <a:rPr lang="en-US"/>
              <a:t>This report is known as the Returns process (form L24).</a:t>
            </a:r>
            <a:endParaRPr lang="en-US">
              <a:cs typeface="Calibri"/>
            </a:endParaRPr>
          </a:p>
          <a:p>
            <a:pPr marL="285750" indent="-285750">
              <a:spcBef>
                <a:spcPts val="0"/>
              </a:spcBef>
              <a:spcAft>
                <a:spcPts val="0"/>
              </a:spcAft>
              <a:buFont typeface="Arial"/>
              <a:buChar char="•"/>
            </a:pPr>
            <a:r>
              <a:rPr lang="en-US"/>
              <a:t>This report presents usability test findings for an online Returns process prototype.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B69FF9C9-5A25-40EF-89F7-C94D7E2A353D}" type="slidenum">
              <a:rPr lang="en-GB" altLang="en-US"/>
              <a:pPr/>
              <a:t>4</a:t>
            </a:fld>
            <a:endParaRPr lang="en-GB" altLang="en-US"/>
          </a:p>
        </p:txBody>
      </p:sp>
    </p:spTree>
    <p:extLst>
      <p:ext uri="{BB962C8B-B14F-4D97-AF65-F5344CB8AC3E}">
        <p14:creationId xmlns:p14="http://schemas.microsoft.com/office/powerpoint/2010/main" val="4027115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real risk and danger that some answers will state ‘refer to methods statement’ when users deem the question irrelevant or they don’t feel informed on how to answer it.</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34</a:t>
            </a:fld>
            <a:endParaRPr lang="en-GB" altLang="en-US"/>
          </a:p>
        </p:txBody>
      </p:sp>
    </p:spTree>
    <p:extLst>
      <p:ext uri="{BB962C8B-B14F-4D97-AF65-F5344CB8AC3E}">
        <p14:creationId xmlns:p14="http://schemas.microsoft.com/office/powerpoint/2010/main" val="343764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35</a:t>
            </a:fld>
            <a:endParaRPr lang="en-GB" altLang="en-US"/>
          </a:p>
        </p:txBody>
      </p:sp>
    </p:spTree>
    <p:extLst>
      <p:ext uri="{BB962C8B-B14F-4D97-AF65-F5344CB8AC3E}">
        <p14:creationId xmlns:p14="http://schemas.microsoft.com/office/powerpoint/2010/main" val="55950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37</a:t>
            </a:fld>
            <a:endParaRPr lang="en-GB" altLang="en-US"/>
          </a:p>
        </p:txBody>
      </p:sp>
    </p:spTree>
    <p:extLst>
      <p:ext uri="{BB962C8B-B14F-4D97-AF65-F5344CB8AC3E}">
        <p14:creationId xmlns:p14="http://schemas.microsoft.com/office/powerpoint/2010/main" val="2229338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38</a:t>
            </a:fld>
            <a:endParaRPr lang="en-GB" altLang="en-US"/>
          </a:p>
        </p:txBody>
      </p:sp>
    </p:spTree>
    <p:extLst>
      <p:ext uri="{BB962C8B-B14F-4D97-AF65-F5344CB8AC3E}">
        <p14:creationId xmlns:p14="http://schemas.microsoft.com/office/powerpoint/2010/main" val="54927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39</a:t>
            </a:fld>
            <a:endParaRPr lang="en-GB" altLang="en-US"/>
          </a:p>
        </p:txBody>
      </p:sp>
    </p:spTree>
    <p:extLst>
      <p:ext uri="{BB962C8B-B14F-4D97-AF65-F5344CB8AC3E}">
        <p14:creationId xmlns:p14="http://schemas.microsoft.com/office/powerpoint/2010/main" val="3300472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41</a:t>
            </a:fld>
            <a:endParaRPr lang="en-GB" altLang="en-US"/>
          </a:p>
        </p:txBody>
      </p:sp>
    </p:spTree>
    <p:extLst>
      <p:ext uri="{BB962C8B-B14F-4D97-AF65-F5344CB8AC3E}">
        <p14:creationId xmlns:p14="http://schemas.microsoft.com/office/powerpoint/2010/main" val="3344845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42</a:t>
            </a:fld>
            <a:endParaRPr lang="en-GB" altLang="en-US"/>
          </a:p>
        </p:txBody>
      </p:sp>
    </p:spTree>
    <p:extLst>
      <p:ext uri="{BB962C8B-B14F-4D97-AF65-F5344CB8AC3E}">
        <p14:creationId xmlns:p14="http://schemas.microsoft.com/office/powerpoint/2010/main" val="3876203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43</a:t>
            </a:fld>
            <a:endParaRPr lang="en-GB" altLang="en-US"/>
          </a:p>
        </p:txBody>
      </p:sp>
    </p:spTree>
    <p:extLst>
      <p:ext uri="{BB962C8B-B14F-4D97-AF65-F5344CB8AC3E}">
        <p14:creationId xmlns:p14="http://schemas.microsoft.com/office/powerpoint/2010/main" val="192928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45</a:t>
            </a:fld>
            <a:endParaRPr lang="en-GB" altLang="en-US"/>
          </a:p>
        </p:txBody>
      </p:sp>
    </p:spTree>
    <p:extLst>
      <p:ext uri="{BB962C8B-B14F-4D97-AF65-F5344CB8AC3E}">
        <p14:creationId xmlns:p14="http://schemas.microsoft.com/office/powerpoint/2010/main" val="4278120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46</a:t>
            </a:fld>
            <a:endParaRPr lang="en-GB" altLang="en-US"/>
          </a:p>
        </p:txBody>
      </p:sp>
    </p:spTree>
    <p:extLst>
      <p:ext uri="{BB962C8B-B14F-4D97-AF65-F5344CB8AC3E}">
        <p14:creationId xmlns:p14="http://schemas.microsoft.com/office/powerpoint/2010/main" val="147853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Risks: incomplete applications, incorrect information, overload of info for assessors with them still being able to spot inconsistencies, could lead to calls and emails around the ROA.</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21</a:t>
            </a:fld>
            <a:endParaRPr lang="en-GB" altLang="en-US"/>
          </a:p>
        </p:txBody>
      </p:sp>
    </p:spTree>
    <p:extLst>
      <p:ext uri="{BB962C8B-B14F-4D97-AF65-F5344CB8AC3E}">
        <p14:creationId xmlns:p14="http://schemas.microsoft.com/office/powerpoint/2010/main" val="3413209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47</a:t>
            </a:fld>
            <a:endParaRPr lang="en-GB" altLang="en-US"/>
          </a:p>
        </p:txBody>
      </p:sp>
    </p:spTree>
    <p:extLst>
      <p:ext uri="{BB962C8B-B14F-4D97-AF65-F5344CB8AC3E}">
        <p14:creationId xmlns:p14="http://schemas.microsoft.com/office/powerpoint/2010/main" val="3456755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48</a:t>
            </a:fld>
            <a:endParaRPr lang="en-GB" altLang="en-US"/>
          </a:p>
        </p:txBody>
      </p:sp>
    </p:spTree>
    <p:extLst>
      <p:ext uri="{BB962C8B-B14F-4D97-AF65-F5344CB8AC3E}">
        <p14:creationId xmlns:p14="http://schemas.microsoft.com/office/powerpoint/2010/main" val="3700569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50</a:t>
            </a:fld>
            <a:endParaRPr lang="en-GB" altLang="en-US"/>
          </a:p>
        </p:txBody>
      </p:sp>
    </p:spTree>
    <p:extLst>
      <p:ext uri="{BB962C8B-B14F-4D97-AF65-F5344CB8AC3E}">
        <p14:creationId xmlns:p14="http://schemas.microsoft.com/office/powerpoint/2010/main" val="861945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 artificial sett details’ felt strange to be so far down the journey and separate for the users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55</a:t>
            </a:fld>
            <a:endParaRPr lang="en-GB" altLang="en-US"/>
          </a:p>
        </p:txBody>
      </p:sp>
    </p:spTree>
    <p:extLst>
      <p:ext uri="{BB962C8B-B14F-4D97-AF65-F5344CB8AC3E}">
        <p14:creationId xmlns:p14="http://schemas.microsoft.com/office/powerpoint/2010/main" val="225435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Risk: duplication of data, superfluous data exercise, incomplete ROA &amp; an amass of data for the assessors to pair up. </a:t>
            </a:r>
          </a:p>
          <a:p>
            <a:endParaRPr lang="en-GB" dirty="0"/>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25</a:t>
            </a:fld>
            <a:endParaRPr lang="en-GB" altLang="en-US"/>
          </a:p>
        </p:txBody>
      </p:sp>
    </p:spTree>
    <p:extLst>
      <p:ext uri="{BB962C8B-B14F-4D97-AF65-F5344CB8AC3E}">
        <p14:creationId xmlns:p14="http://schemas.microsoft.com/office/powerpoint/2010/main" val="359426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was a pivotal moment for users, they felt like this should be frontloaded and the previous pages should be reduced</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27</a:t>
            </a:fld>
            <a:endParaRPr lang="en-GB" altLang="en-US"/>
          </a:p>
        </p:txBody>
      </p:sp>
    </p:spTree>
    <p:extLst>
      <p:ext uri="{BB962C8B-B14F-4D97-AF65-F5344CB8AC3E}">
        <p14:creationId xmlns:p14="http://schemas.microsoft.com/office/powerpoint/2010/main" val="372541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users are using one batch of info and splitting it across two text box answers – are NE getting anything new, is there value of having two questions?</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28</a:t>
            </a:fld>
            <a:endParaRPr lang="en-GB" altLang="en-US"/>
          </a:p>
        </p:txBody>
      </p:sp>
    </p:spTree>
    <p:extLst>
      <p:ext uri="{BB962C8B-B14F-4D97-AF65-F5344CB8AC3E}">
        <p14:creationId xmlns:p14="http://schemas.microsoft.com/office/powerpoint/2010/main" val="333736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might we give users information that enlightens them to what they need to convey to NE?</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29</a:t>
            </a:fld>
            <a:endParaRPr lang="en-GB" altLang="en-US"/>
          </a:p>
        </p:txBody>
      </p:sp>
    </p:spTree>
    <p:extLst>
      <p:ext uri="{BB962C8B-B14F-4D97-AF65-F5344CB8AC3E}">
        <p14:creationId xmlns:p14="http://schemas.microsoft.com/office/powerpoint/2010/main" val="367859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real risk and danger that some answers will state ‘refer to methods statement’ when users deem the question irrelevant or they don’t feel informed on how to answer it.</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30</a:t>
            </a:fld>
            <a:endParaRPr lang="en-GB" altLang="en-US"/>
          </a:p>
        </p:txBody>
      </p:sp>
    </p:spTree>
    <p:extLst>
      <p:ext uri="{BB962C8B-B14F-4D97-AF65-F5344CB8AC3E}">
        <p14:creationId xmlns:p14="http://schemas.microsoft.com/office/powerpoint/2010/main" val="199335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real risk and danger that some answers will state ‘refer to methods statement’ when users deem the question irrelevant or they don’t feel informed on how to answer it.</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31</a:t>
            </a:fld>
            <a:endParaRPr lang="en-GB" altLang="en-US"/>
          </a:p>
        </p:txBody>
      </p:sp>
    </p:spTree>
    <p:extLst>
      <p:ext uri="{BB962C8B-B14F-4D97-AF65-F5344CB8AC3E}">
        <p14:creationId xmlns:p14="http://schemas.microsoft.com/office/powerpoint/2010/main" val="370466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 real risk and danger that some answers will state ‘refer to methods statement’ when users deem the question irrelevant or they don’t feel informed on how to answer it.</a:t>
            </a:r>
          </a:p>
        </p:txBody>
      </p:sp>
      <p:sp>
        <p:nvSpPr>
          <p:cNvPr id="4" name="Slide Number Placeholder 3"/>
          <p:cNvSpPr>
            <a:spLocks noGrp="1"/>
          </p:cNvSpPr>
          <p:nvPr>
            <p:ph type="sldNum" sz="quarter" idx="5"/>
          </p:nvPr>
        </p:nvSpPr>
        <p:spPr/>
        <p:txBody>
          <a:bodyPr/>
          <a:lstStyle/>
          <a:p>
            <a:fld id="{3E18F6C1-8F69-4869-8D1E-BB01FBF88253}" type="slidenum">
              <a:rPr lang="en-GB" altLang="en-US" smtClean="0"/>
              <a:pPr/>
              <a:t>33</a:t>
            </a:fld>
            <a:endParaRPr lang="en-GB" altLang="en-US"/>
          </a:p>
        </p:txBody>
      </p:sp>
    </p:spTree>
    <p:extLst>
      <p:ext uri="{BB962C8B-B14F-4D97-AF65-F5344CB8AC3E}">
        <p14:creationId xmlns:p14="http://schemas.microsoft.com/office/powerpoint/2010/main" val="409246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Gree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735668"/>
            <a:ext cx="6081104" cy="1215495"/>
          </a:xfrm>
        </p:spPr>
        <p:txBody>
          <a:bodyPr anchor="b"/>
          <a:lstStyle>
            <a:lvl1pPr algn="l">
              <a:defRPr sz="4200">
                <a:solidFill>
                  <a:schemeClr val="bg1"/>
                </a:solidFill>
              </a:defRPr>
            </a:lvl1pPr>
          </a:lstStyle>
          <a:p>
            <a:r>
              <a:rPr lang="en-US"/>
              <a:t>Click to edit Master title style</a:t>
            </a:r>
          </a:p>
        </p:txBody>
      </p:sp>
      <p:sp>
        <p:nvSpPr>
          <p:cNvPr id="3" name="Subtitle 2"/>
          <p:cNvSpPr>
            <a:spLocks noGrp="1"/>
          </p:cNvSpPr>
          <p:nvPr>
            <p:ph type="subTitle" idx="1"/>
          </p:nvPr>
        </p:nvSpPr>
        <p:spPr>
          <a:xfrm>
            <a:off x="431800" y="3043239"/>
            <a:ext cx="6081104" cy="98689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19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and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50"/>
                </a:solidFill>
              </a:defRPr>
            </a:lvl1pPr>
          </a:lstStyle>
          <a:p>
            <a:r>
              <a:rPr lang="en-US"/>
              <a:t>Click to edit Master title style</a:t>
            </a:r>
          </a:p>
        </p:txBody>
      </p:sp>
      <p:sp>
        <p:nvSpPr>
          <p:cNvPr id="3" name="Content Placeholder 2"/>
          <p:cNvSpPr>
            <a:spLocks noGrp="1"/>
          </p:cNvSpPr>
          <p:nvPr>
            <p:ph idx="1"/>
          </p:nvPr>
        </p:nvSpPr>
        <p:spPr>
          <a:xfrm>
            <a:off x="439738" y="1540800"/>
            <a:ext cx="6940800" cy="46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9738" y="1130400"/>
            <a:ext cx="8264525" cy="300247"/>
          </a:xfrm>
        </p:spPr>
        <p:txBody>
          <a:bodyPr/>
          <a:lstStyle>
            <a:lvl1pPr marL="0" indent="0">
              <a:buNone/>
              <a:defRPr sz="2200" b="0">
                <a:solidFill>
                  <a:srgbClr val="00B050"/>
                </a:solidFill>
              </a:defRPr>
            </a:lvl1pPr>
          </a:lstStyle>
          <a:p>
            <a:pPr lvl="0"/>
            <a:r>
              <a:rPr lang="en-US"/>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5"/>
          </p:nvPr>
        </p:nvSpPr>
        <p:spPr/>
        <p:txBody>
          <a:bodyPr/>
          <a:lstStyle>
            <a:lvl1pPr>
              <a:defRPr/>
            </a:lvl1pPr>
          </a:lstStyle>
          <a:p>
            <a:fld id="{D924A649-0629-436C-91AB-D65039F623C1}" type="slidenum">
              <a:rPr lang="en-GB" altLang="en-US"/>
              <a:pPr/>
              <a:t>‹#›</a:t>
            </a:fld>
            <a:endParaRPr lang="en-GB" altLang="en-US"/>
          </a:p>
        </p:txBody>
      </p:sp>
    </p:spTree>
    <p:extLst>
      <p:ext uri="{BB962C8B-B14F-4D97-AF65-F5344CB8AC3E}">
        <p14:creationId xmlns:p14="http://schemas.microsoft.com/office/powerpoint/2010/main" val="317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9738" y="1540800"/>
            <a:ext cx="4075112" cy="46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49" y="1540800"/>
            <a:ext cx="4075113" cy="46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1"/>
          </p:nvPr>
        </p:nvSpPr>
        <p:spPr/>
        <p:txBody>
          <a:bodyPr/>
          <a:lstStyle>
            <a:lvl1pPr>
              <a:defRPr/>
            </a:lvl1pPr>
          </a:lstStyle>
          <a:p>
            <a:fld id="{5B32D73C-6319-4A35-9DC8-A1DA061702DC}" type="slidenum">
              <a:rPr lang="en-GB" altLang="en-US"/>
              <a:pPr/>
              <a:t>‹#›</a:t>
            </a:fld>
            <a:endParaRPr lang="en-GB" altLang="en-US"/>
          </a:p>
        </p:txBody>
      </p:sp>
    </p:spTree>
    <p:extLst>
      <p:ext uri="{BB962C8B-B14F-4D97-AF65-F5344CB8AC3E}">
        <p14:creationId xmlns:p14="http://schemas.microsoft.com/office/powerpoint/2010/main" val="3571916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9200" y="471896"/>
            <a:ext cx="8265600" cy="482720"/>
          </a:xfrm>
        </p:spPr>
        <p:txBody>
          <a:bodyPr/>
          <a:lstStyle/>
          <a:p>
            <a:r>
              <a:rPr lang="en-US"/>
              <a:t>Click to edit Master title style</a:t>
            </a:r>
          </a:p>
        </p:txBody>
      </p:sp>
      <p:sp>
        <p:nvSpPr>
          <p:cNvPr id="3" name="Text Placeholder 2"/>
          <p:cNvSpPr>
            <a:spLocks noGrp="1"/>
          </p:cNvSpPr>
          <p:nvPr>
            <p:ph type="body" idx="1"/>
          </p:nvPr>
        </p:nvSpPr>
        <p:spPr>
          <a:xfrm>
            <a:off x="439200" y="1130400"/>
            <a:ext cx="4039394" cy="298800"/>
          </a:xfrm>
        </p:spPr>
        <p:txBody>
          <a:bodyPr/>
          <a:lstStyle>
            <a:lvl1pPr marL="0" indent="0">
              <a:buNone/>
              <a:defRPr sz="2400" b="0">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9200" y="1540800"/>
            <a:ext cx="4039394" cy="46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0400"/>
            <a:ext cx="4075650" cy="298800"/>
          </a:xfrm>
        </p:spPr>
        <p:txBody>
          <a:bodyPr/>
          <a:lstStyle>
            <a:lvl1pPr marL="0" indent="0">
              <a:buNone/>
              <a:defRPr sz="2400" b="0">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540800"/>
            <a:ext cx="4075650" cy="46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GB"/>
              <a:t>Text in footer</a:t>
            </a:r>
          </a:p>
        </p:txBody>
      </p:sp>
      <p:sp>
        <p:nvSpPr>
          <p:cNvPr id="8" name="Slide Number Placeholder 5"/>
          <p:cNvSpPr>
            <a:spLocks noGrp="1"/>
          </p:cNvSpPr>
          <p:nvPr>
            <p:ph type="sldNum" sz="quarter" idx="11"/>
          </p:nvPr>
        </p:nvSpPr>
        <p:spPr/>
        <p:txBody>
          <a:bodyPr/>
          <a:lstStyle>
            <a:lvl1pPr>
              <a:defRPr/>
            </a:lvl1pPr>
          </a:lstStyle>
          <a:p>
            <a:fld id="{5D2B83F0-78EE-4EBF-A39E-ED09ED6F63FB}" type="slidenum">
              <a:rPr lang="en-GB" altLang="en-US"/>
              <a:pPr/>
              <a:t>‹#›</a:t>
            </a:fld>
            <a:endParaRPr lang="en-GB" altLang="en-US"/>
          </a:p>
        </p:txBody>
      </p:sp>
    </p:spTree>
    <p:extLst>
      <p:ext uri="{BB962C8B-B14F-4D97-AF65-F5344CB8AC3E}">
        <p14:creationId xmlns:p14="http://schemas.microsoft.com/office/powerpoint/2010/main" val="353759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Side Bar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9739" y="480363"/>
            <a:ext cx="2592000" cy="432000"/>
          </a:xfrm>
        </p:spPr>
        <p:txBody>
          <a:bodyPr/>
          <a:lstStyle/>
          <a:p>
            <a:r>
              <a:rPr lang="en-US"/>
              <a:t>Click to edit Master title style</a:t>
            </a:r>
          </a:p>
        </p:txBody>
      </p:sp>
      <p:sp>
        <p:nvSpPr>
          <p:cNvPr id="3" name="Content Placeholder 2"/>
          <p:cNvSpPr>
            <a:spLocks noGrp="1"/>
          </p:cNvSpPr>
          <p:nvPr>
            <p:ph sz="half" idx="1"/>
          </p:nvPr>
        </p:nvSpPr>
        <p:spPr>
          <a:xfrm>
            <a:off x="439738" y="1520825"/>
            <a:ext cx="2592000" cy="4651637"/>
          </a:xfrm>
        </p:spPr>
        <p:txBody>
          <a:bodyPr/>
          <a:lstStyle>
            <a:lvl1pPr marL="0" indent="0">
              <a:buNone/>
              <a:defRPr sz="1800"/>
            </a:lvl1pPr>
          </a:lstStyle>
          <a:p>
            <a:pPr lvl="0"/>
            <a:r>
              <a:rPr lang="en-US"/>
              <a:t>Click to edit Master text styles</a:t>
            </a:r>
          </a:p>
        </p:txBody>
      </p:sp>
      <p:sp>
        <p:nvSpPr>
          <p:cNvPr id="4" name="Content Placeholder 3"/>
          <p:cNvSpPr>
            <a:spLocks noGrp="1"/>
          </p:cNvSpPr>
          <p:nvPr>
            <p:ph sz="half" idx="2"/>
          </p:nvPr>
        </p:nvSpPr>
        <p:spPr>
          <a:xfrm>
            <a:off x="3187057" y="476251"/>
            <a:ext cx="5517206" cy="569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1"/>
          </p:nvPr>
        </p:nvSpPr>
        <p:spPr/>
        <p:txBody>
          <a:bodyPr/>
          <a:lstStyle>
            <a:lvl1pPr>
              <a:defRPr/>
            </a:lvl1pPr>
          </a:lstStyle>
          <a:p>
            <a:fld id="{4E249EAA-773F-49DE-9032-73297D8EA5B7}" type="slidenum">
              <a:rPr lang="en-GB" altLang="en-US"/>
              <a:pPr/>
              <a:t>‹#›</a:t>
            </a:fld>
            <a:endParaRPr lang="en-GB" altLang="en-US"/>
          </a:p>
        </p:txBody>
      </p:sp>
    </p:spTree>
    <p:extLst>
      <p:ext uri="{BB962C8B-B14F-4D97-AF65-F5344CB8AC3E}">
        <p14:creationId xmlns:p14="http://schemas.microsoft.com/office/powerpoint/2010/main" val="425520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Bar Sub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9200" y="479483"/>
            <a:ext cx="2592000" cy="432000"/>
          </a:xfrm>
        </p:spPr>
        <p:txBody>
          <a:bodyPr/>
          <a:lstStyle/>
          <a:p>
            <a:r>
              <a:rPr lang="en-US"/>
              <a:t>Click to edit Master title style</a:t>
            </a:r>
          </a:p>
        </p:txBody>
      </p:sp>
      <p:sp>
        <p:nvSpPr>
          <p:cNvPr id="3" name="Text Placeholder 2"/>
          <p:cNvSpPr>
            <a:spLocks noGrp="1"/>
          </p:cNvSpPr>
          <p:nvPr>
            <p:ph type="body" idx="1"/>
          </p:nvPr>
        </p:nvSpPr>
        <p:spPr>
          <a:xfrm>
            <a:off x="439200" y="1130400"/>
            <a:ext cx="2592000" cy="298800"/>
          </a:xfrm>
        </p:spPr>
        <p:txBody>
          <a:bodyPr/>
          <a:lstStyle>
            <a:lvl1pPr marL="0" indent="0">
              <a:buNone/>
              <a:defRPr sz="2400" b="0">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9200" y="1540800"/>
            <a:ext cx="2592000" cy="4668837"/>
          </a:xfrm>
        </p:spPr>
        <p:txBody>
          <a:bodyPr/>
          <a:lstStyle>
            <a:lvl1pPr marL="0" indent="0">
              <a:buNone/>
              <a:defRPr sz="1800"/>
            </a:lvl1pPr>
            <a:lvl2pPr>
              <a:defRPr b="1"/>
            </a:lvl2pPr>
          </a:lstStyle>
          <a:p>
            <a:pPr lvl="0"/>
            <a:r>
              <a:rPr lang="en-US"/>
              <a:t>Click to edit Master text styles</a:t>
            </a:r>
          </a:p>
        </p:txBody>
      </p:sp>
      <p:sp>
        <p:nvSpPr>
          <p:cNvPr id="6" name="Content Placeholder 5"/>
          <p:cNvSpPr>
            <a:spLocks noGrp="1"/>
          </p:cNvSpPr>
          <p:nvPr>
            <p:ph sz="quarter" idx="4"/>
          </p:nvPr>
        </p:nvSpPr>
        <p:spPr>
          <a:xfrm>
            <a:off x="3181756" y="476250"/>
            <a:ext cx="5523044" cy="5713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GB"/>
              <a:t>Text in footer</a:t>
            </a:r>
          </a:p>
        </p:txBody>
      </p:sp>
      <p:sp>
        <p:nvSpPr>
          <p:cNvPr id="8" name="Slide Number Placeholder 5"/>
          <p:cNvSpPr>
            <a:spLocks noGrp="1"/>
          </p:cNvSpPr>
          <p:nvPr>
            <p:ph type="sldNum" sz="quarter" idx="11"/>
          </p:nvPr>
        </p:nvSpPr>
        <p:spPr/>
        <p:txBody>
          <a:bodyPr/>
          <a:lstStyle>
            <a:lvl1pPr>
              <a:defRPr/>
            </a:lvl1pPr>
          </a:lstStyle>
          <a:p>
            <a:fld id="{76A4FA4E-8C9F-46A3-9EAB-C20D67484737}" type="slidenum">
              <a:rPr lang="en-GB" altLang="en-US"/>
              <a:pPr/>
              <a:t>‹#›</a:t>
            </a:fld>
            <a:endParaRPr lang="en-GB" altLang="en-US"/>
          </a:p>
        </p:txBody>
      </p:sp>
    </p:spTree>
    <p:extLst>
      <p:ext uri="{BB962C8B-B14F-4D97-AF65-F5344CB8AC3E}">
        <p14:creationId xmlns:p14="http://schemas.microsoft.com/office/powerpoint/2010/main" val="3197685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ption and Content">
    <p:spTree>
      <p:nvGrpSpPr>
        <p:cNvPr id="1" name=""/>
        <p:cNvGrpSpPr/>
        <p:nvPr/>
      </p:nvGrpSpPr>
      <p:grpSpPr>
        <a:xfrm>
          <a:off x="0" y="0"/>
          <a:ext cx="0" cy="0"/>
          <a:chOff x="0" y="0"/>
          <a:chExt cx="0" cy="0"/>
        </a:xfrm>
      </p:grpSpPr>
      <p:sp>
        <p:nvSpPr>
          <p:cNvPr id="5" name="Isosceles Triangle 7"/>
          <p:cNvSpPr/>
          <p:nvPr userDrawn="1"/>
        </p:nvSpPr>
        <p:spPr>
          <a:xfrm rot="10800000">
            <a:off x="441325" y="5597525"/>
            <a:ext cx="727075" cy="39687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 name="Content Placeholder 2"/>
          <p:cNvSpPr>
            <a:spLocks noGrp="1"/>
          </p:cNvSpPr>
          <p:nvPr>
            <p:ph sz="half" idx="1"/>
          </p:nvPr>
        </p:nvSpPr>
        <p:spPr>
          <a:xfrm>
            <a:off x="449263" y="476250"/>
            <a:ext cx="2077200" cy="5334000"/>
          </a:xfrm>
          <a:solidFill>
            <a:schemeClr val="tx2"/>
          </a:solidFill>
        </p:spPr>
        <p:txBody>
          <a:bodyPr/>
          <a:lstStyle>
            <a:lvl1pPr marL="0" indent="0">
              <a:buNone/>
              <a:defRPr b="0">
                <a:solidFill>
                  <a:schemeClr val="bg1"/>
                </a:solidFill>
              </a:defRPr>
            </a:lvl1pPr>
          </a:lstStyle>
          <a:p>
            <a:pPr lvl="0"/>
            <a:r>
              <a:rPr lang="en-US"/>
              <a:t>Click to edit Master text styles</a:t>
            </a:r>
          </a:p>
        </p:txBody>
      </p:sp>
      <p:sp>
        <p:nvSpPr>
          <p:cNvPr id="4" name="Content Placeholder 3"/>
          <p:cNvSpPr>
            <a:spLocks noGrp="1"/>
          </p:cNvSpPr>
          <p:nvPr>
            <p:ph sz="half" idx="2"/>
          </p:nvPr>
        </p:nvSpPr>
        <p:spPr>
          <a:xfrm>
            <a:off x="2674621" y="476250"/>
            <a:ext cx="6029642" cy="569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GB"/>
              <a:t>Text in footer</a:t>
            </a:r>
          </a:p>
        </p:txBody>
      </p:sp>
      <p:sp>
        <p:nvSpPr>
          <p:cNvPr id="7" name="Slide Number Placeholder 6"/>
          <p:cNvSpPr>
            <a:spLocks noGrp="1"/>
          </p:cNvSpPr>
          <p:nvPr>
            <p:ph type="sldNum" sz="quarter" idx="11"/>
          </p:nvPr>
        </p:nvSpPr>
        <p:spPr/>
        <p:txBody>
          <a:bodyPr/>
          <a:lstStyle>
            <a:lvl1pPr>
              <a:defRPr/>
            </a:lvl1pPr>
          </a:lstStyle>
          <a:p>
            <a:fld id="{2D302DEA-A0EC-40CB-979A-C44B8357605D}" type="slidenum">
              <a:rPr lang="en-GB" altLang="en-US"/>
              <a:pPr/>
              <a:t>‹#›</a:t>
            </a:fld>
            <a:endParaRPr lang="en-GB" altLang="en-US"/>
          </a:p>
        </p:txBody>
      </p:sp>
    </p:spTree>
    <p:extLst>
      <p:ext uri="{BB962C8B-B14F-4D97-AF65-F5344CB8AC3E}">
        <p14:creationId xmlns:p14="http://schemas.microsoft.com/office/powerpoint/2010/main" val="1121294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GB"/>
              <a:t>Text in footer</a:t>
            </a:r>
          </a:p>
        </p:txBody>
      </p:sp>
      <p:sp>
        <p:nvSpPr>
          <p:cNvPr id="4" name="Slide Number Placeholder 5"/>
          <p:cNvSpPr>
            <a:spLocks noGrp="1"/>
          </p:cNvSpPr>
          <p:nvPr>
            <p:ph type="sldNum" sz="quarter" idx="11"/>
          </p:nvPr>
        </p:nvSpPr>
        <p:spPr/>
        <p:txBody>
          <a:bodyPr/>
          <a:lstStyle>
            <a:lvl1pPr>
              <a:defRPr/>
            </a:lvl1pPr>
          </a:lstStyle>
          <a:p>
            <a:fld id="{023D4B57-8B9D-444B-9FF3-47C87FB5EA29}" type="slidenum">
              <a:rPr lang="en-GB" altLang="en-US"/>
              <a:pPr/>
              <a:t>‹#›</a:t>
            </a:fld>
            <a:endParaRPr lang="en-GB" altLang="en-US"/>
          </a:p>
        </p:txBody>
      </p:sp>
    </p:spTree>
    <p:extLst>
      <p:ext uri="{BB962C8B-B14F-4D97-AF65-F5344CB8AC3E}">
        <p14:creationId xmlns:p14="http://schemas.microsoft.com/office/powerpoint/2010/main" val="185714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GB"/>
              <a:t>Text in footer</a:t>
            </a:r>
          </a:p>
        </p:txBody>
      </p:sp>
      <p:sp>
        <p:nvSpPr>
          <p:cNvPr id="3" name="Slide Number Placeholder 5"/>
          <p:cNvSpPr>
            <a:spLocks noGrp="1"/>
          </p:cNvSpPr>
          <p:nvPr>
            <p:ph type="sldNum" sz="quarter" idx="11"/>
          </p:nvPr>
        </p:nvSpPr>
        <p:spPr/>
        <p:txBody>
          <a:bodyPr/>
          <a:lstStyle>
            <a:lvl1pPr>
              <a:defRPr/>
            </a:lvl1pPr>
          </a:lstStyle>
          <a:p>
            <a:fld id="{705B387F-49DD-46D8-9EE0-7752BFC718CF}" type="slidenum">
              <a:rPr lang="en-GB" altLang="en-US"/>
              <a:pPr/>
              <a:t>‹#›</a:t>
            </a:fld>
            <a:endParaRPr lang="en-GB" altLang="en-US"/>
          </a:p>
        </p:txBody>
      </p:sp>
    </p:spTree>
    <p:extLst>
      <p:ext uri="{BB962C8B-B14F-4D97-AF65-F5344CB8AC3E}">
        <p14:creationId xmlns:p14="http://schemas.microsoft.com/office/powerpoint/2010/main" val="13909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no graphics) - Green">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735668"/>
            <a:ext cx="6081104" cy="1215495"/>
          </a:xfrm>
        </p:spPr>
        <p:txBody>
          <a:bodyPr anchor="b"/>
          <a:lstStyle>
            <a:lvl1pPr algn="l">
              <a:defRPr sz="4200">
                <a:solidFill>
                  <a:schemeClr val="bg1"/>
                </a:solidFill>
              </a:defRPr>
            </a:lvl1pPr>
          </a:lstStyle>
          <a:p>
            <a:r>
              <a:rPr lang="en-US"/>
              <a:t>Click to edit Master title style</a:t>
            </a:r>
          </a:p>
        </p:txBody>
      </p:sp>
      <p:sp>
        <p:nvSpPr>
          <p:cNvPr id="3" name="Subtitle 2"/>
          <p:cNvSpPr>
            <a:spLocks noGrp="1"/>
          </p:cNvSpPr>
          <p:nvPr>
            <p:ph type="subTitle" idx="1"/>
          </p:nvPr>
        </p:nvSpPr>
        <p:spPr>
          <a:xfrm>
            <a:off x="431800" y="3043239"/>
            <a:ext cx="6081104" cy="98689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4211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White">
    <p:bg>
      <p:bgPr>
        <a:solidFill>
          <a:schemeClr val="bg1">
            <a:alpha val="98822"/>
          </a:schemeClr>
        </a:solid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735668"/>
            <a:ext cx="6081104" cy="1215495"/>
          </a:xfrm>
        </p:spPr>
        <p:txBody>
          <a:bodyPr anchor="b"/>
          <a:lstStyle>
            <a:lvl1pPr algn="l">
              <a:defRPr sz="4200">
                <a:solidFill>
                  <a:schemeClr val="tx2"/>
                </a:solidFill>
              </a:defRPr>
            </a:lvl1pPr>
          </a:lstStyle>
          <a:p>
            <a:r>
              <a:rPr lang="en-US"/>
              <a:t>Click to edit Master title style</a:t>
            </a:r>
          </a:p>
        </p:txBody>
      </p:sp>
      <p:sp>
        <p:nvSpPr>
          <p:cNvPr id="3" name="Subtitle 2"/>
          <p:cNvSpPr>
            <a:spLocks noGrp="1"/>
          </p:cNvSpPr>
          <p:nvPr>
            <p:ph type="subTitle" idx="1"/>
          </p:nvPr>
        </p:nvSpPr>
        <p:spPr>
          <a:xfrm>
            <a:off x="431800" y="3043239"/>
            <a:ext cx="6081104" cy="986894"/>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9196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no graphics) - Whit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1800" y="1735668"/>
            <a:ext cx="6081104" cy="1215495"/>
          </a:xfrm>
        </p:spPr>
        <p:txBody>
          <a:bodyPr anchor="b"/>
          <a:lstStyle>
            <a:lvl1pPr algn="l">
              <a:defRPr sz="4200">
                <a:solidFill>
                  <a:schemeClr val="tx2"/>
                </a:solidFill>
              </a:defRPr>
            </a:lvl1pPr>
          </a:lstStyle>
          <a:p>
            <a:r>
              <a:rPr lang="en-US"/>
              <a:t>Click to edit Master title style</a:t>
            </a:r>
          </a:p>
        </p:txBody>
      </p:sp>
      <p:sp>
        <p:nvSpPr>
          <p:cNvPr id="3" name="Subtitle 2"/>
          <p:cNvSpPr>
            <a:spLocks noGrp="1"/>
          </p:cNvSpPr>
          <p:nvPr>
            <p:ph type="subTitle" idx="1"/>
          </p:nvPr>
        </p:nvSpPr>
        <p:spPr>
          <a:xfrm>
            <a:off x="431800" y="3043239"/>
            <a:ext cx="6081104" cy="986894"/>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00635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ote or Statistic">
    <p:bg>
      <p:bgPr>
        <a:solidFill>
          <a:schemeClr val="tx2"/>
        </a:solidFill>
        <a:effectLst/>
      </p:bgPr>
    </p:bg>
    <p:spTree>
      <p:nvGrpSpPr>
        <p:cNvPr id="1" name=""/>
        <p:cNvGrpSpPr/>
        <p:nvPr/>
      </p:nvGrpSpPr>
      <p:grpSpPr>
        <a:xfrm>
          <a:off x="0" y="0"/>
          <a:ext cx="0" cy="0"/>
          <a:chOff x="0" y="0"/>
          <a:chExt cx="0" cy="0"/>
        </a:xfrm>
      </p:grpSpPr>
      <p:grpSp>
        <p:nvGrpSpPr>
          <p:cNvPr id="3" name="Group 16"/>
          <p:cNvGrpSpPr>
            <a:grpSpLocks/>
          </p:cNvGrpSpPr>
          <p:nvPr userDrawn="1"/>
        </p:nvGrpSpPr>
        <p:grpSpPr bwMode="auto">
          <a:xfrm>
            <a:off x="0" y="0"/>
            <a:ext cx="9144000" cy="6858000"/>
            <a:chOff x="0" y="0"/>
            <a:chExt cx="9144000" cy="6858001"/>
          </a:xfrm>
        </p:grpSpPr>
        <p:sp>
          <p:nvSpPr>
            <p:cNvPr id="4" name="Rectangle 9"/>
            <p:cNvSpPr/>
            <p:nvPr userDrawn="1"/>
          </p:nvSpPr>
          <p:spPr>
            <a:xfrm>
              <a:off x="0" y="5749926"/>
              <a:ext cx="7342188" cy="1108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Rectangle 4"/>
            <p:cNvSpPr/>
            <p:nvPr userDrawn="1"/>
          </p:nvSpPr>
          <p:spPr>
            <a:xfrm>
              <a:off x="7342188" y="0"/>
              <a:ext cx="180181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Isosceles Triangle 11"/>
            <p:cNvSpPr/>
            <p:nvPr userDrawn="1"/>
          </p:nvSpPr>
          <p:spPr>
            <a:xfrm rot="10800000">
              <a:off x="644525" y="5527676"/>
              <a:ext cx="727075" cy="39687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pic>
        <p:nvPicPr>
          <p:cNvPr id="7"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8750" y="4337050"/>
            <a:ext cx="8239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15"/>
          <p:cNvCxnSpPr/>
          <p:nvPr userDrawn="1"/>
        </p:nvCxnSpPr>
        <p:spPr>
          <a:xfrm>
            <a:off x="554038" y="6386513"/>
            <a:ext cx="81422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4338" y="1443039"/>
            <a:ext cx="6388309" cy="3948556"/>
          </a:xfrm>
        </p:spPr>
        <p:txBody>
          <a:bodyPr/>
          <a:lstStyle>
            <a:lvl1pPr>
              <a:defRPr sz="5000" b="0">
                <a:solidFill>
                  <a:schemeClr val="bg1"/>
                </a:solidFill>
              </a:defRPr>
            </a:lvl1pPr>
          </a:lstStyle>
          <a:p>
            <a:r>
              <a:rPr lang="en-US"/>
              <a:t>Click to edit Master title style</a:t>
            </a:r>
          </a:p>
        </p:txBody>
      </p:sp>
      <p:sp>
        <p:nvSpPr>
          <p:cNvPr id="9" name="Footer Placeholder 4"/>
          <p:cNvSpPr>
            <a:spLocks noGrp="1"/>
          </p:cNvSpPr>
          <p:nvPr>
            <p:ph type="ftr" sz="quarter" idx="10"/>
          </p:nvPr>
        </p:nvSpPr>
        <p:spPr/>
        <p:txBody>
          <a:bodyPr/>
          <a:lstStyle>
            <a:lvl1pPr>
              <a:defRPr/>
            </a:lvl1pPr>
          </a:lstStyle>
          <a:p>
            <a:pPr>
              <a:defRPr/>
            </a:pPr>
            <a:r>
              <a:rPr lang="en-GB"/>
              <a:t>Text in footer</a:t>
            </a:r>
          </a:p>
        </p:txBody>
      </p:sp>
      <p:sp>
        <p:nvSpPr>
          <p:cNvPr id="10" name="Slide Number Placeholder 5"/>
          <p:cNvSpPr>
            <a:spLocks noGrp="1"/>
          </p:cNvSpPr>
          <p:nvPr>
            <p:ph type="sldNum" sz="quarter" idx="11"/>
          </p:nvPr>
        </p:nvSpPr>
        <p:spPr/>
        <p:txBody>
          <a:bodyPr/>
          <a:lstStyle>
            <a:lvl1pPr>
              <a:defRPr/>
            </a:lvl1pPr>
          </a:lstStyle>
          <a:p>
            <a:fld id="{73606538-DBBD-4B02-9251-D6F899789BBE}" type="slidenum">
              <a:rPr lang="en-GB" altLang="en-US"/>
              <a:pPr/>
              <a:t>‹#›</a:t>
            </a:fld>
            <a:endParaRPr lang="en-GB" altLang="en-US"/>
          </a:p>
        </p:txBody>
      </p:sp>
    </p:spTree>
    <p:extLst>
      <p:ext uri="{BB962C8B-B14F-4D97-AF65-F5344CB8AC3E}">
        <p14:creationId xmlns:p14="http://schemas.microsoft.com/office/powerpoint/2010/main" val="42971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or Statistic Outline">
    <p:spTree>
      <p:nvGrpSpPr>
        <p:cNvPr id="1" name=""/>
        <p:cNvGrpSpPr/>
        <p:nvPr/>
      </p:nvGrpSpPr>
      <p:grpSpPr>
        <a:xfrm>
          <a:off x="0" y="0"/>
          <a:ext cx="0" cy="0"/>
          <a:chOff x="0" y="0"/>
          <a:chExt cx="0" cy="0"/>
        </a:xfrm>
      </p:grpSpPr>
      <p:sp>
        <p:nvSpPr>
          <p:cNvPr id="3" name="Freeform 14"/>
          <p:cNvSpPr/>
          <p:nvPr userDrawn="1"/>
        </p:nvSpPr>
        <p:spPr>
          <a:xfrm rot="10800000">
            <a:off x="0" y="0"/>
            <a:ext cx="7340600" cy="5924550"/>
          </a:xfrm>
          <a:custGeom>
            <a:avLst/>
            <a:gdLst>
              <a:gd name="connsiteX0" fmla="*/ 7340600 w 7340600"/>
              <a:gd name="connsiteY0" fmla="*/ 5925324 h 5925324"/>
              <a:gd name="connsiteX1" fmla="*/ 0 w 7340600"/>
              <a:gd name="connsiteY1" fmla="*/ 5925324 h 5925324"/>
              <a:gd name="connsiteX2" fmla="*/ 0 w 7340600"/>
              <a:gd name="connsiteY2" fmla="*/ 174789 h 5925324"/>
              <a:gd name="connsiteX3" fmla="*/ 6172563 w 7340600"/>
              <a:gd name="connsiteY3" fmla="*/ 174789 h 5925324"/>
              <a:gd name="connsiteX4" fmla="*/ 6332537 w 7340600"/>
              <a:gd name="connsiteY4" fmla="*/ 0 h 5925324"/>
              <a:gd name="connsiteX5" fmla="*/ 6492511 w 7340600"/>
              <a:gd name="connsiteY5" fmla="*/ 174789 h 5925324"/>
              <a:gd name="connsiteX6" fmla="*/ 7340600 w 7340600"/>
              <a:gd name="connsiteY6" fmla="*/ 174789 h 592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0600" h="5925324">
                <a:moveTo>
                  <a:pt x="7340600" y="5925324"/>
                </a:moveTo>
                <a:lnTo>
                  <a:pt x="0" y="5925324"/>
                </a:lnTo>
                <a:lnTo>
                  <a:pt x="0" y="174789"/>
                </a:lnTo>
                <a:lnTo>
                  <a:pt x="6172563" y="174789"/>
                </a:lnTo>
                <a:lnTo>
                  <a:pt x="6332537" y="0"/>
                </a:lnTo>
                <a:lnTo>
                  <a:pt x="6492511" y="174789"/>
                </a:lnTo>
                <a:lnTo>
                  <a:pt x="7340600" y="174789"/>
                </a:lnTo>
                <a:close/>
              </a:path>
            </a:pathLst>
          </a:cu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4"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8750" y="4337050"/>
            <a:ext cx="82391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15"/>
          <p:cNvCxnSpPr/>
          <p:nvPr userDrawn="1"/>
        </p:nvCxnSpPr>
        <p:spPr>
          <a:xfrm>
            <a:off x="554038" y="6386513"/>
            <a:ext cx="81422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4338" y="1443039"/>
            <a:ext cx="6388309" cy="3948556"/>
          </a:xfrm>
        </p:spPr>
        <p:txBody>
          <a:bodyPr/>
          <a:lstStyle>
            <a:lvl1pPr>
              <a:defRPr sz="5000" b="0">
                <a:solidFill>
                  <a:schemeClr val="tx2"/>
                </a:solidFill>
              </a:defRPr>
            </a:lvl1pPr>
          </a:lstStyle>
          <a:p>
            <a:r>
              <a:rPr lang="en-US"/>
              <a:t>Click to edit Master title style</a:t>
            </a:r>
          </a:p>
        </p:txBody>
      </p:sp>
      <p:sp>
        <p:nvSpPr>
          <p:cNvPr id="6" name="Footer Placeholder 4"/>
          <p:cNvSpPr>
            <a:spLocks noGrp="1"/>
          </p:cNvSpPr>
          <p:nvPr>
            <p:ph type="ftr" sz="quarter" idx="10"/>
          </p:nvPr>
        </p:nvSpPr>
        <p:spPr/>
        <p:txBody>
          <a:bodyPr/>
          <a:lstStyle>
            <a:lvl1pPr>
              <a:defRPr/>
            </a:lvl1pPr>
          </a:lstStyle>
          <a:p>
            <a:pPr>
              <a:defRPr/>
            </a:pPr>
            <a:r>
              <a:rPr lang="en-GB"/>
              <a:t>Text in footer</a:t>
            </a:r>
          </a:p>
        </p:txBody>
      </p:sp>
      <p:sp>
        <p:nvSpPr>
          <p:cNvPr id="7" name="Slide Number Placeholder 5"/>
          <p:cNvSpPr>
            <a:spLocks noGrp="1"/>
          </p:cNvSpPr>
          <p:nvPr>
            <p:ph type="sldNum" sz="quarter" idx="11"/>
          </p:nvPr>
        </p:nvSpPr>
        <p:spPr/>
        <p:txBody>
          <a:bodyPr/>
          <a:lstStyle>
            <a:lvl1pPr>
              <a:defRPr/>
            </a:lvl1pPr>
          </a:lstStyle>
          <a:p>
            <a:fld id="{3DEA9B0C-6928-497D-A58E-39F90CF05192}" type="slidenum">
              <a:rPr lang="en-GB" altLang="en-US"/>
              <a:pPr/>
              <a:t>‹#›</a:t>
            </a:fld>
            <a:endParaRPr lang="en-GB" altLang="en-US"/>
          </a:p>
        </p:txBody>
      </p:sp>
    </p:spTree>
    <p:extLst>
      <p:ext uri="{BB962C8B-B14F-4D97-AF65-F5344CB8AC3E}">
        <p14:creationId xmlns:p14="http://schemas.microsoft.com/office/powerpoint/2010/main" val="414433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38" y="1540800"/>
            <a:ext cx="8264525" cy="4640400"/>
          </a:xfrm>
        </p:spPr>
        <p:txBody>
          <a:bodyPr/>
          <a:lstStyle>
            <a:lvl1pPr>
              <a:lnSpc>
                <a:spcPct val="9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GB"/>
              <a:t>Text in footer</a:t>
            </a:r>
          </a:p>
        </p:txBody>
      </p:sp>
      <p:sp>
        <p:nvSpPr>
          <p:cNvPr id="5" name="Slide Number Placeholder 5"/>
          <p:cNvSpPr>
            <a:spLocks noGrp="1"/>
          </p:cNvSpPr>
          <p:nvPr>
            <p:ph type="sldNum" sz="quarter" idx="11"/>
          </p:nvPr>
        </p:nvSpPr>
        <p:spPr/>
        <p:txBody>
          <a:bodyPr/>
          <a:lstStyle>
            <a:lvl1pPr>
              <a:defRPr/>
            </a:lvl1pPr>
          </a:lstStyle>
          <a:p>
            <a:fld id="{13EFE735-C9DE-4991-88AE-C706A6A2A831}" type="slidenum">
              <a:rPr lang="en-GB" altLang="en-US"/>
              <a:pPr/>
              <a:t>‹#›</a:t>
            </a:fld>
            <a:endParaRPr lang="en-GB" altLang="en-US"/>
          </a:p>
        </p:txBody>
      </p:sp>
    </p:spTree>
    <p:extLst>
      <p:ext uri="{BB962C8B-B14F-4D97-AF65-F5344CB8AC3E}">
        <p14:creationId xmlns:p14="http://schemas.microsoft.com/office/powerpoint/2010/main" val="105505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AF41"/>
                </a:solidFill>
              </a:defRPr>
            </a:lvl1pPr>
          </a:lstStyle>
          <a:p>
            <a:r>
              <a:rPr lang="en-US"/>
              <a:t>Click to edit Master title style</a:t>
            </a:r>
          </a:p>
        </p:txBody>
      </p:sp>
      <p:sp>
        <p:nvSpPr>
          <p:cNvPr id="3" name="Content Placeholder 2"/>
          <p:cNvSpPr>
            <a:spLocks noGrp="1"/>
          </p:cNvSpPr>
          <p:nvPr>
            <p:ph idx="1"/>
          </p:nvPr>
        </p:nvSpPr>
        <p:spPr>
          <a:xfrm>
            <a:off x="439738" y="1540800"/>
            <a:ext cx="8264525" cy="464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439738" y="1129554"/>
            <a:ext cx="8264525" cy="300247"/>
          </a:xfrm>
        </p:spPr>
        <p:txBody>
          <a:bodyPr/>
          <a:lstStyle>
            <a:lvl1pPr marL="0" indent="0">
              <a:buNone/>
              <a:defRPr sz="2200" b="0">
                <a:solidFill>
                  <a:srgbClr val="00AF41"/>
                </a:solidFill>
              </a:defRPr>
            </a:lvl1pPr>
          </a:lstStyle>
          <a:p>
            <a:pPr lvl="0"/>
            <a:r>
              <a:rPr lang="en-US"/>
              <a:t>Click to edit Master text styles</a:t>
            </a:r>
          </a:p>
        </p:txBody>
      </p:sp>
      <p:sp>
        <p:nvSpPr>
          <p:cNvPr id="5" name="Footer Placeholder 4"/>
          <p:cNvSpPr>
            <a:spLocks noGrp="1"/>
          </p:cNvSpPr>
          <p:nvPr>
            <p:ph type="ftr" sz="quarter" idx="14"/>
          </p:nvPr>
        </p:nvSpPr>
        <p:spPr/>
        <p:txBody>
          <a:bodyPr/>
          <a:lstStyle>
            <a:lvl1pPr>
              <a:defRPr/>
            </a:lvl1pPr>
          </a:lstStyle>
          <a:p>
            <a:pPr>
              <a:defRPr/>
            </a:pPr>
            <a:r>
              <a:rPr lang="en-GB"/>
              <a:t>Text in footer</a:t>
            </a:r>
          </a:p>
        </p:txBody>
      </p:sp>
      <p:sp>
        <p:nvSpPr>
          <p:cNvPr id="6" name="Slide Number Placeholder 5"/>
          <p:cNvSpPr>
            <a:spLocks noGrp="1"/>
          </p:cNvSpPr>
          <p:nvPr>
            <p:ph type="sldNum" sz="quarter" idx="15"/>
          </p:nvPr>
        </p:nvSpPr>
        <p:spPr/>
        <p:txBody>
          <a:bodyPr/>
          <a:lstStyle>
            <a:lvl1pPr>
              <a:defRPr/>
            </a:lvl1pPr>
          </a:lstStyle>
          <a:p>
            <a:fld id="{B4B9EBD3-9C37-4A6F-83BD-93313409843B}" type="slidenum">
              <a:rPr lang="en-GB" altLang="en-US"/>
              <a:pPr/>
              <a:t>‹#›</a:t>
            </a:fld>
            <a:endParaRPr lang="en-GB" altLang="en-US"/>
          </a:p>
        </p:txBody>
      </p:sp>
    </p:spTree>
    <p:extLst>
      <p:ext uri="{BB962C8B-B14F-4D97-AF65-F5344CB8AC3E}">
        <p14:creationId xmlns:p14="http://schemas.microsoft.com/office/powerpoint/2010/main" val="289075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and 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9738" y="1540800"/>
            <a:ext cx="6940800" cy="4640400"/>
          </a:xfrm>
        </p:spPr>
        <p:txBody>
          <a:bodyPr/>
          <a:lstStyle>
            <a:lvl1pPr>
              <a:lnSpc>
                <a:spcPct val="9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GB"/>
              <a:t>Text in footer</a:t>
            </a:r>
          </a:p>
        </p:txBody>
      </p:sp>
      <p:sp>
        <p:nvSpPr>
          <p:cNvPr id="5" name="Slide Number Placeholder 5"/>
          <p:cNvSpPr>
            <a:spLocks noGrp="1"/>
          </p:cNvSpPr>
          <p:nvPr>
            <p:ph type="sldNum" sz="quarter" idx="11"/>
          </p:nvPr>
        </p:nvSpPr>
        <p:spPr/>
        <p:txBody>
          <a:bodyPr/>
          <a:lstStyle>
            <a:lvl1pPr>
              <a:defRPr/>
            </a:lvl1pPr>
          </a:lstStyle>
          <a:p>
            <a:fld id="{5C73FD0B-A6AC-4888-8295-09FCF544143D}" type="slidenum">
              <a:rPr lang="en-GB" altLang="en-US"/>
              <a:pPr/>
              <a:t>‹#›</a:t>
            </a:fld>
            <a:endParaRPr lang="en-GB" altLang="en-US"/>
          </a:p>
        </p:txBody>
      </p:sp>
    </p:spTree>
    <p:extLst>
      <p:ext uri="{BB962C8B-B14F-4D97-AF65-F5344CB8AC3E}">
        <p14:creationId xmlns:p14="http://schemas.microsoft.com/office/powerpoint/2010/main" val="175399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9738" y="466725"/>
            <a:ext cx="82645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39738" y="1539875"/>
            <a:ext cx="82645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458788" y="6356350"/>
            <a:ext cx="5675312"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Arial" panose="020B0604020202020204" pitchFamily="34" charset="0"/>
                <a:cs typeface="Arial" panose="020B0604020202020204" pitchFamily="34" charset="0"/>
              </a:defRPr>
            </a:lvl1pPr>
          </a:lstStyle>
          <a:p>
            <a:pPr>
              <a:defRPr/>
            </a:pPr>
            <a:r>
              <a:rPr lang="en-GB"/>
              <a:t>Text in footer</a:t>
            </a:r>
          </a:p>
        </p:txBody>
      </p:sp>
      <p:sp>
        <p:nvSpPr>
          <p:cNvPr id="6" name="Slide Number Placeholder 5"/>
          <p:cNvSpPr>
            <a:spLocks noGrp="1"/>
          </p:cNvSpPr>
          <p:nvPr>
            <p:ph type="sldNum" sz="quarter" idx="4"/>
          </p:nvPr>
        </p:nvSpPr>
        <p:spPr>
          <a:xfrm>
            <a:off x="8391525" y="6356350"/>
            <a:ext cx="411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chemeClr val="tx2"/>
                </a:solidFill>
                <a:latin typeface="Arial" panose="020B0604020202020204" pitchFamily="34" charset="0"/>
              </a:defRPr>
            </a:lvl1pPr>
          </a:lstStyle>
          <a:p>
            <a:fld id="{01A5D3AF-3146-48F7-9574-CD4A4FFFBEC4}" type="slidenum">
              <a:rPr lang="en-GB" altLang="en-US"/>
              <a:pPr/>
              <a:t>‹#›</a:t>
            </a:fld>
            <a:endParaRPr lang="en-GB" altLang="en-US"/>
          </a:p>
        </p:txBody>
      </p:sp>
      <p:cxnSp>
        <p:nvCxnSpPr>
          <p:cNvPr id="10" name="Straight Connector 9"/>
          <p:cNvCxnSpPr/>
          <p:nvPr/>
        </p:nvCxnSpPr>
        <p:spPr>
          <a:xfrm>
            <a:off x="554038" y="6386513"/>
            <a:ext cx="8142287" cy="0"/>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77" r:id="rId15"/>
    <p:sldLayoutId id="2147484069" r:id="rId16"/>
    <p:sldLayoutId id="2147484070" r:id="rId17"/>
  </p:sldLayoutIdLst>
  <p:hf hdr="0" dt="0"/>
  <p:txStyles>
    <p:titleStyle>
      <a:lvl1pPr algn="l" rtl="0" eaLnBrk="0" fontAlgn="base" hangingPunct="0">
        <a:lnSpc>
          <a:spcPct val="90000"/>
        </a:lnSpc>
        <a:spcBef>
          <a:spcPct val="0"/>
        </a:spcBef>
        <a:spcAft>
          <a:spcPct val="0"/>
        </a:spcAft>
        <a:defRPr sz="3200"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a:solidFill>
            <a:schemeClr val="tx2"/>
          </a:solidFill>
          <a:latin typeface="Arial" charset="0"/>
          <a:cs typeface="Arial" charset="0"/>
        </a:defRPr>
      </a:lvl2pPr>
      <a:lvl3pPr algn="l" rtl="0" eaLnBrk="0" fontAlgn="base" hangingPunct="0">
        <a:lnSpc>
          <a:spcPct val="90000"/>
        </a:lnSpc>
        <a:spcBef>
          <a:spcPct val="0"/>
        </a:spcBef>
        <a:spcAft>
          <a:spcPct val="0"/>
        </a:spcAft>
        <a:defRPr sz="3200">
          <a:solidFill>
            <a:schemeClr val="tx2"/>
          </a:solidFill>
          <a:latin typeface="Arial" charset="0"/>
          <a:cs typeface="Arial" charset="0"/>
        </a:defRPr>
      </a:lvl3pPr>
      <a:lvl4pPr algn="l" rtl="0" eaLnBrk="0" fontAlgn="base" hangingPunct="0">
        <a:lnSpc>
          <a:spcPct val="90000"/>
        </a:lnSpc>
        <a:spcBef>
          <a:spcPct val="0"/>
        </a:spcBef>
        <a:spcAft>
          <a:spcPct val="0"/>
        </a:spcAft>
        <a:defRPr sz="3200">
          <a:solidFill>
            <a:schemeClr val="tx2"/>
          </a:solidFill>
          <a:latin typeface="Arial" charset="0"/>
          <a:cs typeface="Arial" charset="0"/>
        </a:defRPr>
      </a:lvl4pPr>
      <a:lvl5pPr algn="l" rtl="0" eaLnBrk="0" fontAlgn="base" hangingPunct="0">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95959"/>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95959"/>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95959"/>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95959"/>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95959"/>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16.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sv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5.jpe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68.svg"/><Relationship Id="rId2" Type="http://schemas.openxmlformats.org/officeDocument/2006/relationships/image" Target="../media/image16.png"/><Relationship Id="rId1" Type="http://schemas.openxmlformats.org/officeDocument/2006/relationships/slideLayout" Target="../slideLayouts/slideLayout9.xml"/><Relationship Id="rId6" Type="http://schemas.openxmlformats.org/officeDocument/2006/relationships/image" Target="../media/image67.png"/><Relationship Id="rId5" Type="http://schemas.openxmlformats.org/officeDocument/2006/relationships/image" Target="../media/image66.svg"/><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7.png"/><Relationship Id="rId7" Type="http://schemas.openxmlformats.org/officeDocument/2006/relationships/image" Target="../media/image73.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68.svg"/></Relationships>
</file>

<file path=ppt/slides/_rels/slide56.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mural.co/t/coredefra2548/m/coredefra2548/1698677054079/6e6f9b0a23ace72a3b76736b71cf7911ebca2a0a?sender=u140956973bffffc2d8ad7141"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a:xfrm>
            <a:off x="431800" y="1735138"/>
            <a:ext cx="6536267" cy="1216025"/>
          </a:xfrm>
        </p:spPr>
        <p:txBody>
          <a:bodyPr/>
          <a:lstStyle/>
          <a:p>
            <a:pPr eaLnBrk="1" hangingPunct="1"/>
            <a:r>
              <a:rPr lang="en-GB" altLang="en-US" dirty="0"/>
              <a:t>Wildlife licensing: </a:t>
            </a:r>
            <a:r>
              <a:rPr lang="en-GB" sz="3200" b="0" i="0" u="none" strike="noStrike" dirty="0">
                <a:solidFill>
                  <a:srgbClr val="FFFFFF"/>
                </a:solidFill>
                <a:effectLst/>
                <a:latin typeface="Arial" panose="020B0604020202020204" pitchFamily="34" charset="0"/>
              </a:rPr>
              <a:t>Badger ‘returns’ usability testing 2.0 </a:t>
            </a:r>
            <a:r>
              <a:rPr lang="en-GB" sz="3200" dirty="0">
                <a:solidFill>
                  <a:srgbClr val="FFFFFF"/>
                </a:solidFill>
              </a:rPr>
              <a:t>play</a:t>
            </a:r>
            <a:r>
              <a:rPr lang="en-GB" sz="3200" b="0" i="0" u="none" strike="noStrike" dirty="0">
                <a:solidFill>
                  <a:srgbClr val="FFFFFF"/>
                </a:solidFill>
                <a:effectLst/>
                <a:latin typeface="Arial" panose="020B0604020202020204" pitchFamily="34" charset="0"/>
              </a:rPr>
              <a:t>back</a:t>
            </a:r>
            <a:endParaRPr lang="en-GB" altLang="en-US" sz="3200" dirty="0"/>
          </a:p>
        </p:txBody>
      </p:sp>
      <p:sp>
        <p:nvSpPr>
          <p:cNvPr id="11267" name="Subtitle 4"/>
          <p:cNvSpPr>
            <a:spLocks noGrp="1"/>
          </p:cNvSpPr>
          <p:nvPr>
            <p:ph type="subTitle" idx="1"/>
          </p:nvPr>
        </p:nvSpPr>
        <p:spPr>
          <a:xfrm>
            <a:off x="431800" y="3043238"/>
            <a:ext cx="6081713" cy="987425"/>
          </a:xfrm>
        </p:spPr>
        <p:txBody>
          <a:bodyPr/>
          <a:lstStyle/>
          <a:p>
            <a:pPr eaLnBrk="1" hangingPunct="1"/>
            <a:r>
              <a:rPr lang="en-GB" altLang="en-US" dirty="0"/>
              <a:t>Senior user researcher: Sian Dunn</a:t>
            </a:r>
          </a:p>
        </p:txBody>
      </p:sp>
      <p:sp>
        <p:nvSpPr>
          <p:cNvPr id="2" name="TextBox 1">
            <a:extLst>
              <a:ext uri="{FF2B5EF4-FFF2-40B4-BE49-F238E27FC236}">
                <a16:creationId xmlns:a16="http://schemas.microsoft.com/office/drawing/2014/main" id="{4A5A299B-1D7A-4872-B3B7-27D96A3B53C6}"/>
              </a:ext>
            </a:extLst>
          </p:cNvPr>
          <p:cNvSpPr txBox="1"/>
          <p:nvPr/>
        </p:nvSpPr>
        <p:spPr>
          <a:xfrm>
            <a:off x="7132321" y="5919538"/>
            <a:ext cx="2358189" cy="830997"/>
          </a:xfrm>
          <a:prstGeom prst="rect">
            <a:avLst/>
          </a:prstGeom>
          <a:noFill/>
        </p:spPr>
        <p:txBody>
          <a:bodyPr wrap="square" rtlCol="0">
            <a:spAutoFit/>
          </a:bodyPr>
          <a:lstStyle/>
          <a:p>
            <a:r>
              <a:rPr lang="en-GB" sz="1200">
                <a:solidFill>
                  <a:schemeClr val="bg1"/>
                </a:solidFill>
                <a:latin typeface="Arial" panose="020B0604020202020204" pitchFamily="34" charset="0"/>
              </a:rPr>
              <a:t>Reference: LIT 17662</a:t>
            </a:r>
          </a:p>
          <a:p>
            <a:r>
              <a:rPr lang="en-GB" sz="1200">
                <a:solidFill>
                  <a:schemeClr val="bg1"/>
                </a:solidFill>
                <a:latin typeface="Arial" panose="020B0604020202020204" pitchFamily="34" charset="0"/>
              </a:rPr>
              <a:t>Version: 2.0</a:t>
            </a:r>
          </a:p>
          <a:p>
            <a:r>
              <a:rPr lang="en-GB" sz="1200">
                <a:solidFill>
                  <a:schemeClr val="bg1"/>
                </a:solidFill>
                <a:latin typeface="Arial" panose="020B0604020202020204" pitchFamily="34" charset="0"/>
              </a:rPr>
              <a:t>Published: June 2022</a:t>
            </a:r>
          </a:p>
          <a:p>
            <a:r>
              <a:rPr lang="en-GB" sz="1200">
                <a:solidFill>
                  <a:schemeClr val="bg1"/>
                </a:solidFill>
                <a:latin typeface="Arial" panose="020B0604020202020204" pitchFamily="34" charset="0"/>
              </a:rPr>
              <a:t>Classification: OFFICIAL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8477" y="1292408"/>
            <a:ext cx="8264525" cy="361950"/>
          </a:xfrm>
        </p:spPr>
        <p:txBody>
          <a:bodyPr/>
          <a:lstStyle/>
          <a:p>
            <a:pPr eaLnBrk="1" hangingPunct="1"/>
            <a:r>
              <a:rPr lang="en-GB" altLang="en-US">
                <a:solidFill>
                  <a:srgbClr val="00A33B"/>
                </a:solidFill>
                <a:latin typeface="Arial"/>
                <a:cs typeface="Arial"/>
              </a:rPr>
              <a:t>Assumptions and hypotheses </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10</a:t>
            </a:fld>
            <a:endParaRPr lang="en-GB" altLang="en-US" sz="1000"/>
          </a:p>
        </p:txBody>
      </p:sp>
      <p:sp>
        <p:nvSpPr>
          <p:cNvPr id="5" name="Content Placeholder 2">
            <a:extLst>
              <a:ext uri="{FF2B5EF4-FFF2-40B4-BE49-F238E27FC236}">
                <a16:creationId xmlns:a16="http://schemas.microsoft.com/office/drawing/2014/main" id="{672A6D5E-F65C-3C2A-F6D3-D0B2D38CC314}"/>
              </a:ext>
            </a:extLst>
          </p:cNvPr>
          <p:cNvSpPr>
            <a:spLocks noGrp="1"/>
          </p:cNvSpPr>
          <p:nvPr>
            <p:ph idx="1"/>
          </p:nvPr>
        </p:nvSpPr>
        <p:spPr>
          <a:xfrm>
            <a:off x="439739" y="2012950"/>
            <a:ext cx="8264525" cy="3481388"/>
          </a:xfrm>
        </p:spPr>
        <p:txBody>
          <a:bodyPr/>
          <a:lstStyle/>
          <a:p>
            <a:pPr marL="285750" indent="-285750">
              <a:defRPr/>
            </a:pPr>
            <a:r>
              <a:rPr lang="en-GB" sz="1500" dirty="0">
                <a:solidFill>
                  <a:schemeClr val="tx1">
                    <a:lumMod val="65000"/>
                    <a:lumOff val="35000"/>
                  </a:schemeClr>
                </a:solidFill>
                <a:latin typeface="Arial"/>
                <a:cs typeface="Arial"/>
              </a:rPr>
              <a:t>Incorporating multiple setts in the Report of Action flow will improve how ecologists complete the Report of Action. </a:t>
            </a:r>
          </a:p>
          <a:p>
            <a:pPr marL="285750" indent="-285750">
              <a:defRPr/>
            </a:pPr>
            <a:r>
              <a:rPr lang="en-GB" sz="1500" dirty="0">
                <a:solidFill>
                  <a:schemeClr val="tx1">
                    <a:lumMod val="65000"/>
                    <a:lumOff val="35000"/>
                  </a:schemeClr>
                </a:solidFill>
                <a:latin typeface="Arial"/>
                <a:cs typeface="Arial"/>
              </a:rPr>
              <a:t>Without guidance from NE &amp; assessors, ecologist won’t know how much information to provide as answer.</a:t>
            </a:r>
          </a:p>
          <a:p>
            <a:pPr marL="285750" indent="-285750">
              <a:defRPr/>
            </a:pPr>
            <a:r>
              <a:rPr lang="en-GB" sz="1500" dirty="0">
                <a:solidFill>
                  <a:schemeClr val="tx1">
                    <a:lumMod val="65000"/>
                    <a:lumOff val="35000"/>
                  </a:schemeClr>
                </a:solidFill>
                <a:latin typeface="Arial"/>
                <a:cs typeface="Arial"/>
              </a:rPr>
              <a:t>The Report of Action prototype will be a faster, more accessible alternative to the current L24 Report of Action form.</a:t>
            </a:r>
          </a:p>
          <a:p>
            <a:pPr marL="285750" indent="-285750">
              <a:defRPr/>
            </a:pPr>
            <a:r>
              <a:rPr lang="en-GB" sz="1500" dirty="0">
                <a:solidFill>
                  <a:schemeClr val="tx1">
                    <a:lumMod val="65000"/>
                    <a:lumOff val="35000"/>
                  </a:schemeClr>
                </a:solidFill>
                <a:latin typeface="Arial"/>
                <a:cs typeface="Arial"/>
              </a:rPr>
              <a:t>The improved Report of Action prototype will be more usable for users.</a:t>
            </a:r>
            <a:endParaRPr lang="en-GB" sz="1500" dirty="0">
              <a:solidFill>
                <a:schemeClr val="tx1">
                  <a:lumMod val="65000"/>
                  <a:lumOff val="35000"/>
                </a:schemeClr>
              </a:solidFill>
              <a:latin typeface="Arial" charset="0"/>
              <a:cs typeface="Arial" charset="0"/>
            </a:endParaRPr>
          </a:p>
          <a:p>
            <a:pPr marL="285750" indent="-285750">
              <a:defRPr/>
            </a:pPr>
            <a:endParaRPr lang="en-GB" sz="1500" dirty="0">
              <a:latin typeface="Arial" charset="0"/>
              <a:cs typeface="Arial" charset="0"/>
            </a:endParaRPr>
          </a:p>
          <a:p>
            <a:pPr marL="0" indent="0">
              <a:buNone/>
              <a:defRPr/>
            </a:pPr>
            <a:endParaRPr lang="en-GB" altLang="en-US" dirty="0">
              <a:solidFill>
                <a:srgbClr val="595959"/>
              </a:solidFill>
              <a:latin typeface="Arial" charset="0"/>
              <a:cs typeface="Arial" charset="0"/>
            </a:endParaRPr>
          </a:p>
          <a:p>
            <a:pPr marL="457200" lvl="1" indent="0" eaLnBrk="1" hangingPunct="1">
              <a:buNone/>
              <a:defRPr/>
            </a:pPr>
            <a:endParaRPr lang="en-GB" altLang="en-US" dirty="0">
              <a:solidFill>
                <a:srgbClr val="00AF41"/>
              </a:solidFill>
              <a:latin typeface="Arial" charset="0"/>
              <a:cs typeface="Arial" charset="0"/>
            </a:endParaRPr>
          </a:p>
        </p:txBody>
      </p:sp>
    </p:spTree>
    <p:extLst>
      <p:ext uri="{BB962C8B-B14F-4D97-AF65-F5344CB8AC3E}">
        <p14:creationId xmlns:p14="http://schemas.microsoft.com/office/powerpoint/2010/main" val="2295955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EB04D-0D30-DF33-9236-2738917319FA}"/>
              </a:ext>
            </a:extLst>
          </p:cNvPr>
          <p:cNvSpPr>
            <a:spLocks noGrp="1"/>
          </p:cNvSpPr>
          <p:nvPr>
            <p:ph idx="1"/>
          </p:nvPr>
        </p:nvSpPr>
        <p:spPr/>
        <p:txBody>
          <a:bodyPr/>
          <a:lstStyle/>
          <a:p>
            <a:pPr marL="0" indent="0">
              <a:buNone/>
              <a:defRPr/>
            </a:pPr>
            <a:r>
              <a:rPr lang="en-GB" sz="1800" dirty="0">
                <a:solidFill>
                  <a:schemeClr val="tx1">
                    <a:lumMod val="65000"/>
                    <a:lumOff val="35000"/>
                  </a:schemeClr>
                </a:solidFill>
                <a:latin typeface="Arial"/>
                <a:cs typeface="Arial"/>
              </a:rPr>
              <a:t>Test the usability of the Returns flow round 2 (version 5)</a:t>
            </a:r>
            <a:endParaRPr lang="en-US" sz="1800" dirty="0">
              <a:solidFill>
                <a:schemeClr val="tx1">
                  <a:lumMod val="65000"/>
                  <a:lumOff val="35000"/>
                </a:schemeClr>
              </a:solidFill>
            </a:endParaRPr>
          </a:p>
          <a:p>
            <a:pPr marL="0" indent="0">
              <a:buNone/>
              <a:defRPr/>
            </a:pPr>
            <a:r>
              <a:rPr lang="en-GB" sz="1800" dirty="0">
                <a:solidFill>
                  <a:schemeClr val="tx1">
                    <a:lumMod val="65000"/>
                    <a:lumOff val="35000"/>
                  </a:schemeClr>
                </a:solidFill>
                <a:latin typeface="Arial"/>
                <a:cs typeface="Arial"/>
              </a:rPr>
              <a:t>Additionally, to probe to answer the following questions:</a:t>
            </a:r>
            <a:endParaRPr lang="en-GB" sz="1800" dirty="0">
              <a:solidFill>
                <a:schemeClr val="tx1">
                  <a:lumMod val="65000"/>
                  <a:lumOff val="35000"/>
                </a:schemeClr>
              </a:solidFill>
            </a:endParaRP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Are there any problems with navigating through the flows?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Do any of the questions/steps in the user flows confuse people?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How easy is it to fill out the form and provide the information requested?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Are there any options or information missing?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Does the positioning and content for IDM &amp; GG make sense for users?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Are there any risks or implications we haven’t considered that naturally arise during research?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Does the terminology &amp; content make sense? </a:t>
            </a:r>
          </a:p>
          <a:p>
            <a:pPr algn="l" rtl="0" fontAlgn="base">
              <a:buFont typeface="Arial" panose="020B0604020202020204" pitchFamily="34" charset="0"/>
              <a:buChar char="•"/>
            </a:pPr>
            <a:r>
              <a:rPr lang="en-GB" sz="1800" b="0" i="0" dirty="0">
                <a:solidFill>
                  <a:srgbClr val="000000"/>
                </a:solidFill>
                <a:effectLst/>
                <a:latin typeface="Calibri" panose="020F0502020204030204" pitchFamily="34" charset="0"/>
              </a:rPr>
              <a:t>What are the areas of opportunities and improvements? </a:t>
            </a:r>
          </a:p>
          <a:p>
            <a:pPr algn="l" rtl="0" fontAlgn="base">
              <a:buFont typeface="Arial" panose="020B0604020202020204" pitchFamily="34" charset="0"/>
              <a:buChar char="•"/>
            </a:pPr>
            <a:r>
              <a:rPr lang="en-GB" sz="1800" dirty="0">
                <a:solidFill>
                  <a:srgbClr val="000000"/>
                </a:solidFill>
                <a:latin typeface="Calibri" panose="020F0502020204030204" pitchFamily="34" charset="0"/>
              </a:rPr>
              <a:t>How can we improve discussing multiple setts?</a:t>
            </a:r>
            <a:endParaRPr lang="en-GB" sz="1800" b="0" i="0" dirty="0">
              <a:solidFill>
                <a:srgbClr val="000000"/>
              </a:solidFill>
              <a:effectLst/>
              <a:latin typeface="Calibri" panose="020F0502020204030204" pitchFamily="34" charset="0"/>
            </a:endParaRPr>
          </a:p>
          <a:p>
            <a:endParaRPr lang="en-GB" dirty="0"/>
          </a:p>
        </p:txBody>
      </p:sp>
      <p:sp>
        <p:nvSpPr>
          <p:cNvPr id="4" name="Footer Placeholder 3">
            <a:extLst>
              <a:ext uri="{FF2B5EF4-FFF2-40B4-BE49-F238E27FC236}">
                <a16:creationId xmlns:a16="http://schemas.microsoft.com/office/drawing/2014/main" id="{1FABA23A-CDA3-A8ED-5233-1C4B259BF314}"/>
              </a:ext>
            </a:extLst>
          </p:cNvPr>
          <p:cNvSpPr>
            <a:spLocks noGrp="1"/>
          </p:cNvSpPr>
          <p:nvPr>
            <p:ph type="ftr" sz="quarter" idx="10"/>
          </p:nvPr>
        </p:nvSpPr>
        <p:spPr/>
        <p:txBody>
          <a:bodyPr/>
          <a:lstStyle/>
          <a:p>
            <a:pPr>
              <a:defRPr/>
            </a:pPr>
            <a:r>
              <a:rPr lang="en-GB"/>
              <a:t>Text in footer</a:t>
            </a:r>
          </a:p>
        </p:txBody>
      </p:sp>
      <p:sp>
        <p:nvSpPr>
          <p:cNvPr id="5" name="Slide Number Placeholder 4">
            <a:extLst>
              <a:ext uri="{FF2B5EF4-FFF2-40B4-BE49-F238E27FC236}">
                <a16:creationId xmlns:a16="http://schemas.microsoft.com/office/drawing/2014/main" id="{5816975D-C643-2C08-7618-D162166FEF54}"/>
              </a:ext>
            </a:extLst>
          </p:cNvPr>
          <p:cNvSpPr>
            <a:spLocks noGrp="1"/>
          </p:cNvSpPr>
          <p:nvPr>
            <p:ph type="sldNum" sz="quarter" idx="11"/>
          </p:nvPr>
        </p:nvSpPr>
        <p:spPr/>
        <p:txBody>
          <a:bodyPr/>
          <a:lstStyle/>
          <a:p>
            <a:fld id="{13EFE735-C9DE-4991-88AE-C706A6A2A831}" type="slidenum">
              <a:rPr lang="en-GB" altLang="en-US" smtClean="0"/>
              <a:pPr/>
              <a:t>11</a:t>
            </a:fld>
            <a:endParaRPr lang="en-GB" altLang="en-US"/>
          </a:p>
        </p:txBody>
      </p:sp>
      <p:sp>
        <p:nvSpPr>
          <p:cNvPr id="6" name="Title 1">
            <a:extLst>
              <a:ext uri="{FF2B5EF4-FFF2-40B4-BE49-F238E27FC236}">
                <a16:creationId xmlns:a16="http://schemas.microsoft.com/office/drawing/2014/main" id="{4A412C9E-81EF-5244-7C75-D84833CE67DA}"/>
              </a:ext>
            </a:extLst>
          </p:cNvPr>
          <p:cNvSpPr>
            <a:spLocks noGrp="1"/>
          </p:cNvSpPr>
          <p:nvPr>
            <p:ph type="title"/>
          </p:nvPr>
        </p:nvSpPr>
        <p:spPr>
          <a:xfrm>
            <a:off x="439738" y="466725"/>
            <a:ext cx="8264525" cy="482600"/>
          </a:xfrm>
        </p:spPr>
        <p:txBody>
          <a:bodyPr/>
          <a:lstStyle/>
          <a:p>
            <a:pPr eaLnBrk="1" hangingPunct="1"/>
            <a:r>
              <a:rPr lang="en-GB" altLang="en-US" dirty="0">
                <a:solidFill>
                  <a:srgbClr val="00A33B"/>
                </a:solidFill>
                <a:latin typeface="Arial"/>
                <a:cs typeface="Arial"/>
              </a:rPr>
              <a:t>Research aims</a:t>
            </a:r>
          </a:p>
        </p:txBody>
      </p:sp>
    </p:spTree>
    <p:extLst>
      <p:ext uri="{BB962C8B-B14F-4D97-AF65-F5344CB8AC3E}">
        <p14:creationId xmlns:p14="http://schemas.microsoft.com/office/powerpoint/2010/main" val="258042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Participants &amp; method </a:t>
            </a:r>
          </a:p>
        </p:txBody>
      </p:sp>
      <p:pic>
        <p:nvPicPr>
          <p:cNvPr id="4" name="Graphic 3" descr="Group with solid fill">
            <a:extLst>
              <a:ext uri="{FF2B5EF4-FFF2-40B4-BE49-F238E27FC236}">
                <a16:creationId xmlns:a16="http://schemas.microsoft.com/office/drawing/2014/main" id="{87A4281D-3CC1-B49F-CE7B-2C4C5E4D3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399" y="3691466"/>
            <a:ext cx="2167467" cy="2167467"/>
          </a:xfrm>
          <a:prstGeom prst="rect">
            <a:avLst/>
          </a:prstGeom>
        </p:spPr>
      </p:pic>
    </p:spTree>
    <p:extLst>
      <p:ext uri="{BB962C8B-B14F-4D97-AF65-F5344CB8AC3E}">
        <p14:creationId xmlns:p14="http://schemas.microsoft.com/office/powerpoint/2010/main" val="2163180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dirty="0"/>
              <a:t>Participants </a:t>
            </a:r>
          </a:p>
        </p:txBody>
      </p:sp>
      <p:sp>
        <p:nvSpPr>
          <p:cNvPr id="15363" name="Content Placeholder 2"/>
          <p:cNvSpPr>
            <a:spLocks noGrp="1"/>
          </p:cNvSpPr>
          <p:nvPr>
            <p:ph idx="1"/>
          </p:nvPr>
        </p:nvSpPr>
        <p:spPr>
          <a:xfrm>
            <a:off x="439738" y="1541463"/>
            <a:ext cx="8264525" cy="4640262"/>
          </a:xfrm>
        </p:spPr>
        <p:txBody>
          <a:bodyPr/>
          <a:lstStyle/>
          <a:p>
            <a:pPr eaLnBrk="1" hangingPunct="1"/>
            <a:r>
              <a:rPr lang="en-GB" altLang="en-US" dirty="0"/>
              <a:t>Usability test X5 ecologists</a:t>
            </a:r>
          </a:p>
          <a:p>
            <a:pPr eaLnBrk="1" hangingPunct="1"/>
            <a:r>
              <a:rPr lang="en-GB" altLang="en-US" dirty="0"/>
              <a:t>All were senior or above in terms of their job role/title </a:t>
            </a:r>
          </a:p>
          <a:p>
            <a:pPr eaLnBrk="1" hangingPunct="1"/>
            <a:r>
              <a:rPr lang="en-GB" altLang="en-US" dirty="0"/>
              <a:t>1/5 users declared on the inclusion form that they had an access need which was cognitive </a:t>
            </a:r>
          </a:p>
          <a:p>
            <a:pPr eaLnBrk="1" hangingPunct="1"/>
            <a:endParaRPr lang="en-GB" altLang="en-US" dirty="0"/>
          </a:p>
          <a:p>
            <a:pPr eaLnBrk="1" hangingPunct="1"/>
            <a:r>
              <a:rPr lang="en-GB" altLang="en-US" dirty="0"/>
              <a:t>A consistent limitation is that we haven’t been able to speak with junior ecologists</a:t>
            </a:r>
          </a:p>
          <a:p>
            <a:pPr eaLnBrk="1" hangingPunct="1"/>
            <a:endParaRPr lang="en-GB" altLang="en-US" dirty="0"/>
          </a:p>
          <a:p>
            <a:pPr eaLnBrk="1" hangingPunct="1"/>
            <a:endParaRPr lang="en-GB" altLang="en-US" dirty="0">
              <a:solidFill>
                <a:schemeClr val="tx1"/>
              </a:solidFill>
            </a:endParaRPr>
          </a:p>
          <a:p>
            <a:pPr marL="457200" lvl="1" indent="0" eaLnBrk="1" hangingPunct="1">
              <a:buFont typeface="Arial" panose="020B0604020202020204" pitchFamily="34" charset="0"/>
              <a:buNone/>
            </a:pPr>
            <a:endParaRPr lang="en-GB" altLang="en-US" dirty="0"/>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chemeClr val="tx2"/>
                </a:solidFil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B3D32F4D-C943-4B17-8DBA-4B77F9BC4F1A}" type="slidenum">
              <a:rPr lang="en-GB" altLang="en-US" sz="1000">
                <a:solidFill>
                  <a:schemeClr val="tx2"/>
                </a:solidFill>
              </a:rPr>
              <a:pPr>
                <a:lnSpc>
                  <a:spcPct val="100000"/>
                </a:lnSpc>
                <a:spcBef>
                  <a:spcPct val="0"/>
                </a:spcBef>
                <a:buFontTx/>
                <a:buNone/>
              </a:pPr>
              <a:t>13</a:t>
            </a:fld>
            <a:endParaRPr lang="en-GB" altLang="en-US" sz="100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2212975"/>
            <a:ext cx="6081713" cy="1216025"/>
          </a:xfrm>
        </p:spPr>
        <p:txBody>
          <a:bodyPr/>
          <a:lstStyle/>
          <a:p>
            <a:pPr eaLnBrk="1" hangingPunct="1"/>
            <a:r>
              <a:rPr lang="en-GB" altLang="en-US" dirty="0"/>
              <a:t>Assessment recommendations &amp; the bigger picture </a:t>
            </a:r>
          </a:p>
        </p:txBody>
      </p:sp>
      <p:pic>
        <p:nvPicPr>
          <p:cNvPr id="6" name="Graphic 5" descr="Professor female with solid fill">
            <a:extLst>
              <a:ext uri="{FF2B5EF4-FFF2-40B4-BE49-F238E27FC236}">
                <a16:creationId xmlns:a16="http://schemas.microsoft.com/office/drawing/2014/main" id="{AA2DABD8-1DC1-2FBB-B3C0-BD4CCA8C9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800" y="3739882"/>
            <a:ext cx="1900719" cy="1900719"/>
          </a:xfrm>
          <a:prstGeom prst="rect">
            <a:avLst/>
          </a:prstGeom>
        </p:spPr>
      </p:pic>
    </p:spTree>
    <p:extLst>
      <p:ext uri="{BB962C8B-B14F-4D97-AF65-F5344CB8AC3E}">
        <p14:creationId xmlns:p14="http://schemas.microsoft.com/office/powerpoint/2010/main" val="153606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dirty="0">
                <a:solidFill>
                  <a:srgbClr val="00A33B"/>
                </a:solidFill>
                <a:latin typeface="Arial"/>
                <a:cs typeface="Arial"/>
              </a:rPr>
              <a:t>Alpha assessment recommendations </a:t>
            </a:r>
          </a:p>
        </p:txBody>
      </p:sp>
      <p:sp>
        <p:nvSpPr>
          <p:cNvPr id="17411" name="Content Placeholder 2"/>
          <p:cNvSpPr>
            <a:spLocks noGrp="1"/>
          </p:cNvSpPr>
          <p:nvPr>
            <p:ph idx="1"/>
          </p:nvPr>
        </p:nvSpPr>
        <p:spPr>
          <a:xfrm>
            <a:off x="439738" y="1541463"/>
            <a:ext cx="6940550" cy="4640262"/>
          </a:xfrm>
        </p:spPr>
        <p:txBody>
          <a:bodyPr/>
          <a:lstStyle/>
          <a:p>
            <a:pPr eaLnBrk="1" hangingPunct="1"/>
            <a:r>
              <a:rPr lang="en-GB" altLang="en-US" dirty="0"/>
              <a:t>Be aware of any </a:t>
            </a:r>
            <a:r>
              <a:rPr lang="en-GB" altLang="en-US" b="1" dirty="0"/>
              <a:t>biases that might creep into their design based on the legacy pdf service </a:t>
            </a:r>
            <a:r>
              <a:rPr lang="en-GB" altLang="en-US" dirty="0"/>
              <a:t>they are converting into digital</a:t>
            </a:r>
          </a:p>
          <a:p>
            <a:pPr eaLnBrk="1" hangingPunct="1"/>
            <a:r>
              <a:rPr lang="en-GB" altLang="en-US" dirty="0"/>
              <a:t>Establish exactly what personal data is needed for the service to function and </a:t>
            </a:r>
            <a:r>
              <a:rPr lang="en-GB" altLang="en-US" b="1" dirty="0"/>
              <a:t>remove any superfluous data currently being gathered. </a:t>
            </a:r>
          </a:p>
          <a:p>
            <a:pPr eaLnBrk="1" hangingPunct="1"/>
            <a:r>
              <a:rPr lang="en-GB" altLang="en-US" dirty="0"/>
              <a:t>The form demonstrated looked long but not cumbersome. The panel did reflect whether all data was required for relevant processing. </a:t>
            </a:r>
            <a:r>
              <a:rPr lang="en-GB" altLang="en-US" b="1" dirty="0"/>
              <a:t>The team need to ensure that all the data that is collected is used and is required for processing. </a:t>
            </a:r>
          </a:p>
          <a:p>
            <a:pPr eaLnBrk="1" hangingPunct="1"/>
            <a:endParaRPr lang="en-GB" altLang="en-US" dirty="0"/>
          </a:p>
        </p:txBody>
      </p:sp>
      <p:sp>
        <p:nvSpPr>
          <p:cNvPr id="1741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dirty="0">
                <a:solidFill>
                  <a:schemeClr val="tx2"/>
                </a:solidFill>
              </a:rPr>
              <a:t>Text in footer</a:t>
            </a:r>
          </a:p>
        </p:txBody>
      </p:sp>
      <p:sp>
        <p:nvSpPr>
          <p:cNvPr id="1741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DB573990-E648-4AD9-B9EA-F7D4262267AD}" type="slidenum">
              <a:rPr lang="en-GB" altLang="en-US" sz="1000">
                <a:solidFill>
                  <a:schemeClr val="tx2"/>
                </a:solidFill>
              </a:rPr>
              <a:pPr>
                <a:lnSpc>
                  <a:spcPct val="100000"/>
                </a:lnSpc>
                <a:spcBef>
                  <a:spcPct val="0"/>
                </a:spcBef>
                <a:buFontTx/>
                <a:buNone/>
              </a:pPr>
              <a:t>15</a:t>
            </a:fld>
            <a:endParaRPr lang="en-GB" altLang="en-US" sz="1000">
              <a:solidFill>
                <a:schemeClr val="tx2"/>
              </a:solidFill>
            </a:endParaRPr>
          </a:p>
        </p:txBody>
      </p:sp>
      <p:pic>
        <p:nvPicPr>
          <p:cNvPr id="3" name="Graphic 2" descr="Question Mark with solid fill">
            <a:extLst>
              <a:ext uri="{FF2B5EF4-FFF2-40B4-BE49-F238E27FC236}">
                <a16:creationId xmlns:a16="http://schemas.microsoft.com/office/drawing/2014/main" id="{967FFEC5-A06B-722A-5B7E-BD0D9D7405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3757" y="1366838"/>
            <a:ext cx="914400" cy="914400"/>
          </a:xfrm>
          <a:prstGeom prst="rect">
            <a:avLst/>
          </a:prstGeom>
        </p:spPr>
      </p:pic>
      <p:pic>
        <p:nvPicPr>
          <p:cNvPr id="4" name="Graphic 3" descr="Question Mark with solid fill">
            <a:extLst>
              <a:ext uri="{FF2B5EF4-FFF2-40B4-BE49-F238E27FC236}">
                <a16:creationId xmlns:a16="http://schemas.microsoft.com/office/drawing/2014/main" id="{1B9ABE63-B8DF-9488-A5E1-0583ABFB2D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3757" y="2416176"/>
            <a:ext cx="914400" cy="914400"/>
          </a:xfrm>
          <a:prstGeom prst="rect">
            <a:avLst/>
          </a:prstGeom>
        </p:spPr>
      </p:pic>
      <p:pic>
        <p:nvPicPr>
          <p:cNvPr id="5" name="Graphic 4" descr="Question Mark with solid fill">
            <a:extLst>
              <a:ext uri="{FF2B5EF4-FFF2-40B4-BE49-F238E27FC236}">
                <a16:creationId xmlns:a16="http://schemas.microsoft.com/office/drawing/2014/main" id="{F6A11326-CF6E-A29D-23BB-5B3FEC40A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3757" y="3505201"/>
            <a:ext cx="914400" cy="91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dirty="0">
                <a:solidFill>
                  <a:srgbClr val="00A33B"/>
                </a:solidFill>
                <a:latin typeface="Arial"/>
                <a:cs typeface="Arial"/>
              </a:rPr>
              <a:t>Beta workshop recommendations </a:t>
            </a:r>
          </a:p>
        </p:txBody>
      </p:sp>
      <p:sp>
        <p:nvSpPr>
          <p:cNvPr id="17411" name="Content Placeholder 2"/>
          <p:cNvSpPr>
            <a:spLocks noGrp="1"/>
          </p:cNvSpPr>
          <p:nvPr>
            <p:ph idx="1"/>
          </p:nvPr>
        </p:nvSpPr>
        <p:spPr>
          <a:xfrm>
            <a:off x="439738" y="1541463"/>
            <a:ext cx="6940550" cy="4640262"/>
          </a:xfrm>
        </p:spPr>
        <p:txBody>
          <a:bodyPr/>
          <a:lstStyle/>
          <a:p>
            <a:pPr eaLnBrk="1" hangingPunct="1"/>
            <a:r>
              <a:rPr lang="en-GB" altLang="en-US" dirty="0"/>
              <a:t>Document uploads: the </a:t>
            </a:r>
            <a:r>
              <a:rPr lang="en-GB" altLang="en-US" b="1" dirty="0"/>
              <a:t>intention is that the service reduces the burden on NE staff </a:t>
            </a:r>
            <a:r>
              <a:rPr lang="en-GB" altLang="en-US" dirty="0"/>
              <a:t>to process paper submissions and answer queries around maps but </a:t>
            </a:r>
            <a:r>
              <a:rPr lang="en-GB" altLang="en-US" b="1" dirty="0"/>
              <a:t>if the document upload functionality isn’t simple and proven to meet user needs this may not be achieved. </a:t>
            </a:r>
          </a:p>
          <a:p>
            <a:pPr eaLnBrk="1" hangingPunct="1"/>
            <a:r>
              <a:rPr lang="en-GB" altLang="en-US" b="1" dirty="0"/>
              <a:t>Design of the internal service is shaping design of the external user journey </a:t>
            </a:r>
            <a:r>
              <a:rPr lang="en-GB" altLang="en-US" dirty="0"/>
              <a:t>– this approach should be </a:t>
            </a:r>
            <a:r>
              <a:rPr lang="en-GB" altLang="en-US" b="1" dirty="0"/>
              <a:t>reversed</a:t>
            </a:r>
            <a:r>
              <a:rPr lang="en-GB" altLang="en-US" dirty="0"/>
              <a:t> so that </a:t>
            </a:r>
            <a:r>
              <a:rPr lang="en-GB" altLang="en-US" b="1" dirty="0"/>
              <a:t>Defra are not putting the burden on users</a:t>
            </a:r>
            <a:r>
              <a:rPr lang="en-GB" altLang="en-US" dirty="0"/>
              <a:t>. </a:t>
            </a:r>
          </a:p>
          <a:p>
            <a:pPr eaLnBrk="1" hangingPunct="1"/>
            <a:endParaRPr lang="en-GB" altLang="en-US" dirty="0"/>
          </a:p>
        </p:txBody>
      </p:sp>
      <p:sp>
        <p:nvSpPr>
          <p:cNvPr id="1741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dirty="0">
                <a:solidFill>
                  <a:schemeClr val="tx2"/>
                </a:solidFill>
              </a:rPr>
              <a:t>Text in footer</a:t>
            </a:r>
          </a:p>
        </p:txBody>
      </p:sp>
      <p:sp>
        <p:nvSpPr>
          <p:cNvPr id="1741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DB573990-E648-4AD9-B9EA-F7D4262267AD}" type="slidenum">
              <a:rPr lang="en-GB" altLang="en-US" sz="1000">
                <a:solidFill>
                  <a:schemeClr val="tx2"/>
                </a:solidFill>
              </a:rPr>
              <a:pPr>
                <a:lnSpc>
                  <a:spcPct val="100000"/>
                </a:lnSpc>
                <a:spcBef>
                  <a:spcPct val="0"/>
                </a:spcBef>
                <a:buFontTx/>
                <a:buNone/>
              </a:pPr>
              <a:t>16</a:t>
            </a:fld>
            <a:endParaRPr lang="en-GB" altLang="en-US" sz="1000">
              <a:solidFill>
                <a:schemeClr val="tx2"/>
              </a:solidFill>
            </a:endParaRPr>
          </a:p>
        </p:txBody>
      </p:sp>
      <p:pic>
        <p:nvPicPr>
          <p:cNvPr id="2" name="Graphic 1" descr="Question Mark with solid fill">
            <a:extLst>
              <a:ext uri="{FF2B5EF4-FFF2-40B4-BE49-F238E27FC236}">
                <a16:creationId xmlns:a16="http://schemas.microsoft.com/office/drawing/2014/main" id="{9E8868A5-37F0-ECE1-1CD4-FA6787EDFD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0020" y="1746982"/>
            <a:ext cx="914400" cy="914400"/>
          </a:xfrm>
          <a:prstGeom prst="rect">
            <a:avLst/>
          </a:prstGeom>
        </p:spPr>
      </p:pic>
      <p:pic>
        <p:nvPicPr>
          <p:cNvPr id="3" name="Graphic 2" descr="Question Mark with solid fill">
            <a:extLst>
              <a:ext uri="{FF2B5EF4-FFF2-40B4-BE49-F238E27FC236}">
                <a16:creationId xmlns:a16="http://schemas.microsoft.com/office/drawing/2014/main" id="{7680F9A9-D14A-9838-7A2E-BCFFDB557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0020" y="3001839"/>
            <a:ext cx="914400" cy="914400"/>
          </a:xfrm>
          <a:prstGeom prst="rect">
            <a:avLst/>
          </a:prstGeom>
        </p:spPr>
      </p:pic>
    </p:spTree>
    <p:extLst>
      <p:ext uri="{BB962C8B-B14F-4D97-AF65-F5344CB8AC3E}">
        <p14:creationId xmlns:p14="http://schemas.microsoft.com/office/powerpoint/2010/main" val="55011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922867" y="2225952"/>
            <a:ext cx="5698066" cy="707886"/>
          </a:xfrm>
          <a:prstGeom prst="rect">
            <a:avLst/>
          </a:prstGeom>
          <a:noFill/>
        </p:spPr>
        <p:txBody>
          <a:bodyPr wrap="square" rtlCol="0">
            <a:spAutoFit/>
          </a:bodyPr>
          <a:lstStyle/>
          <a:p>
            <a:r>
              <a:rPr lang="en-GB" sz="4000" dirty="0">
                <a:solidFill>
                  <a:schemeClr val="bg2"/>
                </a:solidFill>
              </a:rPr>
              <a:t>High level insights </a:t>
            </a:r>
          </a:p>
        </p:txBody>
      </p:sp>
      <p:pic>
        <p:nvPicPr>
          <p:cNvPr id="4" name="Graphic 3" descr="Artificial Intelligence with solid fill">
            <a:extLst>
              <a:ext uri="{FF2B5EF4-FFF2-40B4-BE49-F238E27FC236}">
                <a16:creationId xmlns:a16="http://schemas.microsoft.com/office/drawing/2014/main" id="{00A4661C-5C78-85B7-D9E2-41860C12E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867" y="3138844"/>
            <a:ext cx="1905767" cy="1905767"/>
          </a:xfrm>
          <a:prstGeom prst="rect">
            <a:avLst/>
          </a:prstGeom>
        </p:spPr>
      </p:pic>
    </p:spTree>
    <p:extLst>
      <p:ext uri="{BB962C8B-B14F-4D97-AF65-F5344CB8AC3E}">
        <p14:creationId xmlns:p14="http://schemas.microsoft.com/office/powerpoint/2010/main" val="4617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altLang="en-US" dirty="0"/>
              <a:t>High level insights </a:t>
            </a:r>
          </a:p>
        </p:txBody>
      </p:sp>
      <p:sp>
        <p:nvSpPr>
          <p:cNvPr id="19459" name="Footer Placeholder 8"/>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chemeClr val="tx2"/>
                </a:solidFill>
              </a:rPr>
              <a:t>Text in footer</a:t>
            </a:r>
          </a:p>
        </p:txBody>
      </p:sp>
      <p:sp>
        <p:nvSpPr>
          <p:cNvPr id="19460" name="Slide Number Placeholder 1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B48E5F2D-3DE9-404C-A967-C64F918774A1}" type="slidenum">
              <a:rPr lang="en-GB" altLang="en-US" sz="1000">
                <a:solidFill>
                  <a:schemeClr val="tx2"/>
                </a:solidFill>
              </a:rPr>
              <a:pPr>
                <a:lnSpc>
                  <a:spcPct val="100000"/>
                </a:lnSpc>
                <a:spcBef>
                  <a:spcPct val="0"/>
                </a:spcBef>
                <a:buFontTx/>
                <a:buNone/>
              </a:pPr>
              <a:t>18</a:t>
            </a:fld>
            <a:endParaRPr lang="en-GB" altLang="en-US" sz="1000">
              <a:solidFill>
                <a:schemeClr val="tx2"/>
              </a:solidFill>
            </a:endParaRPr>
          </a:p>
        </p:txBody>
      </p:sp>
      <p:sp>
        <p:nvSpPr>
          <p:cNvPr id="8" name="Rectangle 7"/>
          <p:cNvSpPr/>
          <p:nvPr/>
        </p:nvSpPr>
        <p:spPr bwMode="auto">
          <a:xfrm>
            <a:off x="555625" y="2913063"/>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anchor="ctr"/>
          <a:lstStyle/>
          <a:p>
            <a:pPr algn="ctr">
              <a:defRPr/>
            </a:pPr>
            <a:r>
              <a:rPr lang="en-GB" sz="1400" b="1" dirty="0">
                <a:solidFill>
                  <a:srgbClr val="00A33B"/>
                </a:solidFill>
                <a:latin typeface="Arial"/>
                <a:cs typeface="Arial"/>
              </a:rPr>
              <a:t>Method statement</a:t>
            </a:r>
          </a:p>
        </p:txBody>
      </p:sp>
      <p:cxnSp>
        <p:nvCxnSpPr>
          <p:cNvPr id="18" name="Straight Connector 17"/>
          <p:cNvCxnSpPr/>
          <p:nvPr/>
        </p:nvCxnSpPr>
        <p:spPr bwMode="auto">
          <a:xfrm>
            <a:off x="555625" y="2913063"/>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a:off x="555625" y="3651250"/>
            <a:ext cx="12954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7408863" y="2913063"/>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GB" sz="1400" b="1" dirty="0">
                <a:solidFill>
                  <a:schemeClr val="tx2"/>
                </a:solidFill>
                <a:latin typeface="Arial" panose="020B0604020202020204" pitchFamily="34" charset="0"/>
                <a:cs typeface="Arial" panose="020B0604020202020204" pitchFamily="34" charset="0"/>
              </a:rPr>
              <a:t>Multiple setts</a:t>
            </a:r>
          </a:p>
        </p:txBody>
      </p:sp>
      <p:cxnSp>
        <p:nvCxnSpPr>
          <p:cNvPr id="20" name="Straight Connector 19"/>
          <p:cNvCxnSpPr/>
          <p:nvPr/>
        </p:nvCxnSpPr>
        <p:spPr bwMode="auto">
          <a:xfrm>
            <a:off x="7416800" y="2913063"/>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7416800" y="3651250"/>
            <a:ext cx="12954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Rectangle 11"/>
          <p:cNvSpPr>
            <a:spLocks noGrp="1" noRot="1" noMove="1" noResize="1" noEditPoints="1" noAdjustHandles="1" noChangeArrowheads="1" noChangeShapeType="1"/>
          </p:cNvSpPr>
          <p:nvPr/>
        </p:nvSpPr>
        <p:spPr bwMode="auto">
          <a:xfrm>
            <a:off x="5694363" y="2913063"/>
            <a:ext cx="1296987"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GB" sz="1400" b="1" dirty="0">
                <a:solidFill>
                  <a:schemeClr val="tx2"/>
                </a:solidFill>
                <a:latin typeface="Arial" panose="020B0604020202020204" pitchFamily="34" charset="0"/>
                <a:cs typeface="Arial" panose="020B0604020202020204" pitchFamily="34" charset="0"/>
              </a:rPr>
              <a:t> Jargon barrier</a:t>
            </a:r>
          </a:p>
        </p:txBody>
      </p:sp>
      <p:cxnSp>
        <p:nvCxnSpPr>
          <p:cNvPr id="22" name="Straight Connector 21"/>
          <p:cNvCxnSpPr/>
          <p:nvPr/>
        </p:nvCxnSpPr>
        <p:spPr bwMode="auto">
          <a:xfrm>
            <a:off x="5694363" y="2913063"/>
            <a:ext cx="129698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a:off x="5694363" y="3651250"/>
            <a:ext cx="129698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2268538" y="2913063"/>
            <a:ext cx="1295400"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GB" sz="1400" b="1" dirty="0">
                <a:solidFill>
                  <a:schemeClr val="tx2"/>
                </a:solidFill>
                <a:latin typeface="Arial" panose="020B0604020202020204" pitchFamily="34" charset="0"/>
                <a:cs typeface="Arial" panose="020B0604020202020204" pitchFamily="34" charset="0"/>
              </a:rPr>
              <a:t>Relevance</a:t>
            </a:r>
          </a:p>
        </p:txBody>
      </p:sp>
      <p:cxnSp>
        <p:nvCxnSpPr>
          <p:cNvPr id="24" name="Straight Connector 23"/>
          <p:cNvCxnSpPr/>
          <p:nvPr/>
        </p:nvCxnSpPr>
        <p:spPr bwMode="auto">
          <a:xfrm>
            <a:off x="2268538" y="2919413"/>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2268538" y="3657600"/>
            <a:ext cx="12954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3790950" y="2913063"/>
            <a:ext cx="1677988" cy="738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GB" sz="1400" b="1" dirty="0">
                <a:solidFill>
                  <a:schemeClr val="tx2"/>
                </a:solidFill>
                <a:latin typeface="Arial" panose="020B0604020202020204" pitchFamily="34" charset="0"/>
                <a:cs typeface="Arial" panose="020B0604020202020204" pitchFamily="34" charset="0"/>
              </a:rPr>
              <a:t>Lost the badger in the flow</a:t>
            </a:r>
          </a:p>
        </p:txBody>
      </p:sp>
      <p:cxnSp>
        <p:nvCxnSpPr>
          <p:cNvPr id="27" name="Straight Connector 26"/>
          <p:cNvCxnSpPr/>
          <p:nvPr/>
        </p:nvCxnSpPr>
        <p:spPr bwMode="auto">
          <a:xfrm>
            <a:off x="3790950" y="3651250"/>
            <a:ext cx="168116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3787775" y="2921000"/>
            <a:ext cx="1681163"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476" name="TextBox 32"/>
          <p:cNvSpPr txBox="1">
            <a:spLocks noChangeArrowheads="1"/>
          </p:cNvSpPr>
          <p:nvPr/>
        </p:nvSpPr>
        <p:spPr bwMode="auto">
          <a:xfrm>
            <a:off x="457200" y="3700463"/>
            <a:ext cx="1414463"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r>
              <a:rPr lang="en-GB" altLang="en-US" sz="1100" dirty="0">
                <a:solidFill>
                  <a:schemeClr val="tx1"/>
                </a:solidFill>
              </a:rPr>
              <a:t>Users indicate that they would expect to methods statement to act as a foundation for the Report of Action (Returns)</a:t>
            </a:r>
          </a:p>
        </p:txBody>
      </p:sp>
      <p:sp>
        <p:nvSpPr>
          <p:cNvPr id="19477" name="TextBox 39"/>
          <p:cNvSpPr txBox="1">
            <a:spLocks noChangeArrowheads="1"/>
          </p:cNvSpPr>
          <p:nvPr/>
        </p:nvSpPr>
        <p:spPr bwMode="auto">
          <a:xfrm>
            <a:off x="2182813" y="3700463"/>
            <a:ext cx="1414462"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r>
              <a:rPr lang="en-GB" altLang="en-US" sz="1100" dirty="0">
                <a:solidFill>
                  <a:schemeClr val="tx1"/>
                </a:solidFill>
              </a:rPr>
              <a:t>Based on this assumption, users felt like a lot of the journey was irrelevant, a data collection exercise &amp; it was unclear what assessors want to gain.</a:t>
            </a:r>
          </a:p>
        </p:txBody>
      </p:sp>
      <p:sp>
        <p:nvSpPr>
          <p:cNvPr id="19478" name="TextBox 40"/>
          <p:cNvSpPr txBox="1">
            <a:spLocks noChangeArrowheads="1"/>
          </p:cNvSpPr>
          <p:nvPr/>
        </p:nvSpPr>
        <p:spPr bwMode="auto">
          <a:xfrm>
            <a:off x="3689350" y="3700463"/>
            <a:ext cx="178276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r>
              <a:rPr lang="en-GB" altLang="en-US" sz="1100" dirty="0">
                <a:solidFill>
                  <a:schemeClr val="tx1"/>
                </a:solidFill>
              </a:rPr>
              <a:t>It felt like a data collection exercise to users as the flow and questions did not match their ways of working, therefore, the relevancy was lost. As their ways of working wasn’t matched, we lost the badger in the journey and the opportunity to mirror the correct procedure – we unintentionally might cause breach of licence.</a:t>
            </a:r>
          </a:p>
        </p:txBody>
      </p:sp>
      <p:sp>
        <p:nvSpPr>
          <p:cNvPr id="19480" name="TextBox 42"/>
          <p:cNvSpPr txBox="1">
            <a:spLocks noChangeArrowheads="1"/>
          </p:cNvSpPr>
          <p:nvPr/>
        </p:nvSpPr>
        <p:spPr bwMode="auto">
          <a:xfrm>
            <a:off x="7294563" y="3695700"/>
            <a:ext cx="1414462"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r>
              <a:rPr lang="en-GB" altLang="en-US" sz="1100" dirty="0">
                <a:solidFill>
                  <a:schemeClr val="tx1"/>
                </a:solidFill>
              </a:rPr>
              <a:t>If multiple setts questions were to remain in this digital journey then questions need to be grouped according to sett context to avoid cognitive overload or loss of information </a:t>
            </a:r>
          </a:p>
        </p:txBody>
      </p:sp>
      <p:sp>
        <p:nvSpPr>
          <p:cNvPr id="19481" name="AutoShape 9"/>
          <p:cNvSpPr>
            <a:spLocks noChangeAspect="1" noChangeArrowheads="1" noTextEdit="1"/>
          </p:cNvSpPr>
          <p:nvPr/>
        </p:nvSpPr>
        <p:spPr bwMode="auto">
          <a:xfrm>
            <a:off x="4046538" y="1612900"/>
            <a:ext cx="1163637"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9487" name="AutoShape 43"/>
          <p:cNvSpPr>
            <a:spLocks noChangeAspect="1" noChangeArrowheads="1" noTextEdit="1"/>
          </p:cNvSpPr>
          <p:nvPr/>
        </p:nvSpPr>
        <p:spPr bwMode="auto">
          <a:xfrm>
            <a:off x="2322513" y="1601788"/>
            <a:ext cx="118745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pic>
        <p:nvPicPr>
          <p:cNvPr id="2" name="Graphic 1" descr="Clipboard Checked with solid fill">
            <a:extLst>
              <a:ext uri="{FF2B5EF4-FFF2-40B4-BE49-F238E27FC236}">
                <a16:creationId xmlns:a16="http://schemas.microsoft.com/office/drawing/2014/main" id="{0052C41E-C6FB-F5C3-E9F7-397B83E3D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825" y="1262062"/>
            <a:ext cx="1651000" cy="1651000"/>
          </a:xfrm>
          <a:prstGeom prst="rect">
            <a:avLst/>
          </a:prstGeom>
        </p:spPr>
      </p:pic>
      <p:pic>
        <p:nvPicPr>
          <p:cNvPr id="4" name="Graphic 3" descr="Danger with solid fill">
            <a:extLst>
              <a:ext uri="{FF2B5EF4-FFF2-40B4-BE49-F238E27FC236}">
                <a16:creationId xmlns:a16="http://schemas.microsoft.com/office/drawing/2014/main" id="{3B62D528-95EA-7934-598A-D18D3B1C3B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86986" y="1413654"/>
            <a:ext cx="1482740" cy="1482740"/>
          </a:xfrm>
          <a:prstGeom prst="rect">
            <a:avLst/>
          </a:prstGeom>
        </p:spPr>
      </p:pic>
      <p:pic>
        <p:nvPicPr>
          <p:cNvPr id="5" name="Graphic 4" descr="Lost with solid fill">
            <a:extLst>
              <a:ext uri="{FF2B5EF4-FFF2-40B4-BE49-F238E27FC236}">
                <a16:creationId xmlns:a16="http://schemas.microsoft.com/office/drawing/2014/main" id="{167BDAFD-A22C-91EF-1654-B539734D4F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6205" y="1516328"/>
            <a:ext cx="1380066" cy="1380066"/>
          </a:xfrm>
          <a:prstGeom prst="rect">
            <a:avLst/>
          </a:prstGeom>
        </p:spPr>
      </p:pic>
      <p:pic>
        <p:nvPicPr>
          <p:cNvPr id="14" name="Graphic 13" descr="Paw prints with solid fill">
            <a:extLst>
              <a:ext uri="{FF2B5EF4-FFF2-40B4-BE49-F238E27FC236}">
                <a16:creationId xmlns:a16="http://schemas.microsoft.com/office/drawing/2014/main" id="{B9D444B8-79B7-CF53-EE7B-CD058DBF33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04644" y="1601788"/>
            <a:ext cx="1294606" cy="1294606"/>
          </a:xfrm>
          <a:prstGeom prst="rect">
            <a:avLst/>
          </a:prstGeom>
        </p:spPr>
      </p:pic>
      <p:pic>
        <p:nvPicPr>
          <p:cNvPr id="16" name="Graphic 15" descr="Chat with solid fill">
            <a:extLst>
              <a:ext uri="{FF2B5EF4-FFF2-40B4-BE49-F238E27FC236}">
                <a16:creationId xmlns:a16="http://schemas.microsoft.com/office/drawing/2014/main" id="{4C53C790-9708-AB70-29DE-B69BBD2028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7229" y="1495957"/>
            <a:ext cx="1423988" cy="1423988"/>
          </a:xfrm>
          <a:prstGeom prst="rect">
            <a:avLst/>
          </a:prstGeom>
        </p:spPr>
      </p:pic>
      <p:sp>
        <p:nvSpPr>
          <p:cNvPr id="17" name="TextBox 39">
            <a:extLst>
              <a:ext uri="{FF2B5EF4-FFF2-40B4-BE49-F238E27FC236}">
                <a16:creationId xmlns:a16="http://schemas.microsoft.com/office/drawing/2014/main" id="{6C8B8E33-E2A5-8666-C104-35BD11DAE9B0}"/>
              </a:ext>
            </a:extLst>
          </p:cNvPr>
          <p:cNvSpPr txBox="1">
            <a:spLocks noChangeArrowheads="1"/>
          </p:cNvSpPr>
          <p:nvPr/>
        </p:nvSpPr>
        <p:spPr bwMode="auto">
          <a:xfrm>
            <a:off x="5620853" y="3700462"/>
            <a:ext cx="141446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r>
              <a:rPr lang="en-GB" altLang="en-US" sz="1100" dirty="0">
                <a:solidFill>
                  <a:schemeClr val="tx1"/>
                </a:solidFill>
              </a:rPr>
              <a:t>Jargon manifested in many forms and stumped our users, at times it was legal jargon, jargon that </a:t>
            </a:r>
            <a:r>
              <a:rPr lang="en-GB" altLang="en-US" sz="1100">
                <a:solidFill>
                  <a:schemeClr val="tx1"/>
                </a:solidFill>
              </a:rPr>
              <a:t>challenged any users with </a:t>
            </a:r>
            <a:r>
              <a:rPr lang="en-GB" altLang="en-US" sz="1100" dirty="0">
                <a:solidFill>
                  <a:schemeClr val="tx1"/>
                </a:solidFill>
              </a:rPr>
              <a:t>access need &amp; terminology that didn’t reflect their 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altLang="en-US" dirty="0"/>
              <a:t>High level insights</a:t>
            </a:r>
          </a:p>
        </p:txBody>
      </p:sp>
      <p:sp>
        <p:nvSpPr>
          <p:cNvPr id="18435" name="Content Placeholder 2"/>
          <p:cNvSpPr>
            <a:spLocks noGrp="1"/>
          </p:cNvSpPr>
          <p:nvPr>
            <p:ph idx="1"/>
          </p:nvPr>
        </p:nvSpPr>
        <p:spPr>
          <a:xfrm>
            <a:off x="439737" y="1541463"/>
            <a:ext cx="8362951" cy="4640262"/>
          </a:xfrm>
        </p:spPr>
        <p:txBody>
          <a:bodyPr/>
          <a:lstStyle/>
          <a:p>
            <a:pPr marL="342900" indent="-342900" eaLnBrk="1" hangingPunct="1">
              <a:buFont typeface="+mj-lt"/>
              <a:buAutoNum type="arabicPeriod"/>
            </a:pPr>
            <a:r>
              <a:rPr lang="en-GB" altLang="en-US" sz="1600" b="1" dirty="0">
                <a:solidFill>
                  <a:schemeClr val="tx2"/>
                </a:solidFill>
              </a:rPr>
              <a:t>Methods statement</a:t>
            </a:r>
            <a:r>
              <a:rPr lang="en-GB" altLang="en-US" sz="1600" b="1" dirty="0"/>
              <a:t>: </a:t>
            </a:r>
            <a:r>
              <a:rPr lang="en-GB" altLang="en-US" sz="1600" dirty="0"/>
              <a:t>ecologists would expect to outline their plan for the A24 licence in a methods statement, and wouldn’t typically deviate away from that for returns (if they did, they would modify the licence) - so why do we ask for that same information again?</a:t>
            </a:r>
          </a:p>
          <a:p>
            <a:pPr marL="342900" indent="-342900" eaLnBrk="1" hangingPunct="1">
              <a:buFont typeface="+mj-lt"/>
              <a:buAutoNum type="arabicPeriod"/>
            </a:pPr>
            <a:r>
              <a:rPr lang="en-GB" altLang="en-US" sz="1600" b="1" dirty="0">
                <a:solidFill>
                  <a:schemeClr val="tx2"/>
                </a:solidFill>
              </a:rPr>
              <a:t>Relevance</a:t>
            </a:r>
            <a:r>
              <a:rPr lang="en-GB" altLang="en-US" sz="1600" b="1" dirty="0"/>
              <a:t>:</a:t>
            </a:r>
            <a:r>
              <a:rPr lang="en-GB" altLang="en-US" sz="1600" dirty="0"/>
              <a:t> ecologists noted that even if they did deviate away from methods statement, they would report a change to their licence, it seems as though their correspondence  journey isn’t linking and therefore some questions seemed irrelevant or a ‘data collection exercise’.</a:t>
            </a:r>
          </a:p>
          <a:p>
            <a:pPr marL="342900" indent="-342900" eaLnBrk="1" hangingPunct="1">
              <a:buFont typeface="+mj-lt"/>
              <a:buAutoNum type="arabicPeriod"/>
            </a:pPr>
            <a:r>
              <a:rPr lang="en-GB" altLang="en-US" sz="1600" b="1" dirty="0">
                <a:solidFill>
                  <a:schemeClr val="tx2"/>
                </a:solidFill>
              </a:rPr>
              <a:t>Lost the badger in the flow:</a:t>
            </a:r>
            <a:r>
              <a:rPr lang="en-GB" altLang="en-US" sz="1600" dirty="0">
                <a:solidFill>
                  <a:schemeClr val="tx2"/>
                </a:solidFill>
              </a:rPr>
              <a:t> </a:t>
            </a:r>
            <a:r>
              <a:rPr lang="en-GB" altLang="en-US" sz="1600" dirty="0"/>
              <a:t>while the relevancy of things asked was questioned, questions that did seem relevant didn’t have the correct flow, often not reflecting an ecologist's ways of working</a:t>
            </a:r>
          </a:p>
          <a:p>
            <a:pPr marL="342900" indent="-342900" eaLnBrk="1" hangingPunct="1">
              <a:buFont typeface="+mj-lt"/>
              <a:buAutoNum type="arabicPeriod"/>
            </a:pPr>
            <a:r>
              <a:rPr lang="en-GB" altLang="en-US" sz="1600" b="1" dirty="0">
                <a:solidFill>
                  <a:schemeClr val="tx2"/>
                </a:solidFill>
              </a:rPr>
              <a:t>Jargon</a:t>
            </a:r>
            <a:r>
              <a:rPr lang="en-GB" altLang="en-US" sz="1600" b="1" dirty="0"/>
              <a:t>: </a:t>
            </a:r>
            <a:r>
              <a:rPr lang="en-GB" altLang="en-US" sz="1600" dirty="0"/>
              <a:t>questions were difficult for all users with some noting that they seemed like a ‘trick question’ and purposely trying to trip the ecologist up.</a:t>
            </a:r>
          </a:p>
          <a:p>
            <a:pPr marL="342900" indent="-342900" eaLnBrk="1" hangingPunct="1">
              <a:buFont typeface="+mj-lt"/>
              <a:buAutoNum type="arabicPeriod"/>
            </a:pPr>
            <a:r>
              <a:rPr lang="en-GB" altLang="en-US" sz="1600" b="1" dirty="0">
                <a:solidFill>
                  <a:schemeClr val="tx2"/>
                </a:solidFill>
              </a:rPr>
              <a:t>Multiple setts</a:t>
            </a:r>
            <a:r>
              <a:rPr lang="en-GB" altLang="en-US" sz="1600" b="1" dirty="0"/>
              <a:t>: </a:t>
            </a:r>
            <a:r>
              <a:rPr lang="en-GB" altLang="en-US" sz="1600" dirty="0"/>
              <a:t>one scenario confused users throughout the journey, they couldn’t understand why setts and questions around them weren’t grouped together for better context keeping.</a:t>
            </a:r>
          </a:p>
        </p:txBody>
      </p:sp>
      <p:sp>
        <p:nvSpPr>
          <p:cNvPr id="1843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dirty="0">
                <a:solidFill>
                  <a:schemeClr val="tx2"/>
                </a:solidFill>
              </a:rPr>
              <a:t>Text in footer</a:t>
            </a:r>
          </a:p>
        </p:txBody>
      </p:sp>
      <p:sp>
        <p:nvSpPr>
          <p:cNvPr id="18438"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2B886990-EE98-4191-942A-49F98BBE8A48}" type="slidenum">
              <a:rPr lang="en-GB" altLang="en-US" sz="1000">
                <a:solidFill>
                  <a:schemeClr val="tx2"/>
                </a:solidFill>
              </a:rPr>
              <a:pPr>
                <a:lnSpc>
                  <a:spcPct val="100000"/>
                </a:lnSpc>
                <a:spcBef>
                  <a:spcPct val="0"/>
                </a:spcBef>
                <a:buFontTx/>
                <a:buNone/>
              </a:pPr>
              <a:t>19</a:t>
            </a:fld>
            <a:endParaRPr lang="en-GB" altLang="en-US" sz="1000" dirty="0">
              <a:solidFill>
                <a:schemeClr val="tx2"/>
              </a:solidFill>
            </a:endParaRPr>
          </a:p>
        </p:txBody>
      </p:sp>
    </p:spTree>
    <p:extLst>
      <p:ext uri="{BB962C8B-B14F-4D97-AF65-F5344CB8AC3E}">
        <p14:creationId xmlns:p14="http://schemas.microsoft.com/office/powerpoint/2010/main" val="23768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altLang="en-US" dirty="0"/>
              <a:t>Content</a:t>
            </a:r>
          </a:p>
        </p:txBody>
      </p:sp>
      <p:sp>
        <p:nvSpPr>
          <p:cNvPr id="18435" name="Content Placeholder 2"/>
          <p:cNvSpPr>
            <a:spLocks noGrp="1"/>
          </p:cNvSpPr>
          <p:nvPr>
            <p:ph idx="1"/>
          </p:nvPr>
        </p:nvSpPr>
        <p:spPr>
          <a:xfrm>
            <a:off x="439738" y="1541463"/>
            <a:ext cx="6940550" cy="4640262"/>
          </a:xfrm>
        </p:spPr>
        <p:txBody>
          <a:bodyPr/>
          <a:lstStyle/>
          <a:p>
            <a:pPr eaLnBrk="1" hangingPunct="1"/>
            <a:r>
              <a:rPr lang="en-GB" altLang="en-US" b="1" dirty="0"/>
              <a:t>Background: </a:t>
            </a:r>
            <a:r>
              <a:rPr lang="en-GB" altLang="en-US" dirty="0"/>
              <a:t>what exists and how will we improve it?</a:t>
            </a:r>
          </a:p>
          <a:p>
            <a:pPr eaLnBrk="1" hangingPunct="1"/>
            <a:r>
              <a:rPr lang="en-GB" altLang="en-US" b="1" dirty="0"/>
              <a:t>Returns 2.0 objectives:</a:t>
            </a:r>
            <a:r>
              <a:rPr lang="en-GB" altLang="en-US" dirty="0"/>
              <a:t> what did we want to learn and why.</a:t>
            </a:r>
            <a:endParaRPr lang="en-GB" altLang="en-US" b="1" dirty="0"/>
          </a:p>
          <a:p>
            <a:pPr eaLnBrk="1" hangingPunct="1"/>
            <a:r>
              <a:rPr lang="en-GB" altLang="en-US" b="1" dirty="0"/>
              <a:t>Participants: </a:t>
            </a:r>
            <a:r>
              <a:rPr lang="en-GB" altLang="en-US" dirty="0"/>
              <a:t>who was involved?</a:t>
            </a:r>
          </a:p>
          <a:p>
            <a:pPr eaLnBrk="1" hangingPunct="1"/>
            <a:r>
              <a:rPr lang="en-GB" altLang="en-US" b="1" dirty="0"/>
              <a:t>Assessment recommendations:</a:t>
            </a:r>
            <a:r>
              <a:rPr lang="en-GB" altLang="en-US" dirty="0"/>
              <a:t> are we close to achieving them?.</a:t>
            </a:r>
          </a:p>
          <a:p>
            <a:pPr eaLnBrk="1" hangingPunct="1"/>
            <a:r>
              <a:rPr lang="en-GB" altLang="en-US" b="1" dirty="0"/>
              <a:t>High level insights: </a:t>
            </a:r>
            <a:r>
              <a:rPr lang="en-GB" altLang="en-US" dirty="0"/>
              <a:t>what did we learn? </a:t>
            </a:r>
          </a:p>
          <a:p>
            <a:pPr eaLnBrk="1" hangingPunct="1"/>
            <a:r>
              <a:rPr lang="en-GB" altLang="en-US" b="1" dirty="0"/>
              <a:t>Stand alone insights</a:t>
            </a:r>
            <a:r>
              <a:rPr lang="en-GB" altLang="en-US" dirty="0"/>
              <a:t>: What did we learn?</a:t>
            </a:r>
          </a:p>
          <a:p>
            <a:pPr eaLnBrk="1" hangingPunct="1"/>
            <a:r>
              <a:rPr lang="en-GB" altLang="en-US" b="1" dirty="0"/>
              <a:t>Internal users: </a:t>
            </a:r>
            <a:r>
              <a:rPr lang="en-GB" altLang="en-US" dirty="0"/>
              <a:t>what came out of that research?</a:t>
            </a:r>
          </a:p>
          <a:p>
            <a:pPr eaLnBrk="1" hangingPunct="1"/>
            <a:r>
              <a:rPr lang="en-GB" altLang="en-US" b="1" dirty="0"/>
              <a:t>What next:</a:t>
            </a:r>
            <a:r>
              <a:rPr lang="en-GB" altLang="en-US" dirty="0"/>
              <a:t> ‘How might we’ and how you can be involved.</a:t>
            </a:r>
          </a:p>
          <a:p>
            <a:pPr eaLnBrk="1" hangingPunct="1"/>
            <a:endParaRPr lang="en-GB" altLang="en-US" dirty="0"/>
          </a:p>
          <a:p>
            <a:pPr eaLnBrk="1" hangingPunct="1"/>
            <a:endParaRPr lang="en-GB" altLang="en-US" dirty="0"/>
          </a:p>
        </p:txBody>
      </p:sp>
      <p:sp>
        <p:nvSpPr>
          <p:cNvPr id="18437"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chemeClr val="tx2"/>
                </a:solidFill>
              </a:rPr>
              <a:t>Text in footer</a:t>
            </a:r>
          </a:p>
        </p:txBody>
      </p:sp>
      <p:sp>
        <p:nvSpPr>
          <p:cNvPr id="18438"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2B886990-EE98-4191-942A-49F98BBE8A48}" type="slidenum">
              <a:rPr lang="en-GB" altLang="en-US" sz="1000">
                <a:solidFill>
                  <a:schemeClr val="tx2"/>
                </a:solidFill>
              </a:rPr>
              <a:pPr>
                <a:lnSpc>
                  <a:spcPct val="100000"/>
                </a:lnSpc>
                <a:spcBef>
                  <a:spcPct val="0"/>
                </a:spcBef>
                <a:buFontTx/>
                <a:buNone/>
              </a:pPr>
              <a:t>2</a:t>
            </a:fld>
            <a:endParaRPr lang="en-GB" altLang="en-US" sz="100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922867" y="2225952"/>
            <a:ext cx="5698066" cy="1323439"/>
          </a:xfrm>
          <a:prstGeom prst="rect">
            <a:avLst/>
          </a:prstGeom>
          <a:noFill/>
        </p:spPr>
        <p:txBody>
          <a:bodyPr wrap="square" rtlCol="0">
            <a:spAutoFit/>
          </a:bodyPr>
          <a:lstStyle/>
          <a:p>
            <a:r>
              <a:rPr lang="en-GB" sz="4000" dirty="0">
                <a:solidFill>
                  <a:schemeClr val="bg2"/>
                </a:solidFill>
              </a:rPr>
              <a:t>“Refer to method statement”</a:t>
            </a:r>
          </a:p>
        </p:txBody>
      </p:sp>
      <p:pic>
        <p:nvPicPr>
          <p:cNvPr id="5" name="Graphic 4" descr="Clipboard Checked with solid fill">
            <a:extLst>
              <a:ext uri="{FF2B5EF4-FFF2-40B4-BE49-F238E27FC236}">
                <a16:creationId xmlns:a16="http://schemas.microsoft.com/office/drawing/2014/main" id="{A12CAAAF-68E4-D76B-FAB4-1FDBA1B495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600" y="3742266"/>
            <a:ext cx="1651000" cy="1651000"/>
          </a:xfrm>
          <a:prstGeom prst="rect">
            <a:avLst/>
          </a:prstGeom>
        </p:spPr>
      </p:pic>
    </p:spTree>
    <p:extLst>
      <p:ext uri="{BB962C8B-B14F-4D97-AF65-F5344CB8AC3E}">
        <p14:creationId xmlns:p14="http://schemas.microsoft.com/office/powerpoint/2010/main" val="3829430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Users felt like NE should use the method statement as a foundation for ROA</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39737" y="1540800"/>
            <a:ext cx="8264525" cy="4640400"/>
          </a:xfrm>
        </p:spPr>
        <p:txBody>
          <a:bodyPr wrap="square" anchor="t">
            <a:normAutofit/>
          </a:bodyPr>
          <a:lstStyle/>
          <a:p>
            <a:r>
              <a:rPr lang="en-GB" dirty="0"/>
              <a:t>Method statements are artefacts of information and plans outlining what activities will take place to safely disturb badgers as part of an A24 licence. </a:t>
            </a:r>
          </a:p>
          <a:p>
            <a:r>
              <a:rPr lang="en-GB" dirty="0"/>
              <a:t>Ecologists had an expectation that because NE already have the detailed method statement, this should act as a foundation for their ROA. </a:t>
            </a:r>
          </a:p>
          <a:p>
            <a:r>
              <a:rPr lang="en-GB" dirty="0"/>
              <a:t>Typically, ecologists do not deviate away from the outlined method statement, and if they did, they would call to make a modification to the licence to ensure they haven’t breached it.</a:t>
            </a:r>
          </a:p>
          <a:p>
            <a:r>
              <a:rPr lang="en-GB" dirty="0"/>
              <a:t>Of the 41 pages shown to users, ecologists heavily mentioned that they would rely on their methods statement for 11 of those pages. </a:t>
            </a:r>
          </a:p>
          <a:p>
            <a:r>
              <a:rPr lang="en-GB" dirty="0"/>
              <a:t>Ecologists became exhausted and deflated throughout the research sessions having to repeat information. It added confusion and time to the journey with them asking if some were ‘trick questions’.</a:t>
            </a:r>
            <a:endParaRPr lang="en-US" dirty="0"/>
          </a:p>
          <a:p>
            <a:pPr marL="0" indent="0">
              <a:buNone/>
            </a:pPr>
            <a:endParaRPr lang="en-US" dirty="0"/>
          </a:p>
          <a:p>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21</a:t>
            </a:fld>
            <a:endParaRPr lang="en-GB" altLang="en-US"/>
          </a:p>
        </p:txBody>
      </p:sp>
    </p:spTree>
    <p:extLst>
      <p:ext uri="{BB962C8B-B14F-4D97-AF65-F5344CB8AC3E}">
        <p14:creationId xmlns:p14="http://schemas.microsoft.com/office/powerpoint/2010/main" val="65895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3214CAF-0CB1-2873-D3D8-4151F0789F9F}"/>
              </a:ext>
            </a:extLst>
          </p:cNvPr>
          <p:cNvPicPr>
            <a:picLocks noChangeAspect="1"/>
          </p:cNvPicPr>
          <p:nvPr/>
        </p:nvPicPr>
        <p:blipFill rotWithShape="1">
          <a:blip r:embed="rId2">
            <a:extLst>
              <a:ext uri="{28A0092B-C50C-407E-A947-70E740481C1C}">
                <a14:useLocalDpi xmlns:a14="http://schemas.microsoft.com/office/drawing/2010/main" val="0"/>
              </a:ext>
            </a:extLst>
          </a:blip>
          <a:srcRect r="-1223" b="20771"/>
          <a:stretch/>
        </p:blipFill>
        <p:spPr>
          <a:xfrm>
            <a:off x="3426355" y="1540800"/>
            <a:ext cx="5675312" cy="4410075"/>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Users felt like NE should refer to the method statement they submitted as a basis for ROA</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5715000"/>
            <a:ext cx="5675312" cy="1006475"/>
          </a:xfrm>
        </p:spPr>
        <p:txBody>
          <a:bodyPr anchor="ctr">
            <a:normAutofit/>
          </a:bodyPr>
          <a:lstStyle/>
          <a:p>
            <a:pPr>
              <a:spcAft>
                <a:spcPts val="600"/>
              </a:spcAft>
              <a:defRPr/>
            </a:pPr>
            <a:r>
              <a:rPr lang="en-GB" dirty="0"/>
              <a:t>How might we ensure users don’t have to duplicate information/repetition of data </a:t>
            </a:r>
          </a:p>
          <a:p>
            <a:pPr>
              <a:spcAft>
                <a:spcPts val="600"/>
              </a:spcAft>
              <a:defRPr/>
            </a:pPr>
            <a:r>
              <a:rPr lang="en-GB" dirty="0"/>
              <a:t>How might we prevent users from entering the same information twice </a:t>
            </a:r>
          </a:p>
          <a:p>
            <a:pPr>
              <a:spcAft>
                <a:spcPts val="600"/>
              </a:spcAft>
              <a:defRPr/>
            </a:pPr>
            <a:r>
              <a:rPr lang="en-GB" dirty="0"/>
              <a:t>How might we ensure we’ve captured the ROA through an efficient method</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22</a:t>
            </a:fld>
            <a:endParaRPr lang="en-GB" altLang="en-US"/>
          </a:p>
        </p:txBody>
      </p:sp>
      <p:sp>
        <p:nvSpPr>
          <p:cNvPr id="15" name="Speech Bubble: Rectangle with Corners Rounded 14">
            <a:extLst>
              <a:ext uri="{FF2B5EF4-FFF2-40B4-BE49-F238E27FC236}">
                <a16:creationId xmlns:a16="http://schemas.microsoft.com/office/drawing/2014/main" id="{0BAE57DF-422C-3AA5-51BB-ACEA71535EB2}"/>
              </a:ext>
            </a:extLst>
          </p:cNvPr>
          <p:cNvSpPr/>
          <p:nvPr/>
        </p:nvSpPr>
        <p:spPr>
          <a:xfrm>
            <a:off x="5269970" y="4491300"/>
            <a:ext cx="2802466" cy="141737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you've done your job properly you're just going to copy your methods statement” P5</a:t>
            </a:r>
          </a:p>
          <a:p>
            <a:pPr algn="ctr"/>
            <a:endParaRPr lang="en-GB" dirty="0"/>
          </a:p>
        </p:txBody>
      </p:sp>
      <p:sp>
        <p:nvSpPr>
          <p:cNvPr id="7" name="Content Placeholder 6">
            <a:extLst>
              <a:ext uri="{FF2B5EF4-FFF2-40B4-BE49-F238E27FC236}">
                <a16:creationId xmlns:a16="http://schemas.microsoft.com/office/drawing/2014/main" id="{46814606-4DD7-9041-B57D-3C8832A59AC2}"/>
              </a:ext>
            </a:extLst>
          </p:cNvPr>
          <p:cNvSpPr>
            <a:spLocks noGrp="1"/>
          </p:cNvSpPr>
          <p:nvPr>
            <p:ph sz="half" idx="1"/>
          </p:nvPr>
        </p:nvSpPr>
        <p:spPr>
          <a:xfrm>
            <a:off x="439738" y="1540800"/>
            <a:ext cx="2667529" cy="4640400"/>
          </a:xfrm>
        </p:spPr>
        <p:txBody>
          <a:bodyPr/>
          <a:lstStyle/>
          <a:p>
            <a:r>
              <a:rPr lang="en-GB" dirty="0"/>
              <a:t>There was a strong consensus among users that you would rarely have deviated away from the licence conditions, especially by the time they would submit a ROA – so why would that information need to be re-submitted?</a:t>
            </a:r>
          </a:p>
        </p:txBody>
      </p:sp>
    </p:spTree>
    <p:extLst>
      <p:ext uri="{BB962C8B-B14F-4D97-AF65-F5344CB8AC3E}">
        <p14:creationId xmlns:p14="http://schemas.microsoft.com/office/powerpoint/2010/main" val="356728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Users felt like NE should refer to the method statement they submitted as a basis for ROA</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23</a:t>
            </a:fld>
            <a:endParaRPr lang="en-GB" altLang="en-US"/>
          </a:p>
        </p:txBody>
      </p:sp>
      <p:pic>
        <p:nvPicPr>
          <p:cNvPr id="7" name="Content Placeholder 6" descr="A screenshot of a computer&#10;&#10;Description automatically generated">
            <a:extLst>
              <a:ext uri="{FF2B5EF4-FFF2-40B4-BE49-F238E27FC236}">
                <a16:creationId xmlns:a16="http://schemas.microsoft.com/office/drawing/2014/main" id="{29216B9D-8385-2979-8AA2-F11AA3B4997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727576" y="1743988"/>
            <a:ext cx="4075112" cy="3705739"/>
          </a:xfrm>
        </p:spPr>
      </p:pic>
      <p:sp>
        <p:nvSpPr>
          <p:cNvPr id="18" name="Speech Bubble: Rectangle with Corners Rounded 17">
            <a:extLst>
              <a:ext uri="{FF2B5EF4-FFF2-40B4-BE49-F238E27FC236}">
                <a16:creationId xmlns:a16="http://schemas.microsoft.com/office/drawing/2014/main" id="{600EFAEC-BC00-612A-23F7-E129379464B5}"/>
              </a:ext>
            </a:extLst>
          </p:cNvPr>
          <p:cNvSpPr/>
          <p:nvPr/>
        </p:nvSpPr>
        <p:spPr>
          <a:xfrm>
            <a:off x="5997311" y="4337980"/>
            <a:ext cx="2963333" cy="159173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 don't know what's different about writing and uploading a report. That feels like duplication.” P3</a:t>
            </a:r>
          </a:p>
          <a:p>
            <a:pPr algn="ctr"/>
            <a:endParaRPr lang="en-GB" dirty="0"/>
          </a:p>
        </p:txBody>
      </p:sp>
      <p:sp>
        <p:nvSpPr>
          <p:cNvPr id="8" name="TextBox 7">
            <a:extLst>
              <a:ext uri="{FF2B5EF4-FFF2-40B4-BE49-F238E27FC236}">
                <a16:creationId xmlns:a16="http://schemas.microsoft.com/office/drawing/2014/main" id="{873E3944-7369-28F1-AF50-86293A8591A9}"/>
              </a:ext>
            </a:extLst>
          </p:cNvPr>
          <p:cNvSpPr txBox="1"/>
          <p:nvPr/>
        </p:nvSpPr>
        <p:spPr>
          <a:xfrm>
            <a:off x="618067" y="1473200"/>
            <a:ext cx="3589866" cy="4247317"/>
          </a:xfrm>
          <a:prstGeom prst="rect">
            <a:avLst/>
          </a:prstGeom>
          <a:noFill/>
        </p:spPr>
        <p:txBody>
          <a:bodyPr wrap="square" rtlCol="0">
            <a:spAutoFit/>
          </a:bodyPr>
          <a:lstStyle/>
          <a:p>
            <a:r>
              <a:rPr lang="en-GB" dirty="0"/>
              <a:t>Users felt like their effort was being duplicated again.</a:t>
            </a:r>
          </a:p>
          <a:p>
            <a:r>
              <a:rPr lang="en-GB" dirty="0"/>
              <a:t>Even with the help text, users couldn’t understand why the methods statement wasn’t used as a source of truth with a user creating the question below:</a:t>
            </a:r>
          </a:p>
          <a:p>
            <a:r>
              <a:rPr lang="en-GB" dirty="0"/>
              <a:t> </a:t>
            </a:r>
            <a:r>
              <a:rPr lang="en-GB" dirty="0">
                <a:solidFill>
                  <a:schemeClr val="tx2"/>
                </a:solidFill>
              </a:rPr>
              <a:t>“was it done in line with the methods statement, if there was any deviation, describe why” P5</a:t>
            </a:r>
          </a:p>
          <a:p>
            <a:endParaRPr lang="en-GB" dirty="0"/>
          </a:p>
          <a:p>
            <a:r>
              <a:rPr lang="en-GB" dirty="0"/>
              <a:t>This was page 12/41 and already users were exhausted and frustrated at having to repeat information they’ve already provided to NE.</a:t>
            </a:r>
          </a:p>
        </p:txBody>
      </p:sp>
    </p:spTree>
    <p:extLst>
      <p:ext uri="{BB962C8B-B14F-4D97-AF65-F5344CB8AC3E}">
        <p14:creationId xmlns:p14="http://schemas.microsoft.com/office/powerpoint/2010/main" val="1368584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Users felt like NE should refer to the method statement they submitted as a basis for ROA</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341312" y="6021524"/>
            <a:ext cx="5792788" cy="699951"/>
          </a:xfrm>
        </p:spPr>
        <p:txBody>
          <a:bodyPr anchor="ctr">
            <a:normAutofit lnSpcReduction="10000"/>
          </a:bodyPr>
          <a:lstStyle/>
          <a:p>
            <a:pPr>
              <a:spcAft>
                <a:spcPts val="600"/>
              </a:spcAft>
              <a:defRPr/>
            </a:pPr>
            <a:r>
              <a:rPr lang="en-GB" dirty="0"/>
              <a:t>How might we manage user expectations around ROA (MVP)</a:t>
            </a:r>
          </a:p>
          <a:p>
            <a:pPr>
              <a:spcAft>
                <a:spcPts val="600"/>
              </a:spcAft>
              <a:defRPr/>
            </a:pPr>
            <a:r>
              <a:rPr lang="en-GB" dirty="0"/>
              <a:t>How might we simplify the returns journey </a:t>
            </a:r>
          </a:p>
          <a:p>
            <a:pPr>
              <a:spcAft>
                <a:spcPts val="600"/>
              </a:spcAft>
              <a:defRPr/>
            </a:pPr>
            <a:r>
              <a:rPr lang="en-GB" dirty="0"/>
              <a:t>How might we eliminate the user having to input the same info twice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24</a:t>
            </a:fld>
            <a:endParaRPr lang="en-GB" altLang="en-US"/>
          </a:p>
        </p:txBody>
      </p:sp>
      <p:pic>
        <p:nvPicPr>
          <p:cNvPr id="8" name="Picture 7" descr="A screenshot of a computer&#10;&#10;Description automatically generated">
            <a:extLst>
              <a:ext uri="{FF2B5EF4-FFF2-40B4-BE49-F238E27FC236}">
                <a16:creationId xmlns:a16="http://schemas.microsoft.com/office/drawing/2014/main" id="{8318ADCA-BA80-9BBF-CAB2-2B9FC7B454E0}"/>
              </a:ext>
            </a:extLst>
          </p:cNvPr>
          <p:cNvPicPr>
            <a:picLocks noChangeAspect="1"/>
          </p:cNvPicPr>
          <p:nvPr/>
        </p:nvPicPr>
        <p:blipFill rotWithShape="1">
          <a:blip r:embed="rId2">
            <a:extLst>
              <a:ext uri="{28A0092B-C50C-407E-A947-70E740481C1C}">
                <a14:useLocalDpi xmlns:a14="http://schemas.microsoft.com/office/drawing/2010/main" val="0"/>
              </a:ext>
            </a:extLst>
          </a:blip>
          <a:srcRect l="1097" b="24568"/>
          <a:stretch/>
        </p:blipFill>
        <p:spPr>
          <a:xfrm>
            <a:off x="3086596" y="1617133"/>
            <a:ext cx="5716092" cy="4328058"/>
          </a:xfrm>
          <a:prstGeom prst="rect">
            <a:avLst/>
          </a:prstGeom>
        </p:spPr>
      </p:pic>
      <p:sp>
        <p:nvSpPr>
          <p:cNvPr id="19" name="Speech Bubble: Rectangle with Corners Rounded 18">
            <a:extLst>
              <a:ext uri="{FF2B5EF4-FFF2-40B4-BE49-F238E27FC236}">
                <a16:creationId xmlns:a16="http://schemas.microsoft.com/office/drawing/2014/main" id="{5914E050-D4C4-4659-333D-CF8BF14BBD52}"/>
              </a:ext>
            </a:extLst>
          </p:cNvPr>
          <p:cNvSpPr/>
          <p:nvPr/>
        </p:nvSpPr>
        <p:spPr>
          <a:xfrm>
            <a:off x="5948081" y="3429000"/>
            <a:ext cx="2980267" cy="162226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“You just want was the sett created in line with your methods statement. or explain why not” P5</a:t>
            </a:r>
          </a:p>
          <a:p>
            <a:pPr algn="ctr"/>
            <a:endParaRPr lang="en-GB" dirty="0"/>
          </a:p>
        </p:txBody>
      </p:sp>
      <p:sp>
        <p:nvSpPr>
          <p:cNvPr id="9" name="TextBox 8">
            <a:extLst>
              <a:ext uri="{FF2B5EF4-FFF2-40B4-BE49-F238E27FC236}">
                <a16:creationId xmlns:a16="http://schemas.microsoft.com/office/drawing/2014/main" id="{10CAD798-8BC7-2B4E-984D-73EA5E91832C}"/>
              </a:ext>
            </a:extLst>
          </p:cNvPr>
          <p:cNvSpPr txBox="1"/>
          <p:nvPr/>
        </p:nvSpPr>
        <p:spPr>
          <a:xfrm>
            <a:off x="458788" y="1617133"/>
            <a:ext cx="2250545" cy="3970318"/>
          </a:xfrm>
          <a:prstGeom prst="rect">
            <a:avLst/>
          </a:prstGeom>
          <a:noFill/>
        </p:spPr>
        <p:txBody>
          <a:bodyPr wrap="square" rtlCol="0">
            <a:spAutoFit/>
          </a:bodyPr>
          <a:lstStyle/>
          <a:p>
            <a:r>
              <a:rPr lang="en-GB" dirty="0"/>
              <a:t>Question relevancy felt ‘off’ for some users, noting that </a:t>
            </a:r>
            <a:r>
              <a:rPr lang="en-GB" dirty="0">
                <a:solidFill>
                  <a:schemeClr val="accent1"/>
                </a:solidFill>
              </a:rPr>
              <a:t>“you should know this already” P5</a:t>
            </a:r>
          </a:p>
          <a:p>
            <a:r>
              <a:rPr lang="en-GB" dirty="0"/>
              <a:t>Users have an expectation that information they’ve provided previously should be pulled through.</a:t>
            </a:r>
          </a:p>
          <a:p>
            <a:r>
              <a:rPr lang="en-GB" dirty="0"/>
              <a:t>This also includes any modifications they’ve made to the licence.</a:t>
            </a:r>
          </a:p>
        </p:txBody>
      </p:sp>
    </p:spTree>
    <p:extLst>
      <p:ext uri="{BB962C8B-B14F-4D97-AF65-F5344CB8AC3E}">
        <p14:creationId xmlns:p14="http://schemas.microsoft.com/office/powerpoint/2010/main" val="419475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2469-41CB-C391-55E5-A8918AF7C666}"/>
              </a:ext>
            </a:extLst>
          </p:cNvPr>
          <p:cNvSpPr>
            <a:spLocks noGrp="1"/>
          </p:cNvSpPr>
          <p:nvPr>
            <p:ph type="title"/>
          </p:nvPr>
        </p:nvSpPr>
        <p:spPr/>
        <p:txBody>
          <a:bodyPr/>
          <a:lstStyle/>
          <a:p>
            <a:r>
              <a:rPr lang="en-US" dirty="0"/>
              <a:t>Users felt like NE should refer to the method statement they submitted as a basis for ROA</a:t>
            </a:r>
            <a:endParaRPr lang="en-GB" dirty="0"/>
          </a:p>
        </p:txBody>
      </p:sp>
      <p:pic>
        <p:nvPicPr>
          <p:cNvPr id="10" name="Content Placeholder 9" descr="A screenshot of a computer&#10;&#10;Description automatically generated">
            <a:extLst>
              <a:ext uri="{FF2B5EF4-FFF2-40B4-BE49-F238E27FC236}">
                <a16:creationId xmlns:a16="http://schemas.microsoft.com/office/drawing/2014/main" id="{2E0EBB49-A87C-24CF-35C8-F0BEE0A19DF6}"/>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521994" y="1491646"/>
            <a:ext cx="4075112" cy="4045629"/>
          </a:xfrm>
        </p:spPr>
      </p:pic>
      <p:sp>
        <p:nvSpPr>
          <p:cNvPr id="5" name="Footer Placeholder 4">
            <a:extLst>
              <a:ext uri="{FF2B5EF4-FFF2-40B4-BE49-F238E27FC236}">
                <a16:creationId xmlns:a16="http://schemas.microsoft.com/office/drawing/2014/main" id="{5053563E-FADB-713B-34DE-50CB74C4618E}"/>
              </a:ext>
            </a:extLst>
          </p:cNvPr>
          <p:cNvSpPr>
            <a:spLocks noGrp="1"/>
          </p:cNvSpPr>
          <p:nvPr>
            <p:ph type="ftr" sz="quarter" idx="10"/>
          </p:nvPr>
        </p:nvSpPr>
        <p:spPr/>
        <p:txBody>
          <a:bodyPr/>
          <a:lstStyle/>
          <a:p>
            <a:pPr>
              <a:defRPr/>
            </a:pPr>
            <a:r>
              <a:rPr lang="en-GB" dirty="0"/>
              <a:t>How might we communicate to users what licence returns is for</a:t>
            </a:r>
          </a:p>
          <a:p>
            <a:pPr>
              <a:defRPr/>
            </a:pPr>
            <a:r>
              <a:rPr lang="en-GB" dirty="0"/>
              <a:t>How might we communicate to users why information is needed (MVP)</a:t>
            </a:r>
          </a:p>
        </p:txBody>
      </p:sp>
      <p:sp>
        <p:nvSpPr>
          <p:cNvPr id="6" name="Slide Number Placeholder 5">
            <a:extLst>
              <a:ext uri="{FF2B5EF4-FFF2-40B4-BE49-F238E27FC236}">
                <a16:creationId xmlns:a16="http://schemas.microsoft.com/office/drawing/2014/main" id="{B39F0EE3-FBC7-BEEE-6215-5006FD583418}"/>
              </a:ext>
            </a:extLst>
          </p:cNvPr>
          <p:cNvSpPr>
            <a:spLocks noGrp="1"/>
          </p:cNvSpPr>
          <p:nvPr>
            <p:ph type="sldNum" sz="quarter" idx="11"/>
          </p:nvPr>
        </p:nvSpPr>
        <p:spPr/>
        <p:txBody>
          <a:bodyPr/>
          <a:lstStyle/>
          <a:p>
            <a:fld id="{5B32D73C-6319-4A35-9DC8-A1DA061702DC}" type="slidenum">
              <a:rPr lang="en-GB" altLang="en-US" smtClean="0"/>
              <a:pPr/>
              <a:t>25</a:t>
            </a:fld>
            <a:endParaRPr lang="en-GB" altLang="en-US"/>
          </a:p>
        </p:txBody>
      </p:sp>
      <p:sp>
        <p:nvSpPr>
          <p:cNvPr id="11" name="TextBox 10">
            <a:extLst>
              <a:ext uri="{FF2B5EF4-FFF2-40B4-BE49-F238E27FC236}">
                <a16:creationId xmlns:a16="http://schemas.microsoft.com/office/drawing/2014/main" id="{575E2A6A-AAEE-BFD1-07F9-7F3A0063832F}"/>
              </a:ext>
            </a:extLst>
          </p:cNvPr>
          <p:cNvSpPr txBox="1"/>
          <p:nvPr/>
        </p:nvSpPr>
        <p:spPr>
          <a:xfrm>
            <a:off x="546894" y="1582340"/>
            <a:ext cx="3522134" cy="3693319"/>
          </a:xfrm>
          <a:prstGeom prst="rect">
            <a:avLst/>
          </a:prstGeom>
          <a:noFill/>
        </p:spPr>
        <p:txBody>
          <a:bodyPr wrap="square" rtlCol="0">
            <a:spAutoFit/>
          </a:bodyPr>
          <a:lstStyle/>
          <a:p>
            <a:r>
              <a:rPr lang="en-GB" dirty="0"/>
              <a:t>The page on the right is number 27, 10/27 pages the method statement was heavily referenced, users noted they would have:</a:t>
            </a:r>
          </a:p>
          <a:p>
            <a:pPr marL="285750" indent="-285750">
              <a:buFont typeface="Arial" panose="020B0604020202020204" pitchFamily="34" charset="0"/>
              <a:buChar char="•"/>
            </a:pPr>
            <a:r>
              <a:rPr lang="en-GB" b="1" dirty="0"/>
              <a:t>Hoped that NE referred to the method statement </a:t>
            </a:r>
            <a:r>
              <a:rPr lang="en-GB" dirty="0"/>
              <a:t>they submitted </a:t>
            </a:r>
          </a:p>
          <a:p>
            <a:pPr marL="285750" indent="-285750">
              <a:buFont typeface="Arial" panose="020B0604020202020204" pitchFamily="34" charset="0"/>
              <a:buChar char="•"/>
            </a:pPr>
            <a:r>
              <a:rPr lang="en-GB" dirty="0"/>
              <a:t>The user would refer back to the method statement and </a:t>
            </a:r>
            <a:r>
              <a:rPr lang="en-GB" b="1" dirty="0"/>
              <a:t>copy across information </a:t>
            </a:r>
          </a:p>
          <a:p>
            <a:pPr marL="285750" indent="-285750">
              <a:buFont typeface="Arial" panose="020B0604020202020204" pitchFamily="34" charset="0"/>
              <a:buChar char="•"/>
            </a:pPr>
            <a:r>
              <a:rPr lang="en-GB" dirty="0"/>
              <a:t>The user would type </a:t>
            </a:r>
            <a:r>
              <a:rPr lang="en-GB" b="1" dirty="0"/>
              <a:t>‘refer to method statement</a:t>
            </a:r>
            <a:r>
              <a:rPr lang="en-GB" dirty="0"/>
              <a:t>’</a:t>
            </a:r>
          </a:p>
          <a:p>
            <a:endParaRPr lang="en-GB" dirty="0"/>
          </a:p>
        </p:txBody>
      </p:sp>
      <p:sp>
        <p:nvSpPr>
          <p:cNvPr id="12" name="Speech Bubble: Rectangle with Corners Rounded 11">
            <a:extLst>
              <a:ext uri="{FF2B5EF4-FFF2-40B4-BE49-F238E27FC236}">
                <a16:creationId xmlns:a16="http://schemas.microsoft.com/office/drawing/2014/main" id="{2B473678-96D4-0B74-AFA9-CC2EBC11B47B}"/>
              </a:ext>
            </a:extLst>
          </p:cNvPr>
          <p:cNvSpPr/>
          <p:nvPr/>
        </p:nvSpPr>
        <p:spPr>
          <a:xfrm>
            <a:off x="5765801" y="4903796"/>
            <a:ext cx="2938462" cy="120028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are you trying to gain from the licence returns?” P3</a:t>
            </a:r>
          </a:p>
          <a:p>
            <a:pPr algn="ctr"/>
            <a:endParaRPr lang="en-GB" dirty="0"/>
          </a:p>
        </p:txBody>
      </p:sp>
    </p:spTree>
    <p:extLst>
      <p:ext uri="{BB962C8B-B14F-4D97-AF65-F5344CB8AC3E}">
        <p14:creationId xmlns:p14="http://schemas.microsoft.com/office/powerpoint/2010/main" val="1983421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737932" y="1814986"/>
            <a:ext cx="5698066" cy="830997"/>
          </a:xfrm>
          <a:prstGeom prst="rect">
            <a:avLst/>
          </a:prstGeom>
          <a:noFill/>
        </p:spPr>
        <p:txBody>
          <a:bodyPr wrap="square" rtlCol="0">
            <a:spAutoFit/>
          </a:bodyPr>
          <a:lstStyle/>
          <a:p>
            <a:r>
              <a:rPr lang="en-GB" sz="4800" dirty="0">
                <a:solidFill>
                  <a:schemeClr val="bg2"/>
                </a:solidFill>
              </a:rPr>
              <a:t>Relevancy</a:t>
            </a:r>
          </a:p>
        </p:txBody>
      </p:sp>
      <p:pic>
        <p:nvPicPr>
          <p:cNvPr id="4" name="Graphic 3" descr="Lost with solid fill">
            <a:extLst>
              <a:ext uri="{FF2B5EF4-FFF2-40B4-BE49-F238E27FC236}">
                <a16:creationId xmlns:a16="http://schemas.microsoft.com/office/drawing/2014/main" id="{8E2D35BD-F4F2-8D74-AAD5-8B014A90D5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6333" y="2933838"/>
            <a:ext cx="1380066" cy="1380066"/>
          </a:xfrm>
          <a:prstGeom prst="rect">
            <a:avLst/>
          </a:prstGeom>
        </p:spPr>
      </p:pic>
      <p:pic>
        <p:nvPicPr>
          <p:cNvPr id="7" name="Graphic 6" descr="Woman Shrugging with solid fill">
            <a:extLst>
              <a:ext uri="{FF2B5EF4-FFF2-40B4-BE49-F238E27FC236}">
                <a16:creationId xmlns:a16="http://schemas.microsoft.com/office/drawing/2014/main" id="{739E9515-1B3E-5A3A-4D4D-69162E788C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15456" y="3856704"/>
            <a:ext cx="1380066" cy="1380066"/>
          </a:xfrm>
          <a:prstGeom prst="rect">
            <a:avLst/>
          </a:prstGeom>
        </p:spPr>
      </p:pic>
      <p:pic>
        <p:nvPicPr>
          <p:cNvPr id="8" name="Graphic 7" descr="Woman Shrugging with solid fill">
            <a:extLst>
              <a:ext uri="{FF2B5EF4-FFF2-40B4-BE49-F238E27FC236}">
                <a16:creationId xmlns:a16="http://schemas.microsoft.com/office/drawing/2014/main" id="{010EFE42-F6AD-AB46-3ED6-719867453E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834" y="3856704"/>
            <a:ext cx="1380066" cy="1380066"/>
          </a:xfrm>
          <a:prstGeom prst="rect">
            <a:avLst/>
          </a:prstGeom>
        </p:spPr>
      </p:pic>
    </p:spTree>
    <p:extLst>
      <p:ext uri="{BB962C8B-B14F-4D97-AF65-F5344CB8AC3E}">
        <p14:creationId xmlns:p14="http://schemas.microsoft.com/office/powerpoint/2010/main" val="64827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17B60F6F-78AB-D980-7508-27E31F9B21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6433" y="1150188"/>
            <a:ext cx="5176255" cy="4707073"/>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Is the flow relevant? </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How might we ensure the flow matches how users currently do it/mental model</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27</a:t>
            </a:fld>
            <a:endParaRPr lang="en-GB" altLang="en-US"/>
          </a:p>
        </p:txBody>
      </p:sp>
      <p:sp>
        <p:nvSpPr>
          <p:cNvPr id="19" name="Speech Bubble: Rectangle with Corners Rounded 18">
            <a:extLst>
              <a:ext uri="{FF2B5EF4-FFF2-40B4-BE49-F238E27FC236}">
                <a16:creationId xmlns:a16="http://schemas.microsoft.com/office/drawing/2014/main" id="{5914E050-D4C4-4659-333D-CF8BF14BBD52}"/>
              </a:ext>
            </a:extLst>
          </p:cNvPr>
          <p:cNvSpPr/>
          <p:nvPr/>
        </p:nvSpPr>
        <p:spPr>
          <a:xfrm>
            <a:off x="5913439" y="5190994"/>
            <a:ext cx="2938462" cy="120028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are you trying to gain from the licence returns?</a:t>
            </a:r>
          </a:p>
          <a:p>
            <a:pPr algn="ctr"/>
            <a:r>
              <a:rPr lang="en-GB" dirty="0"/>
              <a:t>” P3</a:t>
            </a:r>
          </a:p>
          <a:p>
            <a:pPr algn="ctr"/>
            <a:endParaRPr lang="en-GB" dirty="0"/>
          </a:p>
        </p:txBody>
      </p:sp>
      <p:sp>
        <p:nvSpPr>
          <p:cNvPr id="11" name="TextBox 10">
            <a:extLst>
              <a:ext uri="{FF2B5EF4-FFF2-40B4-BE49-F238E27FC236}">
                <a16:creationId xmlns:a16="http://schemas.microsoft.com/office/drawing/2014/main" id="{045CEBA8-89B9-A4BC-F84A-3E27D7D633CF}"/>
              </a:ext>
            </a:extLst>
          </p:cNvPr>
          <p:cNvSpPr txBox="1"/>
          <p:nvPr/>
        </p:nvSpPr>
        <p:spPr>
          <a:xfrm>
            <a:off x="458788" y="1380067"/>
            <a:ext cx="2851679" cy="4247317"/>
          </a:xfrm>
          <a:prstGeom prst="rect">
            <a:avLst/>
          </a:prstGeom>
          <a:noFill/>
        </p:spPr>
        <p:txBody>
          <a:bodyPr wrap="square" rtlCol="0">
            <a:spAutoFit/>
          </a:bodyPr>
          <a:lstStyle/>
          <a:p>
            <a:pPr marL="285750" indent="-285750">
              <a:buFont typeface="Arial" panose="020B0604020202020204" pitchFamily="34" charset="0"/>
              <a:buChar char="•"/>
            </a:pPr>
            <a:r>
              <a:rPr lang="en-GB" dirty="0"/>
              <a:t>Aside from users wanting to refer to their methods statement, they were also </a:t>
            </a:r>
            <a:r>
              <a:rPr lang="en-GB" b="1" dirty="0"/>
              <a:t>confused about the relevancy of what was being asked</a:t>
            </a:r>
            <a:r>
              <a:rPr lang="en-GB" dirty="0"/>
              <a:t>. </a:t>
            </a:r>
          </a:p>
          <a:p>
            <a:pPr marL="285750" indent="-285750">
              <a:buFont typeface="Arial" panose="020B0604020202020204" pitchFamily="34" charset="0"/>
              <a:buChar char="•"/>
            </a:pPr>
            <a:r>
              <a:rPr lang="en-GB" dirty="0"/>
              <a:t>Some questions did not mirror the mental model users had and they referred to the ROA as a “</a:t>
            </a:r>
            <a:r>
              <a:rPr lang="en-GB" dirty="0">
                <a:solidFill>
                  <a:schemeClr val="tx2"/>
                </a:solidFill>
              </a:rPr>
              <a:t>data collection exercise</a:t>
            </a:r>
            <a:r>
              <a:rPr lang="en-GB" dirty="0"/>
              <a:t>”.</a:t>
            </a:r>
          </a:p>
          <a:p>
            <a:pPr marL="285750" indent="-285750">
              <a:buFont typeface="Arial" panose="020B0604020202020204" pitchFamily="34" charset="0"/>
              <a:buChar char="•"/>
            </a:pPr>
            <a:r>
              <a:rPr lang="en-GB" dirty="0"/>
              <a:t>Users were </a:t>
            </a:r>
            <a:r>
              <a:rPr lang="en-GB" b="1" dirty="0"/>
              <a:t>confused as to what NE wanted from them </a:t>
            </a:r>
            <a:r>
              <a:rPr lang="en-GB" dirty="0"/>
              <a:t>and what guidance there was for that. </a:t>
            </a:r>
          </a:p>
        </p:txBody>
      </p:sp>
    </p:spTree>
    <p:extLst>
      <p:ext uri="{BB962C8B-B14F-4D97-AF65-F5344CB8AC3E}">
        <p14:creationId xmlns:p14="http://schemas.microsoft.com/office/powerpoint/2010/main" val="3290085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Is the content relevant?</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How might we improve users understanding of licence sett actions</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28</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58788" y="1380067"/>
            <a:ext cx="2851679" cy="3139321"/>
          </a:xfrm>
          <a:prstGeom prst="rect">
            <a:avLst/>
          </a:prstGeom>
          <a:noFill/>
        </p:spPr>
        <p:txBody>
          <a:bodyPr wrap="square" rtlCol="0">
            <a:spAutoFit/>
          </a:bodyPr>
          <a:lstStyle/>
          <a:p>
            <a:pPr marL="285750" indent="-285750">
              <a:buFont typeface="Arial" panose="020B0604020202020204" pitchFamily="34" charset="0"/>
              <a:buChar char="•"/>
            </a:pPr>
            <a:r>
              <a:rPr lang="en-GB" dirty="0"/>
              <a:t>At times, our users felt like they were being asked the same thing e.g. ‘damage vs destroy’ – </a:t>
            </a:r>
            <a:r>
              <a:rPr lang="en-GB" b="1" dirty="0"/>
              <a:t>when users felt like they were asked the same question</a:t>
            </a:r>
            <a:r>
              <a:rPr lang="en-GB" dirty="0"/>
              <a:t> they would </a:t>
            </a:r>
            <a:r>
              <a:rPr lang="en-GB" b="1" dirty="0"/>
              <a:t>go back and split up the info for the two text boxes which was time consuming.</a:t>
            </a:r>
          </a:p>
        </p:txBody>
      </p:sp>
      <p:pic>
        <p:nvPicPr>
          <p:cNvPr id="7" name="Picture 6" descr="A screenshot of a computer&#10;&#10;Description automatically generated">
            <a:extLst>
              <a:ext uri="{FF2B5EF4-FFF2-40B4-BE49-F238E27FC236}">
                <a16:creationId xmlns:a16="http://schemas.microsoft.com/office/drawing/2014/main" id="{00D1FB9B-65DB-CFE1-73AB-E3FF9D97AF67}"/>
              </a:ext>
            </a:extLst>
          </p:cNvPr>
          <p:cNvPicPr>
            <a:picLocks noChangeAspect="1"/>
          </p:cNvPicPr>
          <p:nvPr/>
        </p:nvPicPr>
        <p:blipFill rotWithShape="1">
          <a:blip r:embed="rId3">
            <a:extLst>
              <a:ext uri="{28A0092B-C50C-407E-A947-70E740481C1C}">
                <a14:useLocalDpi xmlns:a14="http://schemas.microsoft.com/office/drawing/2010/main" val="0"/>
              </a:ext>
            </a:extLst>
          </a:blip>
          <a:srcRect l="7631" t="-20123" r="7631" b="20123"/>
          <a:stretch/>
        </p:blipFill>
        <p:spPr>
          <a:xfrm>
            <a:off x="3310467" y="-95911"/>
            <a:ext cx="5712431" cy="6130302"/>
          </a:xfrm>
          <a:prstGeom prst="rect">
            <a:avLst/>
          </a:prstGeom>
        </p:spPr>
      </p:pic>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5524479" y="4634395"/>
            <a:ext cx="3339101" cy="175688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“*laughs* You've got two words that are quite emotive in meaning. Which are effectively the same.” P1</a:t>
            </a:r>
          </a:p>
        </p:txBody>
      </p:sp>
    </p:spTree>
    <p:extLst>
      <p:ext uri="{BB962C8B-B14F-4D97-AF65-F5344CB8AC3E}">
        <p14:creationId xmlns:p14="http://schemas.microsoft.com/office/powerpoint/2010/main" val="78061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Are the questions relevant?</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341312" y="5931520"/>
            <a:ext cx="5792788" cy="789956"/>
          </a:xfrm>
        </p:spPr>
        <p:txBody>
          <a:bodyPr anchor="ctr">
            <a:normAutofit lnSpcReduction="10000"/>
          </a:bodyPr>
          <a:lstStyle/>
          <a:p>
            <a:pPr>
              <a:spcAft>
                <a:spcPts val="600"/>
              </a:spcAft>
              <a:defRPr/>
            </a:pPr>
            <a:r>
              <a:rPr lang="en-GB" sz="1200" dirty="0"/>
              <a:t>How might we ensure we ask relevant questions </a:t>
            </a:r>
          </a:p>
          <a:p>
            <a:pPr>
              <a:spcAft>
                <a:spcPts val="600"/>
              </a:spcAft>
              <a:defRPr/>
            </a:pPr>
            <a:r>
              <a:rPr lang="en-GB" sz="1200" dirty="0"/>
              <a:t>How might we ensure we get what we need from answers (MVP)</a:t>
            </a:r>
          </a:p>
          <a:p>
            <a:pPr>
              <a:spcAft>
                <a:spcPts val="600"/>
              </a:spcAft>
              <a:defRPr/>
            </a:pPr>
            <a:r>
              <a:rPr lang="en-GB" sz="1200" dirty="0"/>
              <a:t>How might we ensure we ask questions to elicit badger safety (MVP)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29</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58788" y="1380067"/>
            <a:ext cx="2851679" cy="3139321"/>
          </a:xfrm>
          <a:prstGeom prst="rect">
            <a:avLst/>
          </a:prstGeom>
          <a:noFill/>
        </p:spPr>
        <p:txBody>
          <a:bodyPr wrap="square" rtlCol="0">
            <a:spAutoFit/>
          </a:bodyPr>
          <a:lstStyle/>
          <a:p>
            <a:pPr marL="285750" indent="-285750">
              <a:buFont typeface="Arial" panose="020B0604020202020204" pitchFamily="34" charset="0"/>
              <a:buChar char="•"/>
            </a:pPr>
            <a:r>
              <a:rPr lang="en-GB" dirty="0"/>
              <a:t>At times, our users felt like some questions just weren’t relevant. Noting that </a:t>
            </a:r>
            <a:r>
              <a:rPr lang="en-GB" b="1" dirty="0"/>
              <a:t>questions seemed obvious and therefore didn’t need to be asked or answered</a:t>
            </a:r>
            <a:r>
              <a:rPr lang="en-GB" dirty="0"/>
              <a:t>. This led some users believing we were asking ‘trick questions’ intending to trip them up.</a:t>
            </a:r>
          </a:p>
        </p:txBody>
      </p:sp>
      <p:pic>
        <p:nvPicPr>
          <p:cNvPr id="8" name="Picture 7" descr="A screenshot of a computer&#10;&#10;Description automatically generated">
            <a:extLst>
              <a:ext uri="{FF2B5EF4-FFF2-40B4-BE49-F238E27FC236}">
                <a16:creationId xmlns:a16="http://schemas.microsoft.com/office/drawing/2014/main" id="{6546FF75-4D7F-5E6F-C0A7-3635356AEAFE}"/>
              </a:ext>
            </a:extLst>
          </p:cNvPr>
          <p:cNvPicPr>
            <a:picLocks noChangeAspect="1"/>
          </p:cNvPicPr>
          <p:nvPr/>
        </p:nvPicPr>
        <p:blipFill rotWithShape="1">
          <a:blip r:embed="rId3">
            <a:extLst>
              <a:ext uri="{28A0092B-C50C-407E-A947-70E740481C1C}">
                <a14:useLocalDpi xmlns:a14="http://schemas.microsoft.com/office/drawing/2010/main" val="0"/>
              </a:ext>
            </a:extLst>
          </a:blip>
          <a:srcRect l="6594" r="7981" b="33633"/>
          <a:stretch/>
        </p:blipFill>
        <p:spPr>
          <a:xfrm>
            <a:off x="3296443" y="1043576"/>
            <a:ext cx="5675313" cy="4551452"/>
          </a:xfrm>
          <a:prstGeom prst="rect">
            <a:avLst/>
          </a:prstGeom>
        </p:spPr>
      </p:pic>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5825067" y="4333289"/>
            <a:ext cx="3077767" cy="135599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“*laughs* How do you answer that? It’s a pointless question, I don’t even know how to answer that“ P4</a:t>
            </a:r>
          </a:p>
          <a:p>
            <a:pPr algn="ctr"/>
            <a:endParaRPr lang="en-GB" dirty="0"/>
          </a:p>
        </p:txBody>
      </p:sp>
    </p:spTree>
    <p:extLst>
      <p:ext uri="{BB962C8B-B14F-4D97-AF65-F5344CB8AC3E}">
        <p14:creationId xmlns:p14="http://schemas.microsoft.com/office/powerpoint/2010/main" val="134156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Background</a:t>
            </a:r>
          </a:p>
        </p:txBody>
      </p:sp>
      <p:pic>
        <p:nvPicPr>
          <p:cNvPr id="3" name="Graphic 2" descr="History with solid fill">
            <a:extLst>
              <a:ext uri="{FF2B5EF4-FFF2-40B4-BE49-F238E27FC236}">
                <a16:creationId xmlns:a16="http://schemas.microsoft.com/office/drawing/2014/main" id="{B25582D2-9766-A2EF-0CC5-428B80CACA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084" y="3337560"/>
            <a:ext cx="1725328" cy="1725328"/>
          </a:xfrm>
          <a:prstGeom prst="rect">
            <a:avLst/>
          </a:prstGeom>
        </p:spPr>
      </p:pic>
    </p:spTree>
    <p:extLst>
      <p:ext uri="{BB962C8B-B14F-4D97-AF65-F5344CB8AC3E}">
        <p14:creationId xmlns:p14="http://schemas.microsoft.com/office/powerpoint/2010/main" val="1366971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How much is too much? What is relevant for the assessors?</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341312" y="6111875"/>
            <a:ext cx="5792788" cy="854075"/>
          </a:xfrm>
        </p:spPr>
        <p:txBody>
          <a:bodyPr anchor="ctr">
            <a:normAutofit/>
          </a:bodyPr>
          <a:lstStyle/>
          <a:p>
            <a:pPr>
              <a:spcAft>
                <a:spcPts val="600"/>
              </a:spcAft>
              <a:defRPr/>
            </a:pPr>
            <a:r>
              <a:rPr lang="en-GB" dirty="0"/>
              <a:t>How might we reassure users they’re uploading the correct document </a:t>
            </a:r>
          </a:p>
          <a:p>
            <a:pPr>
              <a:spcAft>
                <a:spcPts val="600"/>
              </a:spcAft>
              <a:defRPr/>
            </a:pPr>
            <a:r>
              <a:rPr lang="en-GB" dirty="0"/>
              <a:t>How might we ensure there’s no ambiguity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30</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58788" y="1380067"/>
            <a:ext cx="3015283" cy="3139321"/>
          </a:xfrm>
          <a:prstGeom prst="rect">
            <a:avLst/>
          </a:prstGeom>
          <a:noFill/>
        </p:spPr>
        <p:txBody>
          <a:bodyPr wrap="square" rtlCol="0">
            <a:spAutoFit/>
          </a:bodyPr>
          <a:lstStyle/>
          <a:p>
            <a:pPr marL="285750" indent="-285750">
              <a:buFont typeface="Arial" panose="020B0604020202020204" pitchFamily="34" charset="0"/>
              <a:buChar char="•"/>
            </a:pPr>
            <a:r>
              <a:rPr lang="en-GB" dirty="0"/>
              <a:t>Throughout the journey, users started to worry not just about the amount of information they would need to input, but how the Licence assessors would handle it.</a:t>
            </a:r>
          </a:p>
          <a:p>
            <a:pPr marL="285750" indent="-285750">
              <a:buFont typeface="Arial" panose="020B0604020202020204" pitchFamily="34" charset="0"/>
              <a:buChar char="•"/>
            </a:pPr>
            <a:r>
              <a:rPr lang="en-GB" dirty="0"/>
              <a:t>Too much choice was given to users and not enough guidance on what information to provide.</a:t>
            </a:r>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5563733" y="4333289"/>
            <a:ext cx="3339101" cy="175688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“*laughs* How do you answer that? It’s a pointless question, I don’t even know how to answer that“ P4</a:t>
            </a:r>
          </a:p>
          <a:p>
            <a:pPr algn="ctr"/>
            <a:endParaRPr lang="en-GB" dirty="0"/>
          </a:p>
        </p:txBody>
      </p:sp>
      <p:pic>
        <p:nvPicPr>
          <p:cNvPr id="7" name="Picture 6" descr="A screenshot of a computer&#10;&#10;Description automatically generated">
            <a:extLst>
              <a:ext uri="{FF2B5EF4-FFF2-40B4-BE49-F238E27FC236}">
                <a16:creationId xmlns:a16="http://schemas.microsoft.com/office/drawing/2014/main" id="{4D5CB150-38A6-5B9C-53B3-7CC1ABAA74C2}"/>
              </a:ext>
            </a:extLst>
          </p:cNvPr>
          <p:cNvPicPr>
            <a:picLocks noChangeAspect="1"/>
          </p:cNvPicPr>
          <p:nvPr/>
        </p:nvPicPr>
        <p:blipFill rotWithShape="1">
          <a:blip r:embed="rId3">
            <a:extLst>
              <a:ext uri="{28A0092B-C50C-407E-A947-70E740481C1C}">
                <a14:useLocalDpi xmlns:a14="http://schemas.microsoft.com/office/drawing/2010/main" val="0"/>
              </a:ext>
            </a:extLst>
          </a:blip>
          <a:srcRect l="5616" r="4070" b="18502"/>
          <a:stretch/>
        </p:blipFill>
        <p:spPr>
          <a:xfrm>
            <a:off x="3686537" y="1422506"/>
            <a:ext cx="5296626" cy="4933844"/>
          </a:xfrm>
          <a:prstGeom prst="rect">
            <a:avLst/>
          </a:prstGeom>
        </p:spPr>
      </p:pic>
      <p:pic>
        <p:nvPicPr>
          <p:cNvPr id="9" name="Picture 2" descr="people sitting on chair with brown wooden table">
            <a:extLst>
              <a:ext uri="{FF2B5EF4-FFF2-40B4-BE49-F238E27FC236}">
                <a16:creationId xmlns:a16="http://schemas.microsoft.com/office/drawing/2014/main" id="{50B33662-C0C2-ABE3-11D8-44603C7198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3068" y="2704476"/>
            <a:ext cx="2239766" cy="279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499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omputer&#10;&#10;Description automatically generated">
            <a:extLst>
              <a:ext uri="{FF2B5EF4-FFF2-40B4-BE49-F238E27FC236}">
                <a16:creationId xmlns:a16="http://schemas.microsoft.com/office/drawing/2014/main" id="{309F7698-D2DB-DA8E-BD15-8F7303F78822}"/>
              </a:ext>
            </a:extLst>
          </p:cNvPr>
          <p:cNvPicPr>
            <a:picLocks noChangeAspect="1"/>
          </p:cNvPicPr>
          <p:nvPr/>
        </p:nvPicPr>
        <p:blipFill rotWithShape="1">
          <a:blip r:embed="rId3">
            <a:extLst>
              <a:ext uri="{28A0092B-C50C-407E-A947-70E740481C1C}">
                <a14:useLocalDpi xmlns:a14="http://schemas.microsoft.com/office/drawing/2010/main" val="0"/>
              </a:ext>
            </a:extLst>
          </a:blip>
          <a:srcRect l="6632" r="18863" b="15679"/>
          <a:stretch/>
        </p:blipFill>
        <p:spPr>
          <a:xfrm>
            <a:off x="3336660" y="949325"/>
            <a:ext cx="4430713" cy="5018534"/>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Missing the ‘so what’ which explains the relevance </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39738" y="6058126"/>
            <a:ext cx="5694362" cy="663349"/>
          </a:xfrm>
        </p:spPr>
        <p:txBody>
          <a:bodyPr anchor="ctr">
            <a:normAutofit lnSpcReduction="10000"/>
          </a:bodyPr>
          <a:lstStyle/>
          <a:p>
            <a:pPr>
              <a:spcAft>
                <a:spcPts val="600"/>
              </a:spcAft>
              <a:defRPr/>
            </a:pPr>
            <a:r>
              <a:rPr lang="en-GB" dirty="0"/>
              <a:t>How might we meet user expectations around ROA</a:t>
            </a:r>
          </a:p>
          <a:p>
            <a:pPr>
              <a:spcAft>
                <a:spcPts val="600"/>
              </a:spcAft>
              <a:defRPr/>
            </a:pPr>
            <a:r>
              <a:rPr lang="en-GB" dirty="0"/>
              <a:t>How might we ensure users understand why they need to do an ROA</a:t>
            </a:r>
          </a:p>
          <a:p>
            <a:pPr>
              <a:spcAft>
                <a:spcPts val="600"/>
              </a:spcAft>
              <a:defRPr/>
            </a:pPr>
            <a:r>
              <a:rPr lang="en-GB" dirty="0"/>
              <a:t>How might we give users information that motivates them to complete an </a:t>
            </a:r>
            <a:r>
              <a:rPr lang="en-GB" dirty="0" err="1"/>
              <a:t>RoA</a:t>
            </a:r>
            <a:endParaRPr lang="en-GB" dirty="0"/>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31</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58788" y="1380067"/>
            <a:ext cx="3015283" cy="4247317"/>
          </a:xfrm>
          <a:prstGeom prst="rect">
            <a:avLst/>
          </a:prstGeom>
          <a:noFill/>
        </p:spPr>
        <p:txBody>
          <a:bodyPr wrap="square" rtlCol="0">
            <a:spAutoFit/>
          </a:bodyPr>
          <a:lstStyle/>
          <a:p>
            <a:pPr marL="285750" indent="-285750">
              <a:buFont typeface="Arial" panose="020B0604020202020204" pitchFamily="34" charset="0"/>
              <a:buChar char="•"/>
            </a:pPr>
            <a:r>
              <a:rPr lang="en-GB" dirty="0"/>
              <a:t>Throughout the journey we ask a lot from the users and we really lack when it comes to providing clarity and the ‘why’ behind these questions. </a:t>
            </a:r>
          </a:p>
          <a:p>
            <a:pPr marL="285750" indent="-285750">
              <a:buFont typeface="Arial" panose="020B0604020202020204" pitchFamily="34" charset="0"/>
              <a:buChar char="•"/>
            </a:pPr>
            <a:r>
              <a:rPr lang="en-GB" dirty="0"/>
              <a:t>For example, P4 mentions it’s not clear what the objectives were, as an  analytical scientific user group – ecologists very much value ‘why’ they have to do something and any implications around that.</a:t>
            </a:r>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6722580" y="4519387"/>
            <a:ext cx="2180254" cy="157078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“Not clear from the outset what the objectives were"</a:t>
            </a:r>
          </a:p>
          <a:p>
            <a:r>
              <a:rPr lang="en-GB" dirty="0"/>
              <a:t> P4</a:t>
            </a:r>
          </a:p>
          <a:p>
            <a:pPr algn="ctr"/>
            <a:endParaRPr lang="en-GB" dirty="0"/>
          </a:p>
        </p:txBody>
      </p:sp>
      <p:sp>
        <p:nvSpPr>
          <p:cNvPr id="12" name="TextBox 11">
            <a:extLst>
              <a:ext uri="{FF2B5EF4-FFF2-40B4-BE49-F238E27FC236}">
                <a16:creationId xmlns:a16="http://schemas.microsoft.com/office/drawing/2014/main" id="{8D8C5663-2D4F-F591-001F-1876656FAA9A}"/>
              </a:ext>
            </a:extLst>
          </p:cNvPr>
          <p:cNvSpPr txBox="1"/>
          <p:nvPr/>
        </p:nvSpPr>
        <p:spPr>
          <a:xfrm>
            <a:off x="2286000" y="3244334"/>
            <a:ext cx="4572000" cy="369332"/>
          </a:xfrm>
          <a:prstGeom prst="rect">
            <a:avLst/>
          </a:prstGeom>
          <a:noFill/>
        </p:spPr>
        <p:txBody>
          <a:bodyPr wrap="square">
            <a:spAutoFit/>
          </a:bodyPr>
          <a:lstStyle/>
          <a:p>
            <a:endParaRPr lang="en-GB" dirty="0"/>
          </a:p>
        </p:txBody>
      </p:sp>
      <p:pic>
        <p:nvPicPr>
          <p:cNvPr id="15" name="Picture 14" descr="A yellow sign with black text and black text&#10;&#10;Description automatically generated">
            <a:extLst>
              <a:ext uri="{FF2B5EF4-FFF2-40B4-BE49-F238E27FC236}">
                <a16:creationId xmlns:a16="http://schemas.microsoft.com/office/drawing/2014/main" id="{6F574AA9-AEC0-ACA3-3BC3-049646410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6819" y="1247399"/>
            <a:ext cx="2180254" cy="3218087"/>
          </a:xfrm>
          <a:prstGeom prst="rect">
            <a:avLst/>
          </a:prstGeom>
        </p:spPr>
      </p:pic>
      <p:sp>
        <p:nvSpPr>
          <p:cNvPr id="19" name="Oval 18">
            <a:extLst>
              <a:ext uri="{FF2B5EF4-FFF2-40B4-BE49-F238E27FC236}">
                <a16:creationId xmlns:a16="http://schemas.microsoft.com/office/drawing/2014/main" id="{D2F1BCB9-85B0-4FFB-8635-66B8DBDD1012}"/>
              </a:ext>
            </a:extLst>
          </p:cNvPr>
          <p:cNvSpPr/>
          <p:nvPr/>
        </p:nvSpPr>
        <p:spPr>
          <a:xfrm>
            <a:off x="7145867" y="3513136"/>
            <a:ext cx="1622159" cy="7701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56966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737932" y="1857320"/>
            <a:ext cx="5698066" cy="1569660"/>
          </a:xfrm>
          <a:prstGeom prst="rect">
            <a:avLst/>
          </a:prstGeom>
          <a:noFill/>
        </p:spPr>
        <p:txBody>
          <a:bodyPr wrap="square" rtlCol="0">
            <a:spAutoFit/>
          </a:bodyPr>
          <a:lstStyle/>
          <a:p>
            <a:r>
              <a:rPr lang="en-GB" sz="4800" dirty="0">
                <a:solidFill>
                  <a:schemeClr val="bg2"/>
                </a:solidFill>
              </a:rPr>
              <a:t>Lost the badger in the flow</a:t>
            </a:r>
          </a:p>
        </p:txBody>
      </p:sp>
      <p:pic>
        <p:nvPicPr>
          <p:cNvPr id="9" name="Graphic 8" descr="Danger with solid fill">
            <a:extLst>
              <a:ext uri="{FF2B5EF4-FFF2-40B4-BE49-F238E27FC236}">
                <a16:creationId xmlns:a16="http://schemas.microsoft.com/office/drawing/2014/main" id="{60B0EA37-A29B-2360-8C7A-74EC10FF29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5798" y="3200400"/>
            <a:ext cx="2142067" cy="2142067"/>
          </a:xfrm>
          <a:prstGeom prst="rect">
            <a:avLst/>
          </a:prstGeom>
        </p:spPr>
      </p:pic>
    </p:spTree>
    <p:extLst>
      <p:ext uri="{BB962C8B-B14F-4D97-AF65-F5344CB8AC3E}">
        <p14:creationId xmlns:p14="http://schemas.microsoft.com/office/powerpoint/2010/main" val="4053354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The flow did not match ecologist’s ways of working and puts the badger at risk</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222571" y="5952068"/>
            <a:ext cx="5911529" cy="769408"/>
          </a:xfrm>
        </p:spPr>
        <p:txBody>
          <a:bodyPr anchor="ctr">
            <a:normAutofit fontScale="92500" lnSpcReduction="10000"/>
          </a:bodyPr>
          <a:lstStyle/>
          <a:p>
            <a:pPr>
              <a:spcAft>
                <a:spcPts val="600"/>
              </a:spcAft>
              <a:defRPr/>
            </a:pPr>
            <a:r>
              <a:rPr lang="en-GB" dirty="0"/>
              <a:t>How might we make ecologists feel this is worthwhile because it centres badger-welfare in the process, not legalism or form-filling</a:t>
            </a:r>
          </a:p>
          <a:p>
            <a:pPr>
              <a:spcAft>
                <a:spcPts val="600"/>
              </a:spcAft>
              <a:defRPr/>
            </a:pPr>
            <a:r>
              <a:rPr lang="en-GB" dirty="0"/>
              <a:t>How might we ensure the flow mirrors ecologist ways of working</a:t>
            </a:r>
          </a:p>
          <a:p>
            <a:pPr>
              <a:spcAft>
                <a:spcPts val="600"/>
              </a:spcAft>
              <a:defRPr/>
            </a:pPr>
            <a:r>
              <a:rPr lang="en-GB" dirty="0"/>
              <a:t>How might we ensure the ecologists trust the flow process captures everything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33</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9" y="1380067"/>
            <a:ext cx="4487862" cy="3046988"/>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flow did not capture/allow for the monitoring of successful removal of the badger from the sett, the order did not follow the ecologists ways of working.</a:t>
            </a:r>
          </a:p>
          <a:p>
            <a:pPr marL="285750" indent="-285750">
              <a:buFont typeface="Arial" panose="020B0604020202020204" pitchFamily="34" charset="0"/>
              <a:buChar char="•"/>
            </a:pPr>
            <a:r>
              <a:rPr lang="en-GB" sz="1600" dirty="0"/>
              <a:t>Limitation: We have not spoken with junior ecologists yet, or any other user group aside from ecologists, if they did not allow the badger to escape the sett before closing it, they could unintentionally cause the badger harm based on following this workflow.</a:t>
            </a:r>
          </a:p>
          <a:p>
            <a:pPr marL="285750" indent="-285750">
              <a:buFont typeface="Arial" panose="020B0604020202020204" pitchFamily="34" charset="0"/>
              <a:buChar char="•"/>
            </a:pPr>
            <a:r>
              <a:rPr lang="en-GB" sz="1600" dirty="0"/>
              <a:t>This also runs a reputational risk for NE with </a:t>
            </a:r>
            <a:r>
              <a:rPr lang="en-GB" sz="1600" dirty="0" err="1"/>
              <a:t>Cieem</a:t>
            </a:r>
            <a:r>
              <a:rPr lang="en-GB" sz="1600" dirty="0"/>
              <a:t>.</a:t>
            </a:r>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759647" y="4427055"/>
            <a:ext cx="4385120" cy="130125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“There doesn't seem to be acknowledgement of an artificial sett being created if we're closing a main sett” P1</a:t>
            </a:r>
          </a:p>
          <a:p>
            <a:pPr algn="ctr"/>
            <a:endParaRPr lang="en-GB" dirty="0"/>
          </a:p>
        </p:txBody>
      </p:sp>
      <p:pic>
        <p:nvPicPr>
          <p:cNvPr id="8" name="Picture 7" descr="A white sheet of paper with black text&#10;&#10;Description automatically generated">
            <a:extLst>
              <a:ext uri="{FF2B5EF4-FFF2-40B4-BE49-F238E27FC236}">
                <a16:creationId xmlns:a16="http://schemas.microsoft.com/office/drawing/2014/main" id="{5C7D9275-C552-F20A-66DB-D87FC7DE9E36}"/>
              </a:ext>
            </a:extLst>
          </p:cNvPr>
          <p:cNvPicPr>
            <a:picLocks noChangeAspect="1"/>
          </p:cNvPicPr>
          <p:nvPr/>
        </p:nvPicPr>
        <p:blipFill rotWithShape="1">
          <a:blip r:embed="rId3">
            <a:extLst>
              <a:ext uri="{28A0092B-C50C-407E-A947-70E740481C1C}">
                <a14:useLocalDpi xmlns:a14="http://schemas.microsoft.com/office/drawing/2010/main" val="0"/>
              </a:ext>
            </a:extLst>
          </a:blip>
          <a:srcRect t="6806" r="35667" b="30123"/>
          <a:stretch/>
        </p:blipFill>
        <p:spPr>
          <a:xfrm>
            <a:off x="5060099" y="1428922"/>
            <a:ext cx="3861330" cy="4864155"/>
          </a:xfrm>
          <a:prstGeom prst="rect">
            <a:avLst/>
          </a:prstGeom>
        </p:spPr>
      </p:pic>
    </p:spTree>
    <p:extLst>
      <p:ext uri="{BB962C8B-B14F-4D97-AF65-F5344CB8AC3E}">
        <p14:creationId xmlns:p14="http://schemas.microsoft.com/office/powerpoint/2010/main" val="2392622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950D329A-FE98-F24A-BF19-527E1B40E37A}"/>
              </a:ext>
            </a:extLst>
          </p:cNvPr>
          <p:cNvPicPr>
            <a:picLocks noChangeAspect="1"/>
          </p:cNvPicPr>
          <p:nvPr/>
        </p:nvPicPr>
        <p:blipFill rotWithShape="1">
          <a:blip r:embed="rId3">
            <a:extLst>
              <a:ext uri="{28A0092B-C50C-407E-A947-70E740481C1C}">
                <a14:useLocalDpi xmlns:a14="http://schemas.microsoft.com/office/drawing/2010/main" val="0"/>
              </a:ext>
            </a:extLst>
          </a:blip>
          <a:srcRect l="11800" t="-2407" r="12136" b="36307"/>
          <a:stretch/>
        </p:blipFill>
        <p:spPr>
          <a:xfrm>
            <a:off x="3846601" y="1261027"/>
            <a:ext cx="5102189" cy="4031873"/>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The flow did not match ecologist’s ways of working and puts the badger at risk</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317474" y="6021576"/>
            <a:ext cx="5816626" cy="878793"/>
          </a:xfrm>
        </p:spPr>
        <p:txBody>
          <a:bodyPr anchor="ctr">
            <a:normAutofit/>
          </a:bodyPr>
          <a:lstStyle/>
          <a:p>
            <a:pPr>
              <a:spcAft>
                <a:spcPts val="600"/>
              </a:spcAft>
              <a:defRPr/>
            </a:pPr>
            <a:r>
              <a:rPr lang="en-GB" dirty="0"/>
              <a:t>How Might We ensure we showcase in the journey how an ecologist would complete these actions</a:t>
            </a:r>
          </a:p>
          <a:p>
            <a:pPr>
              <a:spcAft>
                <a:spcPts val="600"/>
              </a:spcAft>
              <a:defRPr/>
            </a:pPr>
            <a:r>
              <a:rPr lang="en-GB" dirty="0"/>
              <a:t>How might we understand what the business needs here?</a:t>
            </a:r>
          </a:p>
          <a:p>
            <a:pPr>
              <a:spcAft>
                <a:spcPts val="600"/>
              </a:spcAft>
              <a:defRPr/>
            </a:pPr>
            <a:r>
              <a:rPr lang="en-GB" dirty="0"/>
              <a:t>How might we gain knowledge on what’s needed here?</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34</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9" y="1380067"/>
            <a:ext cx="3226328" cy="4031873"/>
          </a:xfrm>
          <a:prstGeom prst="rect">
            <a:avLst/>
          </a:prstGeom>
          <a:noFill/>
        </p:spPr>
        <p:txBody>
          <a:bodyPr wrap="square" rtlCol="0">
            <a:spAutoFit/>
          </a:bodyPr>
          <a:lstStyle/>
          <a:p>
            <a:pPr marL="285750" indent="-285750">
              <a:buFont typeface="Arial" panose="020B0604020202020204" pitchFamily="34" charset="0"/>
              <a:buChar char="•"/>
            </a:pPr>
            <a:r>
              <a:rPr lang="en-GB" sz="1600" dirty="0"/>
              <a:t>For section ‘confirm actions taken’ we had a serious issue with the flow and order of questions – one user even went back and reordered them verbally as to how they should be (almost like a card sort)</a:t>
            </a:r>
          </a:p>
          <a:p>
            <a:pPr marL="285750" indent="-285750">
              <a:buFont typeface="Arial" panose="020B0604020202020204" pitchFamily="34" charset="0"/>
              <a:buChar char="•"/>
            </a:pPr>
            <a:r>
              <a:rPr lang="en-GB" sz="1600" dirty="0"/>
              <a:t>3/5 users stated that they were confused by this questions </a:t>
            </a:r>
          </a:p>
          <a:p>
            <a:pPr marL="285750" indent="-285750">
              <a:buFont typeface="Arial" panose="020B0604020202020204" pitchFamily="34" charset="0"/>
              <a:buChar char="•"/>
            </a:pPr>
            <a:r>
              <a:rPr lang="en-GB" sz="1600" dirty="0">
                <a:solidFill>
                  <a:schemeClr val="tx2"/>
                </a:solidFill>
              </a:rPr>
              <a:t>“I would be a little bit scratching my head trying to work out what you mean by that, considering we've already talked about one-way gates. Which is effectively blocking or proofing.” P1</a:t>
            </a:r>
          </a:p>
          <a:p>
            <a:pPr marL="285750" indent="-285750">
              <a:buFont typeface="Arial" panose="020B0604020202020204" pitchFamily="34" charset="0"/>
              <a:buChar char="•"/>
            </a:pPr>
            <a:endParaRPr lang="en-GB" sz="1600" dirty="0"/>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4965197" y="4106333"/>
            <a:ext cx="3861329" cy="192578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“Again, at what stage?, at the beginning that would be illegal. I would not be happy filling out this form. You can't shoehorn 6 days of work into a textbox"</a:t>
            </a:r>
          </a:p>
          <a:p>
            <a:r>
              <a:rPr lang="en-GB" dirty="0"/>
              <a:t> P4</a:t>
            </a:r>
          </a:p>
          <a:p>
            <a:pPr algn="ctr"/>
            <a:endParaRPr lang="en-GB" dirty="0"/>
          </a:p>
        </p:txBody>
      </p:sp>
    </p:spTree>
    <p:extLst>
      <p:ext uri="{BB962C8B-B14F-4D97-AF65-F5344CB8AC3E}">
        <p14:creationId xmlns:p14="http://schemas.microsoft.com/office/powerpoint/2010/main" val="2644966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7B71AF38-7E2F-9485-E152-71D5E24979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7072" y="1442268"/>
            <a:ext cx="4921934" cy="4886325"/>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The flow did not match ecologist’s ways of working and puts the badger at risk</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39738" y="6238876"/>
            <a:ext cx="5694362" cy="482600"/>
          </a:xfrm>
        </p:spPr>
        <p:txBody>
          <a:bodyPr anchor="ctr">
            <a:normAutofit/>
          </a:bodyPr>
          <a:lstStyle/>
          <a:p>
            <a:pPr>
              <a:spcAft>
                <a:spcPts val="600"/>
              </a:spcAft>
              <a:defRPr/>
            </a:pPr>
            <a:r>
              <a:rPr lang="en-GB" dirty="0"/>
              <a:t>How might we centre the badger’s story in this flow</a:t>
            </a:r>
          </a:p>
          <a:p>
            <a:pPr>
              <a:spcAft>
                <a:spcPts val="600"/>
              </a:spcAft>
              <a:defRPr/>
            </a:pPr>
            <a:r>
              <a:rPr lang="en-GB" dirty="0"/>
              <a:t>How might we create a journey that reassures the ecologist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35</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9" y="1380067"/>
            <a:ext cx="3226328" cy="4524315"/>
          </a:xfrm>
          <a:prstGeom prst="rect">
            <a:avLst/>
          </a:prstGeom>
          <a:noFill/>
        </p:spPr>
        <p:txBody>
          <a:bodyPr wrap="square" rtlCol="0">
            <a:spAutoFit/>
          </a:bodyPr>
          <a:lstStyle/>
          <a:p>
            <a:pPr marL="285750" indent="-285750">
              <a:buFont typeface="Arial" panose="020B0604020202020204" pitchFamily="34" charset="0"/>
              <a:buChar char="•"/>
            </a:pPr>
            <a:r>
              <a:rPr lang="en-GB" sz="1600" dirty="0"/>
              <a:t>Part of section ‘confirm actions taken’ the users are asked:</a:t>
            </a:r>
          </a:p>
          <a:p>
            <a:pPr marL="285750" indent="-285750">
              <a:buFont typeface="Arial" panose="020B0604020202020204" pitchFamily="34" charset="0"/>
              <a:buChar char="•"/>
            </a:pPr>
            <a:r>
              <a:rPr lang="en-GB" sz="1600" dirty="0"/>
              <a:t>‘did you obstruct sett entrances by means of one ways gates?’</a:t>
            </a:r>
          </a:p>
          <a:p>
            <a:pPr marL="285750" indent="-285750">
              <a:buFont typeface="Arial" panose="020B0604020202020204" pitchFamily="34" charset="0"/>
              <a:buChar char="•"/>
            </a:pPr>
            <a:r>
              <a:rPr lang="en-GB" sz="1600" dirty="0"/>
              <a:t>‘did you obstruct access to any sett entrances by blocking or proofing?’</a:t>
            </a:r>
          </a:p>
          <a:p>
            <a:pPr marL="285750" indent="-285750">
              <a:buFont typeface="Arial" panose="020B0604020202020204" pitchFamily="34" charset="0"/>
              <a:buChar char="•"/>
            </a:pPr>
            <a:r>
              <a:rPr lang="en-GB" sz="1600" dirty="0"/>
              <a:t>‘did you damage any setts?’</a:t>
            </a:r>
          </a:p>
          <a:p>
            <a:pPr marL="285750" indent="-285750">
              <a:buFont typeface="Arial" panose="020B0604020202020204" pitchFamily="34" charset="0"/>
              <a:buChar char="•"/>
            </a:pPr>
            <a:r>
              <a:rPr lang="en-GB" sz="1600" dirty="0"/>
              <a:t>‘did you destroy any setts?’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If users answer ‘yes’ to the above questions – </a:t>
            </a:r>
            <a:r>
              <a:rPr lang="en-GB" sz="1600" b="1" dirty="0"/>
              <a:t>at what point was the badger safely removed before they destroyed setts</a:t>
            </a:r>
            <a:r>
              <a:rPr lang="en-GB" sz="1600" dirty="0"/>
              <a:t>? At what point was they given an artificial sett? At what point was they monitored for a successful move? </a:t>
            </a:r>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5077677" y="4932220"/>
            <a:ext cx="3861329" cy="192578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a:t>
            </a:r>
            <a:r>
              <a:rPr lang="en-GB" dirty="0"/>
              <a:t>The order is wrong, the thing you needed first is did you do the monitoring. </a:t>
            </a:r>
            <a:r>
              <a:rPr lang="en-GB" b="1" dirty="0"/>
              <a:t>There's a bit missing, did you check any badgers were still in the setts?</a:t>
            </a:r>
            <a:r>
              <a:rPr lang="en-GB" dirty="0"/>
              <a:t>"</a:t>
            </a:r>
          </a:p>
          <a:p>
            <a:r>
              <a:rPr lang="en-GB" dirty="0"/>
              <a:t> P4</a:t>
            </a:r>
          </a:p>
          <a:p>
            <a:pPr algn="ctr"/>
            <a:endParaRPr lang="en-GB" dirty="0"/>
          </a:p>
        </p:txBody>
      </p:sp>
    </p:spTree>
    <p:extLst>
      <p:ext uri="{BB962C8B-B14F-4D97-AF65-F5344CB8AC3E}">
        <p14:creationId xmlns:p14="http://schemas.microsoft.com/office/powerpoint/2010/main" val="3961009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737932" y="1857320"/>
            <a:ext cx="5698066" cy="830997"/>
          </a:xfrm>
          <a:prstGeom prst="rect">
            <a:avLst/>
          </a:prstGeom>
          <a:noFill/>
        </p:spPr>
        <p:txBody>
          <a:bodyPr wrap="square" rtlCol="0">
            <a:spAutoFit/>
          </a:bodyPr>
          <a:lstStyle/>
          <a:p>
            <a:r>
              <a:rPr lang="en-GB" sz="4800" dirty="0">
                <a:solidFill>
                  <a:schemeClr val="bg2"/>
                </a:solidFill>
              </a:rPr>
              <a:t>Jargon was a barrier</a:t>
            </a:r>
          </a:p>
        </p:txBody>
      </p:sp>
      <p:pic>
        <p:nvPicPr>
          <p:cNvPr id="7" name="Graphic 6" descr="Chat with solid fill">
            <a:extLst>
              <a:ext uri="{FF2B5EF4-FFF2-40B4-BE49-F238E27FC236}">
                <a16:creationId xmlns:a16="http://schemas.microsoft.com/office/drawing/2014/main" id="{7D95E0EE-6613-C923-8143-B47DD19B95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587" y="2940519"/>
            <a:ext cx="2930893" cy="2930893"/>
          </a:xfrm>
          <a:prstGeom prst="rect">
            <a:avLst/>
          </a:prstGeom>
        </p:spPr>
      </p:pic>
    </p:spTree>
    <p:extLst>
      <p:ext uri="{BB962C8B-B14F-4D97-AF65-F5344CB8AC3E}">
        <p14:creationId xmlns:p14="http://schemas.microsoft.com/office/powerpoint/2010/main" val="2310489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08DC4B6C-06BF-6C49-F045-4436F573E9E0}"/>
              </a:ext>
            </a:extLst>
          </p:cNvPr>
          <p:cNvPicPr>
            <a:picLocks noChangeAspect="1"/>
          </p:cNvPicPr>
          <p:nvPr/>
        </p:nvPicPr>
        <p:blipFill rotWithShape="1">
          <a:blip r:embed="rId3">
            <a:extLst>
              <a:ext uri="{28A0092B-C50C-407E-A947-70E740481C1C}">
                <a14:useLocalDpi xmlns:a14="http://schemas.microsoft.com/office/drawing/2010/main" val="0"/>
              </a:ext>
            </a:extLst>
          </a:blip>
          <a:srcRect l="6632" r="18863" b="15679"/>
          <a:stretch/>
        </p:blipFill>
        <p:spPr>
          <a:xfrm>
            <a:off x="4301068" y="1084410"/>
            <a:ext cx="4430713" cy="5018534"/>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Legal jargon acted as a barrier</a:t>
            </a:r>
          </a:p>
        </p:txBody>
      </p:sp>
      <p:sp>
        <p:nvSpPr>
          <p:cNvPr id="2" name="Title 1">
            <a:extLst>
              <a:ext uri="{FF2B5EF4-FFF2-40B4-BE49-F238E27FC236}">
                <a16:creationId xmlns:a16="http://schemas.microsoft.com/office/drawing/2014/main" id="{EF7AE61C-909B-3F6B-3B14-051DEB2A5027}"/>
              </a:ext>
            </a:extLst>
          </p:cNvPr>
          <p:cNvSpPr>
            <a:spLocks noGrp="1"/>
          </p:cNvSpPr>
          <p:nvPr>
            <p:ph sz="half" idx="1"/>
          </p:nvPr>
        </p:nvSpPr>
        <p:spPr>
          <a:xfrm>
            <a:off x="4842933" y="1540800"/>
            <a:ext cx="3861329" cy="4640400"/>
          </a:xfrm>
        </p:spPr>
        <p:txBody>
          <a:bodyPr wrap="square" anchor="t">
            <a:normAutofit/>
          </a:bodyPr>
          <a:lstStyle/>
          <a:p>
            <a:r>
              <a:rPr lang="en-GB" dirty="0"/>
              <a:t> </a:t>
            </a:r>
            <a:endParaRPr lang="en-US" dirty="0"/>
          </a:p>
          <a:p>
            <a:endParaRPr lang="en-US" dirty="0"/>
          </a:p>
          <a:p>
            <a:pPr marL="0" indent="0">
              <a:buNone/>
            </a:pPr>
            <a:endParaRPr lang="en-GB" dirty="0"/>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266700" y="6007100"/>
            <a:ext cx="5867400" cy="714375"/>
          </a:xfrm>
        </p:spPr>
        <p:txBody>
          <a:bodyPr anchor="ctr">
            <a:normAutofit/>
          </a:bodyPr>
          <a:lstStyle/>
          <a:p>
            <a:pPr>
              <a:spcAft>
                <a:spcPts val="600"/>
              </a:spcAft>
              <a:defRPr/>
            </a:pPr>
            <a:r>
              <a:rPr lang="en-GB" dirty="0"/>
              <a:t>How might we create clearer language around legal implications</a:t>
            </a:r>
          </a:p>
          <a:p>
            <a:pPr>
              <a:spcAft>
                <a:spcPts val="600"/>
              </a:spcAft>
              <a:defRPr/>
            </a:pPr>
            <a:r>
              <a:rPr lang="en-GB" dirty="0"/>
              <a:t>How might we understand what language is best used (simple terms vs. legal terms) </a:t>
            </a:r>
          </a:p>
          <a:p>
            <a:pPr>
              <a:spcAft>
                <a:spcPts val="600"/>
              </a:spcAft>
              <a:defRPr/>
            </a:pPr>
            <a:r>
              <a:rPr lang="en-GB" dirty="0"/>
              <a:t>How might we reassure the user when they come across legal information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37</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9" y="1380067"/>
            <a:ext cx="3226328" cy="3939540"/>
          </a:xfrm>
          <a:prstGeom prst="rect">
            <a:avLst/>
          </a:prstGeom>
          <a:noFill/>
        </p:spPr>
        <p:txBody>
          <a:bodyPr wrap="square" rtlCol="0">
            <a:spAutoFit/>
          </a:bodyPr>
          <a:lstStyle/>
          <a:p>
            <a:pPr marL="285750" indent="-285750">
              <a:buFont typeface="Arial" panose="020B0604020202020204" pitchFamily="34" charset="0"/>
              <a:buChar char="•"/>
            </a:pPr>
            <a:r>
              <a:rPr lang="en-GB" dirty="0"/>
              <a:t>Users struggled with the legal jargon and </a:t>
            </a:r>
            <a:r>
              <a:rPr lang="en-GB" b="1" dirty="0"/>
              <a:t>the implications</a:t>
            </a:r>
            <a:r>
              <a:rPr lang="en-GB" dirty="0"/>
              <a:t> around this with some noting </a:t>
            </a:r>
            <a:r>
              <a:rPr lang="en-GB" dirty="0">
                <a:solidFill>
                  <a:schemeClr val="tx2"/>
                </a:solidFill>
              </a:rPr>
              <a:t>“it’s not plain English” P4</a:t>
            </a:r>
          </a:p>
          <a:p>
            <a:pPr marL="285750" indent="-285750">
              <a:buFont typeface="Arial" panose="020B0604020202020204" pitchFamily="34" charset="0"/>
              <a:buChar char="•"/>
            </a:pPr>
            <a:r>
              <a:rPr lang="en-GB" dirty="0"/>
              <a:t>Users stated that the legal jargon made them feel like they didn’t do something as part of licence conditions and therefore made them </a:t>
            </a:r>
            <a:r>
              <a:rPr lang="en-GB" b="1" dirty="0"/>
              <a:t>hesitant</a:t>
            </a:r>
            <a:r>
              <a:rPr lang="en-GB" dirty="0"/>
              <a:t> as to what to put: </a:t>
            </a:r>
          </a:p>
          <a:p>
            <a:pPr marL="285750" indent="-285750">
              <a:buFont typeface="Arial" panose="020B0604020202020204" pitchFamily="34" charset="0"/>
              <a:buChar char="•"/>
            </a:pPr>
            <a:r>
              <a:rPr lang="en-GB" dirty="0">
                <a:solidFill>
                  <a:schemeClr val="tx2"/>
                </a:solidFill>
              </a:rPr>
              <a:t>“We're playing around with legal jargon now: is that non-compliance or not?” P1</a:t>
            </a:r>
          </a:p>
          <a:p>
            <a:pPr marL="285750" indent="-285750">
              <a:buFont typeface="Arial" panose="020B0604020202020204" pitchFamily="34" charset="0"/>
              <a:buChar char="•"/>
            </a:pPr>
            <a:endParaRPr lang="en-GB" sz="1600" dirty="0">
              <a:solidFill>
                <a:schemeClr val="tx2"/>
              </a:solidFill>
            </a:endParaRPr>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5420275" y="5396182"/>
            <a:ext cx="3685076" cy="121930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t>“’potential breaches of licence’ - </a:t>
            </a:r>
            <a:r>
              <a:rPr lang="en-GB" sz="1600" dirty="0"/>
              <a:t>Explain the consequences of these things, maybe that's on the next page?"</a:t>
            </a:r>
            <a:r>
              <a:rPr lang="en-GB" dirty="0"/>
              <a:t> P4</a:t>
            </a:r>
          </a:p>
          <a:p>
            <a:pPr algn="ctr"/>
            <a:endParaRPr lang="en-GB" dirty="0"/>
          </a:p>
        </p:txBody>
      </p:sp>
    </p:spTree>
    <p:extLst>
      <p:ext uri="{BB962C8B-B14F-4D97-AF65-F5344CB8AC3E}">
        <p14:creationId xmlns:p14="http://schemas.microsoft.com/office/powerpoint/2010/main" val="3142286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question 'did you find evidence that the badgers occupying the sett were disturbed by your licensed activity'">
            <a:extLst>
              <a:ext uri="{FF2B5EF4-FFF2-40B4-BE49-F238E27FC236}">
                <a16:creationId xmlns:a16="http://schemas.microsoft.com/office/drawing/2014/main" id="{41200719-1779-F3C1-00B7-65C1E8CD6599}"/>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24019" b="37079"/>
          <a:stretch/>
        </p:blipFill>
        <p:spPr>
          <a:xfrm>
            <a:off x="4096185" y="1271427"/>
            <a:ext cx="5047815" cy="4315146"/>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Jargon was a barrier especially for those with access needs</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226031" y="6112042"/>
            <a:ext cx="5908069" cy="609433"/>
          </a:xfrm>
        </p:spPr>
        <p:txBody>
          <a:bodyPr anchor="ctr">
            <a:normAutofit fontScale="92500" lnSpcReduction="20000"/>
          </a:bodyPr>
          <a:lstStyle/>
          <a:p>
            <a:pPr>
              <a:spcAft>
                <a:spcPts val="600"/>
              </a:spcAft>
              <a:defRPr/>
            </a:pPr>
            <a:r>
              <a:rPr lang="en-GB" dirty="0"/>
              <a:t>How might we ensure language is accessible for all? </a:t>
            </a:r>
          </a:p>
          <a:p>
            <a:pPr>
              <a:spcAft>
                <a:spcPts val="600"/>
              </a:spcAft>
              <a:defRPr/>
            </a:pPr>
            <a:r>
              <a:rPr lang="en-GB" dirty="0"/>
              <a:t>How might we better set users expectations up front? </a:t>
            </a:r>
          </a:p>
          <a:p>
            <a:pPr>
              <a:spcAft>
                <a:spcPts val="600"/>
              </a:spcAft>
              <a:defRPr/>
            </a:pPr>
            <a:r>
              <a:rPr lang="en-GB" dirty="0"/>
              <a:t>How might we remove ambiguity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38</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9" y="1380067"/>
            <a:ext cx="3226328" cy="4524315"/>
          </a:xfrm>
          <a:prstGeom prst="rect">
            <a:avLst/>
          </a:prstGeom>
          <a:noFill/>
        </p:spPr>
        <p:txBody>
          <a:bodyPr wrap="square" rtlCol="0">
            <a:spAutoFit/>
          </a:bodyPr>
          <a:lstStyle/>
          <a:p>
            <a:pPr marL="285750" indent="-285750">
              <a:buFont typeface="Arial" panose="020B0604020202020204" pitchFamily="34" charset="0"/>
              <a:buChar char="•"/>
            </a:pPr>
            <a:r>
              <a:rPr lang="en-GB" dirty="0"/>
              <a:t>One of our users had declared an access need on the digital inclusion forms, however, they </a:t>
            </a:r>
            <a:r>
              <a:rPr lang="en-GB" b="1" dirty="0"/>
              <a:t>weren’t the only user to struggle with terminology </a:t>
            </a:r>
            <a:r>
              <a:rPr lang="en-GB" dirty="0"/>
              <a:t>which caused them to pause or need assistance and help. </a:t>
            </a:r>
            <a:endParaRPr lang="en-GB" dirty="0">
              <a:solidFill>
                <a:schemeClr val="tx2"/>
              </a:solidFill>
            </a:endParaRPr>
          </a:p>
          <a:p>
            <a:pPr marL="285750" indent="-285750">
              <a:buFont typeface="Arial" panose="020B0604020202020204" pitchFamily="34" charset="0"/>
              <a:buChar char="•"/>
            </a:pPr>
            <a:r>
              <a:rPr lang="en-GB" b="1" dirty="0"/>
              <a:t>Even with the help text, users still struggled </a:t>
            </a:r>
            <a:r>
              <a:rPr lang="en-GB" dirty="0"/>
              <a:t>to know what was needed from them and how to answer certain questions.</a:t>
            </a:r>
          </a:p>
          <a:p>
            <a:pPr marL="285750" indent="-285750">
              <a:buFont typeface="Arial" panose="020B0604020202020204" pitchFamily="34" charset="0"/>
              <a:buChar char="•"/>
            </a:pPr>
            <a:r>
              <a:rPr lang="en-GB" b="1" dirty="0"/>
              <a:t>Questions that were “open to wide interpretation” were most problematic. </a:t>
            </a:r>
          </a:p>
        </p:txBody>
      </p:sp>
      <p:sp>
        <p:nvSpPr>
          <p:cNvPr id="3" name="Speech Bubble: Rectangle with Corners Rounded 2">
            <a:extLst>
              <a:ext uri="{FF2B5EF4-FFF2-40B4-BE49-F238E27FC236}">
                <a16:creationId xmlns:a16="http://schemas.microsoft.com/office/drawing/2014/main" id="{6FFB7E52-1243-BC53-1D14-9550F01E4722}"/>
              </a:ext>
            </a:extLst>
          </p:cNvPr>
          <p:cNvSpPr/>
          <p:nvPr/>
        </p:nvSpPr>
        <p:spPr>
          <a:xfrm>
            <a:off x="4572000" y="4469258"/>
            <a:ext cx="4345969" cy="188709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t>“</a:t>
            </a:r>
            <a:r>
              <a:rPr lang="en-GB" dirty="0"/>
              <a:t>There was a few terminology things I didn't know what you mean. And honest truth, I'm dyslexic, so I have to ask other people what do they mean. And I wasn't always sure what you meant. And you have damage and destroy.” P1</a:t>
            </a:r>
          </a:p>
          <a:p>
            <a:pPr algn="ctr"/>
            <a:endParaRPr lang="en-GB" dirty="0"/>
          </a:p>
        </p:txBody>
      </p:sp>
    </p:spTree>
    <p:extLst>
      <p:ext uri="{BB962C8B-B14F-4D97-AF65-F5344CB8AC3E}">
        <p14:creationId xmlns:p14="http://schemas.microsoft.com/office/powerpoint/2010/main" val="3729461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Jargon did not reflect the language of our users</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519764" y="5755908"/>
            <a:ext cx="5614336" cy="965568"/>
          </a:xfrm>
        </p:spPr>
        <p:txBody>
          <a:bodyPr anchor="ctr">
            <a:normAutofit/>
          </a:bodyPr>
          <a:lstStyle/>
          <a:p>
            <a:pPr>
              <a:spcAft>
                <a:spcPts val="600"/>
              </a:spcAft>
              <a:defRPr/>
            </a:pPr>
            <a:r>
              <a:rPr lang="en-GB" dirty="0"/>
              <a:t>How might we use language that users recognise </a:t>
            </a:r>
          </a:p>
          <a:p>
            <a:pPr>
              <a:spcAft>
                <a:spcPts val="600"/>
              </a:spcAft>
              <a:defRPr/>
            </a:pPr>
            <a:r>
              <a:rPr lang="en-GB" dirty="0"/>
              <a:t>How might we remove ambiguity (status etc.)</a:t>
            </a:r>
          </a:p>
          <a:p>
            <a:pPr>
              <a:spcAft>
                <a:spcPts val="600"/>
              </a:spcAft>
              <a:defRPr/>
            </a:pPr>
            <a:r>
              <a:rPr lang="en-GB" dirty="0"/>
              <a:t>How might we use language that users trust?</a:t>
            </a:r>
          </a:p>
          <a:p>
            <a:pPr>
              <a:spcAft>
                <a:spcPts val="600"/>
              </a:spcAft>
              <a:defRPr/>
            </a:pPr>
            <a:endParaRPr lang="en-GB" dirty="0"/>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39</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702281"/>
            <a:ext cx="3226328" cy="3785652"/>
          </a:xfrm>
          <a:prstGeom prst="rect">
            <a:avLst/>
          </a:prstGeom>
          <a:noFill/>
        </p:spPr>
        <p:txBody>
          <a:bodyPr wrap="square" rtlCol="0">
            <a:spAutoFit/>
          </a:bodyPr>
          <a:lstStyle/>
          <a:p>
            <a:pPr marL="285750" indent="-285750">
              <a:buFont typeface="Arial" panose="020B0604020202020204" pitchFamily="34" charset="0"/>
              <a:buChar char="•"/>
            </a:pPr>
            <a:r>
              <a:rPr lang="en-GB" sz="1600" dirty="0"/>
              <a:t>We’ve already mentioned that users struggled with terms such as ‘damage’ and ‘destroy’ but some would mention the term ‘close’.</a:t>
            </a:r>
          </a:p>
          <a:p>
            <a:pPr marL="285750" indent="-285750">
              <a:buFont typeface="Arial" panose="020B0604020202020204" pitchFamily="34" charset="0"/>
              <a:buChar char="•"/>
            </a:pPr>
            <a:r>
              <a:rPr lang="en-GB" sz="1600" dirty="0"/>
              <a:t>The same for badger ‘welfare’ with some mentioning ‘concern’ – it’s important that we use language our users recognise to prevent cognitive overload and mistrust in the form.</a:t>
            </a:r>
          </a:p>
          <a:p>
            <a:pPr marL="285750" indent="-285750">
              <a:buFont typeface="Arial" panose="020B0604020202020204" pitchFamily="34" charset="0"/>
              <a:buChar char="•"/>
            </a:pPr>
            <a:r>
              <a:rPr lang="en-GB" sz="1600" dirty="0"/>
              <a:t>Even the ‘status’ not matching a user’s expectations could potentially mean they fill in the wrong form.</a:t>
            </a:r>
          </a:p>
        </p:txBody>
      </p:sp>
      <p:pic>
        <p:nvPicPr>
          <p:cNvPr id="7" name="Picture 6" descr="A screenshot of a computer&#10;&#10;Description automatically generated">
            <a:extLst>
              <a:ext uri="{FF2B5EF4-FFF2-40B4-BE49-F238E27FC236}">
                <a16:creationId xmlns:a16="http://schemas.microsoft.com/office/drawing/2014/main" id="{F2761A7F-9886-B397-2A38-CC9E0DD0EB25}"/>
              </a:ext>
            </a:extLst>
          </p:cNvPr>
          <p:cNvPicPr>
            <a:picLocks noChangeAspect="1"/>
          </p:cNvPicPr>
          <p:nvPr/>
        </p:nvPicPr>
        <p:blipFill rotWithShape="1">
          <a:blip r:embed="rId3">
            <a:extLst>
              <a:ext uri="{28A0092B-C50C-407E-A947-70E740481C1C}">
                <a14:useLocalDpi xmlns:a14="http://schemas.microsoft.com/office/drawing/2010/main" val="0"/>
              </a:ext>
            </a:extLst>
          </a:blip>
          <a:srcRect l="6572" t="1" r="9637" b="41273"/>
          <a:stretch/>
        </p:blipFill>
        <p:spPr>
          <a:xfrm>
            <a:off x="3768174" y="1702281"/>
            <a:ext cx="5375826" cy="3740454"/>
          </a:xfrm>
          <a:prstGeom prst="rect">
            <a:avLst/>
          </a:prstGeom>
        </p:spPr>
      </p:pic>
      <p:sp>
        <p:nvSpPr>
          <p:cNvPr id="8" name="Speech Bubble: Rectangle with Corners Rounded 7">
            <a:extLst>
              <a:ext uri="{FF2B5EF4-FFF2-40B4-BE49-F238E27FC236}">
                <a16:creationId xmlns:a16="http://schemas.microsoft.com/office/drawing/2014/main" id="{39A8A283-E8A1-75A7-2EC1-83CB9114AF1F}"/>
              </a:ext>
            </a:extLst>
          </p:cNvPr>
          <p:cNvSpPr/>
          <p:nvPr/>
        </p:nvSpPr>
        <p:spPr>
          <a:xfrm>
            <a:off x="4853504" y="4659295"/>
            <a:ext cx="4150554" cy="174917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 think that should probably say completed pending review, because it could change to completed once someone has looked at it so I know the difference between the two stages.” P3</a:t>
            </a:r>
          </a:p>
          <a:p>
            <a:pPr algn="ctr"/>
            <a:endParaRPr lang="en-GB" dirty="0"/>
          </a:p>
        </p:txBody>
      </p:sp>
    </p:spTree>
    <p:extLst>
      <p:ext uri="{BB962C8B-B14F-4D97-AF65-F5344CB8AC3E}">
        <p14:creationId xmlns:p14="http://schemas.microsoft.com/office/powerpoint/2010/main" val="162419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dirty="0">
                <a:solidFill>
                  <a:srgbClr val="00A33B"/>
                </a:solidFill>
                <a:latin typeface="Arial"/>
                <a:cs typeface="Arial"/>
              </a:rPr>
              <a:t>Background</a:t>
            </a:r>
            <a:endParaRPr lang="en-GB" altLang="en-US" dirty="0">
              <a:solidFill>
                <a:srgbClr val="00A33B"/>
              </a:solidFill>
            </a:endParaRPr>
          </a:p>
        </p:txBody>
      </p:sp>
      <p:sp>
        <p:nvSpPr>
          <p:cNvPr id="13315" name="Content Placeholder 2"/>
          <p:cNvSpPr>
            <a:spLocks noGrp="1"/>
          </p:cNvSpPr>
          <p:nvPr>
            <p:ph idx="1"/>
          </p:nvPr>
        </p:nvSpPr>
        <p:spPr>
          <a:xfrm>
            <a:off x="439739" y="1520575"/>
            <a:ext cx="8264526" cy="3973763"/>
          </a:xfrm>
        </p:spPr>
        <p:txBody>
          <a:bodyPr/>
          <a:lstStyle/>
          <a:p>
            <a:pPr marL="342900" indent="-342900">
              <a:buAutoNum type="arabicPeriod"/>
              <a:defRPr/>
            </a:pPr>
            <a:r>
              <a:rPr lang="en-GB" sz="1800" dirty="0">
                <a:solidFill>
                  <a:schemeClr val="tx1">
                    <a:lumMod val="65000"/>
                    <a:lumOff val="35000"/>
                  </a:schemeClr>
                </a:solidFill>
                <a:latin typeface="Arial"/>
                <a:cs typeface="Arial"/>
              </a:rPr>
              <a:t>In the UK, or development work near badger setts (burrows), requires a licence. The licence mandates an ecologist to undertake work to mitigate the impact on badgers. The ecologist is hired by the person or entity undertaking the development.</a:t>
            </a:r>
            <a:endParaRPr lang="en-GB" sz="1800" dirty="0">
              <a:solidFill>
                <a:schemeClr val="tx1">
                  <a:lumMod val="65000"/>
                  <a:lumOff val="35000"/>
                </a:schemeClr>
              </a:solidFill>
            </a:endParaRPr>
          </a:p>
          <a:p>
            <a:pPr marL="342900" indent="-342900">
              <a:buAutoNum type="arabicPeriod"/>
              <a:defRPr/>
            </a:pPr>
            <a:r>
              <a:rPr lang="en-GB" sz="1800" dirty="0">
                <a:solidFill>
                  <a:schemeClr val="tx1">
                    <a:lumMod val="65000"/>
                    <a:lumOff val="35000"/>
                  </a:schemeClr>
                </a:solidFill>
                <a:latin typeface="Arial"/>
                <a:cs typeface="Arial"/>
              </a:rPr>
              <a:t>To obtain a licence, the ecologist must apply to Natural England, who review the ecologist's application and decide whether to grant the licence.</a:t>
            </a:r>
            <a:endParaRPr lang="en-GB" sz="1800" dirty="0">
              <a:solidFill>
                <a:schemeClr val="tx1">
                  <a:lumMod val="65000"/>
                  <a:lumOff val="35000"/>
                </a:schemeClr>
              </a:solidFill>
            </a:endParaRPr>
          </a:p>
          <a:p>
            <a:pPr marL="342900" indent="-342900">
              <a:buAutoNum type="arabicPeriod"/>
              <a:defRPr/>
            </a:pPr>
            <a:r>
              <a:rPr lang="en-GB" sz="1800" dirty="0">
                <a:solidFill>
                  <a:schemeClr val="tx1">
                    <a:lumMod val="65000"/>
                    <a:lumOff val="35000"/>
                  </a:schemeClr>
                </a:solidFill>
                <a:latin typeface="Arial"/>
                <a:cs typeface="Arial"/>
              </a:rPr>
              <a:t>Once they complete mitigation work, ecologists submit a Report of Action (</a:t>
            </a:r>
            <a:r>
              <a:rPr lang="en-GB" sz="1800" dirty="0" err="1">
                <a:solidFill>
                  <a:schemeClr val="tx1">
                    <a:lumMod val="65000"/>
                    <a:lumOff val="35000"/>
                  </a:schemeClr>
                </a:solidFill>
                <a:latin typeface="Arial"/>
                <a:cs typeface="Arial"/>
              </a:rPr>
              <a:t>RoA</a:t>
            </a:r>
            <a:r>
              <a:rPr lang="en-GB" sz="1800" dirty="0">
                <a:solidFill>
                  <a:schemeClr val="tx1">
                    <a:lumMod val="65000"/>
                    <a:lumOff val="35000"/>
                  </a:schemeClr>
                </a:solidFill>
                <a:latin typeface="Arial"/>
                <a:cs typeface="Arial"/>
              </a:rPr>
              <a:t>), </a:t>
            </a:r>
            <a:r>
              <a:rPr lang="en-GB" sz="1800" dirty="0">
                <a:solidFill>
                  <a:srgbClr val="003E62"/>
                </a:solidFill>
                <a:latin typeface="Arial"/>
                <a:cs typeface="Arial"/>
              </a:rPr>
              <a:t>form L24, </a:t>
            </a:r>
            <a:r>
              <a:rPr lang="en-GB" sz="1800" dirty="0">
                <a:solidFill>
                  <a:schemeClr val="tx1">
                    <a:lumMod val="65000"/>
                    <a:lumOff val="35000"/>
                  </a:schemeClr>
                </a:solidFill>
                <a:latin typeface="Arial"/>
                <a:cs typeface="Arial"/>
              </a:rPr>
              <a:t>otherwise known as the Returns process.</a:t>
            </a:r>
            <a:endParaRPr lang="en-GB" sz="1800" dirty="0">
              <a:solidFill>
                <a:schemeClr val="tx1">
                  <a:lumMod val="65000"/>
                  <a:lumOff val="35000"/>
                </a:schemeClr>
              </a:solidFill>
            </a:endParaRPr>
          </a:p>
          <a:p>
            <a:pPr marL="342900" indent="-342900">
              <a:buAutoNum type="arabicPeriod"/>
              <a:defRPr/>
            </a:pPr>
            <a:endParaRPr lang="en-GB" sz="1800" dirty="0">
              <a:solidFill>
                <a:schemeClr val="tx1">
                  <a:lumMod val="65000"/>
                  <a:lumOff val="35000"/>
                </a:schemeClr>
              </a:solidFill>
              <a:latin typeface="Arial"/>
              <a:cs typeface="Arial"/>
            </a:endParaRPr>
          </a:p>
          <a:p>
            <a:pPr marL="0" indent="0">
              <a:buNone/>
              <a:defRPr/>
            </a:pPr>
            <a:r>
              <a:rPr lang="en-GB" sz="1800" dirty="0">
                <a:solidFill>
                  <a:schemeClr val="tx1">
                    <a:lumMod val="65000"/>
                    <a:lumOff val="35000"/>
                  </a:schemeClr>
                </a:solidFill>
                <a:latin typeface="Arial"/>
                <a:cs typeface="Arial"/>
              </a:rPr>
              <a:t>This report presents usability test findings for an online Returns process prototype.</a:t>
            </a:r>
          </a:p>
          <a:p>
            <a:pPr marL="0" indent="0">
              <a:buNone/>
              <a:defRPr/>
            </a:pPr>
            <a:endParaRPr lang="en-GB" sz="1500" dirty="0">
              <a:solidFill>
                <a:schemeClr val="tx1">
                  <a:lumMod val="65000"/>
                  <a:lumOff val="35000"/>
                </a:schemeClr>
              </a:solidFill>
              <a:latin typeface="Arial"/>
              <a:cs typeface="Arial"/>
            </a:endParaRPr>
          </a:p>
          <a:p>
            <a:pPr marL="0" indent="0">
              <a:buNone/>
              <a:defRPr/>
            </a:pPr>
            <a:endParaRPr lang="en-GB" sz="1500" dirty="0">
              <a:solidFill>
                <a:schemeClr val="tx1">
                  <a:lumMod val="65000"/>
                  <a:lumOff val="35000"/>
                </a:schemeClr>
              </a:solidFill>
              <a:latin typeface="Arial"/>
              <a:cs typeface="Arial"/>
            </a:endParaRP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4</a:t>
            </a:fld>
            <a:endParaRPr lang="en-GB" altLang="en-US" sz="1000"/>
          </a:p>
        </p:txBody>
      </p:sp>
    </p:spTree>
    <p:extLst>
      <p:ext uri="{BB962C8B-B14F-4D97-AF65-F5344CB8AC3E}">
        <p14:creationId xmlns:p14="http://schemas.microsoft.com/office/powerpoint/2010/main" val="3917959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737931" y="1857320"/>
            <a:ext cx="6375137" cy="1569660"/>
          </a:xfrm>
          <a:prstGeom prst="rect">
            <a:avLst/>
          </a:prstGeom>
          <a:noFill/>
        </p:spPr>
        <p:txBody>
          <a:bodyPr wrap="square" rtlCol="0">
            <a:spAutoFit/>
          </a:bodyPr>
          <a:lstStyle/>
          <a:p>
            <a:r>
              <a:rPr lang="en-GB" sz="4800" dirty="0">
                <a:solidFill>
                  <a:schemeClr val="bg2"/>
                </a:solidFill>
              </a:rPr>
              <a:t>Multiple setts without context was a problem</a:t>
            </a:r>
          </a:p>
        </p:txBody>
      </p:sp>
      <p:pic>
        <p:nvPicPr>
          <p:cNvPr id="4" name="Graphic 3" descr="Paw prints with solid fill">
            <a:extLst>
              <a:ext uri="{FF2B5EF4-FFF2-40B4-BE49-F238E27FC236}">
                <a16:creationId xmlns:a16="http://schemas.microsoft.com/office/drawing/2014/main" id="{969EFC77-07BF-8B04-9EB8-E5E883C98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4183" y="3549162"/>
            <a:ext cx="2288406" cy="2288406"/>
          </a:xfrm>
          <a:prstGeom prst="rect">
            <a:avLst/>
          </a:prstGeom>
        </p:spPr>
      </p:pic>
    </p:spTree>
    <p:extLst>
      <p:ext uri="{BB962C8B-B14F-4D97-AF65-F5344CB8AC3E}">
        <p14:creationId xmlns:p14="http://schemas.microsoft.com/office/powerpoint/2010/main" val="395975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2F5BDCD2-B68F-6130-EE0F-991B5138EA55}"/>
              </a:ext>
            </a:extLst>
          </p:cNvPr>
          <p:cNvPicPr>
            <a:picLocks noChangeAspect="1"/>
          </p:cNvPicPr>
          <p:nvPr/>
        </p:nvPicPr>
        <p:blipFill rotWithShape="1">
          <a:blip r:embed="rId3">
            <a:extLst>
              <a:ext uri="{28A0092B-C50C-407E-A947-70E740481C1C}">
                <a14:useLocalDpi xmlns:a14="http://schemas.microsoft.com/office/drawing/2010/main" val="0"/>
              </a:ext>
            </a:extLst>
          </a:blip>
          <a:srcRect r="26432" b="40524"/>
          <a:stretch/>
        </p:blipFill>
        <p:spPr>
          <a:xfrm>
            <a:off x="3595782" y="1551220"/>
            <a:ext cx="5548218" cy="4078840"/>
          </a:xfrm>
          <a:prstGeom prst="rect">
            <a:avLst/>
          </a:prstGeom>
        </p:spPr>
      </p:pic>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Users struggled to remember that questions </a:t>
            </a:r>
            <a:r>
              <a:rPr lang="en-US" i="1" dirty="0"/>
              <a:t>could</a:t>
            </a:r>
            <a:r>
              <a:rPr lang="en-US" dirty="0"/>
              <a:t> refer to multiple setts </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39738" y="5921376"/>
            <a:ext cx="5694362" cy="800100"/>
          </a:xfrm>
        </p:spPr>
        <p:txBody>
          <a:bodyPr anchor="ctr">
            <a:normAutofit/>
          </a:bodyPr>
          <a:lstStyle/>
          <a:p>
            <a:pPr>
              <a:spcAft>
                <a:spcPts val="600"/>
              </a:spcAft>
              <a:defRPr/>
            </a:pPr>
            <a:r>
              <a:rPr lang="en-GB" dirty="0"/>
              <a:t>How might we mirror how users would prefer to talk about multiple setts </a:t>
            </a:r>
          </a:p>
          <a:p>
            <a:pPr>
              <a:spcAft>
                <a:spcPts val="600"/>
              </a:spcAft>
              <a:defRPr/>
            </a:pPr>
            <a:r>
              <a:rPr lang="en-GB" dirty="0"/>
              <a:t>How might we improve how multiple sett information is collected?</a:t>
            </a:r>
          </a:p>
          <a:p>
            <a:pPr>
              <a:spcAft>
                <a:spcPts val="600"/>
              </a:spcAft>
              <a:defRPr/>
            </a:pPr>
            <a:r>
              <a:rPr lang="en-GB" dirty="0"/>
              <a:t>How might we remove cognitive strain and lifting for the user?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41</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697701"/>
            <a:ext cx="3226328" cy="4278094"/>
          </a:xfrm>
          <a:prstGeom prst="rect">
            <a:avLst/>
          </a:prstGeom>
          <a:noFill/>
        </p:spPr>
        <p:txBody>
          <a:bodyPr wrap="square" rtlCol="0">
            <a:spAutoFit/>
          </a:bodyPr>
          <a:lstStyle/>
          <a:p>
            <a:pPr marL="285750" indent="-285750">
              <a:buFont typeface="Arial" panose="020B0604020202020204" pitchFamily="34" charset="0"/>
              <a:buChar char="•"/>
            </a:pPr>
            <a:r>
              <a:rPr lang="en-GB" sz="1600" dirty="0"/>
              <a:t>There was inconsistency across our users and across the journey for where they remembered the questions wanted to capture information around multiple setts. </a:t>
            </a:r>
          </a:p>
          <a:p>
            <a:pPr marL="285750" indent="-285750">
              <a:buFont typeface="Arial" panose="020B0604020202020204" pitchFamily="34" charset="0"/>
              <a:buChar char="•"/>
            </a:pPr>
            <a:r>
              <a:rPr lang="en-GB" sz="1600" dirty="0"/>
              <a:t>While ‘any’ and ‘setts’ is doing lots of heavy lifting here</a:t>
            </a:r>
            <a:r>
              <a:rPr lang="en-GB" sz="1600" b="1" dirty="0"/>
              <a:t>, the user is still struggling to remember they should be speaking about every sett relevant for the question. </a:t>
            </a:r>
          </a:p>
          <a:p>
            <a:pPr marL="285750" indent="-285750">
              <a:buFont typeface="Arial" panose="020B0604020202020204" pitchFamily="34" charset="0"/>
              <a:buChar char="•"/>
            </a:pPr>
            <a:r>
              <a:rPr lang="en-GB" sz="1600" dirty="0"/>
              <a:t>The users mentioned that it was much easier to remember things per sett, than it was to remember actions and THEN each sett.</a:t>
            </a:r>
          </a:p>
        </p:txBody>
      </p:sp>
    </p:spTree>
    <p:extLst>
      <p:ext uri="{BB962C8B-B14F-4D97-AF65-F5344CB8AC3E}">
        <p14:creationId xmlns:p14="http://schemas.microsoft.com/office/powerpoint/2010/main" val="3791855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Users wanted multiple setts to remain in context and deal with each sett accordingly </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339047" y="6281737"/>
            <a:ext cx="5795053" cy="536575"/>
          </a:xfrm>
        </p:spPr>
        <p:txBody>
          <a:bodyPr anchor="ctr">
            <a:normAutofit/>
          </a:bodyPr>
          <a:lstStyle/>
          <a:p>
            <a:pPr>
              <a:spcAft>
                <a:spcPts val="600"/>
              </a:spcAft>
              <a:defRPr/>
            </a:pPr>
            <a:r>
              <a:rPr lang="en-GB" dirty="0"/>
              <a:t>How might we ensure the scenario is as real life as possible?</a:t>
            </a:r>
          </a:p>
          <a:p>
            <a:pPr>
              <a:spcAft>
                <a:spcPts val="600"/>
              </a:spcAft>
              <a:defRPr/>
            </a:pPr>
            <a:r>
              <a:rPr lang="en-GB" dirty="0"/>
              <a:t>How might we improve our testing methods (tool and method)</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42</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697701"/>
            <a:ext cx="3226328"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t>For example, users struggled with this question when they remembered the scenario was around multiple setts asking whether the date was regarding on sett or all of them?</a:t>
            </a:r>
            <a:endParaRPr lang="en-GB" sz="1600" dirty="0">
              <a:solidFill>
                <a:schemeClr val="tx2"/>
              </a:solidFill>
            </a:endParaRPr>
          </a:p>
        </p:txBody>
      </p:sp>
      <p:pic>
        <p:nvPicPr>
          <p:cNvPr id="7" name="Picture 6" descr="A screenshot of a computer&#10;&#10;Description automatically generated">
            <a:extLst>
              <a:ext uri="{FF2B5EF4-FFF2-40B4-BE49-F238E27FC236}">
                <a16:creationId xmlns:a16="http://schemas.microsoft.com/office/drawing/2014/main" id="{747B8D1A-1264-2A5D-4361-E1C0BE79DF16}"/>
              </a:ext>
            </a:extLst>
          </p:cNvPr>
          <p:cNvPicPr>
            <a:picLocks noChangeAspect="1"/>
          </p:cNvPicPr>
          <p:nvPr/>
        </p:nvPicPr>
        <p:blipFill rotWithShape="1">
          <a:blip r:embed="rId3">
            <a:extLst>
              <a:ext uri="{28A0092B-C50C-407E-A947-70E740481C1C}">
                <a14:useLocalDpi xmlns:a14="http://schemas.microsoft.com/office/drawing/2010/main" val="0"/>
              </a:ext>
            </a:extLst>
          </a:blip>
          <a:srcRect r="27387" b="53708"/>
          <a:stretch/>
        </p:blipFill>
        <p:spPr>
          <a:xfrm>
            <a:off x="3953250" y="1637140"/>
            <a:ext cx="5016089" cy="3174715"/>
          </a:xfrm>
          <a:prstGeom prst="rect">
            <a:avLst/>
          </a:prstGeom>
        </p:spPr>
      </p:pic>
      <p:sp>
        <p:nvSpPr>
          <p:cNvPr id="8" name="Speech Bubble: Rectangle with Corners Rounded 7">
            <a:extLst>
              <a:ext uri="{FF2B5EF4-FFF2-40B4-BE49-F238E27FC236}">
                <a16:creationId xmlns:a16="http://schemas.microsoft.com/office/drawing/2014/main" id="{341337F7-ED1B-788D-8E6C-7D6392A6DF91}"/>
              </a:ext>
            </a:extLst>
          </p:cNvPr>
          <p:cNvSpPr/>
          <p:nvPr/>
        </p:nvSpPr>
        <p:spPr>
          <a:xfrm>
            <a:off x="339047" y="3590640"/>
            <a:ext cx="4130213" cy="247824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“It would be much easier for me to have the setts with text boxes too... because I can write what happened to one sett without tying it in or making it with another sett.... if you've got 1 sett and you've got to write about 4 setts it becomes easier to forget something but if you've got a text box for each sett it gives more nuanced info.” P3</a:t>
            </a:r>
          </a:p>
          <a:p>
            <a:pPr algn="ctr"/>
            <a:endParaRPr lang="en-GB" dirty="0"/>
          </a:p>
        </p:txBody>
      </p:sp>
    </p:spTree>
    <p:extLst>
      <p:ext uri="{BB962C8B-B14F-4D97-AF65-F5344CB8AC3E}">
        <p14:creationId xmlns:p14="http://schemas.microsoft.com/office/powerpoint/2010/main" val="884193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Remembering to answer for multiple setts was cognitive overload for the user</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143510" y="5628005"/>
            <a:ext cx="5463540" cy="1229995"/>
          </a:xfrm>
        </p:spPr>
        <p:txBody>
          <a:bodyPr anchor="ctr">
            <a:normAutofit/>
          </a:bodyPr>
          <a:lstStyle/>
          <a:p>
            <a:pPr>
              <a:spcAft>
                <a:spcPts val="600"/>
              </a:spcAft>
              <a:defRPr/>
            </a:pPr>
            <a:r>
              <a:rPr lang="en-GB" dirty="0"/>
              <a:t>How might we allow users to keep the context of the setts in the journey?</a:t>
            </a:r>
          </a:p>
          <a:p>
            <a:pPr>
              <a:spcAft>
                <a:spcPts val="600"/>
              </a:spcAft>
              <a:defRPr/>
            </a:pPr>
            <a:r>
              <a:rPr lang="en-GB" dirty="0"/>
              <a:t>How might we empower users to be able to talk about each sett consistently? </a:t>
            </a:r>
          </a:p>
          <a:p>
            <a:pPr>
              <a:spcAft>
                <a:spcPts val="600"/>
              </a:spcAft>
              <a:defRPr/>
            </a:pPr>
            <a:r>
              <a:rPr lang="en-GB" dirty="0"/>
              <a:t>How might we ensure consistency for users with topic changes </a:t>
            </a:r>
          </a:p>
          <a:p>
            <a:pPr>
              <a:spcAft>
                <a:spcPts val="600"/>
              </a:spcAft>
              <a:defRPr/>
            </a:pPr>
            <a:r>
              <a:rPr lang="en-GB" dirty="0"/>
              <a:t>How might we ensure that we get distinct answers from clear questions </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43</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697701"/>
            <a:ext cx="3226328" cy="3293209"/>
          </a:xfrm>
          <a:prstGeom prst="rect">
            <a:avLst/>
          </a:prstGeom>
          <a:noFill/>
        </p:spPr>
        <p:txBody>
          <a:bodyPr wrap="square" rtlCol="0">
            <a:spAutoFit/>
          </a:bodyPr>
          <a:lstStyle/>
          <a:p>
            <a:pPr marL="285750" indent="-285750">
              <a:buFont typeface="Arial" panose="020B0604020202020204" pitchFamily="34" charset="0"/>
              <a:buChar char="•"/>
            </a:pPr>
            <a:r>
              <a:rPr lang="en-GB" sz="1600" dirty="0"/>
              <a:t>Throughout the journey users would sporadically remember a question might be referring to multiple setts, they especially struggled to answer with this in mind when given a closed question. </a:t>
            </a:r>
          </a:p>
          <a:p>
            <a:pPr marL="285750" indent="-285750">
              <a:buFont typeface="Arial" panose="020B0604020202020204" pitchFamily="34" charset="0"/>
              <a:buChar char="•"/>
            </a:pPr>
            <a:r>
              <a:rPr lang="en-GB" sz="1600" b="1" dirty="0"/>
              <a:t>The onus was on users to keep remembering this and that was not always consistent.</a:t>
            </a:r>
          </a:p>
          <a:p>
            <a:pPr marL="285750" indent="-285750">
              <a:buFont typeface="Arial" panose="020B0604020202020204" pitchFamily="34" charset="0"/>
              <a:buChar char="•"/>
            </a:pPr>
            <a:r>
              <a:rPr lang="en-GB" sz="1600" dirty="0"/>
              <a:t>The questions frequently change from plural to singular in reference to the setts.</a:t>
            </a:r>
          </a:p>
        </p:txBody>
      </p:sp>
      <p:pic>
        <p:nvPicPr>
          <p:cNvPr id="4" name="Picture 3" descr="A screenshot of a computer&#10;&#10;Description automatically generated">
            <a:extLst>
              <a:ext uri="{FF2B5EF4-FFF2-40B4-BE49-F238E27FC236}">
                <a16:creationId xmlns:a16="http://schemas.microsoft.com/office/drawing/2014/main" id="{992DD060-DD35-3269-759A-DD9EE521407D}"/>
              </a:ext>
            </a:extLst>
          </p:cNvPr>
          <p:cNvPicPr>
            <a:picLocks noChangeAspect="1"/>
          </p:cNvPicPr>
          <p:nvPr/>
        </p:nvPicPr>
        <p:blipFill rotWithShape="1">
          <a:blip r:embed="rId3">
            <a:extLst>
              <a:ext uri="{28A0092B-C50C-407E-A947-70E740481C1C}">
                <a14:useLocalDpi xmlns:a14="http://schemas.microsoft.com/office/drawing/2010/main" val="0"/>
              </a:ext>
            </a:extLst>
          </a:blip>
          <a:srcRect r="27387" b="57715"/>
          <a:stretch/>
        </p:blipFill>
        <p:spPr>
          <a:xfrm>
            <a:off x="3932702" y="1460981"/>
            <a:ext cx="5016089" cy="2899881"/>
          </a:xfrm>
          <a:prstGeom prst="rect">
            <a:avLst/>
          </a:prstGeom>
        </p:spPr>
      </p:pic>
      <p:sp>
        <p:nvSpPr>
          <p:cNvPr id="8" name="Speech Bubble: Rectangle with Corners Rounded 7">
            <a:extLst>
              <a:ext uri="{FF2B5EF4-FFF2-40B4-BE49-F238E27FC236}">
                <a16:creationId xmlns:a16="http://schemas.microsoft.com/office/drawing/2014/main" id="{C3E61BB8-10A4-8C9C-385F-CD9249550BB1}"/>
              </a:ext>
            </a:extLst>
          </p:cNvPr>
          <p:cNvSpPr/>
          <p:nvPr/>
        </p:nvSpPr>
        <p:spPr>
          <a:xfrm>
            <a:off x="6545263" y="3279196"/>
            <a:ext cx="2257425" cy="116790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r>
              <a:rPr lang="en-GB" b="1" dirty="0"/>
              <a:t>Again, it's not asked me which sett it’s referring to</a:t>
            </a:r>
            <a:r>
              <a:rPr lang="en-GB" dirty="0"/>
              <a:t>“ P2</a:t>
            </a:r>
          </a:p>
        </p:txBody>
      </p:sp>
      <p:sp>
        <p:nvSpPr>
          <p:cNvPr id="9" name="Speech Bubble: Rectangle with Corners Rounded 8">
            <a:extLst>
              <a:ext uri="{FF2B5EF4-FFF2-40B4-BE49-F238E27FC236}">
                <a16:creationId xmlns:a16="http://schemas.microsoft.com/office/drawing/2014/main" id="{044CA3D7-7C54-B681-B31E-9C552325890E}"/>
              </a:ext>
            </a:extLst>
          </p:cNvPr>
          <p:cNvSpPr/>
          <p:nvPr/>
        </p:nvSpPr>
        <p:spPr>
          <a:xfrm>
            <a:off x="4651374" y="4695245"/>
            <a:ext cx="3481923" cy="157006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is another one where you need to split out the setts... because I could have closed the outlier but not the main sett” P3</a:t>
            </a:r>
          </a:p>
          <a:p>
            <a:pPr algn="ctr"/>
            <a:endParaRPr lang="en-GB" dirty="0"/>
          </a:p>
        </p:txBody>
      </p:sp>
    </p:spTree>
    <p:extLst>
      <p:ext uri="{BB962C8B-B14F-4D97-AF65-F5344CB8AC3E}">
        <p14:creationId xmlns:p14="http://schemas.microsoft.com/office/powerpoint/2010/main" val="1944285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 </a:t>
            </a:r>
          </a:p>
        </p:txBody>
      </p:sp>
      <p:sp>
        <p:nvSpPr>
          <p:cNvPr id="2" name="TextBox 1">
            <a:extLst>
              <a:ext uri="{FF2B5EF4-FFF2-40B4-BE49-F238E27FC236}">
                <a16:creationId xmlns:a16="http://schemas.microsoft.com/office/drawing/2014/main" id="{D6A9A1CB-8249-C3D2-2E6B-78042FE7F4F5}"/>
              </a:ext>
            </a:extLst>
          </p:cNvPr>
          <p:cNvSpPr txBox="1"/>
          <p:nvPr/>
        </p:nvSpPr>
        <p:spPr>
          <a:xfrm>
            <a:off x="922867" y="2225952"/>
            <a:ext cx="5698066" cy="707886"/>
          </a:xfrm>
          <a:prstGeom prst="rect">
            <a:avLst/>
          </a:prstGeom>
          <a:noFill/>
        </p:spPr>
        <p:txBody>
          <a:bodyPr wrap="square" rtlCol="0">
            <a:spAutoFit/>
          </a:bodyPr>
          <a:lstStyle/>
          <a:p>
            <a:r>
              <a:rPr lang="en-GB" sz="4000" dirty="0">
                <a:solidFill>
                  <a:schemeClr val="bg2"/>
                </a:solidFill>
              </a:rPr>
              <a:t>Stand alone insights </a:t>
            </a:r>
          </a:p>
        </p:txBody>
      </p:sp>
      <p:pic>
        <p:nvPicPr>
          <p:cNvPr id="5" name="Graphic 4" descr="Lightbulb with solid fill">
            <a:extLst>
              <a:ext uri="{FF2B5EF4-FFF2-40B4-BE49-F238E27FC236}">
                <a16:creationId xmlns:a16="http://schemas.microsoft.com/office/drawing/2014/main" id="{10AB7419-41BC-7204-0E39-B47A7AF4C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288" y="3075646"/>
            <a:ext cx="2224355" cy="2224355"/>
          </a:xfrm>
          <a:prstGeom prst="rect">
            <a:avLst/>
          </a:prstGeom>
        </p:spPr>
      </p:pic>
    </p:spTree>
    <p:extLst>
      <p:ext uri="{BB962C8B-B14F-4D97-AF65-F5344CB8AC3E}">
        <p14:creationId xmlns:p14="http://schemas.microsoft.com/office/powerpoint/2010/main" val="14069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Government Gateway </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45</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348380"/>
            <a:ext cx="3793215" cy="3539430"/>
          </a:xfrm>
          <a:prstGeom prst="rect">
            <a:avLst/>
          </a:prstGeom>
          <a:noFill/>
        </p:spPr>
        <p:txBody>
          <a:bodyPr wrap="square" rtlCol="0">
            <a:spAutoFit/>
          </a:bodyPr>
          <a:lstStyle/>
          <a:p>
            <a:pPr marL="285750" indent="-285750">
              <a:buFont typeface="Arial" panose="020B0604020202020204" pitchFamily="34" charset="0"/>
              <a:buChar char="•"/>
            </a:pPr>
            <a:r>
              <a:rPr lang="en-GB" sz="1600" b="1" dirty="0"/>
              <a:t>Government Gateway was a surprise </a:t>
            </a:r>
            <a:r>
              <a:rPr lang="en-GB" sz="1600" dirty="0"/>
              <a:t>for some users, most felt like it was a </a:t>
            </a:r>
            <a:r>
              <a:rPr lang="en-GB" sz="1600" b="1" dirty="0"/>
              <a:t>barrier</a:t>
            </a:r>
            <a:r>
              <a:rPr lang="en-GB" sz="1600" dirty="0"/>
              <a:t> as </a:t>
            </a:r>
            <a:r>
              <a:rPr lang="en-GB" sz="1600" b="1" dirty="0"/>
              <a:t>they wasn’t prepared </a:t>
            </a:r>
            <a:r>
              <a:rPr lang="en-GB" sz="1600" dirty="0"/>
              <a:t>and </a:t>
            </a:r>
            <a:r>
              <a:rPr lang="en-GB" sz="1600" b="1" dirty="0"/>
              <a:t>it didn’t match their mental model </a:t>
            </a:r>
            <a:r>
              <a:rPr lang="en-GB" sz="1600" dirty="0"/>
              <a:t>of seeing this part of wildlife licensing (most mentioned seeing it with HMRC).</a:t>
            </a:r>
          </a:p>
          <a:p>
            <a:pPr marL="285750" indent="-285750">
              <a:buFont typeface="Arial" panose="020B0604020202020204" pitchFamily="34" charset="0"/>
              <a:buChar char="•"/>
            </a:pPr>
            <a:r>
              <a:rPr lang="en-GB" sz="1600" dirty="0"/>
              <a:t>A big concern is that this </a:t>
            </a:r>
            <a:r>
              <a:rPr lang="en-GB" sz="1600" b="1" u="sng" dirty="0"/>
              <a:t>would</a:t>
            </a:r>
            <a:r>
              <a:rPr lang="en-GB" sz="1600" dirty="0"/>
              <a:t> </a:t>
            </a:r>
            <a:r>
              <a:rPr lang="en-GB" sz="1600" b="1" dirty="0"/>
              <a:t>prevent users from doing their returns </a:t>
            </a:r>
            <a:r>
              <a:rPr lang="en-GB" sz="1600" dirty="0"/>
              <a:t>as they would either need to stop and go and find that information, create a new one or they simply wouldn’t complete it and we don’t know if they would.</a:t>
            </a:r>
          </a:p>
          <a:p>
            <a:endParaRPr lang="en-GB" sz="1600" dirty="0">
              <a:solidFill>
                <a:schemeClr val="tx2"/>
              </a:solidFill>
            </a:endParaRPr>
          </a:p>
          <a:p>
            <a:endParaRPr lang="en-GB" sz="1600" dirty="0">
              <a:solidFill>
                <a:schemeClr val="tx2"/>
              </a:solidFill>
            </a:endParaRPr>
          </a:p>
        </p:txBody>
      </p:sp>
      <p:sp>
        <p:nvSpPr>
          <p:cNvPr id="4" name="Speech Bubble: Rectangle 3">
            <a:extLst>
              <a:ext uri="{FF2B5EF4-FFF2-40B4-BE49-F238E27FC236}">
                <a16:creationId xmlns:a16="http://schemas.microsoft.com/office/drawing/2014/main" id="{5A101DB0-F953-219B-E0C0-053DC209594C}"/>
              </a:ext>
            </a:extLst>
          </p:cNvPr>
          <p:cNvSpPr/>
          <p:nvPr/>
        </p:nvSpPr>
        <p:spPr>
          <a:xfrm>
            <a:off x="4461677" y="1203495"/>
            <a:ext cx="1672423" cy="127399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 don’t know if I have GG ID?” P2</a:t>
            </a:r>
          </a:p>
        </p:txBody>
      </p:sp>
      <p:sp>
        <p:nvSpPr>
          <p:cNvPr id="7" name="Speech Bubble: Rectangle 6">
            <a:extLst>
              <a:ext uri="{FF2B5EF4-FFF2-40B4-BE49-F238E27FC236}">
                <a16:creationId xmlns:a16="http://schemas.microsoft.com/office/drawing/2014/main" id="{C5F852D3-D1E1-6ACA-22EB-433260721A06}"/>
              </a:ext>
            </a:extLst>
          </p:cNvPr>
          <p:cNvSpPr/>
          <p:nvPr/>
        </p:nvSpPr>
        <p:spPr>
          <a:xfrm>
            <a:off x="4381519" y="2955414"/>
            <a:ext cx="1790984" cy="150591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“It's a bit like a barrier to get stuff done - It's bureaucratic“P4</a:t>
            </a:r>
          </a:p>
          <a:p>
            <a:pPr algn="ctr"/>
            <a:endParaRPr lang="en-GB" dirty="0"/>
          </a:p>
        </p:txBody>
      </p:sp>
      <p:sp>
        <p:nvSpPr>
          <p:cNvPr id="8" name="Speech Bubble: Rectangle 7">
            <a:extLst>
              <a:ext uri="{FF2B5EF4-FFF2-40B4-BE49-F238E27FC236}">
                <a16:creationId xmlns:a16="http://schemas.microsoft.com/office/drawing/2014/main" id="{1AC9654C-3947-E472-CADC-A038400D3EF0}"/>
              </a:ext>
            </a:extLst>
          </p:cNvPr>
          <p:cNvSpPr/>
          <p:nvPr/>
        </p:nvSpPr>
        <p:spPr>
          <a:xfrm>
            <a:off x="6463481" y="1395487"/>
            <a:ext cx="2266058" cy="248783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“Is that in a document? Great. But 12 characters - where would I find that. I'm stuck, I haven't submitted my licence return” P5</a:t>
            </a:r>
          </a:p>
          <a:p>
            <a:pPr algn="ctr"/>
            <a:endParaRPr lang="en-GB" dirty="0"/>
          </a:p>
        </p:txBody>
      </p:sp>
      <p:sp>
        <p:nvSpPr>
          <p:cNvPr id="10" name="Speech Bubble: Rectangle 9">
            <a:extLst>
              <a:ext uri="{FF2B5EF4-FFF2-40B4-BE49-F238E27FC236}">
                <a16:creationId xmlns:a16="http://schemas.microsoft.com/office/drawing/2014/main" id="{A1B1ED97-2934-6372-92C6-B14634F77769}"/>
              </a:ext>
            </a:extLst>
          </p:cNvPr>
          <p:cNvSpPr/>
          <p:nvPr/>
        </p:nvSpPr>
        <p:spPr>
          <a:xfrm>
            <a:off x="5297888" y="4697404"/>
            <a:ext cx="2897312" cy="150591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800" dirty="0">
                <a:solidFill>
                  <a:schemeClr val="bg2"/>
                </a:solidFill>
              </a:rPr>
              <a:t>“So I clicked the link and it says sign in using your GG password, so I wouldn't know what that is or the password” P1</a:t>
            </a:r>
          </a:p>
        </p:txBody>
      </p:sp>
      <p:sp>
        <p:nvSpPr>
          <p:cNvPr id="12" name="Speech Bubble: Rectangle 11">
            <a:extLst>
              <a:ext uri="{FF2B5EF4-FFF2-40B4-BE49-F238E27FC236}">
                <a16:creationId xmlns:a16="http://schemas.microsoft.com/office/drawing/2014/main" id="{4BA69749-9878-4011-6DB8-E16CB2A2AF27}"/>
              </a:ext>
            </a:extLst>
          </p:cNvPr>
          <p:cNvSpPr/>
          <p:nvPr/>
        </p:nvSpPr>
        <p:spPr>
          <a:xfrm>
            <a:off x="341312" y="4591030"/>
            <a:ext cx="4230688" cy="191244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“The only thing with this is I have multiple GG user IDs which makes it a pain when I have to do it this way because I have one that I use personally (for tax) and one for the business, and I forget which is which.“P4</a:t>
            </a:r>
          </a:p>
          <a:p>
            <a:pPr algn="ctr"/>
            <a:endParaRPr lang="en-GB" dirty="0"/>
          </a:p>
        </p:txBody>
      </p:sp>
    </p:spTree>
    <p:extLst>
      <p:ext uri="{BB962C8B-B14F-4D97-AF65-F5344CB8AC3E}">
        <p14:creationId xmlns:p14="http://schemas.microsoft.com/office/powerpoint/2010/main" val="3835746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Visibility of the journey – what question is next?</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46</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697701"/>
            <a:ext cx="3226328" cy="3785652"/>
          </a:xfrm>
          <a:prstGeom prst="rect">
            <a:avLst/>
          </a:prstGeom>
          <a:noFill/>
        </p:spPr>
        <p:txBody>
          <a:bodyPr wrap="square" rtlCol="0">
            <a:spAutoFit/>
          </a:bodyPr>
          <a:lstStyle/>
          <a:p>
            <a:pPr marL="285750" indent="-285750">
              <a:buFont typeface="Arial" panose="020B0604020202020204" pitchFamily="34" charset="0"/>
              <a:buChar char="•"/>
            </a:pPr>
            <a:r>
              <a:rPr lang="en-GB" sz="1600" dirty="0"/>
              <a:t>Throughout the journey, the users were back and forth between the pages, some did this because:</a:t>
            </a:r>
          </a:p>
          <a:p>
            <a:pPr marL="285750" indent="-285750">
              <a:buFont typeface="Arial" panose="020B0604020202020204" pitchFamily="34" charset="0"/>
              <a:buChar char="•"/>
            </a:pPr>
            <a:r>
              <a:rPr lang="en-GB" sz="1600" dirty="0">
                <a:solidFill>
                  <a:schemeClr val="tx2"/>
                </a:solidFill>
              </a:rPr>
              <a:t>They wanted to prepare for the next question</a:t>
            </a:r>
          </a:p>
          <a:p>
            <a:pPr marL="285750" indent="-285750">
              <a:buFont typeface="Arial" panose="020B0604020202020204" pitchFamily="34" charset="0"/>
              <a:buChar char="•"/>
            </a:pPr>
            <a:r>
              <a:rPr lang="en-GB" sz="1600" dirty="0">
                <a:solidFill>
                  <a:schemeClr val="tx2"/>
                </a:solidFill>
              </a:rPr>
              <a:t>They wanted to see what the next question asked so they didn’t write too much in the question text box they were on (avoid duplication &amp; unnecessary effort)</a:t>
            </a:r>
          </a:p>
          <a:p>
            <a:pPr marL="285750" indent="-285750">
              <a:buFont typeface="Arial" panose="020B0604020202020204" pitchFamily="34" charset="0"/>
              <a:buChar char="•"/>
            </a:pPr>
            <a:r>
              <a:rPr lang="en-GB" sz="1600" dirty="0">
                <a:solidFill>
                  <a:schemeClr val="tx2"/>
                </a:solidFill>
              </a:rPr>
              <a:t>They wanted to see how much of the journey there was still left to do</a:t>
            </a:r>
          </a:p>
        </p:txBody>
      </p:sp>
      <p:pic>
        <p:nvPicPr>
          <p:cNvPr id="7" name="Picture 6" descr="A screenshot of a computer&#10;&#10;Description automatically generated">
            <a:extLst>
              <a:ext uri="{FF2B5EF4-FFF2-40B4-BE49-F238E27FC236}">
                <a16:creationId xmlns:a16="http://schemas.microsoft.com/office/drawing/2014/main" id="{F89D503F-7169-0138-241B-C1BE10D4014F}"/>
              </a:ext>
            </a:extLst>
          </p:cNvPr>
          <p:cNvPicPr>
            <a:picLocks noChangeAspect="1"/>
          </p:cNvPicPr>
          <p:nvPr/>
        </p:nvPicPr>
        <p:blipFill rotWithShape="1">
          <a:blip r:embed="rId3">
            <a:extLst>
              <a:ext uri="{28A0092B-C50C-407E-A947-70E740481C1C}">
                <a14:useLocalDpi xmlns:a14="http://schemas.microsoft.com/office/drawing/2010/main" val="0"/>
              </a:ext>
            </a:extLst>
          </a:blip>
          <a:srcRect r="26173" b="20045"/>
          <a:stretch/>
        </p:blipFill>
        <p:spPr>
          <a:xfrm>
            <a:off x="4081111" y="1029377"/>
            <a:ext cx="4880010" cy="5246921"/>
          </a:xfrm>
          <a:prstGeom prst="rect">
            <a:avLst/>
          </a:prstGeom>
        </p:spPr>
      </p:pic>
    </p:spTree>
    <p:extLst>
      <p:ext uri="{BB962C8B-B14F-4D97-AF65-F5344CB8AC3E}">
        <p14:creationId xmlns:p14="http://schemas.microsoft.com/office/powerpoint/2010/main" val="2393676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Document upload – cat pictures? </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47</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58787" y="1344499"/>
            <a:ext cx="3528055" cy="4524315"/>
          </a:xfrm>
          <a:prstGeom prst="rect">
            <a:avLst/>
          </a:prstGeom>
          <a:noFill/>
        </p:spPr>
        <p:txBody>
          <a:bodyPr wrap="square" rtlCol="0">
            <a:spAutoFit/>
          </a:bodyPr>
          <a:lstStyle/>
          <a:p>
            <a:pPr marL="285750" indent="-285750">
              <a:buFont typeface="Arial" panose="020B0604020202020204" pitchFamily="34" charset="0"/>
              <a:buChar char="•"/>
            </a:pPr>
            <a:r>
              <a:rPr lang="en-GB" sz="1600" dirty="0"/>
              <a:t>Again, the lack of context around the files was cognitive overload for users – most users stated that they would prefer to group their files with the setts they were talking about. Users were also concerned about how assessors would handle this data with no context.</a:t>
            </a:r>
          </a:p>
          <a:p>
            <a:pPr marL="285750" indent="-285750">
              <a:buFont typeface="Arial" panose="020B0604020202020204" pitchFamily="34" charset="0"/>
              <a:buChar char="•"/>
            </a:pPr>
            <a:r>
              <a:rPr lang="en-GB" sz="1600" dirty="0"/>
              <a:t>Users were surprised at this point seeing ‘Upload file’ and remembered they needed to add files or ‘evidence’ for some prior questions but couldn’t remember the questions and what they wanted.  </a:t>
            </a:r>
          </a:p>
          <a:p>
            <a:pPr marL="285750" indent="-285750">
              <a:buFont typeface="Arial" panose="020B0604020202020204" pitchFamily="34" charset="0"/>
              <a:buChar char="•"/>
            </a:pPr>
            <a:r>
              <a:rPr lang="en-GB" sz="1600" dirty="0">
                <a:solidFill>
                  <a:schemeClr val="tx2"/>
                </a:solidFill>
              </a:rPr>
              <a:t>Users also stated that while it states the file type, it does not mention specifics e.g. ‘map of artificial sett’ – that was left to them to decide.</a:t>
            </a:r>
          </a:p>
        </p:txBody>
      </p:sp>
      <p:pic>
        <p:nvPicPr>
          <p:cNvPr id="7" name="Picture 6" descr="A screenshot of a computer&#10;&#10;Description automatically generated">
            <a:extLst>
              <a:ext uri="{FF2B5EF4-FFF2-40B4-BE49-F238E27FC236}">
                <a16:creationId xmlns:a16="http://schemas.microsoft.com/office/drawing/2014/main" id="{57735CEC-CE48-5A6B-8FD9-9C701EC9C103}"/>
              </a:ext>
            </a:extLst>
          </p:cNvPr>
          <p:cNvPicPr>
            <a:picLocks noChangeAspect="1"/>
          </p:cNvPicPr>
          <p:nvPr/>
        </p:nvPicPr>
        <p:blipFill rotWithShape="1">
          <a:blip r:embed="rId3">
            <a:extLst>
              <a:ext uri="{28A0092B-C50C-407E-A947-70E740481C1C}">
                <a14:useLocalDpi xmlns:a14="http://schemas.microsoft.com/office/drawing/2010/main" val="0"/>
              </a:ext>
            </a:extLst>
          </a:blip>
          <a:srcRect r="28992" b="36982"/>
          <a:stretch/>
        </p:blipFill>
        <p:spPr>
          <a:xfrm>
            <a:off x="4085269" y="1547071"/>
            <a:ext cx="4717419" cy="4321743"/>
          </a:xfrm>
          <a:prstGeom prst="rect">
            <a:avLst/>
          </a:prstGeom>
        </p:spPr>
      </p:pic>
      <p:sp>
        <p:nvSpPr>
          <p:cNvPr id="8" name="Speech Bubble: Rectangle with Corners Rounded 7">
            <a:extLst>
              <a:ext uri="{FF2B5EF4-FFF2-40B4-BE49-F238E27FC236}">
                <a16:creationId xmlns:a16="http://schemas.microsoft.com/office/drawing/2014/main" id="{3C74DDEF-E514-85EA-8D3D-9EF078EDD810}"/>
              </a:ext>
            </a:extLst>
          </p:cNvPr>
          <p:cNvSpPr/>
          <p:nvPr/>
        </p:nvSpPr>
        <p:spPr>
          <a:xfrm>
            <a:off x="6105441" y="4851672"/>
            <a:ext cx="2598821" cy="126091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"Upload file? Well what, a picture of my cat?“ P4</a:t>
            </a:r>
          </a:p>
          <a:p>
            <a:pPr algn="ctr"/>
            <a:endParaRPr lang="en-GB" dirty="0"/>
          </a:p>
        </p:txBody>
      </p:sp>
    </p:spTree>
    <p:extLst>
      <p:ext uri="{BB962C8B-B14F-4D97-AF65-F5344CB8AC3E}">
        <p14:creationId xmlns:p14="http://schemas.microsoft.com/office/powerpoint/2010/main" val="684982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Print &amp; share – ‘why can’t you just email it to me?’</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48</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439738" y="1697701"/>
            <a:ext cx="3226328" cy="5016758"/>
          </a:xfrm>
          <a:prstGeom prst="rect">
            <a:avLst/>
          </a:prstGeom>
          <a:noFill/>
        </p:spPr>
        <p:txBody>
          <a:bodyPr wrap="square" rtlCol="0">
            <a:spAutoFit/>
          </a:bodyPr>
          <a:lstStyle/>
          <a:p>
            <a:pPr marL="285750" indent="-285750">
              <a:buFont typeface="Arial" panose="020B0604020202020204" pitchFamily="34" charset="0"/>
              <a:buChar char="•"/>
            </a:pPr>
            <a:r>
              <a:rPr lang="en-GB" sz="1600" dirty="0"/>
              <a:t>This was a new design based on Returns 1 research which addressed our users need to share steps of this </a:t>
            </a:r>
            <a:r>
              <a:rPr lang="en-GB" sz="1600" dirty="0" err="1"/>
              <a:t>RoA</a:t>
            </a:r>
            <a:r>
              <a:rPr lang="en-GB" sz="1600" dirty="0"/>
              <a:t>, or all of it, with their client.</a:t>
            </a:r>
          </a:p>
          <a:p>
            <a:pPr marL="285750" indent="-285750">
              <a:buFont typeface="Arial" panose="020B0604020202020204" pitchFamily="34" charset="0"/>
              <a:buChar char="•"/>
            </a:pPr>
            <a:r>
              <a:rPr lang="en-GB" sz="1600" dirty="0"/>
              <a:t>As part of the new design, we added in ‘save or print a copy of this page’ but there was inconsistency amongst users regarding whether they identified this and whether it was at the right part of the journey.</a:t>
            </a:r>
          </a:p>
          <a:p>
            <a:pPr marL="285750" indent="-285750">
              <a:buFont typeface="Arial" panose="020B0604020202020204" pitchFamily="34" charset="0"/>
              <a:buChar char="•"/>
            </a:pPr>
            <a:r>
              <a:rPr lang="en-GB" sz="1600" dirty="0"/>
              <a:t>Our users took it one step further this time asking </a:t>
            </a:r>
            <a:r>
              <a:rPr lang="en-GB" sz="1600" dirty="0">
                <a:solidFill>
                  <a:schemeClr val="tx2"/>
                </a:solidFill>
              </a:rPr>
              <a:t>‘why can’t you just email this?’ </a:t>
            </a:r>
            <a:r>
              <a:rPr lang="en-GB" sz="1600" dirty="0"/>
              <a:t>– a great example of ‘don’t make me think!’</a:t>
            </a:r>
          </a:p>
          <a:p>
            <a:endParaRPr lang="en-GB" sz="1600" dirty="0">
              <a:solidFill>
                <a:schemeClr val="tx2"/>
              </a:solidFill>
            </a:endParaRPr>
          </a:p>
          <a:p>
            <a:endParaRPr lang="en-GB" sz="1600" dirty="0">
              <a:solidFill>
                <a:schemeClr val="tx2"/>
              </a:solidFill>
            </a:endParaRPr>
          </a:p>
        </p:txBody>
      </p:sp>
      <p:pic>
        <p:nvPicPr>
          <p:cNvPr id="7" name="Picture 6" descr="A white paper with black text&#10;&#10;Description automatically generated">
            <a:extLst>
              <a:ext uri="{FF2B5EF4-FFF2-40B4-BE49-F238E27FC236}">
                <a16:creationId xmlns:a16="http://schemas.microsoft.com/office/drawing/2014/main" id="{AF30731A-8C50-7AD8-90A5-AF1E04F1DA15}"/>
              </a:ext>
            </a:extLst>
          </p:cNvPr>
          <p:cNvPicPr>
            <a:picLocks noChangeAspect="1"/>
          </p:cNvPicPr>
          <p:nvPr/>
        </p:nvPicPr>
        <p:blipFill rotWithShape="1">
          <a:blip r:embed="rId3">
            <a:extLst>
              <a:ext uri="{28A0092B-C50C-407E-A947-70E740481C1C}">
                <a14:useLocalDpi xmlns:a14="http://schemas.microsoft.com/office/drawing/2010/main" val="0"/>
              </a:ext>
            </a:extLst>
          </a:blip>
          <a:srcRect r="86" b="70386"/>
          <a:stretch/>
        </p:blipFill>
        <p:spPr>
          <a:xfrm>
            <a:off x="3988992" y="1697701"/>
            <a:ext cx="5149350" cy="3692446"/>
          </a:xfrm>
          <a:prstGeom prst="rect">
            <a:avLst/>
          </a:prstGeom>
        </p:spPr>
      </p:pic>
    </p:spTree>
    <p:extLst>
      <p:ext uri="{BB962C8B-B14F-4D97-AF65-F5344CB8AC3E}">
        <p14:creationId xmlns:p14="http://schemas.microsoft.com/office/powerpoint/2010/main" val="2142381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88903" y="1534088"/>
            <a:ext cx="6081713" cy="1216025"/>
          </a:xfrm>
        </p:spPr>
        <p:txBody>
          <a:bodyPr/>
          <a:lstStyle/>
          <a:p>
            <a:pPr eaLnBrk="1" hangingPunct="1"/>
            <a:r>
              <a:rPr lang="en-GB" altLang="en-US" dirty="0"/>
              <a:t>Pairing up the journey</a:t>
            </a:r>
          </a:p>
        </p:txBody>
      </p:sp>
      <p:pic>
        <p:nvPicPr>
          <p:cNvPr id="3" name="Graphic 2" descr="Route (Two Pins With A Path) with solid fill">
            <a:extLst>
              <a:ext uri="{FF2B5EF4-FFF2-40B4-BE49-F238E27FC236}">
                <a16:creationId xmlns:a16="http://schemas.microsoft.com/office/drawing/2014/main" id="{3EB3B437-CBF6-7CA7-A4B0-7441D9CF40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791" y="3105657"/>
            <a:ext cx="2218255" cy="2218255"/>
          </a:xfrm>
          <a:prstGeom prst="rect">
            <a:avLst/>
          </a:prstGeom>
        </p:spPr>
      </p:pic>
    </p:spTree>
    <p:extLst>
      <p:ext uri="{BB962C8B-B14F-4D97-AF65-F5344CB8AC3E}">
        <p14:creationId xmlns:p14="http://schemas.microsoft.com/office/powerpoint/2010/main" val="282110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a:solidFill>
                  <a:srgbClr val="00A33B"/>
                </a:solidFill>
                <a:latin typeface="Arial"/>
                <a:cs typeface="Arial"/>
              </a:rPr>
              <a:t>Existing L24 Report of Action taken form</a:t>
            </a:r>
            <a:endParaRPr lang="en-US"/>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5</a:t>
            </a:fld>
            <a:endParaRPr lang="en-GB" altLang="en-US" sz="1000"/>
          </a:p>
        </p:txBody>
      </p:sp>
      <p:pic>
        <p:nvPicPr>
          <p:cNvPr id="12" name="Content Placeholder 11" descr="A screenshot of a computer&#10;&#10;Description automatically generated">
            <a:extLst>
              <a:ext uri="{FF2B5EF4-FFF2-40B4-BE49-F238E27FC236}">
                <a16:creationId xmlns:a16="http://schemas.microsoft.com/office/drawing/2014/main" id="{D0E15301-2868-4E8C-1E4E-FD60C79AFE95}"/>
              </a:ext>
            </a:extLst>
          </p:cNvPr>
          <p:cNvPicPr>
            <a:picLocks noGrp="1" noChangeAspect="1"/>
          </p:cNvPicPr>
          <p:nvPr>
            <p:ph idx="1"/>
          </p:nvPr>
        </p:nvPicPr>
        <p:blipFill>
          <a:blip r:embed="rId2"/>
          <a:stretch>
            <a:fillRect/>
          </a:stretch>
        </p:blipFill>
        <p:spPr>
          <a:xfrm>
            <a:off x="847156" y="2012850"/>
            <a:ext cx="7449701" cy="34803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00127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What do our internal users need?</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50</a:t>
            </a:fld>
            <a:endParaRPr lang="en-GB" altLang="en-US"/>
          </a:p>
        </p:txBody>
      </p:sp>
      <p:sp>
        <p:nvSpPr>
          <p:cNvPr id="3" name="Speech Bubble: Oval 2">
            <a:extLst>
              <a:ext uri="{FF2B5EF4-FFF2-40B4-BE49-F238E27FC236}">
                <a16:creationId xmlns:a16="http://schemas.microsoft.com/office/drawing/2014/main" id="{F4A968E0-881C-6700-B382-4BE00C11DC96}"/>
              </a:ext>
              <a:ext uri="{C183D7F6-B498-43B3-948B-1728B52AA6E4}">
                <adec:decorative xmlns:adec="http://schemas.microsoft.com/office/drawing/2017/decorative" val="1"/>
              </a:ext>
            </a:extLst>
          </p:cNvPr>
          <p:cNvSpPr/>
          <p:nvPr/>
        </p:nvSpPr>
        <p:spPr>
          <a:xfrm>
            <a:off x="4572000" y="1460324"/>
            <a:ext cx="3895723" cy="210343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So we often get applications that just don't give us the information we need because we haven't actually set out anywhere what it is that we do need</a:t>
            </a:r>
            <a:endParaRPr lang="en-GB" dirty="0"/>
          </a:p>
        </p:txBody>
      </p:sp>
      <p:sp>
        <p:nvSpPr>
          <p:cNvPr id="8" name="Speech Bubble: Oval 7">
            <a:extLst>
              <a:ext uri="{FF2B5EF4-FFF2-40B4-BE49-F238E27FC236}">
                <a16:creationId xmlns:a16="http://schemas.microsoft.com/office/drawing/2014/main" id="{66288286-3457-299F-1D5D-F828CA063E23}"/>
              </a:ext>
            </a:extLst>
          </p:cNvPr>
          <p:cNvSpPr/>
          <p:nvPr/>
        </p:nvSpPr>
        <p:spPr>
          <a:xfrm>
            <a:off x="321735" y="3765377"/>
            <a:ext cx="4504265" cy="223466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I think the biggest one is like you said, just having the quality of applications coming in, So you don't need to go back to the customer quite as often. I think that would massively save time.”</a:t>
            </a:r>
          </a:p>
        </p:txBody>
      </p:sp>
      <p:sp>
        <p:nvSpPr>
          <p:cNvPr id="4" name="Speech Bubble: Oval 3">
            <a:extLst>
              <a:ext uri="{FF2B5EF4-FFF2-40B4-BE49-F238E27FC236}">
                <a16:creationId xmlns:a16="http://schemas.microsoft.com/office/drawing/2014/main" id="{9D7D6A2D-D9A8-DFBF-5733-860C699B7B17}"/>
              </a:ext>
            </a:extLst>
          </p:cNvPr>
          <p:cNvSpPr/>
          <p:nvPr/>
        </p:nvSpPr>
        <p:spPr>
          <a:xfrm>
            <a:off x="164168" y="1069797"/>
            <a:ext cx="4081462" cy="233927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It has to be clear enough in what we want them to provide. If we’re asking them for a site plan, we should tell them what scale and that it shows A, B and C. </a:t>
            </a:r>
          </a:p>
          <a:p>
            <a:pPr algn="ctr"/>
            <a:endParaRPr lang="en-GB" dirty="0"/>
          </a:p>
        </p:txBody>
      </p:sp>
      <p:sp>
        <p:nvSpPr>
          <p:cNvPr id="7" name="Speech Bubble: Oval 6">
            <a:extLst>
              <a:ext uri="{FF2B5EF4-FFF2-40B4-BE49-F238E27FC236}">
                <a16:creationId xmlns:a16="http://schemas.microsoft.com/office/drawing/2014/main" id="{BF00D7E0-B45E-B9C1-28A2-560346970E73}"/>
              </a:ext>
            </a:extLst>
          </p:cNvPr>
          <p:cNvSpPr/>
          <p:nvPr/>
        </p:nvSpPr>
        <p:spPr>
          <a:xfrm>
            <a:off x="5029198" y="4074760"/>
            <a:ext cx="3793067" cy="210343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It all starts from the information that’s been put on the application. You have to ask the right questions in the first place. </a:t>
            </a:r>
          </a:p>
        </p:txBody>
      </p:sp>
    </p:spTree>
    <p:extLst>
      <p:ext uri="{BB962C8B-B14F-4D97-AF65-F5344CB8AC3E}">
        <p14:creationId xmlns:p14="http://schemas.microsoft.com/office/powerpoint/2010/main" val="894540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21526" y="2361861"/>
            <a:ext cx="6081713" cy="1216025"/>
          </a:xfrm>
        </p:spPr>
        <p:txBody>
          <a:bodyPr/>
          <a:lstStyle/>
          <a:p>
            <a:pPr eaLnBrk="1" hangingPunct="1"/>
            <a:r>
              <a:rPr lang="en-GB" altLang="en-US" dirty="0"/>
              <a:t>Assessment recommendations – how did we do for returns?</a:t>
            </a:r>
          </a:p>
        </p:txBody>
      </p:sp>
      <p:pic>
        <p:nvPicPr>
          <p:cNvPr id="6" name="Graphic 5" descr="Professor female with solid fill">
            <a:extLst>
              <a:ext uri="{FF2B5EF4-FFF2-40B4-BE49-F238E27FC236}">
                <a16:creationId xmlns:a16="http://schemas.microsoft.com/office/drawing/2014/main" id="{AA2DABD8-1DC1-2FBB-B3C0-BD4CCA8C9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994" y="3760431"/>
            <a:ext cx="1900719" cy="1900719"/>
          </a:xfrm>
          <a:prstGeom prst="rect">
            <a:avLst/>
          </a:prstGeom>
        </p:spPr>
      </p:pic>
    </p:spTree>
    <p:extLst>
      <p:ext uri="{BB962C8B-B14F-4D97-AF65-F5344CB8AC3E}">
        <p14:creationId xmlns:p14="http://schemas.microsoft.com/office/powerpoint/2010/main" val="2677179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dirty="0">
                <a:solidFill>
                  <a:srgbClr val="00A33B"/>
                </a:solidFill>
                <a:latin typeface="Arial"/>
                <a:cs typeface="Arial"/>
              </a:rPr>
              <a:t>Alpha assessment recommendations </a:t>
            </a:r>
          </a:p>
        </p:txBody>
      </p:sp>
      <p:sp>
        <p:nvSpPr>
          <p:cNvPr id="17411" name="Content Placeholder 2"/>
          <p:cNvSpPr>
            <a:spLocks noGrp="1"/>
          </p:cNvSpPr>
          <p:nvPr>
            <p:ph idx="1"/>
          </p:nvPr>
        </p:nvSpPr>
        <p:spPr>
          <a:xfrm>
            <a:off x="439738" y="1541463"/>
            <a:ext cx="6940550" cy="4640262"/>
          </a:xfrm>
        </p:spPr>
        <p:txBody>
          <a:bodyPr/>
          <a:lstStyle/>
          <a:p>
            <a:pPr eaLnBrk="1" hangingPunct="1"/>
            <a:r>
              <a:rPr lang="en-GB" altLang="en-US" dirty="0"/>
              <a:t>Be aware of any </a:t>
            </a:r>
            <a:r>
              <a:rPr lang="en-GB" altLang="en-US" b="1" dirty="0"/>
              <a:t>biases that might creep into their design based on the legacy pdf service </a:t>
            </a:r>
            <a:r>
              <a:rPr lang="en-GB" altLang="en-US" dirty="0"/>
              <a:t>they are converting into digital</a:t>
            </a:r>
          </a:p>
          <a:p>
            <a:pPr eaLnBrk="1" hangingPunct="1"/>
            <a:r>
              <a:rPr lang="en-GB" altLang="en-US" dirty="0"/>
              <a:t>Establish exactly what personal data is needed for the service to function and </a:t>
            </a:r>
            <a:r>
              <a:rPr lang="en-GB" altLang="en-US" b="1" dirty="0"/>
              <a:t>remove any superfluous data currently being gathered. </a:t>
            </a:r>
          </a:p>
          <a:p>
            <a:pPr eaLnBrk="1" hangingPunct="1"/>
            <a:r>
              <a:rPr lang="en-GB" altLang="en-US" dirty="0"/>
              <a:t>The form demonstrated looked long but not cumbersome. The panel did reflect whether all data was required for relevant processing. </a:t>
            </a:r>
            <a:r>
              <a:rPr lang="en-GB" altLang="en-US" b="1" dirty="0"/>
              <a:t>The team need to ensure that all the data that is collected is used and is required for processing. </a:t>
            </a:r>
          </a:p>
          <a:p>
            <a:pPr eaLnBrk="1" hangingPunct="1"/>
            <a:endParaRPr lang="en-GB" altLang="en-US" dirty="0"/>
          </a:p>
        </p:txBody>
      </p:sp>
      <p:sp>
        <p:nvSpPr>
          <p:cNvPr id="1741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dirty="0">
                <a:solidFill>
                  <a:schemeClr val="tx2"/>
                </a:solidFill>
              </a:rPr>
              <a:t>Text in footer</a:t>
            </a:r>
          </a:p>
        </p:txBody>
      </p:sp>
      <p:sp>
        <p:nvSpPr>
          <p:cNvPr id="1741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DB573990-E648-4AD9-B9EA-F7D4262267AD}" type="slidenum">
              <a:rPr lang="en-GB" altLang="en-US" sz="1000">
                <a:solidFill>
                  <a:schemeClr val="tx2"/>
                </a:solidFill>
              </a:rPr>
              <a:pPr>
                <a:lnSpc>
                  <a:spcPct val="100000"/>
                </a:lnSpc>
                <a:spcBef>
                  <a:spcPct val="0"/>
                </a:spcBef>
                <a:buFontTx/>
                <a:buNone/>
              </a:pPr>
              <a:t>52</a:t>
            </a:fld>
            <a:endParaRPr lang="en-GB" altLang="en-US" sz="1000">
              <a:solidFill>
                <a:schemeClr val="tx2"/>
              </a:solidFill>
            </a:endParaRPr>
          </a:p>
        </p:txBody>
      </p:sp>
      <p:pic>
        <p:nvPicPr>
          <p:cNvPr id="5" name="Graphic 4" descr="Question Mark with solid fill">
            <a:extLst>
              <a:ext uri="{FF2B5EF4-FFF2-40B4-BE49-F238E27FC236}">
                <a16:creationId xmlns:a16="http://schemas.microsoft.com/office/drawing/2014/main" id="{F6A11326-CF6E-A29D-23BB-5B3FEC40A5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3757" y="3505201"/>
            <a:ext cx="914400" cy="914400"/>
          </a:xfrm>
          <a:prstGeom prst="rect">
            <a:avLst/>
          </a:prstGeom>
        </p:spPr>
      </p:pic>
      <p:pic>
        <p:nvPicPr>
          <p:cNvPr id="6" name="Graphic 5" descr="Checkmark with solid fill">
            <a:extLst>
              <a:ext uri="{FF2B5EF4-FFF2-40B4-BE49-F238E27FC236}">
                <a16:creationId xmlns:a16="http://schemas.microsoft.com/office/drawing/2014/main" id="{6A4AD90E-A9A4-42FE-1430-4A29EEC334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3757" y="1327151"/>
            <a:ext cx="914400" cy="914400"/>
          </a:xfrm>
          <a:prstGeom prst="rect">
            <a:avLst/>
          </a:prstGeom>
        </p:spPr>
      </p:pic>
      <p:pic>
        <p:nvPicPr>
          <p:cNvPr id="8" name="Graphic 7" descr="Close with solid fill">
            <a:extLst>
              <a:ext uri="{FF2B5EF4-FFF2-40B4-BE49-F238E27FC236}">
                <a16:creationId xmlns:a16="http://schemas.microsoft.com/office/drawing/2014/main" id="{48ECB80E-31F2-3A67-753E-F29E4CABA3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73757" y="2387402"/>
            <a:ext cx="914400" cy="914400"/>
          </a:xfrm>
          <a:prstGeom prst="rect">
            <a:avLst/>
          </a:prstGeom>
        </p:spPr>
      </p:pic>
    </p:spTree>
    <p:extLst>
      <p:ext uri="{BB962C8B-B14F-4D97-AF65-F5344CB8AC3E}">
        <p14:creationId xmlns:p14="http://schemas.microsoft.com/office/powerpoint/2010/main" val="714956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dirty="0">
                <a:solidFill>
                  <a:srgbClr val="00A33B"/>
                </a:solidFill>
                <a:latin typeface="Arial"/>
                <a:cs typeface="Arial"/>
              </a:rPr>
              <a:t>Beta workshop recommendations </a:t>
            </a:r>
          </a:p>
        </p:txBody>
      </p:sp>
      <p:sp>
        <p:nvSpPr>
          <p:cNvPr id="17411" name="Content Placeholder 2"/>
          <p:cNvSpPr>
            <a:spLocks noGrp="1"/>
          </p:cNvSpPr>
          <p:nvPr>
            <p:ph idx="1"/>
          </p:nvPr>
        </p:nvSpPr>
        <p:spPr>
          <a:xfrm>
            <a:off x="439738" y="1541463"/>
            <a:ext cx="6940550" cy="4640262"/>
          </a:xfrm>
        </p:spPr>
        <p:txBody>
          <a:bodyPr/>
          <a:lstStyle/>
          <a:p>
            <a:pPr eaLnBrk="1" hangingPunct="1"/>
            <a:r>
              <a:rPr lang="en-GB" altLang="en-US" dirty="0"/>
              <a:t>Document uploads: the </a:t>
            </a:r>
            <a:r>
              <a:rPr lang="en-GB" altLang="en-US" b="1" dirty="0"/>
              <a:t>intention is that the service reduces the burden on NE staff </a:t>
            </a:r>
            <a:r>
              <a:rPr lang="en-GB" altLang="en-US" dirty="0"/>
              <a:t>to process paper submissions and answer queries around maps but </a:t>
            </a:r>
            <a:r>
              <a:rPr lang="en-GB" altLang="en-US" b="1" dirty="0"/>
              <a:t>if the document upload functionality isn’t simple and proven to meet user needs this may not be achieved. </a:t>
            </a:r>
          </a:p>
          <a:p>
            <a:pPr eaLnBrk="1" hangingPunct="1"/>
            <a:r>
              <a:rPr lang="en-GB" altLang="en-US" b="1" dirty="0"/>
              <a:t>Design of the internal service is shaping design of the external user journey </a:t>
            </a:r>
            <a:r>
              <a:rPr lang="en-GB" altLang="en-US" dirty="0"/>
              <a:t>– this approach should be </a:t>
            </a:r>
            <a:r>
              <a:rPr lang="en-GB" altLang="en-US" b="1" dirty="0"/>
              <a:t>reversed</a:t>
            </a:r>
            <a:r>
              <a:rPr lang="en-GB" altLang="en-US" dirty="0"/>
              <a:t> so that </a:t>
            </a:r>
            <a:r>
              <a:rPr lang="en-GB" altLang="en-US" b="1" dirty="0"/>
              <a:t>Defra are not putting the burden on users</a:t>
            </a:r>
            <a:r>
              <a:rPr lang="en-GB" altLang="en-US" dirty="0"/>
              <a:t>. </a:t>
            </a:r>
          </a:p>
          <a:p>
            <a:pPr eaLnBrk="1" hangingPunct="1"/>
            <a:endParaRPr lang="en-GB" altLang="en-US" dirty="0"/>
          </a:p>
        </p:txBody>
      </p:sp>
      <p:sp>
        <p:nvSpPr>
          <p:cNvPr id="17412"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dirty="0">
                <a:solidFill>
                  <a:schemeClr val="tx2"/>
                </a:solidFill>
              </a:rPr>
              <a:t>Text in footer</a:t>
            </a:r>
          </a:p>
        </p:txBody>
      </p:sp>
      <p:sp>
        <p:nvSpPr>
          <p:cNvPr id="1741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DB573990-E648-4AD9-B9EA-F7D4262267AD}" type="slidenum">
              <a:rPr lang="en-GB" altLang="en-US" sz="1000">
                <a:solidFill>
                  <a:schemeClr val="tx2"/>
                </a:solidFill>
              </a:rPr>
              <a:pPr>
                <a:lnSpc>
                  <a:spcPct val="100000"/>
                </a:lnSpc>
                <a:spcBef>
                  <a:spcPct val="0"/>
                </a:spcBef>
                <a:buFontTx/>
                <a:buNone/>
              </a:pPr>
              <a:t>53</a:t>
            </a:fld>
            <a:endParaRPr lang="en-GB" altLang="en-US" sz="1000">
              <a:solidFill>
                <a:schemeClr val="tx2"/>
              </a:solidFill>
            </a:endParaRPr>
          </a:p>
        </p:txBody>
      </p:sp>
      <p:pic>
        <p:nvPicPr>
          <p:cNvPr id="5" name="Graphic 4" descr="Close with solid fill">
            <a:extLst>
              <a:ext uri="{FF2B5EF4-FFF2-40B4-BE49-F238E27FC236}">
                <a16:creationId xmlns:a16="http://schemas.microsoft.com/office/drawing/2014/main" id="{BC92DBCB-B57C-C9A2-25BA-706D6CFB26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0020" y="1695575"/>
            <a:ext cx="914400" cy="914400"/>
          </a:xfrm>
          <a:prstGeom prst="rect">
            <a:avLst/>
          </a:prstGeom>
        </p:spPr>
      </p:pic>
      <p:pic>
        <p:nvPicPr>
          <p:cNvPr id="6" name="Graphic 5" descr="Close with solid fill">
            <a:extLst>
              <a:ext uri="{FF2B5EF4-FFF2-40B4-BE49-F238E27FC236}">
                <a16:creationId xmlns:a16="http://schemas.microsoft.com/office/drawing/2014/main" id="{34B0079D-B8B4-AC6E-F9EF-E014B04AC7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7125" y="2971800"/>
            <a:ext cx="914400" cy="914400"/>
          </a:xfrm>
          <a:prstGeom prst="rect">
            <a:avLst/>
          </a:prstGeom>
        </p:spPr>
      </p:pic>
    </p:spTree>
    <p:extLst>
      <p:ext uri="{BB962C8B-B14F-4D97-AF65-F5344CB8AC3E}">
        <p14:creationId xmlns:p14="http://schemas.microsoft.com/office/powerpoint/2010/main" val="219385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513994" y="1505213"/>
            <a:ext cx="6081713" cy="1216025"/>
          </a:xfrm>
        </p:spPr>
        <p:txBody>
          <a:bodyPr/>
          <a:lstStyle/>
          <a:p>
            <a:pPr eaLnBrk="1" hangingPunct="1"/>
            <a:r>
              <a:rPr lang="en-GB" altLang="en-US" dirty="0"/>
              <a:t>Next steps </a:t>
            </a:r>
          </a:p>
        </p:txBody>
      </p:sp>
      <p:pic>
        <p:nvPicPr>
          <p:cNvPr id="3" name="Graphic 2" descr="Dance steps with solid fill">
            <a:extLst>
              <a:ext uri="{FF2B5EF4-FFF2-40B4-BE49-F238E27FC236}">
                <a16:creationId xmlns:a16="http://schemas.microsoft.com/office/drawing/2014/main" id="{6917B153-0CA6-489F-CA4E-1544D34E9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569" y="3206488"/>
            <a:ext cx="2307387" cy="2307387"/>
          </a:xfrm>
          <a:prstGeom prst="rect">
            <a:avLst/>
          </a:prstGeom>
        </p:spPr>
      </p:pic>
    </p:spTree>
    <p:extLst>
      <p:ext uri="{BB962C8B-B14F-4D97-AF65-F5344CB8AC3E}">
        <p14:creationId xmlns:p14="http://schemas.microsoft.com/office/powerpoint/2010/main" val="1896650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A51BB57-6112-D1C0-35A0-20E2AE1DA7C6}"/>
              </a:ext>
            </a:extLst>
          </p:cNvPr>
          <p:cNvSpPr>
            <a:spLocks noGrp="1"/>
          </p:cNvSpPr>
          <p:nvPr>
            <p:ph type="title"/>
          </p:nvPr>
        </p:nvSpPr>
        <p:spPr>
          <a:xfrm>
            <a:off x="439738" y="466725"/>
            <a:ext cx="8264525" cy="482600"/>
          </a:xfrm>
        </p:spPr>
        <p:txBody>
          <a:bodyPr/>
          <a:lstStyle/>
          <a:p>
            <a:r>
              <a:rPr lang="en-US" dirty="0"/>
              <a:t>What issues were resolved? </a:t>
            </a:r>
          </a:p>
        </p:txBody>
      </p:sp>
      <p:sp>
        <p:nvSpPr>
          <p:cNvPr id="5" name="Footer Placeholder 4">
            <a:extLst>
              <a:ext uri="{FF2B5EF4-FFF2-40B4-BE49-F238E27FC236}">
                <a16:creationId xmlns:a16="http://schemas.microsoft.com/office/drawing/2014/main" id="{7DE841FE-239F-A602-F13B-780A73C51E89}"/>
              </a:ext>
            </a:extLst>
          </p:cNvPr>
          <p:cNvSpPr>
            <a:spLocks noGrp="1"/>
          </p:cNvSpPr>
          <p:nvPr>
            <p:ph type="ftr" sz="quarter" idx="10"/>
          </p:nvPr>
        </p:nvSpPr>
        <p:spPr>
          <a:xfrm>
            <a:off x="458788" y="6356350"/>
            <a:ext cx="5675312" cy="365125"/>
          </a:xfrm>
        </p:spPr>
        <p:txBody>
          <a:bodyPr anchor="ctr">
            <a:normAutofit/>
          </a:bodyPr>
          <a:lstStyle/>
          <a:p>
            <a:pPr>
              <a:spcAft>
                <a:spcPts val="600"/>
              </a:spcAft>
              <a:defRPr/>
            </a:pPr>
            <a:r>
              <a:rPr lang="en-GB" dirty="0"/>
              <a:t>Text in footer</a:t>
            </a:r>
          </a:p>
        </p:txBody>
      </p:sp>
      <p:sp>
        <p:nvSpPr>
          <p:cNvPr id="6" name="Slide Number Placeholder 5">
            <a:extLst>
              <a:ext uri="{FF2B5EF4-FFF2-40B4-BE49-F238E27FC236}">
                <a16:creationId xmlns:a16="http://schemas.microsoft.com/office/drawing/2014/main" id="{86C06241-3DF9-D48D-2D54-EEBC10B383D6}"/>
              </a:ext>
            </a:extLst>
          </p:cNvPr>
          <p:cNvSpPr>
            <a:spLocks noGrp="1"/>
          </p:cNvSpPr>
          <p:nvPr>
            <p:ph type="sldNum" sz="quarter" idx="11"/>
          </p:nvPr>
        </p:nvSpPr>
        <p:spPr>
          <a:xfrm>
            <a:off x="8391525" y="6356350"/>
            <a:ext cx="411163" cy="365125"/>
          </a:xfrm>
        </p:spPr>
        <p:txBody>
          <a:bodyPr wrap="square" anchor="ctr">
            <a:normAutofit/>
          </a:bodyPr>
          <a:lstStyle/>
          <a:p>
            <a:pPr>
              <a:spcAft>
                <a:spcPts val="600"/>
              </a:spcAft>
            </a:pPr>
            <a:fld id="{D924A649-0629-436C-91AB-D65039F623C1}" type="slidenum">
              <a:rPr lang="en-GB" altLang="en-US" smtClean="0"/>
              <a:pPr>
                <a:spcAft>
                  <a:spcPts val="600"/>
                </a:spcAft>
              </a:pPr>
              <a:t>55</a:t>
            </a:fld>
            <a:endParaRPr lang="en-GB" altLang="en-US"/>
          </a:p>
        </p:txBody>
      </p:sp>
      <p:sp>
        <p:nvSpPr>
          <p:cNvPr id="11" name="TextBox 10">
            <a:extLst>
              <a:ext uri="{FF2B5EF4-FFF2-40B4-BE49-F238E27FC236}">
                <a16:creationId xmlns:a16="http://schemas.microsoft.com/office/drawing/2014/main" id="{045CEBA8-89B9-A4BC-F84A-3E27D7D633CF}"/>
              </a:ext>
            </a:extLst>
          </p:cNvPr>
          <p:cNvSpPr txBox="1"/>
          <p:nvPr/>
        </p:nvSpPr>
        <p:spPr>
          <a:xfrm>
            <a:off x="205960" y="1183327"/>
            <a:ext cx="3895956" cy="4770537"/>
          </a:xfrm>
          <a:prstGeom prst="rect">
            <a:avLst/>
          </a:prstGeom>
          <a:noFill/>
        </p:spPr>
        <p:txBody>
          <a:bodyPr wrap="square" rtlCol="0">
            <a:spAutoFit/>
          </a:bodyPr>
          <a:lstStyle/>
          <a:p>
            <a:pPr marL="285750" indent="-285750">
              <a:buFont typeface="Arial" panose="020B0604020202020204" pitchFamily="34" charset="0"/>
              <a:buChar char="•"/>
            </a:pPr>
            <a:r>
              <a:rPr lang="en-GB" sz="1600" dirty="0"/>
              <a:t>Returns journey 1 issues:</a:t>
            </a:r>
          </a:p>
          <a:p>
            <a:pPr marL="742950" lvl="1" indent="-285750">
              <a:buFont typeface="Arial" panose="020B0604020202020204" pitchFamily="34" charset="0"/>
              <a:buChar char="•"/>
              <a:defRPr/>
            </a:pPr>
            <a:r>
              <a:rPr lang="en-GB" sz="1600" b="1" i="0" u="none" strike="noStrike" dirty="0">
                <a:solidFill>
                  <a:srgbClr val="0D0D0D"/>
                </a:solidFill>
                <a:effectLst/>
                <a:latin typeface="Calibri" panose="020F0502020204030204" pitchFamily="34" charset="0"/>
              </a:rPr>
              <a:t>Ecologists are unsure what information Natural England need to assess </a:t>
            </a:r>
            <a:r>
              <a:rPr lang="en-GB" sz="1600" i="0" u="none" strike="noStrike" dirty="0">
                <a:solidFill>
                  <a:srgbClr val="0D0D0D"/>
                </a:solidFill>
                <a:effectLst/>
                <a:latin typeface="Calibri" panose="020F0502020204030204" pitchFamily="34" charset="0"/>
              </a:rPr>
              <a:t>a submission as efficiently as possible.</a:t>
            </a:r>
          </a:p>
          <a:p>
            <a:pPr marL="742950" lvl="1" indent="-285750">
              <a:buFont typeface="Arial" panose="020B0604020202020204" pitchFamily="34" charset="0"/>
              <a:buChar char="•"/>
              <a:defRPr/>
            </a:pPr>
            <a:r>
              <a:rPr lang="en-GB" sz="1600" b="1" i="0" u="none" strike="noStrike" dirty="0">
                <a:solidFill>
                  <a:srgbClr val="0D0D0D"/>
                </a:solidFill>
                <a:effectLst/>
                <a:latin typeface="Calibri" panose="020F0502020204030204" pitchFamily="34" charset="0"/>
              </a:rPr>
              <a:t>It's not clear which sett is being referred to </a:t>
            </a:r>
            <a:r>
              <a:rPr lang="en-GB" sz="1600" i="0" u="none" strike="noStrike" dirty="0">
                <a:solidFill>
                  <a:srgbClr val="0D0D0D"/>
                </a:solidFill>
                <a:effectLst/>
                <a:latin typeface="Calibri" panose="020F0502020204030204" pitchFamily="34" charset="0"/>
              </a:rPr>
              <a:t>at any one time.</a:t>
            </a:r>
            <a:endParaRPr lang="en-GB" sz="1600" dirty="0">
              <a:solidFill>
                <a:srgbClr val="0D0D0D"/>
              </a:solidFill>
              <a:latin typeface="Calibri" panose="020F0502020204030204" pitchFamily="34" charset="0"/>
            </a:endParaRPr>
          </a:p>
          <a:p>
            <a:pPr marL="742950" lvl="1" indent="-285750">
              <a:buFont typeface="Arial" panose="020B0604020202020204" pitchFamily="34" charset="0"/>
              <a:buChar char="•"/>
              <a:defRPr/>
            </a:pPr>
            <a:r>
              <a:rPr lang="en-GB" sz="1600" i="0" u="none" strike="noStrike" dirty="0">
                <a:solidFill>
                  <a:srgbClr val="000000"/>
                </a:solidFill>
                <a:effectLst/>
                <a:latin typeface="Calibri" panose="020F0502020204030204" pitchFamily="34" charset="0"/>
              </a:rPr>
              <a:t>Ecologists currently employ workarounds to ensure transparency for licence holders, </a:t>
            </a:r>
            <a:r>
              <a:rPr lang="en-GB" sz="1600" b="1" i="0" u="none" strike="noStrike" dirty="0">
                <a:solidFill>
                  <a:srgbClr val="000000"/>
                </a:solidFill>
                <a:effectLst/>
                <a:latin typeface="Calibri" panose="020F0502020204030204" pitchFamily="34" charset="0"/>
              </a:rPr>
              <a:t>allowing licence holders to observe completed forms and understand their legal obligations</a:t>
            </a:r>
            <a:r>
              <a:rPr lang="en-GB" sz="1600" i="0" u="none" strike="noStrike" dirty="0">
                <a:solidFill>
                  <a:srgbClr val="000000"/>
                </a:solidFill>
                <a:effectLst/>
                <a:latin typeface="Calibri" panose="020F0502020204030204" pitchFamily="34" charset="0"/>
              </a:rPr>
              <a:t>.</a:t>
            </a:r>
            <a:endParaRPr lang="en-GB" sz="1600" i="0" u="none" strike="noStrike" dirty="0">
              <a:solidFill>
                <a:srgbClr val="0D0D0D"/>
              </a:solidFill>
              <a:effectLst/>
              <a:latin typeface="Calibri" panose="020F0502020204030204" pitchFamily="34" charset="0"/>
            </a:endParaRPr>
          </a:p>
          <a:p>
            <a:pPr marL="742950" lvl="1" indent="-285750">
              <a:buFont typeface="Arial" panose="020B0604020202020204" pitchFamily="34" charset="0"/>
              <a:buChar char="•"/>
              <a:defRPr/>
            </a:pPr>
            <a:r>
              <a:rPr lang="en-GB" sz="1600" b="1" i="0" u="none" strike="noStrike" dirty="0">
                <a:solidFill>
                  <a:srgbClr val="000000"/>
                </a:solidFill>
                <a:effectLst/>
                <a:latin typeface="Calibri" panose="020F0502020204030204" pitchFamily="34" charset="0"/>
              </a:rPr>
              <a:t>Ecologists keep records of forms sent to NE for audit purposes</a:t>
            </a:r>
            <a:r>
              <a:rPr lang="en-GB" sz="1600" i="0" u="none" strike="noStrike" dirty="0">
                <a:solidFill>
                  <a:srgbClr val="000000"/>
                </a:solidFill>
                <a:effectLst/>
                <a:latin typeface="Calibri" panose="020F0502020204030204" pitchFamily="34" charset="0"/>
              </a:rPr>
              <a:t>: so it is easily available within their own records, and to send to others for evidence.</a:t>
            </a:r>
            <a:endParaRPr lang="en-GB" sz="1600" dirty="0">
              <a:solidFill>
                <a:srgbClr val="374151"/>
              </a:solidFill>
              <a:latin typeface="Arial" charset="0"/>
              <a:cs typeface="Arial" charset="0"/>
            </a:endParaRPr>
          </a:p>
          <a:p>
            <a:pPr marL="285750" indent="-285750">
              <a:buFont typeface="Arial" panose="020B0604020202020204" pitchFamily="34" charset="0"/>
              <a:buChar char="•"/>
            </a:pPr>
            <a:endParaRPr lang="en-GB" sz="1600" dirty="0">
              <a:solidFill>
                <a:schemeClr val="tx2"/>
              </a:solidFill>
            </a:endParaRPr>
          </a:p>
        </p:txBody>
      </p:sp>
      <p:sp>
        <p:nvSpPr>
          <p:cNvPr id="4" name="TextBox 3">
            <a:extLst>
              <a:ext uri="{FF2B5EF4-FFF2-40B4-BE49-F238E27FC236}">
                <a16:creationId xmlns:a16="http://schemas.microsoft.com/office/drawing/2014/main" id="{0657CC1B-8BB8-F834-434A-DD42DBB6AC89}"/>
              </a:ext>
            </a:extLst>
          </p:cNvPr>
          <p:cNvSpPr txBox="1"/>
          <p:nvPr/>
        </p:nvSpPr>
        <p:spPr>
          <a:xfrm>
            <a:off x="4701150" y="1183327"/>
            <a:ext cx="3895956" cy="5509200"/>
          </a:xfrm>
          <a:prstGeom prst="rect">
            <a:avLst/>
          </a:prstGeom>
          <a:noFill/>
        </p:spPr>
        <p:txBody>
          <a:bodyPr wrap="square" rtlCol="0">
            <a:spAutoFit/>
          </a:bodyPr>
          <a:lstStyle/>
          <a:p>
            <a:r>
              <a:rPr lang="en-GB" sz="1600" dirty="0"/>
              <a:t>Returns journey 2 issues:</a:t>
            </a:r>
          </a:p>
          <a:p>
            <a:pPr marL="285750" indent="-285750">
              <a:buFont typeface="Arial" panose="020B0604020202020204" pitchFamily="34" charset="0"/>
              <a:buChar char="•"/>
            </a:pPr>
            <a:r>
              <a:rPr lang="en-GB" sz="1600" b="1" dirty="0"/>
              <a:t>We ask the user to duplicate too much</a:t>
            </a:r>
            <a:r>
              <a:rPr lang="en-GB" sz="1600" dirty="0"/>
              <a:t>, they expected to </a:t>
            </a:r>
            <a:r>
              <a:rPr lang="en-GB" sz="1600" b="1" dirty="0"/>
              <a:t>refer back to the method statement</a:t>
            </a:r>
            <a:r>
              <a:rPr lang="en-GB" sz="1600" dirty="0"/>
              <a:t> – how might we reduce the user's effort?</a:t>
            </a:r>
          </a:p>
          <a:p>
            <a:pPr marL="285750" indent="-285750">
              <a:buFont typeface="Arial" panose="020B0604020202020204" pitchFamily="34" charset="0"/>
              <a:buChar char="•"/>
            </a:pPr>
            <a:r>
              <a:rPr lang="en-GB" sz="1600" dirty="0"/>
              <a:t>Users </a:t>
            </a:r>
            <a:r>
              <a:rPr lang="en-GB" sz="1600" b="1" dirty="0"/>
              <a:t>didn’t quite understand </a:t>
            </a:r>
            <a:r>
              <a:rPr lang="en-GB" sz="1600" b="1" u="sng" dirty="0"/>
              <a:t>why </a:t>
            </a:r>
            <a:r>
              <a:rPr lang="en-GB" sz="1600" b="1" dirty="0"/>
              <a:t>they were being asked some things</a:t>
            </a:r>
            <a:r>
              <a:rPr lang="en-GB" sz="1600" dirty="0"/>
              <a:t>, and why it seemed as though they were being asked twice – how might we ensure we capture relevant data?</a:t>
            </a:r>
          </a:p>
          <a:p>
            <a:pPr marL="285750" indent="-285750">
              <a:buFont typeface="Arial" panose="020B0604020202020204" pitchFamily="34" charset="0"/>
              <a:buChar char="•"/>
            </a:pPr>
            <a:r>
              <a:rPr lang="en-GB" sz="1600" dirty="0"/>
              <a:t>Users were </a:t>
            </a:r>
            <a:r>
              <a:rPr lang="en-GB" sz="1600" b="1" dirty="0"/>
              <a:t>uncomfortable with the flow </a:t>
            </a:r>
            <a:r>
              <a:rPr lang="en-GB" sz="1600" dirty="0"/>
              <a:t>and how it looks as though </a:t>
            </a:r>
            <a:r>
              <a:rPr lang="en-GB" sz="1600" b="1" dirty="0"/>
              <a:t>they endanger the badger</a:t>
            </a:r>
            <a:r>
              <a:rPr lang="en-GB" sz="1600" dirty="0"/>
              <a:t> – how might we mirror an ecologist's ways of working?</a:t>
            </a:r>
          </a:p>
          <a:p>
            <a:pPr marL="285750" indent="-285750">
              <a:buFont typeface="Arial" panose="020B0604020202020204" pitchFamily="34" charset="0"/>
              <a:buChar char="•"/>
            </a:pPr>
            <a:r>
              <a:rPr lang="en-GB" sz="1600" b="1" dirty="0"/>
              <a:t>Language used was a grey area or unusual </a:t>
            </a:r>
            <a:r>
              <a:rPr lang="en-GB" sz="1600" dirty="0"/>
              <a:t>– how might we use language that helps users</a:t>
            </a:r>
          </a:p>
          <a:p>
            <a:pPr marL="285750" indent="-285750">
              <a:buFont typeface="Arial" panose="020B0604020202020204" pitchFamily="34" charset="0"/>
              <a:buChar char="•"/>
            </a:pPr>
            <a:r>
              <a:rPr lang="en-GB" sz="1600" b="1" dirty="0"/>
              <a:t>Multiple setts out of context was a cognitive overload </a:t>
            </a:r>
            <a:r>
              <a:rPr lang="en-GB" sz="1600" dirty="0"/>
              <a:t>– how might we remove the cognitive overload from users?</a:t>
            </a:r>
          </a:p>
          <a:p>
            <a:pPr marL="285750" indent="-285750">
              <a:buFont typeface="Arial" panose="020B0604020202020204" pitchFamily="34" charset="0"/>
              <a:buChar char="•"/>
            </a:pPr>
            <a:endParaRPr lang="en-GB" sz="1600" dirty="0"/>
          </a:p>
        </p:txBody>
      </p:sp>
      <p:pic>
        <p:nvPicPr>
          <p:cNvPr id="3" name="Graphic 2" descr="Close with solid fill">
            <a:extLst>
              <a:ext uri="{FF2B5EF4-FFF2-40B4-BE49-F238E27FC236}">
                <a16:creationId xmlns:a16="http://schemas.microsoft.com/office/drawing/2014/main" id="{2399E167-3BDE-4387-D45B-F83C7395A7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9320" y="1609582"/>
            <a:ext cx="627062" cy="627062"/>
          </a:xfrm>
          <a:prstGeom prst="rect">
            <a:avLst/>
          </a:prstGeom>
        </p:spPr>
      </p:pic>
      <p:pic>
        <p:nvPicPr>
          <p:cNvPr id="8" name="Graphic 7" descr="Close with solid fill">
            <a:extLst>
              <a:ext uri="{FF2B5EF4-FFF2-40B4-BE49-F238E27FC236}">
                <a16:creationId xmlns:a16="http://schemas.microsoft.com/office/drawing/2014/main" id="{C933653D-38F0-5495-8415-9CD7A5115B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24807" y="2463847"/>
            <a:ext cx="627062" cy="627062"/>
          </a:xfrm>
          <a:prstGeom prst="rect">
            <a:avLst/>
          </a:prstGeom>
        </p:spPr>
      </p:pic>
      <p:pic>
        <p:nvPicPr>
          <p:cNvPr id="10" name="Graphic 9" descr="Stopwatch 50% with solid fill">
            <a:extLst>
              <a:ext uri="{FF2B5EF4-FFF2-40B4-BE49-F238E27FC236}">
                <a16:creationId xmlns:a16="http://schemas.microsoft.com/office/drawing/2014/main" id="{A59EC299-E646-563A-57BA-C2DA98C294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1138" y="3339149"/>
            <a:ext cx="914400" cy="914400"/>
          </a:xfrm>
          <a:prstGeom prst="rect">
            <a:avLst/>
          </a:prstGeom>
        </p:spPr>
      </p:pic>
      <p:pic>
        <p:nvPicPr>
          <p:cNvPr id="13" name="Graphic 12" descr="Stopwatch 50% with solid fill">
            <a:extLst>
              <a:ext uri="{FF2B5EF4-FFF2-40B4-BE49-F238E27FC236}">
                <a16:creationId xmlns:a16="http://schemas.microsoft.com/office/drawing/2014/main" id="{8071705A-0EFE-5EE4-1AA4-DBDF263BD4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07448" y="4488161"/>
            <a:ext cx="914400" cy="914400"/>
          </a:xfrm>
          <a:prstGeom prst="rect">
            <a:avLst/>
          </a:prstGeom>
        </p:spPr>
      </p:pic>
      <p:pic>
        <p:nvPicPr>
          <p:cNvPr id="9" name="Graphic 8" descr="Lightbulb with solid fill">
            <a:extLst>
              <a:ext uri="{FF2B5EF4-FFF2-40B4-BE49-F238E27FC236}">
                <a16:creationId xmlns:a16="http://schemas.microsoft.com/office/drawing/2014/main" id="{FCBE1773-6A31-6541-2634-18EC5B0078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69133" y="1492581"/>
            <a:ext cx="627062" cy="627062"/>
          </a:xfrm>
          <a:prstGeom prst="rect">
            <a:avLst/>
          </a:prstGeom>
        </p:spPr>
      </p:pic>
      <p:pic>
        <p:nvPicPr>
          <p:cNvPr id="12" name="Graphic 11" descr="Lightbulb with solid fill">
            <a:extLst>
              <a:ext uri="{FF2B5EF4-FFF2-40B4-BE49-F238E27FC236}">
                <a16:creationId xmlns:a16="http://schemas.microsoft.com/office/drawing/2014/main" id="{D9E3CAEF-6A7A-DFE5-D052-B1AB9CAAA5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68726" y="2608705"/>
            <a:ext cx="627062" cy="627062"/>
          </a:xfrm>
          <a:prstGeom prst="rect">
            <a:avLst/>
          </a:prstGeom>
        </p:spPr>
      </p:pic>
      <p:pic>
        <p:nvPicPr>
          <p:cNvPr id="15" name="Graphic 14" descr="Lightbulb with solid fill">
            <a:extLst>
              <a:ext uri="{FF2B5EF4-FFF2-40B4-BE49-F238E27FC236}">
                <a16:creationId xmlns:a16="http://schemas.microsoft.com/office/drawing/2014/main" id="{EDCDA795-E01B-C78C-7BEF-6F274BA5A1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74525" y="3756377"/>
            <a:ext cx="627062" cy="627062"/>
          </a:xfrm>
          <a:prstGeom prst="rect">
            <a:avLst/>
          </a:prstGeom>
        </p:spPr>
      </p:pic>
      <p:pic>
        <p:nvPicPr>
          <p:cNvPr id="16" name="Graphic 15" descr="Lightbulb with solid fill">
            <a:extLst>
              <a:ext uri="{FF2B5EF4-FFF2-40B4-BE49-F238E27FC236}">
                <a16:creationId xmlns:a16="http://schemas.microsoft.com/office/drawing/2014/main" id="{076032BB-483E-2FE4-3F1F-A314FF2DAC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6366" y="4742832"/>
            <a:ext cx="627062" cy="627062"/>
          </a:xfrm>
          <a:prstGeom prst="rect">
            <a:avLst/>
          </a:prstGeom>
        </p:spPr>
      </p:pic>
      <p:pic>
        <p:nvPicPr>
          <p:cNvPr id="17" name="Graphic 16" descr="Lightbulb with solid fill">
            <a:extLst>
              <a:ext uri="{FF2B5EF4-FFF2-40B4-BE49-F238E27FC236}">
                <a16:creationId xmlns:a16="http://schemas.microsoft.com/office/drawing/2014/main" id="{51E9544C-674E-8370-3336-5822A4F8544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98200" y="5502085"/>
            <a:ext cx="627062" cy="627062"/>
          </a:xfrm>
          <a:prstGeom prst="rect">
            <a:avLst/>
          </a:prstGeom>
        </p:spPr>
      </p:pic>
    </p:spTree>
    <p:extLst>
      <p:ext uri="{BB962C8B-B14F-4D97-AF65-F5344CB8AC3E}">
        <p14:creationId xmlns:p14="http://schemas.microsoft.com/office/powerpoint/2010/main" val="477907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altLang="en-US" dirty="0"/>
              <a:t>What’s next?</a:t>
            </a:r>
          </a:p>
        </p:txBody>
      </p:sp>
      <p:sp>
        <p:nvSpPr>
          <p:cNvPr id="22532"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chemeClr val="tx2"/>
                </a:solidFill>
              </a:rPr>
              <a:t>Text in footer</a:t>
            </a:r>
          </a:p>
        </p:txBody>
      </p:sp>
      <p:sp>
        <p:nvSpPr>
          <p:cNvPr id="2253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rgbClr val="595959"/>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rgbClr val="595959"/>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rgbClr val="595959"/>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rgbClr val="595959"/>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rgbClr val="595959"/>
                </a:solidFill>
                <a:latin typeface="Arial" panose="020B0604020202020204" pitchFamily="34" charset="0"/>
                <a:cs typeface="Arial" panose="020B0604020202020204" pitchFamily="34" charset="0"/>
              </a:defRPr>
            </a:lvl9pPr>
          </a:lstStyle>
          <a:p>
            <a:pPr>
              <a:lnSpc>
                <a:spcPct val="100000"/>
              </a:lnSpc>
              <a:spcBef>
                <a:spcPct val="0"/>
              </a:spcBef>
              <a:buFontTx/>
              <a:buNone/>
            </a:pPr>
            <a:fld id="{4F87C56A-DF19-4766-BB77-34F8A05E734D}" type="slidenum">
              <a:rPr lang="en-GB" altLang="en-US" sz="1000">
                <a:solidFill>
                  <a:schemeClr val="tx2"/>
                </a:solidFill>
              </a:rPr>
              <a:pPr>
                <a:lnSpc>
                  <a:spcPct val="100000"/>
                </a:lnSpc>
                <a:spcBef>
                  <a:spcPct val="0"/>
                </a:spcBef>
                <a:buFontTx/>
                <a:buNone/>
              </a:pPr>
              <a:t>56</a:t>
            </a:fld>
            <a:endParaRPr lang="en-GB" altLang="en-US" sz="1000">
              <a:solidFill>
                <a:schemeClr val="tx2"/>
              </a:solidFill>
            </a:endParaRPr>
          </a:p>
        </p:txBody>
      </p:sp>
      <p:sp>
        <p:nvSpPr>
          <p:cNvPr id="2" name="Content Placeholder 1">
            <a:extLst>
              <a:ext uri="{FF2B5EF4-FFF2-40B4-BE49-F238E27FC236}">
                <a16:creationId xmlns:a16="http://schemas.microsoft.com/office/drawing/2014/main" id="{9A45F03A-9192-A74F-38E6-ECEB6B867C2D}"/>
              </a:ext>
            </a:extLst>
          </p:cNvPr>
          <p:cNvSpPr>
            <a:spLocks noGrp="1"/>
          </p:cNvSpPr>
          <p:nvPr>
            <p:ph idx="1"/>
          </p:nvPr>
        </p:nvSpPr>
        <p:spPr>
          <a:xfrm>
            <a:off x="439739" y="1540800"/>
            <a:ext cx="4344016" cy="4640400"/>
          </a:xfrm>
        </p:spPr>
        <p:txBody>
          <a:bodyPr/>
          <a:lstStyle/>
          <a:p>
            <a:r>
              <a:rPr lang="en-GB" dirty="0"/>
              <a:t>After discussing the user problems with the UCD team we </a:t>
            </a:r>
            <a:r>
              <a:rPr lang="en-GB" b="1" dirty="0">
                <a:solidFill>
                  <a:schemeClr val="tx2"/>
                </a:solidFill>
              </a:rPr>
              <a:t>created some ‘How Might We’ statements which look at framing the design challenge on the right problems</a:t>
            </a:r>
            <a:r>
              <a:rPr lang="en-GB" dirty="0"/>
              <a:t>.</a:t>
            </a:r>
          </a:p>
          <a:p>
            <a:r>
              <a:rPr lang="en-GB" dirty="0"/>
              <a:t>We now have a lot of ‘How Might We’ broad statements that we’d like to share with the team and </a:t>
            </a:r>
            <a:r>
              <a:rPr lang="en-GB" b="1" dirty="0">
                <a:solidFill>
                  <a:schemeClr val="tx2"/>
                </a:solidFill>
              </a:rPr>
              <a:t>do some ideation together. </a:t>
            </a:r>
          </a:p>
          <a:p>
            <a:r>
              <a:rPr lang="en-GB" dirty="0"/>
              <a:t>Hoping we can do this for </a:t>
            </a:r>
            <a:r>
              <a:rPr lang="en-GB" b="1" dirty="0">
                <a:solidFill>
                  <a:schemeClr val="tx2"/>
                </a:solidFill>
              </a:rPr>
              <a:t>Tuesday 5</a:t>
            </a:r>
            <a:r>
              <a:rPr lang="en-GB" b="1" baseline="30000" dirty="0">
                <a:solidFill>
                  <a:schemeClr val="tx2"/>
                </a:solidFill>
              </a:rPr>
              <a:t>th</a:t>
            </a:r>
            <a:r>
              <a:rPr lang="en-GB" b="1" dirty="0">
                <a:solidFill>
                  <a:schemeClr val="tx2"/>
                </a:solidFill>
              </a:rPr>
              <a:t> December 2023 at 14:30pm </a:t>
            </a:r>
            <a:r>
              <a:rPr lang="en-GB" dirty="0"/>
              <a:t>– we’ll pop the time in your diary (or propose a new time)</a:t>
            </a:r>
          </a:p>
          <a:p>
            <a:r>
              <a:rPr lang="en-GB" dirty="0"/>
              <a:t>User need statements</a:t>
            </a:r>
          </a:p>
        </p:txBody>
      </p:sp>
      <p:pic>
        <p:nvPicPr>
          <p:cNvPr id="1026" name="Picture 2" descr="Badger sow and cubs Badger sow and cubs family feeding in a woodland forest Badger Stock Photo">
            <a:extLst>
              <a:ext uri="{FF2B5EF4-FFF2-40B4-BE49-F238E27FC236}">
                <a16:creationId xmlns:a16="http://schemas.microsoft.com/office/drawing/2014/main" id="{8563C531-5E7F-A6B7-2CC0-83334D180F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3755" y="2137566"/>
            <a:ext cx="4198105" cy="2800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8788" y="573766"/>
            <a:ext cx="8264525" cy="361950"/>
          </a:xfrm>
        </p:spPr>
        <p:txBody>
          <a:bodyPr/>
          <a:lstStyle/>
          <a:p>
            <a:r>
              <a:rPr lang="en-GB" b="1" dirty="0">
                <a:solidFill>
                  <a:srgbClr val="00A33B"/>
                </a:solidFill>
                <a:latin typeface="Arial"/>
                <a:cs typeface="Arial"/>
              </a:rPr>
              <a:t>Returns journey 1 </a:t>
            </a:r>
            <a:r>
              <a:rPr lang="en-GB" dirty="0">
                <a:solidFill>
                  <a:srgbClr val="00A33B"/>
                </a:solidFill>
                <a:latin typeface="Arial"/>
                <a:cs typeface="Arial"/>
              </a:rPr>
              <a:t>– Findings summary</a:t>
            </a:r>
            <a:endParaRPr lang="en-GB" dirty="0">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6</a:t>
            </a:fld>
            <a:endParaRPr lang="en-GB" altLang="en-US" sz="1000"/>
          </a:p>
        </p:txBody>
      </p:sp>
      <p:sp>
        <p:nvSpPr>
          <p:cNvPr id="3" name="Content Placeholder 4">
            <a:extLst>
              <a:ext uri="{FF2B5EF4-FFF2-40B4-BE49-F238E27FC236}">
                <a16:creationId xmlns:a16="http://schemas.microsoft.com/office/drawing/2014/main" id="{28AADFBD-31C6-6D64-39FD-303FBDC80348}"/>
              </a:ext>
            </a:extLst>
          </p:cNvPr>
          <p:cNvSpPr txBox="1">
            <a:spLocks/>
          </p:cNvSpPr>
          <p:nvPr/>
        </p:nvSpPr>
        <p:spPr bwMode="auto">
          <a:xfrm>
            <a:off x="458788" y="1549185"/>
            <a:ext cx="6538106" cy="96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800" dirty="0">
                <a:solidFill>
                  <a:srgbClr val="374151"/>
                </a:solidFill>
                <a:latin typeface="Arial"/>
                <a:cs typeface="Arial"/>
              </a:rPr>
              <a:t>There are </a:t>
            </a:r>
            <a:r>
              <a:rPr lang="en-GB" sz="1800" b="1" dirty="0">
                <a:solidFill>
                  <a:srgbClr val="374151"/>
                </a:solidFill>
                <a:latin typeface="Arial"/>
                <a:cs typeface="Arial"/>
              </a:rPr>
              <a:t>significant usability and user experience problems</a:t>
            </a:r>
            <a:r>
              <a:rPr lang="en-GB" sz="1800" dirty="0">
                <a:solidFill>
                  <a:srgbClr val="374151"/>
                </a:solidFill>
                <a:latin typeface="Arial"/>
                <a:cs typeface="Arial"/>
              </a:rPr>
              <a:t> with the current Returns journey</a:t>
            </a:r>
            <a:endParaRPr lang="en-GB" sz="1800" dirty="0">
              <a:solidFill>
                <a:srgbClr val="374151"/>
              </a:solidFill>
            </a:endParaRPr>
          </a:p>
          <a:p>
            <a:pPr>
              <a:defRPr/>
            </a:pPr>
            <a:r>
              <a:rPr lang="en-GB" sz="1800" dirty="0">
                <a:solidFill>
                  <a:srgbClr val="374151"/>
                </a:solidFill>
                <a:latin typeface="Arial"/>
                <a:cs typeface="Arial"/>
              </a:rPr>
              <a:t>Some are </a:t>
            </a:r>
            <a:r>
              <a:rPr lang="en-GB" sz="1800" b="1" dirty="0">
                <a:solidFill>
                  <a:srgbClr val="374151"/>
                </a:solidFill>
                <a:latin typeface="Arial"/>
                <a:cs typeface="Arial"/>
              </a:rPr>
              <a:t>high impact </a:t>
            </a:r>
            <a:r>
              <a:rPr lang="en-GB" sz="1800" dirty="0">
                <a:solidFill>
                  <a:srgbClr val="374151"/>
                </a:solidFill>
                <a:latin typeface="Arial"/>
                <a:cs typeface="Arial"/>
              </a:rPr>
              <a:t>to the user and, if not fixed, would </a:t>
            </a:r>
            <a:r>
              <a:rPr lang="en-GB" sz="1800" b="1" dirty="0">
                <a:solidFill>
                  <a:srgbClr val="374151"/>
                </a:solidFill>
                <a:latin typeface="Arial"/>
                <a:cs typeface="Arial"/>
              </a:rPr>
              <a:t>create extreme difficultly for users' current way of working</a:t>
            </a:r>
            <a:r>
              <a:rPr lang="en-GB" sz="1800" dirty="0">
                <a:solidFill>
                  <a:srgbClr val="374151"/>
                </a:solidFill>
                <a:latin typeface="Arial"/>
                <a:cs typeface="Arial"/>
              </a:rPr>
              <a:t>:</a:t>
            </a:r>
          </a:p>
          <a:p>
            <a:pPr lvl="1">
              <a:defRPr/>
            </a:pPr>
            <a:r>
              <a:rPr lang="en-GB" b="1" i="0" u="none" strike="noStrike" dirty="0">
                <a:solidFill>
                  <a:srgbClr val="0D0D0D"/>
                </a:solidFill>
                <a:effectLst/>
                <a:latin typeface="Calibri" panose="020F0502020204030204" pitchFamily="34" charset="0"/>
              </a:rPr>
              <a:t>Ecologists are unsure what information Natural England need to assess </a:t>
            </a:r>
            <a:r>
              <a:rPr lang="en-GB" i="0" u="none" strike="noStrike" dirty="0">
                <a:solidFill>
                  <a:srgbClr val="0D0D0D"/>
                </a:solidFill>
                <a:effectLst/>
                <a:latin typeface="Calibri" panose="020F0502020204030204" pitchFamily="34" charset="0"/>
              </a:rPr>
              <a:t>a submission as efficiently as possible.</a:t>
            </a:r>
          </a:p>
          <a:p>
            <a:pPr lvl="1">
              <a:defRPr/>
            </a:pPr>
            <a:r>
              <a:rPr lang="en-GB" b="1" i="0" u="none" strike="noStrike" dirty="0">
                <a:solidFill>
                  <a:srgbClr val="0D0D0D"/>
                </a:solidFill>
                <a:effectLst/>
                <a:latin typeface="Calibri" panose="020F0502020204030204" pitchFamily="34" charset="0"/>
              </a:rPr>
              <a:t>It's not clear which sett is being referred to </a:t>
            </a:r>
            <a:r>
              <a:rPr lang="en-GB" i="0" u="none" strike="noStrike" dirty="0">
                <a:solidFill>
                  <a:srgbClr val="0D0D0D"/>
                </a:solidFill>
                <a:effectLst/>
                <a:latin typeface="Calibri" panose="020F0502020204030204" pitchFamily="34" charset="0"/>
              </a:rPr>
              <a:t>at any one time.</a:t>
            </a:r>
            <a:endParaRPr lang="en-GB" dirty="0">
              <a:solidFill>
                <a:srgbClr val="0D0D0D"/>
              </a:solidFill>
              <a:latin typeface="Calibri" panose="020F0502020204030204" pitchFamily="34" charset="0"/>
            </a:endParaRPr>
          </a:p>
          <a:p>
            <a:pPr lvl="1">
              <a:defRPr/>
            </a:pPr>
            <a:r>
              <a:rPr lang="en-GB" i="0" u="none" strike="noStrike" dirty="0">
                <a:solidFill>
                  <a:srgbClr val="000000"/>
                </a:solidFill>
                <a:effectLst/>
                <a:latin typeface="Calibri" panose="020F0502020204030204" pitchFamily="34" charset="0"/>
              </a:rPr>
              <a:t>Ecologists currently employ workarounds to ensure transparency for licence holders, </a:t>
            </a:r>
            <a:r>
              <a:rPr lang="en-GB" b="1" i="0" u="none" strike="noStrike" dirty="0">
                <a:solidFill>
                  <a:srgbClr val="000000"/>
                </a:solidFill>
                <a:effectLst/>
                <a:latin typeface="Calibri" panose="020F0502020204030204" pitchFamily="34" charset="0"/>
              </a:rPr>
              <a:t>allowing licence holders to observe completed forms and understand their legal obligations</a:t>
            </a:r>
            <a:r>
              <a:rPr lang="en-GB" i="0" u="none" strike="noStrike" dirty="0">
                <a:solidFill>
                  <a:srgbClr val="000000"/>
                </a:solidFill>
                <a:effectLst/>
                <a:latin typeface="Calibri" panose="020F0502020204030204" pitchFamily="34" charset="0"/>
              </a:rPr>
              <a:t>.</a:t>
            </a:r>
            <a:endParaRPr lang="en-GB" i="0" u="none" strike="noStrike" dirty="0">
              <a:solidFill>
                <a:srgbClr val="0D0D0D"/>
              </a:solidFill>
              <a:effectLst/>
              <a:latin typeface="Calibri" panose="020F0502020204030204" pitchFamily="34" charset="0"/>
            </a:endParaRPr>
          </a:p>
          <a:p>
            <a:pPr lvl="1">
              <a:defRPr/>
            </a:pPr>
            <a:r>
              <a:rPr lang="en-GB" b="1" i="0" u="none" strike="noStrike" dirty="0">
                <a:solidFill>
                  <a:srgbClr val="000000"/>
                </a:solidFill>
                <a:effectLst/>
                <a:latin typeface="Calibri" panose="020F0502020204030204" pitchFamily="34" charset="0"/>
              </a:rPr>
              <a:t>Ecologists keep records of forms sent to NE for audit purposes</a:t>
            </a:r>
            <a:r>
              <a:rPr lang="en-GB" i="0" u="none" strike="noStrike" dirty="0">
                <a:solidFill>
                  <a:srgbClr val="000000"/>
                </a:solidFill>
                <a:effectLst/>
                <a:latin typeface="Calibri" panose="020F0502020204030204" pitchFamily="34" charset="0"/>
              </a:rPr>
              <a:t>: so it is easily available within their own records, and to send to others for evidence.</a:t>
            </a:r>
            <a:endParaRPr lang="en-GB" dirty="0">
              <a:solidFill>
                <a:srgbClr val="374151"/>
              </a:solidFill>
              <a:latin typeface="Arial" charset="0"/>
              <a:cs typeface="Arial" charset="0"/>
            </a:endParaRPr>
          </a:p>
          <a:p>
            <a:pPr>
              <a:defRPr/>
            </a:pPr>
            <a:endParaRPr lang="en-GB" sz="1400" dirty="0">
              <a:solidFill>
                <a:srgbClr val="374151"/>
              </a:solidFill>
              <a:latin typeface="Arial" charset="0"/>
              <a:cs typeface="Arial" charset="0"/>
            </a:endParaRPr>
          </a:p>
          <a:p>
            <a:pPr>
              <a:buNone/>
              <a:defRPr/>
            </a:pPr>
            <a:endParaRPr lang="en-GB" sz="1500" dirty="0">
              <a:solidFill>
                <a:srgbClr val="595959"/>
              </a:solidFill>
              <a:latin typeface="Arial" charset="0"/>
              <a:cs typeface="Arial" charset="0"/>
            </a:endParaRPr>
          </a:p>
          <a:p>
            <a:pPr marL="0" indent="0">
              <a:buNone/>
              <a:defRPr/>
            </a:pPr>
            <a:endParaRPr lang="en-GB" altLang="en-US" dirty="0">
              <a:solidFill>
                <a:srgbClr val="595959"/>
              </a:solidFill>
              <a:latin typeface="Arial" charset="0"/>
              <a:cs typeface="Arial" charset="0"/>
            </a:endParaRPr>
          </a:p>
          <a:p>
            <a:pPr marL="0" indent="0">
              <a:buNone/>
              <a:defRPr/>
            </a:pPr>
            <a:endParaRPr lang="en-GB" altLang="en-US" dirty="0">
              <a:solidFill>
                <a:srgbClr val="595959"/>
              </a:solidFill>
              <a:latin typeface="Arial" charset="0"/>
              <a:cs typeface="Arial" charset="0"/>
            </a:endParaRPr>
          </a:p>
          <a:p>
            <a:pPr eaLnBrk="1" hangingPunct="1">
              <a:buFont typeface="Arial" charset="0"/>
              <a:buChar char="•"/>
              <a:defRPr/>
            </a:pPr>
            <a:endParaRPr lang="en-GB" altLang="en-US" dirty="0">
              <a:solidFill>
                <a:srgbClr val="595959"/>
              </a:solidFill>
              <a:latin typeface="Arial" charset="0"/>
              <a:cs typeface="Arial" charset="0"/>
            </a:endParaRPr>
          </a:p>
          <a:p>
            <a:pPr eaLnBrk="1" hangingPunct="1">
              <a:buFont typeface="Arial" charset="0"/>
              <a:buChar char="•"/>
              <a:defRPr/>
            </a:pPr>
            <a:endParaRPr lang="en-GB" altLang="en-US" dirty="0">
              <a:solidFill>
                <a:schemeClr val="tx1"/>
              </a:solidFill>
              <a:latin typeface="Arial" charset="0"/>
              <a:cs typeface="Arial" charset="0"/>
            </a:endParaRPr>
          </a:p>
          <a:p>
            <a:pPr eaLnBrk="1" hangingPunct="1">
              <a:buFont typeface="Arial" charset="0"/>
              <a:buChar char="•"/>
              <a:defRPr/>
            </a:pPr>
            <a:endParaRPr lang="en-GB" altLang="en-US" dirty="0">
              <a:solidFill>
                <a:schemeClr val="tx1"/>
              </a:solidFill>
              <a:latin typeface="Arial" charset="0"/>
              <a:cs typeface="Arial" charset="0"/>
            </a:endParaRPr>
          </a:p>
          <a:p>
            <a:pPr eaLnBrk="1" hangingPunct="1">
              <a:buFont typeface="Arial" charset="0"/>
              <a:buChar char="•"/>
              <a:defRPr/>
            </a:pPr>
            <a:endParaRPr lang="en-GB" altLang="en-US" dirty="0">
              <a:solidFill>
                <a:schemeClr val="tx1"/>
              </a:solidFill>
              <a:latin typeface="Arial" charset="0"/>
              <a:cs typeface="Arial" charset="0"/>
            </a:endParaRPr>
          </a:p>
        </p:txBody>
      </p:sp>
    </p:spTree>
    <p:extLst>
      <p:ext uri="{BB962C8B-B14F-4D97-AF65-F5344CB8AC3E}">
        <p14:creationId xmlns:p14="http://schemas.microsoft.com/office/powerpoint/2010/main" val="379068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3995" y="573766"/>
            <a:ext cx="8264525" cy="361950"/>
          </a:xfrm>
        </p:spPr>
        <p:txBody>
          <a:bodyPr/>
          <a:lstStyle/>
          <a:p>
            <a:r>
              <a:rPr lang="en-GB" b="1" dirty="0">
                <a:solidFill>
                  <a:srgbClr val="00A33B"/>
                </a:solidFill>
                <a:latin typeface="Arial"/>
                <a:cs typeface="Arial"/>
              </a:rPr>
              <a:t>Returns journey 1 </a:t>
            </a:r>
            <a:r>
              <a:rPr lang="en-GB" dirty="0">
                <a:solidFill>
                  <a:srgbClr val="00A33B"/>
                </a:solidFill>
                <a:latin typeface="Arial"/>
                <a:cs typeface="Arial"/>
              </a:rPr>
              <a:t>– Findings summary</a:t>
            </a:r>
            <a:endParaRPr lang="en-GB" dirty="0">
              <a:solidFill>
                <a:srgbClr val="00A33B"/>
              </a:solidFill>
            </a:endParaRPr>
          </a:p>
        </p:txBody>
      </p:sp>
      <p:sp>
        <p:nvSpPr>
          <p:cNvPr id="15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fontAlgn="base">
              <a:lnSpc>
                <a:spcPct val="100000"/>
              </a:lnSpc>
              <a:spcBef>
                <a:spcPct val="0"/>
              </a:spcBef>
              <a:spcAft>
                <a:spcPct val="0"/>
              </a:spcAft>
              <a:buFontTx/>
              <a:buNone/>
            </a:pPr>
            <a:r>
              <a:rPr lang="en-GB" altLang="en-US" sz="1000">
                <a:solidFill>
                  <a:srgbClr val="008531"/>
                </a:solidFill>
                <a:latin typeface="Arial"/>
                <a:cs typeface="Arial"/>
              </a:rPr>
              <a:t>Text in footer</a:t>
            </a:r>
          </a:p>
        </p:txBody>
      </p:sp>
      <p:sp>
        <p:nvSpPr>
          <p:cNvPr id="153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000">
                <a:solidFill>
                  <a:schemeClr val="tx2"/>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a:solidFill>
                  <a:schemeClr val="tx2"/>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1600">
                <a:solidFill>
                  <a:schemeClr val="tx2"/>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sz="1400">
                <a:solidFill>
                  <a:schemeClr val="tx2"/>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2"/>
                </a:solidFill>
                <a:latin typeface="Arial" panose="020B0604020202020204" pitchFamily="34" charset="0"/>
                <a:cs typeface="Arial" panose="020B0604020202020204" pitchFamily="34" charset="0"/>
              </a:defRPr>
            </a:lvl9pPr>
          </a:lstStyle>
          <a:p>
            <a:pPr>
              <a:lnSpc>
                <a:spcPct val="100000"/>
              </a:lnSpc>
              <a:spcBef>
                <a:spcPct val="0"/>
              </a:spcBef>
              <a:buFontTx/>
              <a:buNone/>
            </a:pPr>
            <a:fld id="{5EA23C32-16E5-4D05-A3D7-574A313AF25A}" type="slidenum">
              <a:rPr lang="en-GB" altLang="en-US" sz="1000"/>
              <a:pPr>
                <a:lnSpc>
                  <a:spcPct val="100000"/>
                </a:lnSpc>
                <a:spcBef>
                  <a:spcPct val="0"/>
                </a:spcBef>
                <a:buFontTx/>
                <a:buNone/>
              </a:pPr>
              <a:t>7</a:t>
            </a:fld>
            <a:endParaRPr lang="en-GB" altLang="en-US" sz="1000"/>
          </a:p>
        </p:txBody>
      </p:sp>
      <p:sp>
        <p:nvSpPr>
          <p:cNvPr id="3" name="Content Placeholder 4">
            <a:extLst>
              <a:ext uri="{FF2B5EF4-FFF2-40B4-BE49-F238E27FC236}">
                <a16:creationId xmlns:a16="http://schemas.microsoft.com/office/drawing/2014/main" id="{28AADFBD-31C6-6D64-39FD-303FBDC80348}"/>
              </a:ext>
            </a:extLst>
          </p:cNvPr>
          <p:cNvSpPr txBox="1">
            <a:spLocks/>
          </p:cNvSpPr>
          <p:nvPr/>
        </p:nvSpPr>
        <p:spPr bwMode="auto">
          <a:xfrm>
            <a:off x="573995" y="1538912"/>
            <a:ext cx="6538106" cy="96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GB" sz="1800" b="1" dirty="0">
                <a:solidFill>
                  <a:srgbClr val="374151"/>
                </a:solidFill>
                <a:latin typeface="Arial"/>
                <a:cs typeface="Arial"/>
              </a:rPr>
              <a:t>Ecologists need more understanding of how ROAs are assessed so that they can collect the right data in the first place </a:t>
            </a:r>
            <a:r>
              <a:rPr lang="en-GB" sz="1800" dirty="0">
                <a:solidFill>
                  <a:srgbClr val="374151"/>
                </a:solidFill>
                <a:latin typeface="Arial"/>
                <a:cs typeface="Arial"/>
              </a:rPr>
              <a:t>and ensure quality submissions</a:t>
            </a:r>
            <a:endParaRPr lang="en-GB" sz="1800" dirty="0">
              <a:solidFill>
                <a:srgbClr val="374151"/>
              </a:solidFill>
              <a:latin typeface="Arial" charset="0"/>
              <a:cs typeface="Arial" charset="0"/>
            </a:endParaRPr>
          </a:p>
          <a:p>
            <a:pPr>
              <a:defRPr/>
            </a:pPr>
            <a:r>
              <a:rPr lang="en-GB" sz="1800" b="1" dirty="0">
                <a:solidFill>
                  <a:srgbClr val="374151"/>
                </a:solidFill>
                <a:latin typeface="Arial"/>
                <a:cs typeface="Arial"/>
              </a:rPr>
              <a:t>The journey needs to be redesigned to include multiple setts</a:t>
            </a:r>
            <a:endParaRPr lang="en-GB" sz="1800" b="1" dirty="0">
              <a:solidFill>
                <a:srgbClr val="374151"/>
              </a:solidFill>
              <a:latin typeface="Arial" charset="0"/>
              <a:cs typeface="Arial" charset="0"/>
            </a:endParaRPr>
          </a:p>
          <a:p>
            <a:pPr>
              <a:defRPr/>
            </a:pPr>
            <a:r>
              <a:rPr lang="en-GB" sz="1800" b="1" dirty="0">
                <a:solidFill>
                  <a:srgbClr val="374151"/>
                </a:solidFill>
                <a:latin typeface="Arial"/>
                <a:cs typeface="Arial"/>
              </a:rPr>
              <a:t>Some quick fixes can be made</a:t>
            </a:r>
            <a:r>
              <a:rPr lang="en-GB" sz="1800" dirty="0">
                <a:solidFill>
                  <a:srgbClr val="374151"/>
                </a:solidFill>
                <a:latin typeface="Arial"/>
                <a:cs typeface="Arial"/>
              </a:rPr>
              <a:t>, although these are in the medium to low impact to the user categories</a:t>
            </a:r>
            <a:endParaRPr lang="en-GB" sz="1800" dirty="0">
              <a:solidFill>
                <a:srgbClr val="374151"/>
              </a:solidFill>
              <a:latin typeface="Arial" charset="0"/>
              <a:cs typeface="Arial" charset="0"/>
            </a:endParaRPr>
          </a:p>
          <a:p>
            <a:pPr>
              <a:defRPr/>
            </a:pPr>
            <a:endParaRPr lang="en-GB" sz="1400" dirty="0">
              <a:solidFill>
                <a:srgbClr val="374151"/>
              </a:solidFill>
              <a:latin typeface="Arial" charset="0"/>
              <a:cs typeface="Arial" charset="0"/>
            </a:endParaRPr>
          </a:p>
          <a:p>
            <a:pPr>
              <a:defRPr/>
            </a:pPr>
            <a:endParaRPr lang="en-GB" sz="1400" dirty="0">
              <a:solidFill>
                <a:srgbClr val="374151"/>
              </a:solidFill>
              <a:latin typeface="Arial" charset="0"/>
              <a:cs typeface="Arial" charset="0"/>
            </a:endParaRPr>
          </a:p>
          <a:p>
            <a:pPr>
              <a:buNone/>
              <a:defRPr/>
            </a:pPr>
            <a:endParaRPr lang="en-GB" sz="1500" dirty="0">
              <a:solidFill>
                <a:srgbClr val="595959"/>
              </a:solidFill>
              <a:latin typeface="Arial" charset="0"/>
              <a:cs typeface="Arial" charset="0"/>
            </a:endParaRPr>
          </a:p>
          <a:p>
            <a:pPr marL="0" indent="0">
              <a:buNone/>
              <a:defRPr/>
            </a:pPr>
            <a:endParaRPr lang="en-GB" altLang="en-US" dirty="0">
              <a:solidFill>
                <a:srgbClr val="595959"/>
              </a:solidFill>
              <a:latin typeface="Arial" charset="0"/>
              <a:cs typeface="Arial" charset="0"/>
            </a:endParaRPr>
          </a:p>
          <a:p>
            <a:pPr marL="0" indent="0">
              <a:buNone/>
              <a:defRPr/>
            </a:pPr>
            <a:endParaRPr lang="en-GB" altLang="en-US" dirty="0">
              <a:solidFill>
                <a:srgbClr val="595959"/>
              </a:solidFill>
              <a:latin typeface="Arial" charset="0"/>
              <a:cs typeface="Arial" charset="0"/>
            </a:endParaRPr>
          </a:p>
          <a:p>
            <a:pPr eaLnBrk="1" hangingPunct="1">
              <a:buFont typeface="Arial" charset="0"/>
              <a:buChar char="•"/>
              <a:defRPr/>
            </a:pPr>
            <a:endParaRPr lang="en-GB" altLang="en-US" dirty="0">
              <a:solidFill>
                <a:srgbClr val="595959"/>
              </a:solidFill>
              <a:latin typeface="Arial" charset="0"/>
              <a:cs typeface="Arial" charset="0"/>
            </a:endParaRPr>
          </a:p>
          <a:p>
            <a:pPr eaLnBrk="1" hangingPunct="1">
              <a:buFont typeface="Arial" charset="0"/>
              <a:buChar char="•"/>
              <a:defRPr/>
            </a:pPr>
            <a:endParaRPr lang="en-GB" altLang="en-US" dirty="0">
              <a:solidFill>
                <a:schemeClr val="tx1"/>
              </a:solidFill>
              <a:latin typeface="Arial" charset="0"/>
              <a:cs typeface="Arial" charset="0"/>
            </a:endParaRPr>
          </a:p>
          <a:p>
            <a:pPr eaLnBrk="1" hangingPunct="1">
              <a:buFont typeface="Arial" charset="0"/>
              <a:buChar char="•"/>
              <a:defRPr/>
            </a:pPr>
            <a:endParaRPr lang="en-GB" altLang="en-US" dirty="0">
              <a:solidFill>
                <a:schemeClr val="tx1"/>
              </a:solidFill>
              <a:latin typeface="Arial" charset="0"/>
              <a:cs typeface="Arial" charset="0"/>
            </a:endParaRPr>
          </a:p>
          <a:p>
            <a:pPr eaLnBrk="1" hangingPunct="1">
              <a:buFont typeface="Arial" charset="0"/>
              <a:buChar char="•"/>
              <a:defRPr/>
            </a:pPr>
            <a:endParaRPr lang="en-GB" altLang="en-US" dirty="0">
              <a:solidFill>
                <a:schemeClr val="tx1"/>
              </a:solidFill>
              <a:latin typeface="Arial" charset="0"/>
              <a:cs typeface="Arial" charset="0"/>
            </a:endParaRPr>
          </a:p>
        </p:txBody>
      </p:sp>
    </p:spTree>
    <p:extLst>
      <p:ext uri="{BB962C8B-B14F-4D97-AF65-F5344CB8AC3E}">
        <p14:creationId xmlns:p14="http://schemas.microsoft.com/office/powerpoint/2010/main" val="240684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ctrTitle"/>
          </p:nvPr>
        </p:nvSpPr>
        <p:spPr>
          <a:xfrm>
            <a:off x="431800" y="1735138"/>
            <a:ext cx="6081713" cy="1216025"/>
          </a:xfrm>
        </p:spPr>
        <p:txBody>
          <a:bodyPr/>
          <a:lstStyle/>
          <a:p>
            <a:pPr eaLnBrk="1" hangingPunct="1"/>
            <a:r>
              <a:rPr lang="en-GB" altLang="en-US" dirty="0"/>
              <a:t>Returns 2.0 objectives</a:t>
            </a:r>
          </a:p>
        </p:txBody>
      </p:sp>
      <p:pic>
        <p:nvPicPr>
          <p:cNvPr id="4" name="Graphic 3" descr="Future with solid fill">
            <a:extLst>
              <a:ext uri="{FF2B5EF4-FFF2-40B4-BE49-F238E27FC236}">
                <a16:creationId xmlns:a16="http://schemas.microsoft.com/office/drawing/2014/main" id="{D666C9EE-9859-1A03-86CA-6EA016115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766" y="3318309"/>
            <a:ext cx="1958741" cy="1958741"/>
          </a:xfrm>
          <a:prstGeom prst="rect">
            <a:avLst/>
          </a:prstGeom>
        </p:spPr>
      </p:pic>
    </p:spTree>
    <p:extLst>
      <p:ext uri="{BB962C8B-B14F-4D97-AF65-F5344CB8AC3E}">
        <p14:creationId xmlns:p14="http://schemas.microsoft.com/office/powerpoint/2010/main" val="12224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3331-2543-7EF0-A4F0-8E218C0185B9}"/>
              </a:ext>
            </a:extLst>
          </p:cNvPr>
          <p:cNvSpPr>
            <a:spLocks noGrp="1"/>
          </p:cNvSpPr>
          <p:nvPr>
            <p:ph type="title"/>
          </p:nvPr>
        </p:nvSpPr>
        <p:spPr/>
        <p:txBody>
          <a:bodyPr/>
          <a:lstStyle/>
          <a:p>
            <a:r>
              <a:rPr lang="en-GB" dirty="0"/>
              <a:t>The new prototype journey </a:t>
            </a:r>
          </a:p>
        </p:txBody>
      </p:sp>
      <p:sp>
        <p:nvSpPr>
          <p:cNvPr id="4" name="Footer Placeholder 3">
            <a:extLst>
              <a:ext uri="{FF2B5EF4-FFF2-40B4-BE49-F238E27FC236}">
                <a16:creationId xmlns:a16="http://schemas.microsoft.com/office/drawing/2014/main" id="{17234FF9-F769-12C8-CBDE-31AD7DCC9428}"/>
              </a:ext>
            </a:extLst>
          </p:cNvPr>
          <p:cNvSpPr>
            <a:spLocks noGrp="1"/>
          </p:cNvSpPr>
          <p:nvPr>
            <p:ph type="ftr" sz="quarter" idx="10"/>
          </p:nvPr>
        </p:nvSpPr>
        <p:spPr/>
        <p:txBody>
          <a:bodyPr/>
          <a:lstStyle/>
          <a:p>
            <a:pPr>
              <a:defRPr/>
            </a:pPr>
            <a:r>
              <a:rPr lang="en-GB"/>
              <a:t>Text in footer</a:t>
            </a:r>
          </a:p>
        </p:txBody>
      </p:sp>
      <p:sp>
        <p:nvSpPr>
          <p:cNvPr id="5" name="Slide Number Placeholder 4">
            <a:extLst>
              <a:ext uri="{FF2B5EF4-FFF2-40B4-BE49-F238E27FC236}">
                <a16:creationId xmlns:a16="http://schemas.microsoft.com/office/drawing/2014/main" id="{FC6DDF7E-CB2C-6847-5C35-468953505B70}"/>
              </a:ext>
            </a:extLst>
          </p:cNvPr>
          <p:cNvSpPr>
            <a:spLocks noGrp="1"/>
          </p:cNvSpPr>
          <p:nvPr>
            <p:ph type="sldNum" sz="quarter" idx="11"/>
          </p:nvPr>
        </p:nvSpPr>
        <p:spPr/>
        <p:txBody>
          <a:bodyPr/>
          <a:lstStyle/>
          <a:p>
            <a:fld id="{13EFE735-C9DE-4991-88AE-C706A6A2A831}" type="slidenum">
              <a:rPr lang="en-GB" altLang="en-US" smtClean="0"/>
              <a:pPr/>
              <a:t>9</a:t>
            </a:fld>
            <a:endParaRPr lang="en-GB" altLang="en-US"/>
          </a:p>
        </p:txBody>
      </p:sp>
      <p:pic>
        <p:nvPicPr>
          <p:cNvPr id="1026" name="Picture 2" descr="preview">
            <a:extLst>
              <a:ext uri="{FF2B5EF4-FFF2-40B4-BE49-F238E27FC236}">
                <a16:creationId xmlns:a16="http://schemas.microsoft.com/office/drawing/2014/main" id="{24F4910D-AD99-C101-6D3F-4DCD0DA823A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23029" y="1332706"/>
            <a:ext cx="4674077" cy="46402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5E68FD-74B7-3CC8-5B4D-AA636DA023D6}"/>
              </a:ext>
            </a:extLst>
          </p:cNvPr>
          <p:cNvSpPr txBox="1"/>
          <p:nvPr/>
        </p:nvSpPr>
        <p:spPr>
          <a:xfrm>
            <a:off x="604615" y="1252180"/>
            <a:ext cx="2691829" cy="4801314"/>
          </a:xfrm>
          <a:prstGeom prst="rect">
            <a:avLst/>
          </a:prstGeom>
          <a:noFill/>
        </p:spPr>
        <p:txBody>
          <a:bodyPr wrap="square" rtlCol="0">
            <a:spAutoFit/>
          </a:bodyPr>
          <a:lstStyle/>
          <a:p>
            <a:r>
              <a:rPr lang="en-GB" dirty="0"/>
              <a:t>The </a:t>
            </a:r>
            <a:r>
              <a:rPr lang="en-GB" dirty="0">
                <a:hlinkClick r:id="rId3"/>
              </a:rPr>
              <a:t>new journey </a:t>
            </a:r>
            <a:r>
              <a:rPr lang="en-GB" dirty="0"/>
              <a:t>we  tested with users, consists of 6 sections and </a:t>
            </a:r>
            <a:r>
              <a:rPr lang="en-GB" b="1" dirty="0"/>
              <a:t>a total of 41 pages.</a:t>
            </a:r>
          </a:p>
          <a:p>
            <a:r>
              <a:rPr lang="en-GB" dirty="0"/>
              <a:t>Prior to the page shown on the right, users would have gone through 6/41 pages including a Government Gateway page.</a:t>
            </a:r>
          </a:p>
          <a:p>
            <a:r>
              <a:rPr lang="en-GB" b="1" dirty="0"/>
              <a:t>Scenario</a:t>
            </a:r>
            <a:r>
              <a:rPr lang="en-GB" dirty="0"/>
              <a:t>: </a:t>
            </a:r>
            <a:r>
              <a:rPr lang="en-GB" sz="1800" i="0" dirty="0">
                <a:solidFill>
                  <a:srgbClr val="000000"/>
                </a:solidFill>
                <a:effectLst/>
                <a:latin typeface="Calibri" panose="020F0502020204030204" pitchFamily="34" charset="0"/>
              </a:rPr>
              <a:t>You are asked to submit a Report of Action concerning multiple badger setts, for one of them you did not complete one of your licensed activities </a:t>
            </a:r>
            <a:endParaRPr lang="en-GB" dirty="0"/>
          </a:p>
        </p:txBody>
      </p:sp>
    </p:spTree>
    <p:extLst>
      <p:ext uri="{BB962C8B-B14F-4D97-AF65-F5344CB8AC3E}">
        <p14:creationId xmlns:p14="http://schemas.microsoft.com/office/powerpoint/2010/main" val="3448330274"/>
      </p:ext>
    </p:extLst>
  </p:cSld>
  <p:clrMapOvr>
    <a:masterClrMapping/>
  </p:clrMapOvr>
</p:sld>
</file>

<file path=ppt/theme/theme1.xml><?xml version="1.0" encoding="utf-8"?>
<a:theme xmlns:a="http://schemas.openxmlformats.org/drawingml/2006/main" name="defra-powerpoint-template-3">
  <a:themeElements>
    <a:clrScheme name="Defra palette">
      <a:dk1>
        <a:sysClr val="windowText" lastClr="000000"/>
      </a:dk1>
      <a:lt1>
        <a:sysClr val="window" lastClr="FFFFFF"/>
      </a:lt1>
      <a:dk2>
        <a:srgbClr val="00B050"/>
      </a:dk2>
      <a:lt2>
        <a:srgbClr val="FFFFFF"/>
      </a:lt2>
      <a:accent1>
        <a:srgbClr val="00AF41"/>
      </a:accent1>
      <a:accent2>
        <a:srgbClr val="8FBF41"/>
      </a:accent2>
      <a:accent3>
        <a:srgbClr val="FFD500"/>
      </a:accent3>
      <a:accent4>
        <a:srgbClr val="DE2B29"/>
      </a:accent4>
      <a:accent5>
        <a:srgbClr val="F59A00"/>
      </a:accent5>
      <a:accent6>
        <a:srgbClr val="007BC4"/>
      </a:accent6>
      <a:hlink>
        <a:srgbClr val="007BC4"/>
      </a:hlink>
      <a:folHlink>
        <a:srgbClr val="6D3075"/>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1756_Defra_Powerpoint_template_v3.potx" id="{9FA114EF-0F28-45DA-BD28-1DBA18000EF3}" vid="{39D81AC2-6EAA-48ED-836F-6F337E5C2D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ContentCloud_WithdrawnBy xmlns="http://schemas.microsoft.com/sharepoint/v3">
      <UserInfo>
        <DisplayName/>
        <AccountId xsi:nil="true"/>
        <AccountType/>
      </UserInfo>
    </ContentCloud_WithdrawnBy>
    <ContentCloud_OrganisationString xmlns="44ba428f-c30f-44c8-8eab-a30b7390a267">9609</ContentCloud_OrganisationString>
    <ContentCloud_Approver1 xmlns="http://schemas.microsoft.com/sharepoint/v3">
      <UserInfo>
        <DisplayName>Broadhurst, Nigel</DisplayName>
        <AccountId>15075</AccountId>
        <AccountType/>
      </UserInfo>
    </ContentCloud_Approver1>
    <ContentCloud_ApprOrganisation2 xmlns="http://schemas.microsoft.com/sharepoint/v3" xsi:nil="true"/>
    <ContentCloud_Author xmlns="http://schemas.microsoft.com/sharepoint/v3">
      <UserInfo>
        <DisplayName>Broadhurst, Nigel</DisplayName>
        <AccountId>15075</AccountId>
        <AccountType/>
      </UserInfo>
    </ContentCloud_Author>
    <ContentCloud_UpdateNotice xmlns="http://schemas.microsoft.com/sharepoint/v3">Minor tweaks to colours to improve accessibility</ContentCloud_UpdateNotice>
    <ContentCloud_Audiences xmlns="http://schemas.microsoft.com/sharepoint/v3">
      <Value>Defra</Value>
    </ContentCloud_Audiences>
    <ContentCloud_Description xmlns="http://schemas.microsoft.com/sharepoint/v3">You must use this template for PowerPoint presentations so that we can make a consistent, professional impression.</ContentCloud_Description>
    <ContentCloud_WithdrawnDate xmlns="http://schemas.microsoft.com/sharepoint/v3" xsi:nil="true"/>
    <ContentCloud_ApprovedDate1 xmlns="http://schemas.microsoft.com/sharepoint/v3">2022-06-28T11:20:06+00:00</ContentCloud_ApprovedDate1>
    <ContentCloud_PrimaryContact xmlns="http://schemas.microsoft.com/sharepoint/v3">
      <UserInfo>
        <DisplayName>Broadhurst, Nigel</DisplayName>
        <AccountId>15075</AccountId>
        <AccountType/>
      </UserInfo>
      <UserInfo>
        <DisplayName>Jolly, Sam</DisplayName>
        <AccountId>2346</AccountId>
        <AccountType/>
      </UserInfo>
    </ContentCloud_PrimaryContact>
    <ContentCloud_LegacyDetails xmlns="http://schemas.microsoft.com/sharepoint/v3" xsi:nil="true"/>
    <ContentCloud_FormatType xmlns="http://schemas.microsoft.com/sharepoint/v3">PowerPoint presentation</ContentCloud_FormatType>
    <ContentCloud_ApprOrganisation3 xmlns="http://schemas.microsoft.com/sharepoint/v3" xsi:nil="true"/>
    <ContentCloud_Keywords xmlns="http://schemas.microsoft.com/sharepoint/v3" xsi:nil="true"/>
    <ContentCloud_Duration xmlns="http://schemas.microsoft.com/sharepoint/v3">0</ContentCloud_Duration>
    <ContentCloud_ApproverJobTitle4 xmlns="http://schemas.microsoft.com/sharepoint/v3" xsi:nil="true"/>
    <ContentCloud_PublishDate xmlns="http://schemas.microsoft.com/sharepoint/v3">2022-06-28T11:20:07+00:00</ContentCloud_PublishDate>
    <ContentCloud_Reference xmlns="http://schemas.microsoft.com/sharepoint/v3">LIT 17662</ContentCloud_Reference>
    <ContentCloud_RiskLevel xmlns="http://schemas.microsoft.com/sharepoint/v3">Low</ContentCloud_RiskLevel>
    <ContentCloud_Approver2 xmlns="http://schemas.microsoft.com/sharepoint/v3">
      <UserInfo>
        <DisplayName/>
        <AccountId xsi:nil="true"/>
        <AccountType/>
      </UserInfo>
    </ContentCloud_Approver2>
    <ContentCloud_ConsolidatedUrl xmlns="http://schemas.microsoft.com/sharepoint/v3">
      <Url xsi:nil="true"/>
      <Description xsi:nil="true"/>
    </ContentCloud_ConsolidatedUrl>
    <ContentCloud_ScheduledReviewDate xmlns="http://schemas.microsoft.com/sharepoint/v3">2024-09-07T23:00:00+00:00</ContentCloud_ScheduledReviewDate>
    <ContentCloud_LegacyReference xmlns="http://schemas.microsoft.com/sharepoint/v3">PowerPoint template</ContentCloud_LegacyReference>
    <ContentCloud_ChangeType xmlns="http://schemas.microsoft.com/sharepoint/v3">Very Minor</ContentCloud_ChangeType>
    <ContentCloud_WithdrawNotice xmlns="http://schemas.microsoft.com/sharepoint/v3" xsi:nil="true"/>
    <ContentCloud_ContentAssurer xmlns="http://schemas.microsoft.com/sharepoint/v3">
      <UserInfo>
        <DisplayName>Bourne, Adam</DisplayName>
        <AccountId>16881</AccountId>
        <AccountType/>
      </UserInfo>
    </ContentCloud_ContentAssurer>
    <ContentCloud_TemplateVersion xmlns="http://schemas.microsoft.com/sharepoint/v3">1.0</ContentCloud_TemplateVersion>
    <ContentCloud_ApprovedDate2 xmlns="http://schemas.microsoft.com/sharepoint/v3" xsi:nil="true"/>
    <ContentCloud_ApproverJobTitle3 xmlns="http://schemas.microsoft.com/sharepoint/v3" xsi:nil="true"/>
    <ContentCloud_WithdrawnReason xmlns="http://schemas.microsoft.com/sharepoint/v3" xsi:nil="true"/>
    <ContentCloud_SRO xmlns="http://schemas.microsoft.com/sharepoint/v3">
      <UserInfo>
        <DisplayName>Coughlin, Tasnim</DisplayName>
        <AccountId>20357</AccountId>
        <AccountType/>
      </UserInfo>
    </ContentCloud_SRO>
    <ContentCloud_ApprOrganisation1 xmlns="http://schemas.microsoft.com/sharepoint/v3">Natural England</ContentCloud_ApprOrganisation1>
    <ContentCloud_Approver3 xmlns="http://schemas.microsoft.com/sharepoint/v3">
      <UserInfo>
        <DisplayName/>
        <AccountId xsi:nil="true"/>
        <AccountType/>
      </UserInfo>
    </ContentCloud_Approver3>
    <ContentCloud_Approver4 xmlns="http://schemas.microsoft.com/sharepoint/v3">
      <UserInfo>
        <DisplayName/>
        <AccountId xsi:nil="true"/>
        <AccountType/>
      </UserInfo>
    </ContentCloud_Approver4>
    <ContentCloud_ApprOrganisation4 xmlns="http://schemas.microsoft.com/sharepoint/v3" xsi:nil="true"/>
    <ContentCloud_SecurityMarking xmlns="http://schemas.microsoft.com/sharepoint/v3">OFFICIAL</ContentCloud_SecurityMarking>
    <ContentCloud_ApproverJobTitle2 xmlns="http://schemas.microsoft.com/sharepoint/v3" xsi:nil="true"/>
    <ContentCloud_ApprovedDate3 xmlns="http://schemas.microsoft.com/sharepoint/v3" xsi:nil="true"/>
    <ContentCloud_ApprovedDate4 xmlns="http://schemas.microsoft.com/sharepoint/v3" xsi:nil="true"/>
    <ContentCloud_ApproverJobTitle1 xmlns="http://schemas.microsoft.com/sharepoint/v3">Subject Matter Expert</ContentCloud_ApproverJobTitle1>
    <_dlc_DocId xmlns="44ba428f-c30f-44c8-8eab-a30b7390a267">CONTENTCLOUD-190616497-16279</_dlc_DocId>
    <_dlc_DocIdUrl xmlns="44ba428f-c30f-44c8-8eab-a30b7390a267">
      <Url>https://defra.sharepoint.com/sites/def-contentcloud/_layouts/15/DocIdRedir.aspx?ID=CONTENTCLOUD-190616497-16279</Url>
      <Description>CONTENTCLOUD-190616497-16279</Description>
    </_dlc_DocIdUrl>
    <ContentCloud_ContributorIds xmlns="http://schemas.microsoft.com/sharepoint/v3" xsi:nil="true"/>
    <ContentCloud_ApproverComment1 xmlns="http://schemas.microsoft.com/sharepoint/v3">All changes approved.</ContentCloud_ApproverComment1>
    <ContentCloud_ApproverComment2 xmlns="http://schemas.microsoft.com/sharepoint/v3" xsi:nil="true"/>
    <ContentCloud_ApproverJobTitle5 xmlns="http://schemas.microsoft.com/sharepoint/v3" xsi:nil="true"/>
    <ContentCloud_AssurerComment xmlns="http://schemas.microsoft.com/sharepoint/v3">I have added the document metadata to slide 1 as is the agreed style for PowerPoint decks</ContentCloud_AssurerComment>
    <ContentCloud_SubmitDate xmlns="http://schemas.microsoft.com/sharepoint/v3">2022-06-24T11:40:16+00:00</ContentCloud_SubmitDate>
    <ContentCloud_ApproverComment3 xmlns="http://schemas.microsoft.com/sharepoint/v3" xsi:nil="true"/>
    <ContentCloud_ApproverComment4 xmlns="http://schemas.microsoft.com/sharepoint/v3" xsi:nil="true"/>
    <ContentCloud_PublishOnApproval xmlns="http://schemas.microsoft.com/sharepoint/v3">true</ContentCloud_PublishOnApproval>
    <ContentCloud_Contributors xmlns="http://schemas.microsoft.com/sharepoint/v3">
      <UserInfo>
        <DisplayName/>
        <AccountId xsi:nil="true"/>
        <AccountType/>
      </UserInfo>
    </ContentCloud_Contributors>
    <ContentCloud_ApproverComment5 xmlns="http://schemas.microsoft.com/sharepoint/v3" xsi:nil="true"/>
    <ContentCloud_CommentToApprover xmlns="http://schemas.microsoft.com/sharepoint/v3" xsi:nil="true"/>
    <ContentCloud_SharedWith xmlns="http://schemas.microsoft.com/sharepoint/v3" xsi:nil="true"/>
    <ContentCloud_DocumentTitleLink xmlns="http://schemas.microsoft.com/sharepoint/v3">
      <Url>https://defra.sharepoint.com/sites/def-contentcloud/_layouts/15/DocIdRedir.aspx?ID=CONTENTCLOUD-190616497-16279</Url>
      <Description>Corporate documents: PowerPoint template</Description>
    </ContentCloud_DocumentTitleLink>
    <ContentCloud_ScheduledReviewedBy xmlns="http://schemas.microsoft.com/sharepoint/v3">
      <UserInfo>
        <DisplayName/>
        <AccountId xsi:nil="true"/>
        <AccountType/>
      </UserInfo>
    </ContentCloud_ScheduledReviewedBy>
    <ContentCloud_MetadataItemId xmlns="http://schemas.microsoft.com/sharepoint/v3">15103</ContentCloud_MetadataItemId>
    <ContentCloud_PrimaryContactIds xmlns="http://schemas.microsoft.com/sharepoint/v3" xsi:nil="true"/>
    <ContentCloud_Submitter xmlns="http://schemas.microsoft.com/sharepoint/v3">
      <UserInfo>
        <DisplayName>Broadhurst, Nigel</DisplayName>
        <AccountId>15075</AccountId>
        <AccountType/>
      </UserInfo>
    </ContentCloud_Submitter>
    <DLCPolicyLabelLock xmlns="c78a0cd0-2680-45d0-a254-38b105a1c2de" xsi:nil="true"/>
    <ContentCloud_WithdrawOnApproval xmlns="http://schemas.microsoft.com/sharepoint/v3">true</ContentCloud_WithdrawOnApproval>
    <ContentCloud_ScheduledReviewType xmlns="http://schemas.microsoft.com/sharepoint/v3" xsi:nil="true"/>
    <ContentCloud_Status xmlns="http://schemas.microsoft.com/sharepoint/v3">Final</ContentCloud_Status>
    <ContentCloud_RatingsCount xmlns="http://schemas.microsoft.com/sharepoint/v3" xsi:nil="true"/>
    <ContentCloud_OtherApprovers xmlns="http://schemas.microsoft.com/sharepoint/v3">
      <UserInfo>
        <DisplayName/>
        <AccountId xsi:nil="true"/>
        <AccountType/>
      </UserInfo>
    </ContentCloud_OtherApprovers>
    <ContentCloud_ReceivedFrom xmlns="http://schemas.microsoft.com/sharepoint/v3">
      <UserInfo>
        <DisplayName>Broadhurst, Nigel</DisplayName>
        <AccountId>15075</AccountId>
        <AccountType/>
      </UserInfo>
    </ContentCloud_ReceivedFrom>
    <ContentCloud_UpdatesNumber xmlns="http://schemas.microsoft.com/sharepoint/v3">22</ContentCloud_UpdatesNumber>
    <ContentCloud_Migrated xmlns="http://schemas.microsoft.com/sharepoint/v3">true</ContentCloud_Migrated>
    <PublishingExpirationDate xmlns="http://schemas.microsoft.com/sharepoint/v3" xsi:nil="true"/>
    <ContentCloud_TEDBeforeSRD xmlns="http://schemas.microsoft.com/sharepoint/v3" xsi:nil="true"/>
    <ContentCloud_RelatedSites xmlns="44ba428f-c30f-44c8-8eab-a30b7390a267" xsi:nil="true"/>
    <ContentCloud_TempExtDate xmlns="http://schemas.microsoft.com/sharepoint/v3" xsi:nil="true"/>
    <PublishingStartDate xmlns="http://schemas.microsoft.com/sharepoint/v3" xsi:nil="true"/>
    <ContentCloud_Approvers xmlns="http://schemas.microsoft.com/sharepoint/v3">
      <UserInfo>
        <DisplayName/>
        <AccountId xsi:nil="true"/>
        <AccountType/>
      </UserInfo>
    </ContentCloud_Approvers>
    <ContentCloud_Approver5 xmlns="http://schemas.microsoft.com/sharepoint/v3">
      <UserInfo>
        <DisplayName/>
        <AccountId xsi:nil="true"/>
        <AccountType/>
      </UserInfo>
    </ContentCloud_Approver5>
    <ContentCloud_ApprOrganisation5 xmlns="http://schemas.microsoft.com/sharepoint/v3" xsi:nil="true"/>
    <ContentCloud_Rating xmlns="http://schemas.microsoft.com/sharepoint/v3" xsi:nil="true"/>
    <ContentCloud_MetadataCTypeName xmlns="http://schemas.microsoft.com/sharepoint/v3">Template</ContentCloud_MetadataCTypeName>
    <ContentCloud_LastReviewedOnDate xmlns="http://schemas.microsoft.com/sharepoint/v3" xsi:nil="true"/>
    <ContentCloud_ApprovedDate5 xmlns="http://schemas.microsoft.com/sharepoint/v3" xsi:nil="true"/>
    <DLCPolicyLabelClientValue xmlns="c78a0cd0-2680-45d0-a254-38b105a1c2de" xsi:nil="true"/>
    <DLCPolicyLabelValue xmlns="c78a0cd0-2680-45d0-a254-38b105a1c2de">2.0</DLCPolicyLabelValue>
    <ContentCloud_Coverage xmlns="http://schemas.microsoft.com/sharepoint/v3">
      <Value>England</Value>
    </ContentCloud_Coverage>
    <ContentCloud_Language xmlns="http://schemas.microsoft.com/sharepoint/v3">
      <Value>English</Value>
    </ContentCloud_Language>
    <ContentCloud_NewDraftNumber xmlns="http://schemas.microsoft.com/sharepoint/v3" xsi:nil="true"/>
    <lcf76f155ced4ddcb4097134ff3c332f xmlns="c78a0cd0-2680-45d0-a254-38b105a1c2de" xsi:nil="true"/>
    <TaxCatchAll xmlns="662745e8-e224-48e8-a2e3-254862b8c2f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 - Document - PowerPoint" ma:contentTypeID="0x010100D5A45896ADA143F9BF5F69E7D3C3FE4B00DA008D50AAE045838540FF582C3D468B00A1F7266454B30C4DBB103FFDCDBCB00B" ma:contentTypeVersion="108" ma:contentTypeDescription="Templates are documents for staff to complete, includes forms." ma:contentTypeScope="" ma:versionID="e28e1661c04026d862766a38fc657186">
  <xsd:schema xmlns:xsd="http://www.w3.org/2001/XMLSchema" xmlns:xs="http://www.w3.org/2001/XMLSchema" xmlns:p="http://schemas.microsoft.com/office/2006/metadata/properties" xmlns:ns1="http://schemas.microsoft.com/sharepoint/v3" xmlns:ns2="44ba428f-c30f-44c8-8eab-a30b7390a267" xmlns:ns3="c78a0cd0-2680-45d0-a254-38b105a1c2de" xmlns:ns4="662745e8-e224-48e8-a2e3-254862b8c2f5" targetNamespace="http://schemas.microsoft.com/office/2006/metadata/properties" ma:root="true" ma:fieldsID="c341752b71bb7feaa866f270a9e1ebbe" ns1:_="" ns2:_="" ns3:_="" ns4:_="">
    <xsd:import namespace="http://schemas.microsoft.com/sharepoint/v3"/>
    <xsd:import namespace="44ba428f-c30f-44c8-8eab-a30b7390a267"/>
    <xsd:import namespace="c78a0cd0-2680-45d0-a254-38b105a1c2de"/>
    <xsd:import namespace="662745e8-e224-48e8-a2e3-254862b8c2f5"/>
    <xsd:element name="properties">
      <xsd:complexType>
        <xsd:sequence>
          <xsd:element name="documentManagement">
            <xsd:complexType>
              <xsd:all>
                <xsd:element ref="ns1:ContentCloud_SRO" minOccurs="0"/>
                <xsd:element ref="ns1:ContentCloud_DocumentTitleLink" minOccurs="0"/>
                <xsd:element ref="ns1:ContentCloud_Author" minOccurs="0"/>
                <xsd:element ref="ns1:ContentCloud_Contributors" minOccurs="0"/>
                <xsd:element ref="ns1:ContentCloud_PublishDate" minOccurs="0"/>
                <xsd:element ref="ns1:ContentCloud_Coverage" minOccurs="0"/>
                <xsd:element ref="ns1:ContentCloud_Language" minOccurs="0"/>
                <xsd:element ref="ns1:ContentCloud_LastReviewedOnDate" minOccurs="0"/>
                <xsd:element ref="ns1:ContentCloud_ScheduledReviewDate" minOccurs="0"/>
                <xsd:element ref="ns1:ContentCloud_ScheduledReviewedBy" minOccurs="0"/>
                <xsd:element ref="ns1:ContentCloud_UpdateNotice" minOccurs="0"/>
                <xsd:element ref="ns1:ContentCloud_Description" minOccurs="0"/>
                <xsd:element ref="ns1:ContentCloud_Reference" minOccurs="0"/>
                <xsd:element ref="ns1:ContentCloud_LegacyReference" minOccurs="0"/>
                <xsd:element ref="ns1:ContentCloud_TemplateVersion" minOccurs="0"/>
                <xsd:element ref="ns1:ContentCloud_FormatType" minOccurs="0"/>
                <xsd:element ref="ns1:ContentCloud_SecurityMarking" minOccurs="0"/>
                <xsd:element ref="ns1:ContentCloud_ScheduledReviewType" minOccurs="0"/>
                <xsd:element ref="ns1:ContentCloud_ChangeType" minOccurs="0"/>
                <xsd:element ref="ns1:ContentCloud_RiskLevel" minOccurs="0"/>
                <xsd:element ref="ns1:ContentCloud_Status" minOccurs="0"/>
                <xsd:element ref="ns1:ContentCloud_WithdrawnBy" minOccurs="0"/>
                <xsd:element ref="ns1:ContentCloud_WithdrawnDate" minOccurs="0"/>
                <xsd:element ref="ns1:ContentCloud_WithdrawNotice" minOccurs="0"/>
                <xsd:element ref="ns1:ContentCloud_Rating" minOccurs="0"/>
                <xsd:element ref="ns1:ContentCloud_RatingsCount" minOccurs="0"/>
                <xsd:element ref="ns2:ContentCloud_OrganisationString" minOccurs="0"/>
                <xsd:element ref="ns1:ContentCloud_PrimaryContact" minOccurs="0"/>
                <xsd:element ref="ns1:ContentCloud_Approvers" minOccurs="0"/>
                <xsd:element ref="ns1:ContentCloud_OtherApprovers" minOccurs="0"/>
                <xsd:element ref="ns1:ContentCloud_ContentAssurer" minOccurs="0"/>
                <xsd:element ref="ns1:ContentCloud_MetadataItemId" minOccurs="0"/>
                <xsd:element ref="ns1:ContentCloud_Audiences" minOccurs="0"/>
                <xsd:element ref="ns2:ContentCloud_RelatedSites" minOccurs="0"/>
                <xsd:element ref="ns1:ContentCloud_Approver1" minOccurs="0"/>
                <xsd:element ref="ns1:ContentCloud_ApprovedDate1" minOccurs="0"/>
                <xsd:element ref="ns1:ContentCloud_ApproverJobTitle1" minOccurs="0"/>
                <xsd:element ref="ns1:ContentCloud_ApprOrganisation1" minOccurs="0"/>
                <xsd:element ref="ns1:ContentCloud_ApproverComment1" minOccurs="0"/>
                <xsd:element ref="ns1:ContentCloud_Approver2" minOccurs="0"/>
                <xsd:element ref="ns1:ContentCloud_ApprovedDate2" minOccurs="0"/>
                <xsd:element ref="ns1:ContentCloud_ApproverJobTitle2" minOccurs="0"/>
                <xsd:element ref="ns1:ContentCloud_ApprOrganisation2" minOccurs="0"/>
                <xsd:element ref="ns1:ContentCloud_ApproverComment2" minOccurs="0"/>
                <xsd:element ref="ns1:ContentCloud_Approver3" minOccurs="0"/>
                <xsd:element ref="ns1:ContentCloud_ApprovedDate3" minOccurs="0"/>
                <xsd:element ref="ns1:ContentCloud_ApproverJobTitle3" minOccurs="0"/>
                <xsd:element ref="ns1:ContentCloud_ApprOrganisation3" minOccurs="0"/>
                <xsd:element ref="ns1:ContentCloud_ApproverComment3" minOccurs="0"/>
                <xsd:element ref="ns1:ContentCloud_Approver4" minOccurs="0"/>
                <xsd:element ref="ns1:ContentCloud_ApprovedDate4" minOccurs="0"/>
                <xsd:element ref="ns1:ContentCloud_ApproverJobTitle4" minOccurs="0"/>
                <xsd:element ref="ns1:ContentCloud_ApprOrganisation4" minOccurs="0"/>
                <xsd:element ref="ns1:ContentCloud_ApproverComment4" minOccurs="0"/>
                <xsd:element ref="ns1:ContentCloud_Approver5" minOccurs="0"/>
                <xsd:element ref="ns1:ContentCloud_ApprovedDate5" minOccurs="0"/>
                <xsd:element ref="ns1:ContentCloud_ApproverJobTitle5" minOccurs="0"/>
                <xsd:element ref="ns1:ContentCloud_ApprOrganisation5" minOccurs="0"/>
                <xsd:element ref="ns1:ContentCloud_ApproverComment5" minOccurs="0"/>
                <xsd:element ref="ns1:ContentCloud_AssurerComment" minOccurs="0"/>
                <xsd:element ref="ns1:ContentCloud_WithdrawnReason" minOccurs="0"/>
                <xsd:element ref="ns1:ContentCloud_Keywords" minOccurs="0"/>
                <xsd:element ref="ns1:ContentCloud_CommentToApprover" minOccurs="0"/>
                <xsd:element ref="ns1:ContentCloud_PublishOnApproval" minOccurs="0"/>
                <xsd:element ref="ns1:ContentCloud_UpdatesNumber" minOccurs="0"/>
                <xsd:element ref="ns1:ContentCloud_MetadataCTypeName" minOccurs="0"/>
                <xsd:element ref="ns1:ContentCloud_SubmitDate" minOccurs="0"/>
                <xsd:element ref="ns1:ContentCloud_ContributorIds" minOccurs="0"/>
                <xsd:element ref="ns1:ContentCloud_PrimaryContactIds" minOccurs="0"/>
                <xsd:element ref="ns1:ContentCloud_WithdrawOnApproval" minOccurs="0"/>
                <xsd:element ref="ns1:ContentCloud_ConsolidatedUrl" minOccurs="0"/>
                <xsd:element ref="ns1:ContentCloud_TempExtDate" minOccurs="0"/>
                <xsd:element ref="ns1:ContentCloud_SharedWith" minOccurs="0"/>
                <xsd:element ref="ns1:ContentCloud_Duration" minOccurs="0"/>
                <xsd:element ref="ns1:ContentCloud_Submitter" minOccurs="0"/>
                <xsd:element ref="ns1:ContentCloud_LegacyDetails" minOccurs="0"/>
                <xsd:element ref="ns1:ContentCloud_TEDBeforeSRD" minOccurs="0"/>
                <xsd:element ref="ns1:ContentCloud_Migrated" minOccurs="0"/>
                <xsd:element ref="ns1:ContentCloud_ReceivedFrom" minOccurs="0"/>
                <xsd:element ref="ns1:ContentCloud_NewDraftNumber" minOccurs="0"/>
                <xsd:element ref="ns1:PublishingExpirationDate" minOccurs="0"/>
                <xsd:element ref="ns1:_dlc_Exempt" minOccurs="0"/>
                <xsd:element ref="ns3:DLCPolicyLabelValue" minOccurs="0"/>
                <xsd:element ref="ns3:DLCPolicyLabelClientValue" minOccurs="0"/>
                <xsd:element ref="ns3:DLCPolicyLabelLock" minOccurs="0"/>
                <xsd:element ref="ns2:_dlc_DocId" minOccurs="0"/>
                <xsd:element ref="ns2:_dlc_DocIdUrl" minOccurs="0"/>
                <xsd:element ref="ns2:_dlc_DocIdPersistId" minOccurs="0"/>
                <xsd:element ref="ns1:PublishingStartDate"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ntentCloud_SRO" ma:index="0" nillable="true" ma:displayName="Senior Responsible Owner (SRO)" ma:description="Senior Responsible Owner (SRO)" ma:indexed="true" ma:internalName="ContentCloud_SRO">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DocumentTitleLink" ma:index="1" nillable="true" ma:displayName="Title" ma:format="Hyperlink" ma:internalName="ContentCloud_DocumentTitleLink">
      <xsd:complexType>
        <xsd:complexContent>
          <xsd:extension base="dms:URL">
            <xsd:sequence>
              <xsd:element name="Url" type="dms:ValidUrl" minOccurs="0" nillable="true"/>
              <xsd:element name="Description" type="xsd:string" nillable="true"/>
            </xsd:sequence>
          </xsd:extension>
        </xsd:complexContent>
      </xsd:complexType>
    </xsd:element>
    <xsd:element name="ContentCloud_Author" ma:index="2" nillable="true" ma:displayName="Author" ma:description="Document Author" ma:indexed="true" ma:internalName="ContentCloud_Auth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Contributors" ma:index="3" nillable="true" ma:displayName="Contributor(s)" ma:description="Document Author" ma:internalName="ContentCloud_Contributo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PublishDate" ma:index="4" nillable="true" ma:displayName="Publish date" ma:description="Publish date" ma:format="DateOnly" ma:indexed="true" ma:internalName="ContentCloud_PublishDate">
      <xsd:simpleType>
        <xsd:restriction base="dms:DateTime"/>
      </xsd:simpleType>
    </xsd:element>
    <xsd:element name="ContentCloud_Coverage" ma:index="5" nillable="true" ma:displayName="Coverage" ma:description="" ma:internalName="ContentCloud_Coverage">
      <xsd:complexType>
        <xsd:complexContent>
          <xsd:extension base="dms:MultiChoice">
            <xsd:sequence>
              <xsd:element name="Value" maxOccurs="unbounded" minOccurs="0" nillable="true">
                <xsd:simpleType>
                  <xsd:restriction base="dms:Choice">
                    <xsd:enumeration value="England"/>
                    <xsd:enumeration value="Scotland"/>
                    <xsd:enumeration value="Wales"/>
                  </xsd:restriction>
                </xsd:simpleType>
              </xsd:element>
            </xsd:sequence>
          </xsd:extension>
        </xsd:complexContent>
      </xsd:complexType>
    </xsd:element>
    <xsd:element name="ContentCloud_Language" ma:index="6" nillable="true" ma:displayName="Language" ma:description="" ma:internalName="ContentCloud_Language">
      <xsd:complexType>
        <xsd:complexContent>
          <xsd:extension base="dms:MultiChoice">
            <xsd:sequence>
              <xsd:element name="Value" maxOccurs="unbounded" minOccurs="0" nillable="true">
                <xsd:simpleType>
                  <xsd:restriction base="dms:Choice">
                    <xsd:enumeration value="English"/>
                    <xsd:enumeration value="Welsh"/>
                  </xsd:restriction>
                </xsd:simpleType>
              </xsd:element>
            </xsd:sequence>
          </xsd:extension>
        </xsd:complexContent>
      </xsd:complexType>
    </xsd:element>
    <xsd:element name="ContentCloud_LastReviewedOnDate" ma:index="7" nillable="true" ma:displayName="Last reviewed on" ma:description="Last Reviewed On" ma:format="DateOnly" ma:internalName="ContentCloud_LastReviewedOnDate">
      <xsd:simpleType>
        <xsd:restriction base="dms:DateTime"/>
      </xsd:simpleType>
    </xsd:element>
    <xsd:element name="ContentCloud_ScheduledReviewDate" ma:index="8" nillable="true" ma:displayName="Scheduled review date" ma:description="This is the date that the review date was changed or last reviewed" ma:format="DateOnly" ma:indexed="true" ma:internalName="ContentCloud_ScheduledReviewDate">
      <xsd:simpleType>
        <xsd:restriction base="dms:DateTime"/>
      </xsd:simpleType>
    </xsd:element>
    <xsd:element name="ContentCloud_ScheduledReviewedBy" ma:index="9" nillable="true" ma:displayName="Scheduled reviewed by" ma:description="Scheduled Reviewed By" ma:internalName="ContentCloud_ScheduledReview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UpdateNotice" ma:index="10" nillable="true" ma:displayName="Update notice" ma:description="Why the content has been replaced, e.g. whats changed between versions." ma:internalName="ContentCloud_UpdateNotice">
      <xsd:simpleType>
        <xsd:restriction base="dms:Text">
          <xsd:maxLength value="255"/>
        </xsd:restriction>
      </xsd:simpleType>
    </xsd:element>
    <xsd:element name="ContentCloud_Description" ma:index="11" nillable="true" ma:displayName="Description" ma:internalName="ContentCloud_Description">
      <xsd:simpleType>
        <xsd:restriction base="dms:Text">
          <xsd:maxLength value="140"/>
        </xsd:restriction>
      </xsd:simpleType>
    </xsd:element>
    <xsd:element name="ContentCloud_Reference" ma:index="12" nillable="true" ma:displayName="Reference" ma:description="A sequential, unchangable reference number with a prefix, starting at a configurable value on settings list." ma:indexed="true" ma:internalName="ContentCloud_Reference">
      <xsd:simpleType>
        <xsd:restriction base="dms:Text">
          <xsd:maxLength value="255"/>
        </xsd:restriction>
      </xsd:simpleType>
    </xsd:element>
    <xsd:element name="ContentCloud_LegacyReference" ma:index="13" nillable="true" ma:displayName="Legacy reference" ma:description="" ma:internalName="ContentCloud_LegacyReference">
      <xsd:simpleType>
        <xsd:restriction base="dms:Note"/>
      </xsd:simpleType>
    </xsd:element>
    <xsd:element name="ContentCloud_TemplateVersion" ma:index="14" nillable="true" ma:displayName="Template version" ma:description="To show which version of the template that content is using." ma:internalName="ContentCloud_TemplateVersion">
      <xsd:simpleType>
        <xsd:restriction base="dms:Text">
          <xsd:maxLength value="255"/>
        </xsd:restriction>
      </xsd:simpleType>
    </xsd:element>
    <xsd:element name="ContentCloud_FormatType" ma:index="15" nillable="true" ma:displayName="Format type" ma:description="" ma:format="Dropdown" ma:indexed="true" ma:internalName="ContentCloud_FormatType">
      <xsd:simpleType>
        <xsd:restriction base="dms:Choice">
          <xsd:enumeration value="Word document"/>
          <xsd:enumeration value="Excel spreadsheet"/>
          <xsd:enumeration value="PowerPoint presentation"/>
          <xsd:enumeration value="Webpage text"/>
          <xsd:enumeration value="Video"/>
          <xsd:enumeration value="Other"/>
        </xsd:restriction>
      </xsd:simpleType>
    </xsd:element>
    <xsd:element name="ContentCloud_SecurityMarking" ma:index="16" nillable="true" ma:displayName="Security marking" ma:description="" ma:format="Dropdown" ma:indexed="true" ma:internalName="ContentCloud_SecurityMarking">
      <xsd:simpleType>
        <xsd:union memberTypes="dms:Text">
          <xsd:simpleType>
            <xsd:restriction base="dms:Choice">
              <xsd:enumeration value="OFFICIAL"/>
              <xsd:enumeration value="OFFICIAL-SENSITIVE"/>
            </xsd:restriction>
          </xsd:simpleType>
        </xsd:union>
      </xsd:simpleType>
    </xsd:element>
    <xsd:element name="ContentCloud_ScheduledReviewType" ma:index="17" nillable="true" ma:displayName="Scheduled review type" ma:description="" ma:format="Dropdown" ma:internalName="ContentCloud_ScheduledReviewType">
      <xsd:simpleType>
        <xsd:restriction base="dms:Choice">
          <xsd:enumeration value="Reviewed - no changes"/>
          <xsd:enumeration value="Reviewed - changes made"/>
        </xsd:restriction>
      </xsd:simpleType>
    </xsd:element>
    <xsd:element name="ContentCloud_ChangeType" ma:index="18" nillable="true" ma:displayName="Change type" ma:description="" ma:format="Dropdown" ma:internalName="ContentCloud_ChangeType">
      <xsd:simpleType>
        <xsd:restriction base="dms:Choice">
          <xsd:enumeration value="New - no change"/>
          <xsd:enumeration value="Major"/>
          <xsd:enumeration value="Minor"/>
          <xsd:enumeration value="Very Minor"/>
        </xsd:restriction>
      </xsd:simpleType>
    </xsd:element>
    <xsd:element name="ContentCloud_RiskLevel" ma:index="19" nillable="true" ma:displayName="Risk level" ma:description="" ma:format="Dropdown" ma:internalName="ContentCloud_RiskLevel">
      <xsd:simpleType>
        <xsd:restriction base="dms:Choice">
          <xsd:enumeration value="Very High"/>
          <xsd:enumeration value="High"/>
          <xsd:enumeration value="Medium"/>
          <xsd:enumeration value="Low"/>
          <xsd:enumeration value="Very Low"/>
        </xsd:restriction>
      </xsd:simpleType>
    </xsd:element>
    <xsd:element name="ContentCloud_Status" ma:index="20" nillable="true" ma:displayName="Status" ma:description="" ma:format="Dropdown" ma:indexed="true" ma:internalName="ContentCloud_Status">
      <xsd:simpleType>
        <xsd:restriction base="dms:Choice">
          <xsd:enumeration value="Draft"/>
          <xsd:enumeration value="Pending assurance"/>
          <xsd:enumeration value="Pending approval"/>
          <xsd:enumeration value="Final"/>
          <xsd:enumeration value="Pending scheduled publication"/>
          <xsd:enumeration value="Pending external upload"/>
          <xsd:enumeration value="Pending external withdraw"/>
          <xsd:enumeration value="Pending approval for withdrawal"/>
          <xsd:enumeration value="Withdrawn"/>
          <xsd:enumeration value="Pending scheduled withdrawal"/>
        </xsd:restriction>
      </xsd:simpleType>
    </xsd:element>
    <xsd:element name="ContentCloud_WithdrawnBy" ma:index="21" nillable="true" ma:displayName="Withdrawn by" ma:description="" ma:internalName="ContentCloud_Withdrawn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WithdrawnDate" ma:index="22" nillable="true" ma:displayName="Withdrawn date" ma:description="" ma:format="DateOnly" ma:internalName="ContentCloud_WithdrawnDate">
      <xsd:simpleType>
        <xsd:restriction base="dms:DateTime"/>
      </xsd:simpleType>
    </xsd:element>
    <xsd:element name="ContentCloud_WithdrawNotice" ma:index="23" nillable="true" ma:displayName="Withdraw notice" ma:description="Why the content has been withdrawn. If the content has been merged into another document then they will only place a link here." ma:internalName="ContentCloud_WithdrawNotice">
      <xsd:simpleType>
        <xsd:restriction base="dms:Text">
          <xsd:maxLength value="255"/>
        </xsd:restriction>
      </xsd:simpleType>
    </xsd:element>
    <xsd:element name="ContentCloud_Rating" ma:index="24" nillable="true" ma:displayName="Rating" ma:decimals="1" ma:description="" ma:internalName="ContentCloud_Rating">
      <xsd:simpleType>
        <xsd:restriction base="dms:Number">
          <xsd:maxInclusive value="5"/>
          <xsd:minInclusive value="0"/>
        </xsd:restriction>
      </xsd:simpleType>
    </xsd:element>
    <xsd:element name="ContentCloud_RatingsCount" ma:index="25" nillable="true" ma:displayName="Ratings count" ma:decimals="0" ma:description="" ma:internalName="ContentCloud_RatingsCount">
      <xsd:simpleType>
        <xsd:restriction base="dms:Number">
          <xsd:minInclusive value="0"/>
        </xsd:restriction>
      </xsd:simpleType>
    </xsd:element>
    <xsd:element name="ContentCloud_PrimaryContact" ma:index="27" nillable="true" ma:displayName="Primary contact" ma:description="" ma:internalName="ContentCloud_PrimaryContact">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Approvers" ma:index="28" nillable="true" ma:displayName="Approvers" ma:description="" ma:internalName="ContentCloud_Approv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OtherApprovers" ma:index="29" nillable="true" ma:displayName="Other approvers" ma:description="" ma:internalName="ContentCloud_OtherApprov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ContentAssurer" ma:index="30" nillable="true" ma:displayName="Content assurer" ma:description="" ma:indexed="true" ma:internalName="ContentCloud_ContentAssur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MetadataItemId" ma:index="31" nillable="true" ma:displayName="Document metadata item id" ma:description="Unique id of the Content Cloud document metadata item." ma:indexed="true" ma:internalName="ContentCloud_MetadataItemId">
      <xsd:simpleType>
        <xsd:restriction base="dms:Number"/>
      </xsd:simpleType>
    </xsd:element>
    <xsd:element name="ContentCloud_Audiences" ma:index="32" nillable="true" ma:displayName="Audience" ma:description="" ma:internalName="ContentCloud_Audiences">
      <xsd:complexType>
        <xsd:complexContent>
          <xsd:extension base="dms:MultiChoice">
            <xsd:sequence>
              <xsd:element name="Value" maxOccurs="unbounded" minOccurs="0" nillable="true">
                <xsd:simpleType>
                  <xsd:restriction base="dms:Choice">
                    <xsd:enumeration value="APHA"/>
                    <xsd:enumeration value="Committee on Climate Change"/>
                    <xsd:enumeration value="Defra"/>
                    <xsd:enumeration value="Environment Agency"/>
                    <xsd:enumeration value="Marine Management Organisation"/>
                    <xsd:enumeration value="Natural England"/>
                    <xsd:enumeration value="RPA"/>
                    <xsd:enumeration value="VMD"/>
                  </xsd:restriction>
                </xsd:simpleType>
              </xsd:element>
            </xsd:sequence>
          </xsd:extension>
        </xsd:complexContent>
      </xsd:complexType>
    </xsd:element>
    <xsd:element name="ContentCloud_Approver1" ma:index="34" nillable="true" ma:displayName="Approver 1" ma:description="" ma:internalName="ContentCloud_Approver1">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ApprovedDate1" ma:index="35" nillable="true" ma:displayName="Approved date 1" ma:description="Approved date 1" ma:format="DateOnly" ma:indexed="true" ma:internalName="ContentCloud_ApprovedDate1">
      <xsd:simpleType>
        <xsd:restriction base="dms:DateTime"/>
      </xsd:simpleType>
    </xsd:element>
    <xsd:element name="ContentCloud_ApproverJobTitle1" ma:index="36" nillable="true" ma:displayName="Approver job title 1" ma:description="" ma:internalName="ContentCloud_ApproverJobTitle1">
      <xsd:simpleType>
        <xsd:restriction base="dms:Text">
          <xsd:maxLength value="255"/>
        </xsd:restriction>
      </xsd:simpleType>
    </xsd:element>
    <xsd:element name="ContentCloud_ApprOrganisation1" ma:index="37" nillable="true" ma:displayName="Approver organisation 1" ma:description="" ma:internalName="ContentCloud_ApprOrganisation1">
      <xsd:simpleType>
        <xsd:restriction base="dms:Text">
          <xsd:maxLength value="255"/>
        </xsd:restriction>
      </xsd:simpleType>
    </xsd:element>
    <xsd:element name="ContentCloud_ApproverComment1" ma:index="38" nillable="true" ma:displayName="Approver comment 1" ma:description="" ma:internalName="ContentCloud_ApproverComment1">
      <xsd:simpleType>
        <xsd:restriction base="dms:Note">
          <xsd:maxLength value="2000"/>
        </xsd:restriction>
      </xsd:simpleType>
    </xsd:element>
    <xsd:element name="ContentCloud_Approver2" ma:index="39" nillable="true" ma:displayName="Approver 2" ma:description="" ma:internalName="ContentCloud_Approver2">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ApprovedDate2" ma:index="40" nillable="true" ma:displayName="Approved date 2" ma:description="Approved date 2" ma:format="DateOnly" ma:internalName="ContentCloud_ApprovedDate2">
      <xsd:simpleType>
        <xsd:restriction base="dms:DateTime"/>
      </xsd:simpleType>
    </xsd:element>
    <xsd:element name="ContentCloud_ApproverJobTitle2" ma:index="41" nillable="true" ma:displayName="Approver job title 2" ma:description="" ma:internalName="ContentCloud_ApproverJobTitle2">
      <xsd:simpleType>
        <xsd:restriction base="dms:Text">
          <xsd:maxLength value="255"/>
        </xsd:restriction>
      </xsd:simpleType>
    </xsd:element>
    <xsd:element name="ContentCloud_ApprOrganisation2" ma:index="42" nillable="true" ma:displayName="Approver organisation 2" ma:description="" ma:internalName="ContentCloud_ApprOrganisation2">
      <xsd:simpleType>
        <xsd:restriction base="dms:Text">
          <xsd:maxLength value="255"/>
        </xsd:restriction>
      </xsd:simpleType>
    </xsd:element>
    <xsd:element name="ContentCloud_ApproverComment2" ma:index="43" nillable="true" ma:displayName="Approver comment 2" ma:description="" ma:internalName="ContentCloud_ApproverComment2">
      <xsd:simpleType>
        <xsd:restriction base="dms:Note">
          <xsd:maxLength value="2000"/>
        </xsd:restriction>
      </xsd:simpleType>
    </xsd:element>
    <xsd:element name="ContentCloud_Approver3" ma:index="44" nillable="true" ma:displayName="Approver 3" ma:description="" ma:internalName="ContentCloud_Approver3">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ApprovedDate3" ma:index="45" nillable="true" ma:displayName="Approved date 3" ma:description="Approved date 3" ma:format="DateOnly" ma:internalName="ContentCloud_ApprovedDate3">
      <xsd:simpleType>
        <xsd:restriction base="dms:DateTime"/>
      </xsd:simpleType>
    </xsd:element>
    <xsd:element name="ContentCloud_ApproverJobTitle3" ma:index="46" nillable="true" ma:displayName="Approver job title 3" ma:description="" ma:internalName="ContentCloud_ApproverJobTitle3">
      <xsd:simpleType>
        <xsd:restriction base="dms:Text">
          <xsd:maxLength value="255"/>
        </xsd:restriction>
      </xsd:simpleType>
    </xsd:element>
    <xsd:element name="ContentCloud_ApprOrganisation3" ma:index="47" nillable="true" ma:displayName="Approver organisation 3" ma:description="" ma:internalName="ContentCloud_ApprOrganisation3">
      <xsd:simpleType>
        <xsd:restriction base="dms:Text">
          <xsd:maxLength value="255"/>
        </xsd:restriction>
      </xsd:simpleType>
    </xsd:element>
    <xsd:element name="ContentCloud_ApproverComment3" ma:index="48" nillable="true" ma:displayName="Approver comment 3" ma:description="" ma:internalName="ContentCloud_ApproverComment3">
      <xsd:simpleType>
        <xsd:restriction base="dms:Note">
          <xsd:maxLength value="2000"/>
        </xsd:restriction>
      </xsd:simpleType>
    </xsd:element>
    <xsd:element name="ContentCloud_Approver4" ma:index="49" nillable="true" ma:displayName="Approver 4" ma:description="" ma:internalName="ContentCloud_Approver4">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ApprovedDate4" ma:index="50" nillable="true" ma:displayName="Approved date 4" ma:description="Approved date 4" ma:format="DateOnly" ma:internalName="ContentCloud_ApprovedDate4">
      <xsd:simpleType>
        <xsd:restriction base="dms:DateTime"/>
      </xsd:simpleType>
    </xsd:element>
    <xsd:element name="ContentCloud_ApproverJobTitle4" ma:index="51" nillable="true" ma:displayName="Approver job title 4" ma:description="" ma:internalName="ContentCloud_ApproverJobTitle4">
      <xsd:simpleType>
        <xsd:restriction base="dms:Text">
          <xsd:maxLength value="255"/>
        </xsd:restriction>
      </xsd:simpleType>
    </xsd:element>
    <xsd:element name="ContentCloud_ApprOrganisation4" ma:index="52" nillable="true" ma:displayName="Approver organisation 4" ma:description="" ma:internalName="ContentCloud_ApprOrganisation4">
      <xsd:simpleType>
        <xsd:restriction base="dms:Text">
          <xsd:maxLength value="255"/>
        </xsd:restriction>
      </xsd:simpleType>
    </xsd:element>
    <xsd:element name="ContentCloud_ApproverComment4" ma:index="53" nillable="true" ma:displayName="Approver comment 4" ma:description="" ma:internalName="ContentCloud_ApproverComment4">
      <xsd:simpleType>
        <xsd:restriction base="dms:Note">
          <xsd:maxLength value="2000"/>
        </xsd:restriction>
      </xsd:simpleType>
    </xsd:element>
    <xsd:element name="ContentCloud_Approver5" ma:index="54" nillable="true" ma:displayName="Approver 5" ma:description="" ma:internalName="ContentCloud_Approver5">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ApprovedDate5" ma:index="55" nillable="true" ma:displayName="Approved date 5" ma:description="Approved date 5" ma:format="DateOnly" ma:internalName="ContentCloud_ApprovedDate5">
      <xsd:simpleType>
        <xsd:restriction base="dms:DateTime"/>
      </xsd:simpleType>
    </xsd:element>
    <xsd:element name="ContentCloud_ApproverJobTitle5" ma:index="56" nillable="true" ma:displayName="Approver job title 5" ma:description="" ma:internalName="ContentCloud_ApproverJobTitle5">
      <xsd:simpleType>
        <xsd:restriction base="dms:Text">
          <xsd:maxLength value="255"/>
        </xsd:restriction>
      </xsd:simpleType>
    </xsd:element>
    <xsd:element name="ContentCloud_ApprOrganisation5" ma:index="57" nillable="true" ma:displayName="Approver organisation 5" ma:description="" ma:internalName="ContentCloud_ApprOrganisation5">
      <xsd:simpleType>
        <xsd:restriction base="dms:Text">
          <xsd:maxLength value="255"/>
        </xsd:restriction>
      </xsd:simpleType>
    </xsd:element>
    <xsd:element name="ContentCloud_ApproverComment5" ma:index="58" nillable="true" ma:displayName="Approver comment 5" ma:description="" ma:internalName="ContentCloud_ApproverComment5">
      <xsd:simpleType>
        <xsd:restriction base="dms:Note">
          <xsd:maxLength value="2000"/>
        </xsd:restriction>
      </xsd:simpleType>
    </xsd:element>
    <xsd:element name="ContentCloud_AssurerComment" ma:index="59" nillable="true" ma:displayName="Assurer comment" ma:description="" ma:internalName="ContentCloud_AssurerComment">
      <xsd:simpleType>
        <xsd:restriction base="dms:Note">
          <xsd:maxLength value="2000"/>
        </xsd:restriction>
      </xsd:simpleType>
    </xsd:element>
    <xsd:element name="ContentCloud_WithdrawnReason" ma:index="60" nillable="true" ma:displayName="Withdrawn reason" ma:description="" ma:format="Dropdown" ma:internalName="ContentCloud_WithdrawnReason">
      <xsd:simpleType>
        <xsd:restriction base="dms:Choice">
          <xsd:enumeration value="Content no longer current"/>
          <xsd:enumeration value="Consolidated into other content"/>
        </xsd:restriction>
      </xsd:simpleType>
    </xsd:element>
    <xsd:element name="ContentCloud_Keywords" ma:index="61" nillable="true" ma:displayName="Keywords" ma:description="" ma:internalName="ContentCloud_Keywords">
      <xsd:simpleType>
        <xsd:restriction base="dms:Note"/>
      </xsd:simpleType>
    </xsd:element>
    <xsd:element name="ContentCloud_CommentToApprover" ma:index="62" nillable="true" ma:displayName="Comment to approver" ma:description="Optionally provide additional information to your selected approver(s)." ma:internalName="ContentCloud_CommentToApprover">
      <xsd:simpleType>
        <xsd:restriction base="dms:Text">
          <xsd:maxLength value="255"/>
        </xsd:restriction>
      </xsd:simpleType>
    </xsd:element>
    <xsd:element name="ContentCloud_PublishOnApproval" ma:index="63" nillable="true" ma:displayName="Publish on approval" ma:description="Publish On Approval" ma:internalName="ContentCloud_PublishOnApproval">
      <xsd:simpleType>
        <xsd:restriction base="dms:Boolean"/>
      </xsd:simpleType>
    </xsd:element>
    <xsd:element name="ContentCloud_UpdatesNumber" ma:index="64" nillable="true" ma:displayName="Updates number" ma:description="Number of updates of item." ma:hidden="true" ma:internalName="ContentCloud_UpdatesNumber" ma:readOnly="false">
      <xsd:simpleType>
        <xsd:restriction base="dms:Number"/>
      </xsd:simpleType>
    </xsd:element>
    <xsd:element name="ContentCloud_MetadataCTypeName" ma:index="65" nillable="true" ma:displayName="Metadata content type name" ma:description="" ma:internalName="ContentCloud_MetadataCTypeName">
      <xsd:simpleType>
        <xsd:restriction base="dms:Text">
          <xsd:maxLength value="255"/>
        </xsd:restriction>
      </xsd:simpleType>
    </xsd:element>
    <xsd:element name="ContentCloud_SubmitDate" ma:index="66" nillable="true" ma:displayName="Date submitted" ma:description="Submit for approval date" ma:format="DateOnly" ma:internalName="ContentCloud_SubmitDate">
      <xsd:simpleType>
        <xsd:restriction base="dms:DateTime"/>
      </xsd:simpleType>
    </xsd:element>
    <xsd:element name="ContentCloud_ContributorIds" ma:index="67" nillable="true" ma:displayName="Metadata contributors ids" ma:description="" ma:hidden="true" ma:internalName="ContentCloud_ContributorIds" ma:readOnly="false">
      <xsd:simpleType>
        <xsd:restriction base="dms:Text">
          <xsd:maxLength value="255"/>
        </xsd:restriction>
      </xsd:simpleType>
    </xsd:element>
    <xsd:element name="ContentCloud_PrimaryContactIds" ma:index="68" nillable="true" ma:displayName="Metadata primary contact ids" ma:description="" ma:hidden="true" ma:internalName="ContentCloud_PrimaryContactIds" ma:readOnly="false">
      <xsd:simpleType>
        <xsd:restriction base="dms:Text">
          <xsd:maxLength value="255"/>
        </xsd:restriction>
      </xsd:simpleType>
    </xsd:element>
    <xsd:element name="ContentCloud_WithdrawOnApproval" ma:index="69" nillable="true" ma:displayName="Withdraw on approval" ma:description="Withdraw On Approval" ma:internalName="ContentCloud_WithdrawOnApproval">
      <xsd:simpleType>
        <xsd:restriction base="dms:Boolean"/>
      </xsd:simpleType>
    </xsd:element>
    <xsd:element name="ContentCloud_ConsolidatedUrl" ma:index="70" nillable="true" ma:displayName="Link to consolidated content" ma:format="Hyperlink" ma:internalName="ContentCloud_ConsolidatedUrl">
      <xsd:complexType>
        <xsd:complexContent>
          <xsd:extension base="dms:URL">
            <xsd:sequence>
              <xsd:element name="Url" type="dms:ValidUrl" minOccurs="0" nillable="true"/>
              <xsd:element name="Description" type="xsd:string" nillable="true"/>
            </xsd:sequence>
          </xsd:extension>
        </xsd:complexContent>
      </xsd:complexType>
    </xsd:element>
    <xsd:element name="ContentCloud_TempExtDate" ma:index="71" nillable="true" ma:displayName="Temporary extension date" ma:description="Temporary extension date" ma:format="DateOnly" ma:internalName="ContentCloud_TempExtDate">
      <xsd:simpleType>
        <xsd:restriction base="dms:DateTime"/>
      </xsd:simpleType>
    </xsd:element>
    <xsd:element name="ContentCloud_SharedWith" ma:index="72" nillable="true" ma:displayName="Shared with" ma:description="" ma:hidden="true" ma:internalName="ContentCloud_SharedWith" ma:readOnly="false">
      <xsd:simpleType>
        <xsd:restriction base="dms:Note"/>
      </xsd:simpleType>
    </xsd:element>
    <xsd:element name="ContentCloud_Duration" ma:index="73" nillable="true" ma:displayName="Duration" ma:description="Duration of content in seconds." ma:internalName="ContentCloud_Duration">
      <xsd:simpleType>
        <xsd:restriction base="dms:Number"/>
      </xsd:simpleType>
    </xsd:element>
    <xsd:element name="ContentCloud_Submitter" ma:index="74" nillable="true" ma:displayName="Submitted by" ma:description="" ma:hidden="true" ma:internalName="ContentCloud_Submitt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LegacyDetails" ma:index="75" nillable="true" ma:displayName="Legacy details" ma:description="" ma:internalName="ContentCloud_LegacyDetails">
      <xsd:simpleType>
        <xsd:restriction base="dms:Note"/>
      </xsd:simpleType>
    </xsd:element>
    <xsd:element name="ContentCloud_TEDBeforeSRD" ma:index="76" nillable="true" ma:displayName="Temporary extension set before submit for approval" ma:description="Temporary extension set before submit for approval" ma:hidden="true" ma:internalName="ContentCloud_TEDBeforeSRD" ma:readOnly="false">
      <xsd:simpleType>
        <xsd:restriction base="dms:Boolean"/>
      </xsd:simpleType>
    </xsd:element>
    <xsd:element name="ContentCloud_Migrated" ma:index="77" nillable="true" ma:displayName="Migrated" ma:internalName="ContentCloud_Migrated">
      <xsd:simpleType>
        <xsd:restriction base="dms:Boolean"/>
      </xsd:simpleType>
    </xsd:element>
    <xsd:element name="ContentCloud_ReceivedFrom" ma:index="78" nillable="true" ma:displayName="Document Received From" ma:list="UserInfo" ma:SharePointGroup="0" ma:internalName="ContentCloud_ReceivedFrom"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Cloud_NewDraftNumber" ma:index="79" nillable="true" ma:displayName="New draft number" ma:description="" ma:internalName="ContentCloud_NewDraftNumber">
      <xsd:simpleType>
        <xsd:restriction base="dms:Text">
          <xsd:maxLength value="255"/>
        </xsd:restriction>
      </xsd:simpleType>
    </xsd:element>
    <xsd:element name="PublishingExpirationDate" ma:index="80"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dlc_Exempt" ma:index="81" nillable="true" ma:displayName="Exempt from Policy" ma:hidden="true" ma:internalName="_dlc_Exempt" ma:readOnly="true">
      <xsd:simpleType>
        <xsd:restriction base="dms:Unknown"/>
      </xsd:simpleType>
    </xsd:element>
    <xsd:element name="PublishingStartDate" ma:index="9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ba428f-c30f-44c8-8eab-a30b7390a267" elementFormDefault="qualified">
    <xsd:import namespace="http://schemas.microsoft.com/office/2006/documentManagement/types"/>
    <xsd:import namespace="http://schemas.microsoft.com/office/infopath/2007/PartnerControls"/>
    <xsd:element name="ContentCloud_OrganisationString" ma:index="26" nillable="true" ma:displayName="Organisation string" ma:indexed="true" ma:list="{4aafafe1-e8cb-42dd-8946-936c776bf3e5}" ma:internalName="ContentCloud_OrganisationString" ma:showField="Title" ma:web="44ba428f-c30f-44c8-8eab-a30b7390a267">
      <xsd:simpleType>
        <xsd:restriction base="dms:Lookup"/>
      </xsd:simpleType>
    </xsd:element>
    <xsd:element name="ContentCloud_RelatedSites" ma:index="33" nillable="true" ma:displayName="Related sites" ma:list="{b4283a8c-c169-464e-b37a-660a96344476}" ma:internalName="ContentCloud_RelatedSites" ma:showField="Title" ma:web="44ba428f-c30f-44c8-8eab-a30b7390a267">
      <xsd:complexType>
        <xsd:complexContent>
          <xsd:extension base="dms:MultiChoiceLookup">
            <xsd:sequence>
              <xsd:element name="Value" type="dms:Lookup" maxOccurs="unbounded" minOccurs="0" nillable="true"/>
            </xsd:sequence>
          </xsd:extension>
        </xsd:complexContent>
      </xsd:complexType>
    </xsd:element>
    <xsd:element name="_dlc_DocId" ma:index="91" nillable="true" ma:displayName="Document ID Value" ma:description="The value of the document ID assigned to this item." ma:internalName="_dlc_DocId" ma:readOnly="true">
      <xsd:simpleType>
        <xsd:restriction base="dms:Text"/>
      </xsd:simpleType>
    </xsd:element>
    <xsd:element name="_dlc_DocIdUrl" ma:index="9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3"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78a0cd0-2680-45d0-a254-38b105a1c2de" elementFormDefault="qualified">
    <xsd:import namespace="http://schemas.microsoft.com/office/2006/documentManagement/types"/>
    <xsd:import namespace="http://schemas.microsoft.com/office/infopath/2007/PartnerControls"/>
    <xsd:element name="DLCPolicyLabelValue" ma:index="82"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83"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84" nillable="true" ma:displayName="Label Locked" ma:description="Indicates whether the label should be updated when item properties are modified." ma:hidden="true" ma:internalName="DLCPolicyLabelLock" ma:readOnly="false">
      <xsd:simpleType>
        <xsd:restriction base="dms:Text"/>
      </xsd:simpleType>
    </xsd:element>
    <xsd:element name="lcf76f155ced4ddcb4097134ff3c332f" ma:index="97" nillable="true" ma:displayName="Image Tags_0" ma:hidden="true" ma:internalName="lcf76f155ced4ddcb4097134ff3c332f">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2745e8-e224-48e8-a2e3-254862b8c2f5" elementFormDefault="qualified">
    <xsd:import namespace="http://schemas.microsoft.com/office/2006/documentManagement/types"/>
    <xsd:import namespace="http://schemas.microsoft.com/office/infopath/2007/PartnerControls"/>
    <xsd:element name="TaxCatchAll" ma:index="98" nillable="true" ma:displayName="Taxonomy Catch All Column" ma:hidden="true" ma:list="{df517a1a-f367-4017-82b3-5224906db11f}" ma:internalName="TaxCatchAll" ma:showField="CatchAllData" ma:web="44ba428f-c30f-44c8-8eab-a30b7390a2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4" ma:displayName="Content Type"/>
        <xsd:element ref="dc:title" minOccurs="0" maxOccurs="1" ma:index="8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mso-contentType ?>
<p:Policy xmlns:p="office.server.policy" id="" local="true">
  <p:Name>Template - Document - PowerPoint</p:Name>
  <p:Description/>
  <p:Statement/>
  <p:PolicyItems>
    <p:PolicyItem featureId="Microsoft.Office.RecordsManagement.PolicyFeatures.PolicyLabel" staticId="0x010100D5A45896ADA143F9BF5F69E7D3C3FE4B00DA008D50AAE045838540FF582C3D468B00A1F7266454B30C4DBB103FFDCDBCB00B|-628663097" UniqueId="61696eca-2676-4c38-8051-c24a4f3af147">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properties>
            <font>Arial</font>
            <fontsize>12</fontsize>
          </properties>
          <segment type="metadata">_UIVersionString</segment>
        </label>
      </p:CustomData>
    </p:PolicyItem>
  </p:PolicyItems>
</p:Policy>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10D2EC-6F28-45B1-9352-6AB02C58640A}">
  <ds:schemaRefs>
    <ds:schemaRef ds:uri="http://schemas.microsoft.com/office/2006/metadata/longProperties"/>
  </ds:schemaRefs>
</ds:datastoreItem>
</file>

<file path=customXml/itemProps2.xml><?xml version="1.0" encoding="utf-8"?>
<ds:datastoreItem xmlns:ds="http://schemas.openxmlformats.org/officeDocument/2006/customXml" ds:itemID="{AE267230-771A-43B0-B330-CE30EE73C101}">
  <ds:schemaRefs>
    <ds:schemaRef ds:uri="44ba428f-c30f-44c8-8eab-a30b7390a267"/>
    <ds:schemaRef ds:uri="662745e8-e224-48e8-a2e3-254862b8c2f5"/>
    <ds:schemaRef ds:uri="c78a0cd0-2680-45d0-a254-38b105a1c2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F286478-0AD5-459C-B0A7-7803A40F207F}">
  <ds:schemaRefs>
    <ds:schemaRef ds:uri="44ba428f-c30f-44c8-8eab-a30b7390a267"/>
    <ds:schemaRef ds:uri="662745e8-e224-48e8-a2e3-254862b8c2f5"/>
    <ds:schemaRef ds:uri="c78a0cd0-2680-45d0-a254-38b105a1c2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FF59630-2A4D-4490-9422-1739D9800C0A}">
  <ds:schemaRefs>
    <ds:schemaRef ds:uri="http://schemas.microsoft.com/sharepoint/events"/>
  </ds:schemaRefs>
</ds:datastoreItem>
</file>

<file path=customXml/itemProps5.xml><?xml version="1.0" encoding="utf-8"?>
<ds:datastoreItem xmlns:ds="http://schemas.openxmlformats.org/officeDocument/2006/customXml" ds:itemID="{B6A117FB-B3DD-4252-B039-3A8778A50E70}">
  <ds:schemaRefs>
    <ds:schemaRef ds:uri="office.server.policy"/>
  </ds:schemaRefs>
</ds:datastoreItem>
</file>

<file path=customXml/itemProps6.xml><?xml version="1.0" encoding="utf-8"?>
<ds:datastoreItem xmlns:ds="http://schemas.openxmlformats.org/officeDocument/2006/customXml" ds:itemID="{67D6F947-EA7B-4715-B1F3-1C68D321AE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1874</TotalTime>
  <Words>5740</Words>
  <Application>Microsoft Office PowerPoint</Application>
  <PresentationFormat>On-screen Show (4:3)</PresentationFormat>
  <Paragraphs>432</Paragraphs>
  <Slides>56</Slides>
  <Notes>23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defra-powerpoint-template-3</vt:lpstr>
      <vt:lpstr>Wildlife licensing: Badger ‘returns’ usability testing 2.0 playback</vt:lpstr>
      <vt:lpstr>Content</vt:lpstr>
      <vt:lpstr>Background</vt:lpstr>
      <vt:lpstr>Background</vt:lpstr>
      <vt:lpstr>Existing L24 Report of Action taken form</vt:lpstr>
      <vt:lpstr>Returns journey 1 – Findings summary</vt:lpstr>
      <vt:lpstr>Returns journey 1 – Findings summary</vt:lpstr>
      <vt:lpstr>Returns 2.0 objectives</vt:lpstr>
      <vt:lpstr>The new prototype journey </vt:lpstr>
      <vt:lpstr>Assumptions and hypotheses </vt:lpstr>
      <vt:lpstr>Research aims</vt:lpstr>
      <vt:lpstr>Participants &amp; method </vt:lpstr>
      <vt:lpstr>Participants </vt:lpstr>
      <vt:lpstr>Assessment recommendations &amp; the bigger picture </vt:lpstr>
      <vt:lpstr>Alpha assessment recommendations </vt:lpstr>
      <vt:lpstr>Beta workshop recommendations </vt:lpstr>
      <vt:lpstr> </vt:lpstr>
      <vt:lpstr>High level insights </vt:lpstr>
      <vt:lpstr>High level insights</vt:lpstr>
      <vt:lpstr> </vt:lpstr>
      <vt:lpstr>Users felt like NE should use the method statement as a foundation for ROA</vt:lpstr>
      <vt:lpstr>Users felt like NE should refer to the method statement they submitted as a basis for ROA</vt:lpstr>
      <vt:lpstr>Users felt like NE should refer to the method statement they submitted as a basis for ROA</vt:lpstr>
      <vt:lpstr>Users felt like NE should refer to the method statement they submitted as a basis for ROA</vt:lpstr>
      <vt:lpstr>Users felt like NE should refer to the method statement they submitted as a basis for ROA</vt:lpstr>
      <vt:lpstr> </vt:lpstr>
      <vt:lpstr>Is the flow relevant? </vt:lpstr>
      <vt:lpstr>Is the content relevant?</vt:lpstr>
      <vt:lpstr>Are the questions relevant?</vt:lpstr>
      <vt:lpstr>How much is too much? What is relevant for the assessors?</vt:lpstr>
      <vt:lpstr>Missing the ‘so what’ which explains the relevance </vt:lpstr>
      <vt:lpstr> </vt:lpstr>
      <vt:lpstr>The flow did not match ecologist’s ways of working and puts the badger at risk</vt:lpstr>
      <vt:lpstr>The flow did not match ecologist’s ways of working and puts the badger at risk</vt:lpstr>
      <vt:lpstr>The flow did not match ecologist’s ways of working and puts the badger at risk</vt:lpstr>
      <vt:lpstr> </vt:lpstr>
      <vt:lpstr>Legal jargon acted as a barrier</vt:lpstr>
      <vt:lpstr>Jargon was a barrier especially for those with access needs</vt:lpstr>
      <vt:lpstr>Jargon did not reflect the language of our users</vt:lpstr>
      <vt:lpstr> </vt:lpstr>
      <vt:lpstr>Users struggled to remember that questions could refer to multiple setts </vt:lpstr>
      <vt:lpstr>Users wanted multiple setts to remain in context and deal with each sett accordingly </vt:lpstr>
      <vt:lpstr>Remembering to answer for multiple setts was cognitive overload for the user</vt:lpstr>
      <vt:lpstr> </vt:lpstr>
      <vt:lpstr>Government Gateway </vt:lpstr>
      <vt:lpstr>Visibility of the journey – what question is next?</vt:lpstr>
      <vt:lpstr>Document upload – cat pictures? </vt:lpstr>
      <vt:lpstr>Print &amp; share – ‘why can’t you just email it to me?’</vt:lpstr>
      <vt:lpstr>Pairing up the journey</vt:lpstr>
      <vt:lpstr>What do our internal users need?</vt:lpstr>
      <vt:lpstr>Assessment recommendations – how did we do for returns?</vt:lpstr>
      <vt:lpstr>Alpha assessment recommendations </vt:lpstr>
      <vt:lpstr>Beta workshop recommendations </vt:lpstr>
      <vt:lpstr>Next steps </vt:lpstr>
      <vt:lpstr>What issues were resolved? </vt:lpstr>
      <vt:lpstr>What’s next?</vt:lpstr>
    </vt:vector>
  </TitlesOfParts>
  <Manager>DEFRA</Manager>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documents: PowerPoint template</dc:title>
  <dc:creator>Pearson, Haydn (NE)</dc:creator>
  <cp:lastModifiedBy>Dunn, Sian</cp:lastModifiedBy>
  <cp:revision>7</cp:revision>
  <cp:lastPrinted>2016-01-28T16:32:45Z</cp:lastPrinted>
  <dcterms:created xsi:type="dcterms:W3CDTF">2016-01-29T13:27:10Z</dcterms:created>
  <dcterms:modified xsi:type="dcterms:W3CDTF">2023-12-04T09:22:01Z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c_EmailSentUTC">
    <vt:lpwstr/>
  </property>
  <property fmtid="{D5CDD505-2E9C-101B-9397-08002B2CF9AE}" pid="3" name="peb8f3fab875401ca34a9f28cac46400">
    <vt:lpwstr/>
  </property>
  <property fmtid="{D5CDD505-2E9C-101B-9397-08002B2CF9AE}" pid="4" name="dlc_EmailReceivedUTC">
    <vt:lpwstr/>
  </property>
  <property fmtid="{D5CDD505-2E9C-101B-9397-08002B2CF9AE}" pid="5" name="dlc_EmailFrom">
    <vt:lpwstr/>
  </property>
  <property fmtid="{D5CDD505-2E9C-101B-9397-08002B2CF9AE}" pid="6" name="dlc_EmailCC">
    <vt:lpwstr/>
  </property>
  <property fmtid="{D5CDD505-2E9C-101B-9397-08002B2CF9AE}" pid="7" name="dlc_EmailSubject">
    <vt:lpwstr/>
  </property>
  <property fmtid="{D5CDD505-2E9C-101B-9397-08002B2CF9AE}" pid="8" name="TaxCatchAll">
    <vt:lpwstr/>
  </property>
  <property fmtid="{D5CDD505-2E9C-101B-9397-08002B2CF9AE}" pid="9" name="dlc_EmailTo">
    <vt:lpwstr/>
  </property>
  <property fmtid="{D5CDD505-2E9C-101B-9397-08002B2CF9AE}" pid="10" name="bcb1675984d34ae3a1ed6b6e433c98de">
    <vt:lpwstr/>
  </property>
  <property fmtid="{D5CDD505-2E9C-101B-9397-08002B2CF9AE}" pid="11" name="_dlc_DocId">
    <vt:lpwstr>CONTENTCLOUD-190616497-11391</vt:lpwstr>
  </property>
  <property fmtid="{D5CDD505-2E9C-101B-9397-08002B2CF9AE}" pid="12" name="_dlc_DocIdItemGuid">
    <vt:lpwstr>0a4c57d9-63d1-4e98-b2e3-e19fbbd26741</vt:lpwstr>
  </property>
  <property fmtid="{D5CDD505-2E9C-101B-9397-08002B2CF9AE}" pid="13" name="_dlc_DocIdUrl">
    <vt:lpwstr>https://defra.sharepoint.com/sites/def-contentcloud/_layouts/15/DocIdRedir.aspx?ID=CONTENTCLOUD-190616497-11391, CONTENTCLOUD-190616497-11391</vt:lpwstr>
  </property>
  <property fmtid="{D5CDD505-2E9C-101B-9397-08002B2CF9AE}" pid="14" name="DLCPolicyLabelValue">
    <vt:lpwstr>1.0</vt:lpwstr>
  </property>
  <property fmtid="{D5CDD505-2E9C-101B-9397-08002B2CF9AE}" pid="15" name="display_urn:schemas-microsoft-com:office:office#ContentCloud_ContentAssurer">
    <vt:lpwstr>Blacktin, Wayne</vt:lpwstr>
  </property>
  <property fmtid="{D5CDD505-2E9C-101B-9397-08002B2CF9AE}" pid="16" name="display_urn:schemas-microsoft-com:office:office#ContentCloud_Author">
    <vt:lpwstr>Redding, Laura</vt:lpwstr>
  </property>
  <property fmtid="{D5CDD505-2E9C-101B-9397-08002B2CF9AE}" pid="17" name="display_urn:schemas-microsoft-com:office:office#ContentCloud_Approver1">
    <vt:lpwstr>Redding, Laura</vt:lpwstr>
  </property>
  <property fmtid="{D5CDD505-2E9C-101B-9397-08002B2CF9AE}" pid="18" name="display_urn:schemas-microsoft-com:office:office#ContentCloud_SRO">
    <vt:lpwstr>Coughlin, Tasnim</vt:lpwstr>
  </property>
  <property fmtid="{D5CDD505-2E9C-101B-9397-08002B2CF9AE}" pid="19" name="display_urn:schemas-microsoft-com:office:office#ContentCloud_PrimaryContact">
    <vt:lpwstr>Broadhurst, Nigel</vt:lpwstr>
  </property>
  <property fmtid="{D5CDD505-2E9C-101B-9397-08002B2CF9AE}" pid="20" name="ContentTypeId">
    <vt:lpwstr>0x010100D5A45896ADA143F9BF5F69E7D3C3FE4B00DA008D50AAE045838540FF582C3D468B00A1F7266454B30C4DBB103FFDCDBCB00B</vt:lpwstr>
  </property>
  <property fmtid="{D5CDD505-2E9C-101B-9397-08002B2CF9AE}" pid="21" name="_ip_UnifiedCompliancePolicyUIAction">
    <vt:lpwstr/>
  </property>
  <property fmtid="{D5CDD505-2E9C-101B-9397-08002B2CF9AE}" pid="22" name="_ip_UnifiedCompliancePolicyProperties">
    <vt:lpwstr/>
  </property>
</Properties>
</file>