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6" r:id="rId5"/>
    <p:sldId id="267" r:id="rId6"/>
    <p:sldId id="269" r:id="rId7"/>
    <p:sldId id="268" r:id="rId8"/>
    <p:sldId id="270" r:id="rId9"/>
    <p:sldId id="271" r:id="rId10"/>
    <p:sldId id="272" r:id="rId11"/>
    <p:sldId id="265" r:id="rId12"/>
    <p:sldId id="258" r:id="rId13"/>
    <p:sldId id="259" r:id="rId14"/>
    <p:sldId id="261" r:id="rId15"/>
    <p:sldId id="274" r:id="rId16"/>
    <p:sldId id="275" r:id="rId17"/>
    <p:sldId id="276" r:id="rId18"/>
    <p:sldId id="260" r:id="rId19"/>
    <p:sldId id="277" r:id="rId20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4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D092-A821-4CFE-916B-E7E4D0D39D2C}" type="datetimeFigureOut">
              <a:rPr lang="nl-NL" smtClean="0"/>
              <a:t>18-2-2023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B50C-B07F-4354-AACC-0967CCEB22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508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D092-A821-4CFE-916B-E7E4D0D39D2C}" type="datetimeFigureOut">
              <a:rPr lang="nl-NL" smtClean="0"/>
              <a:t>18-2-2023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B50C-B07F-4354-AACC-0967CCEB22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853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D092-A821-4CFE-916B-E7E4D0D39D2C}" type="datetimeFigureOut">
              <a:rPr lang="nl-NL" smtClean="0"/>
              <a:t>18-2-2023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B50C-B07F-4354-AACC-0967CCEB22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155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D092-A821-4CFE-916B-E7E4D0D39D2C}" type="datetimeFigureOut">
              <a:rPr lang="nl-NL" smtClean="0"/>
              <a:t>18-2-2023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B50C-B07F-4354-AACC-0967CCEB22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835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D092-A821-4CFE-916B-E7E4D0D39D2C}" type="datetimeFigureOut">
              <a:rPr lang="nl-NL" smtClean="0"/>
              <a:t>18-2-2023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B50C-B07F-4354-AACC-0967CCEB22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33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D092-A821-4CFE-916B-E7E4D0D39D2C}" type="datetimeFigureOut">
              <a:rPr lang="nl-NL" smtClean="0"/>
              <a:t>18-2-2023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B50C-B07F-4354-AACC-0967CCEB22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794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D092-A821-4CFE-916B-E7E4D0D39D2C}" type="datetimeFigureOut">
              <a:rPr lang="nl-NL" smtClean="0"/>
              <a:t>18-2-2023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B50C-B07F-4354-AACC-0967CCEB22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8813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D092-A821-4CFE-916B-E7E4D0D39D2C}" type="datetimeFigureOut">
              <a:rPr lang="nl-NL" smtClean="0"/>
              <a:t>18-2-2023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B50C-B07F-4354-AACC-0967CCEB22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142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D092-A821-4CFE-916B-E7E4D0D39D2C}" type="datetimeFigureOut">
              <a:rPr lang="nl-NL" smtClean="0"/>
              <a:t>18-2-2023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B50C-B07F-4354-AACC-0967CCEB22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668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D092-A821-4CFE-916B-E7E4D0D39D2C}" type="datetimeFigureOut">
              <a:rPr lang="nl-NL" smtClean="0"/>
              <a:t>18-2-2023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B50C-B07F-4354-AACC-0967CCEB22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813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D092-A821-4CFE-916B-E7E4D0D39D2C}" type="datetimeFigureOut">
              <a:rPr lang="nl-NL" smtClean="0"/>
              <a:t>18-2-2023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B50C-B07F-4354-AACC-0967CCEB22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268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D092-A821-4CFE-916B-E7E4D0D39D2C}" type="datetimeFigureOut">
              <a:rPr lang="nl-NL" smtClean="0"/>
              <a:t>18-2-2023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1B50C-B07F-4354-AACC-0967CCEB22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108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Groningen Municipality Crime Data 1996-2021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nl-NL" dirty="0" smtClean="0"/>
              <a:t>Evalution of crime data, corelation and fitting a LSTM model for predictions.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3275856" y="4443958"/>
            <a:ext cx="236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smtClean="0"/>
              <a:t>Alex de Vries, Feb 2023</a:t>
            </a:r>
            <a:endParaRPr lang="nl-NL" i="1" dirty="0"/>
          </a:p>
        </p:txBody>
      </p:sp>
      <p:pic>
        <p:nvPicPr>
          <p:cNvPr id="1026" name="Picture 2" descr="Coursera Launches Android App: Now Available Across iOS and Android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5" y="181359"/>
            <a:ext cx="1619672" cy="32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BM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632" y="145937"/>
            <a:ext cx="828442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21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summary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Keeping it simple for stakeholders</a:t>
            </a:r>
          </a:p>
          <a:p>
            <a:r>
              <a:rPr lang="nl-NL" dirty="0" smtClean="0"/>
              <a:t>Crime goes down over time.</a:t>
            </a:r>
          </a:p>
          <a:p>
            <a:r>
              <a:rPr lang="nl-NL" dirty="0" smtClean="0"/>
              <a:t>The decrease is accelarating.</a:t>
            </a:r>
          </a:p>
          <a:p>
            <a:r>
              <a:rPr lang="nl-NL" dirty="0" smtClean="0"/>
              <a:t>The LSTM is predicting well, but can be improved with more data.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15580" y="51470"/>
            <a:ext cx="1113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smtClean="0"/>
              <a:t>Presentation 1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275557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9622"/>
            <a:ext cx="8229600" cy="20162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presentation targeted at data science peers 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TextBox 2"/>
          <p:cNvSpPr txBox="1"/>
          <p:nvPr/>
        </p:nvSpPr>
        <p:spPr>
          <a:xfrm>
            <a:off x="7956376" y="55848"/>
            <a:ext cx="1113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smtClean="0"/>
              <a:t>Presentation 2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13776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architectural choices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Why LSTM modelling</a:t>
            </a:r>
          </a:p>
          <a:p>
            <a:pPr lvl="1"/>
            <a:r>
              <a:rPr lang="en-US" sz="2000" dirty="0"/>
              <a:t>LSTM networks are well-suited </a:t>
            </a:r>
            <a:r>
              <a:rPr lang="en-US" sz="2000" dirty="0" smtClean="0"/>
              <a:t>to</a:t>
            </a:r>
            <a:r>
              <a:rPr lang="en-US" sz="2000" dirty="0"/>
              <a:t> classifying, processing and making predictions based on time series data, since there can be lags of unknown </a:t>
            </a:r>
            <a:r>
              <a:rPr lang="en-US" sz="2000" dirty="0" smtClean="0"/>
              <a:t>duration </a:t>
            </a:r>
            <a:r>
              <a:rPr lang="en-US" sz="2000" dirty="0"/>
              <a:t>between important events in a time series</a:t>
            </a:r>
            <a:r>
              <a:rPr lang="en-US" sz="2000" dirty="0" smtClean="0"/>
              <a:t>.</a:t>
            </a:r>
          </a:p>
          <a:p>
            <a:pPr lvl="1"/>
            <a:endParaRPr lang="nl-NL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956376" y="55848"/>
            <a:ext cx="1113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smtClean="0"/>
              <a:t>Presentation 2</a:t>
            </a:r>
            <a:endParaRPr lang="nl-NL" sz="12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859782"/>
            <a:ext cx="6210300" cy="180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780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quality assessment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363272" cy="33944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pre-processing &amp; feature engineering</a:t>
            </a:r>
          </a:p>
          <a:p>
            <a:pPr lvl="1"/>
            <a:r>
              <a:rPr lang="en-US" dirty="0" smtClean="0"/>
              <a:t>Check for null values -&gt; none</a:t>
            </a:r>
          </a:p>
          <a:p>
            <a:pPr lvl="1"/>
            <a:r>
              <a:rPr lang="en-US" dirty="0" smtClean="0"/>
              <a:t>Transpose data</a:t>
            </a:r>
          </a:p>
          <a:p>
            <a:pPr lvl="1"/>
            <a:r>
              <a:rPr lang="en-US" dirty="0" smtClean="0"/>
              <a:t>Create year column</a:t>
            </a:r>
          </a:p>
          <a:p>
            <a:pPr lvl="1"/>
            <a:r>
              <a:rPr lang="en-US" dirty="0" smtClean="0"/>
              <a:t>Normalize each feature</a:t>
            </a:r>
          </a:p>
          <a:p>
            <a:pPr lvl="1"/>
            <a:r>
              <a:rPr lang="en-US" dirty="0" smtClean="0"/>
              <a:t>New feature -&gt; mean of sum of all normalized features. This will be used as Crime rate indication.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56376" y="55848"/>
            <a:ext cx="1113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smtClean="0"/>
              <a:t>Presentation 2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105795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set overview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7956376" y="55848"/>
            <a:ext cx="1113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smtClean="0"/>
              <a:t>Presentation 2</a:t>
            </a:r>
            <a:endParaRPr lang="nl-NL" sz="12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14176"/>
            <a:ext cx="6720764" cy="3213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5710" y="4227934"/>
            <a:ext cx="8028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Figure 3: plot all crime features over time. Seems to go down over time, but unclear.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7257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set overview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7956376" y="55848"/>
            <a:ext cx="1113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smtClean="0"/>
              <a:t>Presentation 2</a:t>
            </a:r>
            <a:endParaRPr lang="nl-NL" sz="12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5848"/>
            <a:ext cx="6624736" cy="5093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2483768" y="483518"/>
            <a:ext cx="504056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43808" y="2499742"/>
            <a:ext cx="504056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46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set overview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7956376" y="55848"/>
            <a:ext cx="1113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smtClean="0"/>
              <a:t>Presentation 2</a:t>
            </a:r>
            <a:endParaRPr lang="nl-NL" sz="1200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843808" y="2499742"/>
            <a:ext cx="504056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7574"/>
            <a:ext cx="8459635" cy="3964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384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set overview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7956376" y="55848"/>
            <a:ext cx="1113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smtClean="0"/>
              <a:t>Presentation 2</a:t>
            </a:r>
            <a:endParaRPr lang="nl-NL" sz="1200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843808" y="2499742"/>
            <a:ext cx="504056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987572"/>
            <a:ext cx="8247825" cy="3960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009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performance indicators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extBox 3"/>
          <p:cNvSpPr txBox="1"/>
          <p:nvPr/>
        </p:nvSpPr>
        <p:spPr>
          <a:xfrm>
            <a:off x="7956376" y="55848"/>
            <a:ext cx="1113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smtClean="0"/>
              <a:t>Presentation 2</a:t>
            </a:r>
            <a:endParaRPr lang="nl-NL" sz="12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31590"/>
            <a:ext cx="6828544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388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summary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Crime goes down over time.</a:t>
            </a:r>
          </a:p>
          <a:p>
            <a:r>
              <a:rPr lang="nl-NL" dirty="0" smtClean="0"/>
              <a:t>The decrease is accelarating.</a:t>
            </a:r>
          </a:p>
          <a:p>
            <a:r>
              <a:rPr lang="nl-NL" dirty="0" smtClean="0"/>
              <a:t>The LSTM is predicting well, but can be improved with more data.</a:t>
            </a:r>
            <a:endParaRPr lang="nl-NL" dirty="0"/>
          </a:p>
          <a:p>
            <a:r>
              <a:rPr lang="nl-NL" dirty="0" smtClean="0"/>
              <a:t>Multiple feature are correlated.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15580" y="51470"/>
            <a:ext cx="1113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smtClean="0"/>
              <a:t>Presentation 1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172921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Introduction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nl-NL" dirty="0"/>
              <a:t>A</a:t>
            </a:r>
            <a:r>
              <a:rPr lang="nl-NL" dirty="0" smtClean="0"/>
              <a:t> </a:t>
            </a:r>
            <a:r>
              <a:rPr lang="nl-NL" dirty="0"/>
              <a:t>presentation targeted at stakeholders </a:t>
            </a:r>
            <a:endParaRPr lang="nl-NL" dirty="0" smtClean="0"/>
          </a:p>
          <a:p>
            <a:pPr marL="514350" indent="-514350">
              <a:buAutoNum type="arabicParenR"/>
            </a:pPr>
            <a:r>
              <a:rPr lang="en-US" dirty="0" smtClean="0"/>
              <a:t>A presentation </a:t>
            </a:r>
            <a:r>
              <a:rPr lang="en-US" dirty="0"/>
              <a:t>targeted </a:t>
            </a:r>
            <a:r>
              <a:rPr lang="en-US" dirty="0" smtClean="0"/>
              <a:t>at data </a:t>
            </a:r>
            <a:r>
              <a:rPr lang="en-US" dirty="0"/>
              <a:t>science peers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8221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9622"/>
            <a:ext cx="8229600" cy="2016223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a presentation targeted at stakeholders </a:t>
            </a:r>
            <a:br>
              <a:rPr lang="nl-NL" dirty="0" smtClean="0"/>
            </a:b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15580" y="51470"/>
            <a:ext cx="1113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smtClean="0"/>
              <a:t>Presentation 1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5551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 use case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15580" y="51470"/>
            <a:ext cx="1113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smtClean="0"/>
              <a:t>Presentation 1</a:t>
            </a:r>
            <a:endParaRPr lang="nl-NL" sz="1200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"/>
          <a:stretch/>
        </p:blipFill>
        <p:spPr bwMode="auto">
          <a:xfrm>
            <a:off x="179512" y="1203599"/>
            <a:ext cx="6716789" cy="3333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491630"/>
            <a:ext cx="1008112" cy="1459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28184" y="4803998"/>
            <a:ext cx="27943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 smtClean="0"/>
              <a:t>https://www.numbeo.com/crime/in/Groningen</a:t>
            </a:r>
            <a:endParaRPr lang="nl-NL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137269" y="699542"/>
            <a:ext cx="890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Is the crime rate going down or up over time?</a:t>
            </a:r>
            <a:endParaRPr lang="nl-NL" sz="36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3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92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data set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15580" y="51470"/>
            <a:ext cx="1113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smtClean="0"/>
              <a:t>Presentation 1</a:t>
            </a:r>
            <a:endParaRPr lang="nl-NL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95936" y="4737506"/>
            <a:ext cx="4961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i="1" dirty="0" smtClean="0"/>
              <a:t>https://www.kaggle.com/datasets/megan3/groningen-crime-data-19962021</a:t>
            </a:r>
            <a:endParaRPr lang="nl-NL" sz="1200" i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9582"/>
            <a:ext cx="8229600" cy="147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2175" y="2775904"/>
            <a:ext cx="8104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Crime </a:t>
            </a:r>
            <a:r>
              <a:rPr lang="en-US" dirty="0" smtClean="0"/>
              <a:t>data </a:t>
            </a:r>
            <a:r>
              <a:rPr lang="en-US" dirty="0"/>
              <a:t>for the municipality of Groningen from 1996 - 2021.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broken down by crime type. </a:t>
            </a:r>
            <a:r>
              <a:rPr lang="en-US" dirty="0" smtClean="0"/>
              <a:t>The </a:t>
            </a:r>
            <a:r>
              <a:rPr lang="en-US" dirty="0"/>
              <a:t>crime type and subtypes are available both in </a:t>
            </a:r>
            <a:endParaRPr lang="en-US" dirty="0" smtClean="0"/>
          </a:p>
          <a:p>
            <a:r>
              <a:rPr lang="en-US" dirty="0" smtClean="0"/>
              <a:t>Dutch </a:t>
            </a:r>
            <a:r>
              <a:rPr lang="en-US" dirty="0"/>
              <a:t>and in English. English translations done by Google translate.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2894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data set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15580" y="51470"/>
            <a:ext cx="1113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smtClean="0"/>
              <a:t>Presentation 1</a:t>
            </a:r>
            <a:endParaRPr lang="nl-NL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95936" y="4737506"/>
            <a:ext cx="4961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i="1" dirty="0" smtClean="0"/>
              <a:t>https://www.kaggle.com/datasets/megan3/groningen-crime-data-19962021</a:t>
            </a:r>
            <a:endParaRPr lang="nl-NL" sz="1200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64" y="1123293"/>
            <a:ext cx="8821478" cy="1662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467544" y="1635646"/>
            <a:ext cx="504056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0147" y="2139702"/>
            <a:ext cx="504056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20147" y="2775037"/>
            <a:ext cx="504056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79712" y="3210530"/>
            <a:ext cx="4927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No missing values. 26 years of data for all features.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1775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 to the use case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 smtClean="0"/>
              <a:t>Step 1: normalize each feature</a:t>
            </a:r>
          </a:p>
          <a:p>
            <a:pPr marL="0" indent="0">
              <a:buNone/>
            </a:pPr>
            <a:r>
              <a:rPr lang="nl-NL" sz="2000" dirty="0" smtClean="0"/>
              <a:t>Step 2: store the combined mean of all features for each year in a new feature</a:t>
            </a:r>
          </a:p>
          <a:p>
            <a:pPr marL="0" indent="0">
              <a:buNone/>
            </a:pPr>
            <a:r>
              <a:rPr lang="nl-NL" sz="2000" dirty="0" smtClean="0"/>
              <a:t>Step 3: Use this new feature as the indication of overal crime rate</a:t>
            </a:r>
          </a:p>
          <a:p>
            <a:pPr marL="0" indent="0">
              <a:buNone/>
            </a:pPr>
            <a:r>
              <a:rPr lang="nl-NL" sz="2000" dirty="0" smtClean="0"/>
              <a:t>Step 4: Apply LSTM on this non-linear time data.</a:t>
            </a:r>
            <a:endParaRPr lang="nl-NL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5580" y="51470"/>
            <a:ext cx="1113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smtClean="0"/>
              <a:t>Presentation 1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342180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 to the use case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5580" y="51470"/>
            <a:ext cx="1113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smtClean="0"/>
              <a:t>Presentation 1</a:t>
            </a:r>
            <a:endParaRPr lang="nl-NL" sz="12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14176"/>
            <a:ext cx="6720764" cy="3213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5710" y="4227934"/>
            <a:ext cx="8028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Figure 1: plot all crime features over time. Seems to go down over time, but unclear.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9652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 to the use case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5580" y="51470"/>
            <a:ext cx="1113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smtClean="0"/>
              <a:t>Presentation 1</a:t>
            </a:r>
            <a:endParaRPr lang="nl-NL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85459" y="4050474"/>
            <a:ext cx="8102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Figure 2: Blue line is the normalized mean crime rate. Below 0 indicates a reduction. </a:t>
            </a:r>
            <a:endParaRPr lang="nl-NL" dirty="0"/>
          </a:p>
          <a:p>
            <a:r>
              <a:rPr lang="nl-NL" dirty="0" smtClean="0"/>
              <a:t>Orange line is the training data set, Green the test dataset. Clearly crime rate goes </a:t>
            </a:r>
          </a:p>
          <a:p>
            <a:r>
              <a:rPr lang="nl-NL" dirty="0" smtClean="0"/>
              <a:t>Down over time.</a:t>
            </a:r>
            <a:endParaRPr lang="nl-N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87572"/>
            <a:ext cx="6624736" cy="3181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091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440</Words>
  <Application>Microsoft Office PowerPoint</Application>
  <PresentationFormat>On-screen Show (16:9)</PresentationFormat>
  <Paragraphs>73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Groningen Municipality Crime Data 1996-2021</vt:lpstr>
      <vt:lpstr>Introduction</vt:lpstr>
      <vt:lpstr>a presentation targeted at stakeholders  </vt:lpstr>
      <vt:lpstr>The  use case</vt:lpstr>
      <vt:lpstr>The data set</vt:lpstr>
      <vt:lpstr>The data set</vt:lpstr>
      <vt:lpstr>the solution to the use case</vt:lpstr>
      <vt:lpstr>the solution to the use case</vt:lpstr>
      <vt:lpstr>the solution to the use case</vt:lpstr>
      <vt:lpstr>summary</vt:lpstr>
      <vt:lpstr>A presentation targeted at data science peers  </vt:lpstr>
      <vt:lpstr>architectural choices</vt:lpstr>
      <vt:lpstr>data quality assessment</vt:lpstr>
      <vt:lpstr>Data set overview</vt:lpstr>
      <vt:lpstr>Data set overview</vt:lpstr>
      <vt:lpstr>Data set overview</vt:lpstr>
      <vt:lpstr>Data set overview</vt:lpstr>
      <vt:lpstr>model performance indicators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Groningen Municipality Crime Data 1996-2021</dc:title>
  <dc:creator>Alex de Vries</dc:creator>
  <cp:lastModifiedBy>Alex de Vries</cp:lastModifiedBy>
  <cp:revision>6</cp:revision>
  <dcterms:created xsi:type="dcterms:W3CDTF">2023-02-18T13:01:15Z</dcterms:created>
  <dcterms:modified xsi:type="dcterms:W3CDTF">2023-02-18T13:56:06Z</dcterms:modified>
</cp:coreProperties>
</file>