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6" r:id="rId1"/>
  </p:sldMasterIdLst>
  <p:notesMasterIdLst>
    <p:notesMasterId r:id="rId14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2" r:id="rId12"/>
    <p:sldId id="279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5"/>
  </p:normalViewPr>
  <p:slideViewPr>
    <p:cSldViewPr snapToGrid="0" snapToObjects="1">
      <p:cViewPr varScale="1">
        <p:scale>
          <a:sx n="120" d="100"/>
          <a:sy n="120" d="100"/>
        </p:scale>
        <p:origin x="7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Char char="○"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Char char="■"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Char char="●"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Char char="○"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Char char="■"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Char char="●"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Char char="○"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Char char="■"/>
              <a:defRPr sz="11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446365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722723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endParaRPr sz="1400" i="0" u="none" strike="noStrike" cap="none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770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673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061571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470851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20190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239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578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762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ct val="250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365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913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433682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rgbClr val="4CAF50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ctrTitle"/>
          </p:nvPr>
        </p:nvSpPr>
        <p:spPr>
          <a:xfrm>
            <a:off x="311708" y="1006791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  <a:defRPr sz="5200" b="1" i="0" u="none" strike="noStrike" cap="non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ubTitle" idx="1"/>
          </p:nvPr>
        </p:nvSpPr>
        <p:spPr>
          <a:xfrm>
            <a:off x="311700" y="3096341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  <a:defRPr sz="2800" b="0" i="0" u="none" strike="noStrike" cap="non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sz="2800" b="0" i="0" u="none" strike="noStrike" cap="non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sz="2800" b="0" i="0" u="none" strike="noStrike" cap="non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sz="2800" b="0" i="0" u="none" strike="noStrike" cap="non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sz="2800" b="0" i="0" u="none" strike="noStrike" cap="non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sz="2800" b="0" i="0" u="none" strike="noStrike" cap="non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sz="2800" b="0" i="0" u="none" strike="noStrike" cap="non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sz="2800" b="0" i="0" u="none" strike="noStrike" cap="non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sz="2800" b="0" i="0" u="none" strike="noStrike" cap="non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190294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sz="2400" b="0" i="0" u="none" strike="noStrike" cap="non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sz="1800" b="0" i="0" u="none" strike="noStrike" cap="non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sz="1200" b="0" i="0" u="none" strike="noStrike" cap="non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sz="1200" b="0" i="0" u="none" strike="noStrike" cap="non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sz="1200" b="0" i="0" u="none" strike="noStrike" cap="non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sz="1200" b="0" i="0" u="none" strike="noStrike" cap="non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sz="1200" b="0" i="0" u="none" strike="noStrike" cap="non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sz="1200" b="0" i="0" u="none" strike="noStrike" cap="non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sz="1200" b="0" i="0" u="none" strike="noStrike" cap="non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190294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sz="2400" b="0" i="0" u="none" strike="noStrike" cap="non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sz="1800" b="0" i="0" u="none" strike="noStrike" cap="non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sz="1200" b="0" i="0" u="none" strike="noStrike" cap="non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sz="1200" b="0" i="0" u="none" strike="noStrike" cap="non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sz="1200" b="0" i="0" u="none" strike="noStrike" cap="non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sz="1200" b="0" i="0" u="none" strike="noStrike" cap="non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sz="1200" b="0" i="0" u="none" strike="noStrike" cap="non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sz="1200" b="0" i="0" u="none" strike="noStrike" cap="non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sz="1200" b="0" i="0" u="none" strike="noStrike" cap="non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4" name="Shape 34"/>
          <p:cNvSpPr/>
          <p:nvPr/>
        </p:nvSpPr>
        <p:spPr>
          <a:xfrm>
            <a:off x="-11200" y="-37823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170819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  <a:defRPr sz="3600" b="1" i="0" u="none" strike="noStrike" cap="non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572000" y="-125"/>
            <a:ext cx="4572000" cy="4627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Font typeface="Roboto"/>
              <a:buNone/>
              <a:defRPr sz="4200" b="1" i="0" u="none" strike="noStrike" cap="none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sz="2100" b="0" i="0" u="none" strike="noStrike" cap="non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sz="2100" b="0" i="0" u="none" strike="noStrike" cap="non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sz="2100" b="0" i="0" u="none" strike="noStrike" cap="non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sz="2100" b="0" i="0" u="none" strike="noStrike" cap="non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sz="2100" b="0" i="0" u="none" strike="noStrike" cap="non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sz="2100" b="0" i="0" u="none" strike="noStrike" cap="non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sz="2100" b="0" i="0" u="none" strike="noStrike" cap="non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sz="2100" b="0" i="0" u="none" strike="noStrike" cap="non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sz="2100" b="0" i="0" u="none" strike="noStrike" cap="non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sz="2400" b="0" i="0" u="none" strike="noStrike" cap="non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sz="1800" b="0" i="0" u="none" strike="noStrike" cap="non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None/>
              <a:defRPr sz="1400" b="0" i="0" u="none" strike="noStrike" cap="non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sz="1400" b="0" i="0" u="none" strike="noStrike" cap="non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sz="1400" b="0" i="0" u="none" strike="noStrike" cap="non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sz="1400" b="0" i="0" u="none" strike="noStrike" cap="non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sz="1400" b="0" i="0" u="none" strike="noStrike" cap="non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sz="1400" b="0" i="0" u="none" strike="noStrike" cap="non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None/>
              <a:defRPr sz="1400" b="0" i="0" u="none" strike="noStrike" cap="non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bg>
      <p:bgPr>
        <a:solidFill>
          <a:srgbClr val="FFFFFF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-11200" y="-37823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70819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  <a:defRPr sz="3200" b="1" i="0" u="none" strike="noStrike" cap="non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52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AutoNum type="arabicPeriod"/>
              <a:defRPr sz="2400" b="0" i="0" u="none" strike="noStrike" cap="non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127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AutoNum type="alphaLcPeriod"/>
              <a:defRPr sz="2000" b="0" i="0" u="none" strike="noStrike" cap="non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88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AutoNum type="romanLcPeriod"/>
              <a:defRPr sz="1400" b="0" i="0" u="none" strike="noStrike" cap="non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ct val="100000"/>
              <a:buFont typeface="Roboto"/>
              <a:buAutoNum type="arabicPeriod"/>
              <a:defRPr sz="1400" b="0" i="0" u="none" strike="noStrike" cap="non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ct val="100000"/>
              <a:buFont typeface="Roboto"/>
              <a:buAutoNum type="alphaLcPeriod"/>
              <a:defRPr sz="1400" b="0" i="0" u="none" strike="noStrike" cap="non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ct val="100000"/>
              <a:buFont typeface="Roboto"/>
              <a:buAutoNum type="romanLcPeriod"/>
              <a:defRPr sz="1400" b="0" i="0" u="none" strike="noStrike" cap="non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ct val="100000"/>
              <a:buFont typeface="Roboto"/>
              <a:buAutoNum type="arabicPeriod"/>
              <a:defRPr sz="1400" b="0" i="0" u="none" strike="noStrike" cap="non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ct val="100000"/>
              <a:buFont typeface="Roboto"/>
              <a:buAutoNum type="alphaLcPeriod"/>
              <a:defRPr sz="1400" b="0" i="0" u="none" strike="noStrike" cap="non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ct val="100000"/>
              <a:buFont typeface="Roboto"/>
              <a:buAutoNum type="romanLcPeriod"/>
              <a:defRPr sz="1400" b="0" i="0" u="none" strike="noStrike" cap="non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rgbClr val="4CAF50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  <a:defRPr sz="3600" b="1" i="0" u="none" strike="noStrike" cap="non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-11200" y="-37823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1700" y="170819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Font typeface="Roboto"/>
              <a:buNone/>
              <a:defRPr sz="3600" b="1" i="0" u="none" strike="noStrike" cap="non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foo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Font typeface="Roboto"/>
              <a:buNone/>
              <a:defRPr sz="3600" b="1" i="0" u="none" strike="noStrike" cap="none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Char char="●"/>
              <a:defRPr sz="2400" b="0" i="0" u="none" strike="noStrike" cap="non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Char char="○"/>
              <a:defRPr sz="1800" b="0" i="0" u="none" strike="noStrike" cap="non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Char char="■"/>
              <a:defRPr sz="1400" b="0" i="0" u="none" strike="noStrike" cap="non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●"/>
              <a:defRPr sz="1400" b="0" i="0" u="none" strike="noStrike" cap="non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○"/>
              <a:defRPr sz="1400" b="0" i="0" u="none" strike="noStrike" cap="non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■"/>
              <a:defRPr sz="1400" b="0" i="0" u="none" strike="noStrike" cap="non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●"/>
              <a:defRPr sz="1400" b="0" i="0" u="none" strike="noStrike" cap="non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○"/>
              <a:defRPr sz="1400" b="0" i="0" u="none" strike="noStrike" cap="non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■"/>
              <a:defRPr sz="1400" b="0" i="0" u="none" strike="noStrike" cap="non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/>
          <p:nvPr/>
        </p:nvSpPr>
        <p:spPr>
          <a:xfrm>
            <a:off x="9303675" y="2108450"/>
            <a:ext cx="5446200" cy="6353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Shape 1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/>
        </p:nvSpPr>
        <p:spPr>
          <a:xfrm>
            <a:off x="4407225" y="4735333"/>
            <a:ext cx="1287599" cy="317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id" sz="1000" b="1" i="0" u="none" strike="noStrike" cap="none" dirty="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RecyclerView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9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support/v7/widget/RecyclerView.Adapter.html" TargetMode="External"/><Relationship Id="rId4" Type="http://schemas.openxmlformats.org/officeDocument/2006/relationships/hyperlink" Target="https://developer.android.com/.../RecyclerView.ViewHolder.html" TargetMode="External"/><Relationship Id="rId5" Type="http://schemas.openxmlformats.org/officeDocument/2006/relationships/hyperlink" Target="https://developer.android.com/reference/android/support/v7/widget/RecyclerView.html" TargetMode="External"/><Relationship Id="rId6" Type="http://schemas.openxmlformats.org/officeDocument/2006/relationships/hyperlink" Target="https://developer.android.com/.../RecyclerView.LayoutManager.html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support/v7/widget/RecyclerView.html" TargetMode="External"/><Relationship Id="rId4" Type="http://schemas.openxmlformats.org/officeDocument/2006/relationships/hyperlink" Target="https://developer.android.com/reference/android/support/v7/widget/LinearLayoutManager.html" TargetMode="External"/><Relationship Id="rId5" Type="http://schemas.openxmlformats.org/officeDocument/2006/relationships/hyperlink" Target="https://developer.android.com/reference/android/support/v7/widget/GridLayoutManager.html" TargetMode="External"/><Relationship Id="rId6" Type="http://schemas.openxmlformats.org/officeDocument/2006/relationships/hyperlink" Target="https://developer.android.com/reference/android/support/v7/widget/StaggeredGridLayoutManager.html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android.com/reference/android/database/Cursor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ctrTitle"/>
          </p:nvPr>
        </p:nvSpPr>
        <p:spPr>
          <a:xfrm>
            <a:off x="311708" y="1006791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25000"/>
              <a:buFont typeface="Roboto"/>
              <a:buNone/>
            </a:pPr>
            <a:r>
              <a:rPr lang="id" sz="5200" b="1" i="0" u="none" strike="noStrike" cap="none" dirty="0" smtClean="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Recycler </a:t>
            </a:r>
            <a:r>
              <a:rPr lang="id" sz="5200" b="1" i="0" u="none" strike="noStrike" cap="none" dirty="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View</a:t>
            </a:r>
          </a:p>
        </p:txBody>
      </p:sp>
      <p:sp>
        <p:nvSpPr>
          <p:cNvPr id="279" name="Shape 279"/>
          <p:cNvSpPr txBox="1">
            <a:spLocks noGrp="1"/>
          </p:cNvSpPr>
          <p:nvPr>
            <p:ph type="sldNum" idx="4294967295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id"/>
              <a:t>1</a:t>
            </a:fld>
            <a:endParaRPr lang="id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311700" y="170819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id" sz="3600" b="1" i="0" u="none" strike="noStrike" cap="none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rPr>
              <a:t>Implementasi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600" b="1" i="0" u="none" strike="noStrike" cap="none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ct val="25000"/>
              <a:buFont typeface="Roboto"/>
              <a:buNone/>
            </a:pPr>
            <a:endParaRPr sz="3600" b="1" i="0" u="none" strike="noStrike" cap="none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8323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</a:pPr>
            <a:r>
              <a:rPr lang="id" sz="22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Menambahkan dependensi RecyclerView ke file app/build.gradle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</a:pPr>
            <a:r>
              <a:rPr lang="id" sz="22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Menambahkan RecyclerView ke layout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</a:pPr>
            <a:r>
              <a:rPr lang="id" sz="22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Membuat layout XML untuk item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</a:pPr>
            <a:r>
              <a:rPr lang="id" sz="22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Memperluas </a:t>
            </a:r>
            <a:r>
              <a:rPr lang="id" sz="2200" b="0" i="0" u="none" strike="noStrike" cap="none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RecyclerView.Adapter</a:t>
            </a:r>
            <a:r>
              <a:rPr lang="en-US" sz="2200" b="0" i="0" u="none" strike="noStrike" cap="none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b="0" i="0" u="none" strike="noStrike" cap="none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Wingdings"/>
              </a:rPr>
              <a:t> extends 3 method</a:t>
            </a:r>
            <a:endParaRPr lang="id" sz="22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</a:pPr>
            <a:r>
              <a:rPr lang="id" sz="22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Memperluas RecyclerView.ViewHolder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</a:pPr>
            <a:r>
              <a:rPr lang="id" sz="22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Dalam OnCreate dari aktivitas, </a:t>
            </a:r>
            <a:endParaRPr lang="en-US" sz="2200" dirty="0">
              <a:solidFill>
                <a:schemeClr val="dk1"/>
              </a:solidFill>
            </a:endParaRPr>
          </a:p>
          <a:p>
            <a:pPr marL="496888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d" sz="2200" b="0" i="0" u="none" strike="noStrike" cap="none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buat </a:t>
            </a:r>
            <a:r>
              <a:rPr lang="id" sz="22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RecyclerView dengan adaptor dan layout manager</a:t>
            </a:r>
          </a:p>
        </p:txBody>
      </p:sp>
      <p:sp>
        <p:nvSpPr>
          <p:cNvPr id="358" name="Shape 358"/>
          <p:cNvSpPr txBox="1">
            <a:spLocks noGrp="1"/>
          </p:cNvSpPr>
          <p:nvPr>
            <p:ph type="title"/>
          </p:nvPr>
        </p:nvSpPr>
        <p:spPr>
          <a:xfrm>
            <a:off x="311700" y="170819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25000"/>
              <a:buFont typeface="Roboto"/>
              <a:buNone/>
            </a:pPr>
            <a:r>
              <a:rPr lang="id" sz="3600" b="1" i="0" u="none" strike="noStrike" cap="non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Rangkuman Langkah-langkah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>
            <a:spLocks noGrp="1"/>
          </p:cNvSpPr>
          <p:nvPr>
            <p:ph type="title"/>
          </p:nvPr>
        </p:nvSpPr>
        <p:spPr>
          <a:xfrm>
            <a:off x="311700" y="170819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id" sz="3600" b="1" i="0" u="none" strike="noStrike" cap="none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rPr>
              <a:t>Adapter: onCreateViewHolder()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600" b="1" i="0" u="none" strike="noStrike" cap="none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ct val="25000"/>
              <a:buFont typeface="Roboto"/>
              <a:buNone/>
            </a:pPr>
            <a:endParaRPr sz="3600" b="1" i="0" u="none" strike="noStrike" cap="none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8" name="Shape 39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25000"/>
              <a:buFont typeface="Roboto"/>
              <a:buNone/>
            </a:pPr>
            <a:endParaRPr sz="24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Consolas"/>
              <a:buChar char="●"/>
            </a:pPr>
            <a:r>
              <a:rPr lang="id" sz="2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onCreateViewHolder()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Consolas"/>
              <a:buChar char="●"/>
            </a:pPr>
            <a:r>
              <a:rPr lang="id" sz="2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inBindViewHolder()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Consolas"/>
              <a:buChar char="●"/>
            </a:pPr>
            <a:r>
              <a:rPr lang="id" sz="2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getItemCount()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25000"/>
              <a:buFont typeface="Roboto"/>
              <a:buNone/>
            </a:pPr>
            <a:endParaRPr sz="24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Shape 399"/>
          <p:cNvSpPr txBox="1">
            <a:spLocks noGrp="1"/>
          </p:cNvSpPr>
          <p:nvPr>
            <p:ph type="title"/>
          </p:nvPr>
        </p:nvSpPr>
        <p:spPr>
          <a:xfrm>
            <a:off x="311700" y="170819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id" sz="3600" b="1" i="0" u="none" strike="noStrike" cap="none" dirty="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Adapter memerlukan 3 </a:t>
            </a:r>
            <a:r>
              <a:rPr lang="en-US" sz="3600" b="1" i="0" u="none" strike="noStrike" cap="none" dirty="0" smtClean="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method</a:t>
            </a:r>
            <a:endParaRPr lang="id" sz="3600" b="1" i="0" u="none" strike="noStrike" cap="none" dirty="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title"/>
          </p:nvPr>
        </p:nvSpPr>
        <p:spPr>
          <a:xfrm>
            <a:off x="322333" y="2414289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25000"/>
              <a:buFont typeface="Roboto"/>
              <a:buNone/>
            </a:pPr>
            <a:r>
              <a:rPr lang="id" sz="36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Praktik: RecyclerView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311700" y="170819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id" sz="3000" b="1" i="0" u="none" strike="noStrike" cap="non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Apa yang dimaksud dengan Recycler View? 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95693" y="1190300"/>
            <a:ext cx="5784907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id" sz="2000" b="0" i="0" u="none" strike="noStrike" cap="none" dirty="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Kontainer yang bisa digulir untuk kumpulan </a:t>
            </a:r>
            <a:r>
              <a:rPr lang="id" sz="2000" b="0" i="0" u="none" strike="noStrike" cap="none" dirty="0" smtClean="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lang="id" sz="2000" b="0" i="0" u="none" strike="noStrike" cap="none" dirty="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id" sz="2000" b="0" i="0" u="none" strike="noStrike" cap="none" dirty="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Efisien </a:t>
            </a: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○"/>
            </a:pPr>
            <a:r>
              <a:rPr lang="id" sz="2000" b="0" i="0" u="none" strike="noStrike" cap="none" dirty="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menggunakan dan menggunakan kembali sejumlah kecil tampilan</a:t>
            </a: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○"/>
            </a:pPr>
            <a:r>
              <a:rPr lang="id" sz="2000" b="0" i="0" u="none" strike="noStrike" cap="none" dirty="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Memperbarui data yang berubah dengan </a:t>
            </a:r>
            <a:r>
              <a:rPr lang="id" sz="2000" b="0" i="0" u="none" strike="noStrike" cap="none" dirty="0" smtClean="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cepat</a:t>
            </a:r>
            <a:endParaRPr lang="id" sz="2000" b="0" i="0" u="none" strike="noStrike" cap="none" dirty="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" name="Shape 293"/>
          <p:cNvSpPr txBox="1">
            <a:spLocks noGrp="1"/>
          </p:cNvSpPr>
          <p:nvPr>
            <p:ph type="sldNum" idx="4294967295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id"/>
              <a:t>2</a:t>
            </a:fld>
            <a:endParaRPr lang="id"/>
          </a:p>
        </p:txBody>
      </p:sp>
      <p:pic>
        <p:nvPicPr>
          <p:cNvPr id="294" name="Shape 2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80475" y="1085250"/>
            <a:ext cx="2857624" cy="331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Shape 295" descr="pv_wordlistsql-1.png"/>
          <p:cNvPicPr preferRelativeResize="0"/>
          <p:nvPr/>
        </p:nvPicPr>
        <p:blipFill rotWithShape="1">
          <a:blip r:embed="rId4">
            <a:alphaModFix/>
          </a:blip>
          <a:srcRect l="9803" t="13488" r="11262" b="17693"/>
          <a:stretch/>
        </p:blipFill>
        <p:spPr>
          <a:xfrm>
            <a:off x="6051400" y="1725950"/>
            <a:ext cx="1132474" cy="1817524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Shape 296"/>
          <p:cNvSpPr/>
          <p:nvPr/>
        </p:nvSpPr>
        <p:spPr>
          <a:xfrm>
            <a:off x="6831675" y="3226375"/>
            <a:ext cx="352199" cy="317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ct val="25000"/>
              <a:buFont typeface="Roboto"/>
              <a:buNone/>
            </a:pPr>
            <a:r>
              <a:rPr lang="id" sz="4200" b="1" i="0" u="none" strike="noStrike" cap="none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rPr>
              <a:t>Komponen RecyclerView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311700" y="170819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id" sz="3600" b="1" i="0" u="none" strike="noStrike" cap="none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rPr>
              <a:t>Komponen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600" b="1" i="0" u="none" strike="noStrike" cap="none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ct val="25000"/>
              <a:buFont typeface="Roboto"/>
              <a:buNone/>
            </a:pPr>
            <a:endParaRPr sz="3600" b="1" i="0" u="none" strike="noStrike" cap="none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id" sz="1800" b="1" i="0" u="none" strike="noStrike" cap="none" dirty="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</a:p>
          <a:p>
            <a:pPr marL="457200" lvl="0" indent="-342900">
              <a:buFont typeface="Roboto"/>
              <a:buChar char="●"/>
            </a:pPr>
            <a:r>
              <a:rPr lang="id" sz="1800" b="1" dirty="0"/>
              <a:t>Adapter</a:t>
            </a:r>
            <a:r>
              <a:rPr lang="id" sz="1800" dirty="0"/>
              <a:t> menghubungkan data ke RecyclerView—</a:t>
            </a:r>
            <a:r>
              <a:rPr lang="id" sz="1800" u="sng" dirty="0">
                <a:solidFill>
                  <a:schemeClr val="hlink"/>
                </a:solidFill>
                <a:hlinkClick r:id="rId3"/>
              </a:rPr>
              <a:t>RecyclerView.Adapter</a:t>
            </a:r>
          </a:p>
          <a:p>
            <a:pPr marL="457200" lvl="0" indent="-342900">
              <a:buFont typeface="Roboto"/>
              <a:buChar char="●"/>
            </a:pPr>
            <a:r>
              <a:rPr lang="id" sz="1800" b="1" dirty="0"/>
              <a:t>View holder</a:t>
            </a:r>
            <a:r>
              <a:rPr lang="id" sz="1800" dirty="0"/>
              <a:t> memiliki informasi tampilan untuk menampilkan satu item—</a:t>
            </a:r>
            <a:r>
              <a:rPr lang="id" sz="1800" u="sng" dirty="0">
                <a:solidFill>
                  <a:schemeClr val="hlink"/>
                </a:solidFill>
                <a:hlinkClick r:id="rId4"/>
              </a:rPr>
              <a:t>RecyclerView.ViewHolder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id" sz="1800" b="1" i="0" u="none" strike="noStrike" cap="none" dirty="0" smtClean="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RecyclerView</a:t>
            </a:r>
            <a:r>
              <a:rPr lang="id" sz="1800" b="0" i="0" u="none" strike="noStrike" cap="none" dirty="0" smtClean="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d" sz="1800" b="0" i="0" u="none" strike="noStrike" cap="none" dirty="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daftar gulir untuk daftar item—</a:t>
            </a:r>
            <a:r>
              <a:rPr lang="id" sz="1800" b="0" i="0" u="sng" strike="noStrike" cap="none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RecyclerView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id" sz="1800" b="1" i="0" u="none" strike="noStrike" cap="none" dirty="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Layout</a:t>
            </a:r>
            <a:r>
              <a:rPr lang="id" sz="1800" b="0" i="0" u="none" strike="noStrike" cap="none" dirty="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untuk satu item data—file XML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id" sz="1800" b="1" i="0" u="none" strike="noStrike" cap="none" dirty="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Layout manage</a:t>
            </a:r>
            <a:r>
              <a:rPr lang="id" sz="1800" b="0" i="0" u="none" strike="noStrike" cap="none" dirty="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r menangani organisasi komponen UI dalam tampilan—</a:t>
            </a:r>
            <a:r>
              <a:rPr lang="id" sz="1800" b="0" i="0" u="sng" strike="noStrike" cap="none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Recyclerview.LayoutManager</a:t>
            </a:r>
            <a:r>
              <a:rPr lang="id" sz="1800" b="0" i="0" u="none" strike="noStrike" cap="none" dirty="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</a:p>
        </p:txBody>
      </p:sp>
      <p:sp>
        <p:nvSpPr>
          <p:cNvPr id="310" name="Shape 310"/>
          <p:cNvSpPr txBox="1">
            <a:spLocks noGrp="1"/>
          </p:cNvSpPr>
          <p:nvPr>
            <p:ph type="title"/>
          </p:nvPr>
        </p:nvSpPr>
        <p:spPr>
          <a:xfrm>
            <a:off x="311700" y="170819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25000"/>
              <a:buFont typeface="Roboto"/>
              <a:buNone/>
            </a:pPr>
            <a:r>
              <a:rPr lang="id" sz="3600" b="1" i="0" u="none" strike="noStrike" cap="non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Ringkasan Semua Komponen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311700" y="170819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id" sz="3600" b="1" i="0" u="none" strike="noStrike" cap="none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rPr>
              <a:t>Komponen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600" b="1" i="0" u="none" strike="noStrike" cap="none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ct val="25000"/>
              <a:buFont typeface="Roboto"/>
              <a:buNone/>
            </a:pPr>
            <a:endParaRPr sz="3600" b="1" i="0" u="none" strike="noStrike" cap="none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Shape 317"/>
          <p:cNvSpPr txBox="1">
            <a:spLocks noGrp="1"/>
          </p:cNvSpPr>
          <p:nvPr>
            <p:ph type="title"/>
          </p:nvPr>
        </p:nvSpPr>
        <p:spPr>
          <a:xfrm>
            <a:off x="311700" y="170819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25000"/>
              <a:buFont typeface="Roboto"/>
              <a:buNone/>
            </a:pPr>
            <a:r>
              <a:rPr lang="id" sz="3000" i="0" u="none" strike="noStrike" cap="non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Ringkasan bagaimana komponen bekerja sama</a:t>
            </a:r>
          </a:p>
        </p:txBody>
      </p:sp>
      <p:pic>
        <p:nvPicPr>
          <p:cNvPr id="318" name="Shape 3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487" y="1421725"/>
            <a:ext cx="8261024" cy="263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311700" y="170819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id" sz="3600" b="1" i="0" u="none" strike="noStrike" cap="none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rPr>
              <a:t>Layout Manager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600" b="1" i="0" u="none" strike="noStrike" cap="none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ct val="25000"/>
              <a:buFont typeface="Roboto"/>
              <a:buNone/>
            </a:pPr>
            <a:endParaRPr sz="3600" b="1" i="0" u="none" strike="noStrike" cap="none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id" sz="2400" b="0" i="0" u="none" strike="noStrike" cap="none" dirty="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Semua grup tampilan memiliki layout manager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id" sz="2400" b="0" i="0" u="none" strike="noStrike" cap="none" dirty="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Mengatur posisi tampilan item di dalam </a:t>
            </a:r>
            <a:r>
              <a:rPr lang="id" sz="2400" b="0" i="0" u="sng" strike="noStrike" cap="none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RecyclerView</a:t>
            </a:r>
            <a:r>
              <a:rPr lang="id" sz="2400" b="0" i="0" u="none" strike="noStrike" cap="none" dirty="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id" sz="2400" b="0" i="0" u="none" strike="noStrike" cap="none" dirty="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Menggunakan kembali item tampilan yang tidak lagi terlihat oleh pengguna 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id" sz="2400" b="0" i="0" u="none" strike="noStrike" cap="none" dirty="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Layout manager bawaan meliputi </a:t>
            </a:r>
            <a:r>
              <a:rPr lang="id" sz="2400" b="0" i="0" u="sng" strike="noStrike" cap="none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LinearLayoutManager</a:t>
            </a:r>
            <a:r>
              <a:rPr lang="id" sz="2400" b="0" i="0" u="none" strike="noStrike" cap="none" dirty="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id" sz="2400" b="0" i="0" u="sng" strike="noStrike" cap="none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GridLayoutManager</a:t>
            </a:r>
            <a:r>
              <a:rPr lang="id" sz="2400" b="0" i="0" u="none" strike="noStrike" cap="none" dirty="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, dan </a:t>
            </a:r>
            <a:r>
              <a:rPr lang="id" sz="2400" b="0" i="0" u="sng" strike="noStrike" cap="none" dirty="0" smtClean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StaggeredGridLayoutManager</a:t>
            </a:r>
            <a:endParaRPr lang="id" sz="2400" b="0" i="0" u="sng" strike="noStrike" cap="none" dirty="0">
              <a:solidFill>
                <a:schemeClr val="hlink"/>
              </a:solidFill>
              <a:latin typeface="Roboto"/>
              <a:ea typeface="Roboto"/>
              <a:cs typeface="Roboto"/>
              <a:sym typeface="Roboto"/>
              <a:hlinkClick r:id="rId6"/>
            </a:endParaRPr>
          </a:p>
        </p:txBody>
      </p:sp>
      <p:sp>
        <p:nvSpPr>
          <p:cNvPr id="325" name="Shape 325"/>
          <p:cNvSpPr txBox="1">
            <a:spLocks noGrp="1"/>
          </p:cNvSpPr>
          <p:nvPr>
            <p:ph type="title"/>
          </p:nvPr>
        </p:nvSpPr>
        <p:spPr>
          <a:xfrm>
            <a:off x="311700" y="170819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25000"/>
              <a:buFont typeface="Roboto"/>
              <a:buNone/>
            </a:pPr>
            <a:r>
              <a:rPr lang="id" sz="3000" b="1" i="0" u="none" strike="noStrike" cap="non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Apa yang dimaksud dengan layout manager?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311700" y="170819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id" sz="3600" b="1" i="0" u="none" strike="noStrike" cap="none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rPr>
              <a:t>Adaptor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600" b="1" i="0" u="none" strike="noStrike" cap="none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ct val="25000"/>
              <a:buFont typeface="Roboto"/>
              <a:buNone/>
            </a:pPr>
            <a:endParaRPr sz="3600" b="1" i="0" u="none" strike="noStrike" cap="none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Roboto"/>
              <a:buChar char="●"/>
            </a:pPr>
            <a:r>
              <a:rPr lang="id" sz="22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Membantu antarmuka yang tidak kompatibel agar bisa bekerja sama, misalnya, mengambil data dari database </a:t>
            </a:r>
            <a:r>
              <a:rPr lang="id" sz="2200" b="0" i="0" u="sng" strike="noStrike" cap="none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Cursor</a:t>
            </a:r>
            <a:r>
              <a:rPr lang="id" sz="22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dan menempatkannya sebagai string ke dalam tampilan</a:t>
            </a:r>
          </a:p>
          <a:p>
            <a:pPr marL="457200" marR="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id" sz="22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Perantara antara data dan tampilan</a:t>
            </a:r>
          </a:p>
          <a:p>
            <a:pPr marL="457200" marR="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id" sz="22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Mengatur membuat, memperbarui, menambahkan, </a:t>
            </a:r>
            <a:br>
              <a:rPr lang="id" sz="22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id" sz="22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menghapus tampilan item saat </a:t>
            </a:r>
            <a:r>
              <a:rPr lang="id" sz="2200" b="0" i="0" u="none" strike="noStrike" cap="none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r>
              <a:rPr lang="en-US" sz="2200" b="0" i="0" u="none" strike="noStrike" cap="none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d" sz="2200" b="0" i="0" u="none" strike="noStrike" cap="none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dasarnya berubah</a:t>
            </a:r>
            <a:endParaRPr lang="id" sz="22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311700" y="170819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25000"/>
              <a:buFont typeface="Roboto"/>
              <a:buNone/>
            </a:pPr>
            <a:r>
              <a:rPr lang="id" sz="3600" b="1" i="0" u="none" strike="noStrike" cap="none" dirty="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Apa yang dimaksud dengan </a:t>
            </a:r>
            <a:r>
              <a:rPr lang="id" sz="3600" b="1" i="0" u="none" strike="noStrike" cap="none" dirty="0" smtClean="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adapt</a:t>
            </a:r>
            <a:r>
              <a:rPr lang="en-US" sz="3600" b="1" i="0" u="none" strike="noStrike" cap="none" dirty="0" smtClean="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id" sz="3600" b="1" i="0" u="none" strike="noStrike" cap="none" dirty="0" smtClean="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id" sz="3600" b="1" i="0" u="none" strike="noStrike" cap="none" dirty="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title"/>
          </p:nvPr>
        </p:nvSpPr>
        <p:spPr>
          <a:xfrm>
            <a:off x="311700" y="170819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id" sz="3600" b="1" i="0" u="none" strike="noStrike" cap="none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rPr>
              <a:t>Adaptor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600" b="1" i="0" u="none" strike="noStrike" cap="none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ct val="25000"/>
              <a:buFont typeface="Roboto"/>
              <a:buNone/>
            </a:pPr>
            <a:endParaRPr sz="3600" b="1" i="0" u="none" strike="noStrike" cap="none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id" sz="2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Digunakan oleh adaptor untuk mempersiapkan satu tampilan dengan data untuk satu item dalam daftar 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id" sz="2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Layout yang ditetapkan dalam file sumber daya XML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id" sz="2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Memiliki elemen yang dapat diklik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id" sz="2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Ditempatkan oleh layout </a:t>
            </a:r>
            <a:r>
              <a:rPr lang="id" sz="2400" b="0" i="0" u="none" strike="noStrike" cap="none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manager</a:t>
            </a:r>
            <a:endParaRPr lang="id" sz="24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311700" y="170819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25000"/>
              <a:buFont typeface="Roboto"/>
              <a:buNone/>
            </a:pPr>
            <a:r>
              <a:rPr lang="id" sz="3000" b="1" i="0" u="none" strike="noStrike" cap="non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Apa yang dimaksud dengan view holder?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ct val="25000"/>
              <a:buFont typeface="Roboto"/>
              <a:buNone/>
            </a:pPr>
            <a:r>
              <a:rPr lang="en-US" sz="4200" b="1" i="0" u="none" strike="noStrike" cap="none" dirty="0" smtClean="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id" sz="4200" b="1" i="0" u="none" strike="noStrike" cap="none" dirty="0" smtClean="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rPr>
              <a:t>mplementasi</a:t>
            </a:r>
            <a:r>
              <a:rPr lang="en-US" sz="4200" b="1" i="0" u="none" strike="noStrike" cap="none" dirty="0" smtClean="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sz="4200" b="1" i="0" u="none" strike="noStrike" cap="none" dirty="0" smtClean="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id" sz="4200" b="1" i="0" u="none" strike="noStrike" cap="none" dirty="0" smtClean="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rPr>
              <a:t>RecyclerView</a:t>
            </a:r>
            <a:endParaRPr lang="id" sz="4200" b="1" i="0" u="none" strike="noStrike" cap="none" dirty="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263</Words>
  <Application>Microsoft Macintosh PowerPoint</Application>
  <PresentationFormat>On-screen Show (16:9)</PresentationFormat>
  <Paragraphs>53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Consolas</vt:lpstr>
      <vt:lpstr>Roboto</vt:lpstr>
      <vt:lpstr>Wingdings</vt:lpstr>
      <vt:lpstr>Arial</vt:lpstr>
      <vt:lpstr>GDT master</vt:lpstr>
      <vt:lpstr>Recycler View</vt:lpstr>
      <vt:lpstr>Apa yang dimaksud dengan Recycler View? </vt:lpstr>
      <vt:lpstr>Komponen RecyclerView</vt:lpstr>
      <vt:lpstr>Komponen  </vt:lpstr>
      <vt:lpstr>Komponen  </vt:lpstr>
      <vt:lpstr>Layout Manager  </vt:lpstr>
      <vt:lpstr>Adaptor  </vt:lpstr>
      <vt:lpstr>Adaptor  </vt:lpstr>
      <vt:lpstr>Implementasi RecyclerView</vt:lpstr>
      <vt:lpstr>Implementasi  </vt:lpstr>
      <vt:lpstr>Adapter: onCreateViewHolder()  </vt:lpstr>
      <vt:lpstr>Praktik: RecyclerView 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Recycler View</dc:title>
  <cp:lastModifiedBy>Microsoft Office User</cp:lastModifiedBy>
  <cp:revision>2</cp:revision>
  <dcterms:modified xsi:type="dcterms:W3CDTF">2017-11-23T08:05:24Z</dcterms:modified>
</cp:coreProperties>
</file>