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b64449f8d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1b64449f8d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64449f8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b64449f8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1b64449f8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1b64449f8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b64449f8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b64449f8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1b64449f8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1b64449f8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b64449f8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b64449f8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b64449f8d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b64449f8d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b64449f8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1b64449f8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b64449f8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b64449f8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b64449f8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1b64449f8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1b64449f8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1b64449f8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64449f8d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64449f8d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1b64449f8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1b64449f8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b64449f8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1b64449f8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b64449f8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b64449f8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1b64449f8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1b64449f8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1b64449f8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1b64449f8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1b64449f8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1b64449f8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36309" y="1813197"/>
            <a:ext cx="8571600" cy="69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3100">
                <a:latin typeface="Calibri"/>
                <a:ea typeface="Calibri"/>
                <a:cs typeface="Calibri"/>
                <a:sym typeface="Calibri"/>
              </a:rPr>
              <a:t>Изучение асимметричных протоколов и шифров</a:t>
            </a:r>
            <a:endParaRPr sz="31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250775" y="4508800"/>
            <a:ext cx="26424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</a:t>
            </a:r>
            <a:endParaRPr sz="14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ru" sz="142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2024</a:t>
            </a:r>
            <a:endParaRPr sz="142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073639" y="322411"/>
            <a:ext cx="7097100" cy="7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САНКТ-ПЕТЕРБУРГСКИЙ ГОСУДАРСТВЕННЫЙ</a:t>
            </a:r>
            <a:r>
              <a:rPr b="0" i="0" lang="ru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ЭЛЕКТРОТЕХНИЧЕСКИЙ УНИВЕРСИТЕТ «ЛЭТИ»</a:t>
            </a:r>
            <a:endParaRPr b="0" i="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ИМ. В.И. УЛЬЯНОВА (ЛЕНИНА)</a:t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1522612" y="1067606"/>
            <a:ext cx="61473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Лабораторная работа</a:t>
            </a:r>
            <a:r>
              <a:rPr b="0" i="0" lang="ru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ru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№</a:t>
            </a:r>
            <a:r>
              <a:rPr lang="ru" sz="2800">
                <a:latin typeface="Calibri"/>
                <a:ea typeface="Calibri"/>
                <a:cs typeface="Calibri"/>
                <a:sym typeface="Calibri"/>
              </a:rPr>
              <a:t>7</a:t>
            </a:r>
            <a:endParaRPr sz="2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198448" y="3023861"/>
            <a:ext cx="87471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Студент:_____________Чубан Д.В., группа 1303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0" y="3593583"/>
            <a:ext cx="9144000" cy="42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Руководитель:________Племянников А.К., доцент каф. ИБ</a:t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11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 асимметричного шифрования RSA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5875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Шаблон RSA Cipher в CrypTool 2</a:t>
            </a: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363" y="1032099"/>
            <a:ext cx="8341275" cy="3584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110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Модификация схемы</a:t>
            </a: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275" y="827249"/>
            <a:ext cx="7789449" cy="331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1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Атака посредника (man-in-the-middle)</a:t>
            </a:r>
            <a:endParaRPr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79963"/>
            <a:ext cx="8839202" cy="31339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1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Атака на шифр RSA факторизацией модуля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863550"/>
            <a:ext cx="43851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Шифрование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Параметры</a:t>
            </a:r>
            <a:r>
              <a:rPr lang="ru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p = 37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q =  41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n = 1517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d = 131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Исходный текст</a:t>
            </a:r>
            <a:r>
              <a:rPr lang="ru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400"/>
              <a:t>Hello from Chuban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ru" sz="1400"/>
              <a:t>Шифротекст</a:t>
            </a:r>
            <a:r>
              <a:rPr lang="ru" sz="1400"/>
              <a:t>: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/>
              <a:t>1097 # 0936 # 1119 # 1119 # 0999 # 1034 # 1251 # 0583 # 0999 # 1356 # 1034 # 0821 # 1356 # 0228 # 0583 # 1072 # 0999 # 0456</a:t>
            </a:r>
            <a:endParaRPr sz="1400"/>
          </a:p>
        </p:txBody>
      </p:sp>
      <p:pic>
        <p:nvPicPr>
          <p:cNvPr id="137" name="Google Shape;13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2625" y="736600"/>
            <a:ext cx="3616857" cy="413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 txBox="1"/>
          <p:nvPr>
            <p:ph type="title"/>
          </p:nvPr>
        </p:nvSpPr>
        <p:spPr>
          <a:xfrm>
            <a:off x="311700" y="6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Атака факторизацией модуля</a:t>
            </a:r>
            <a:endParaRPr/>
          </a:p>
        </p:txBody>
      </p:sp>
      <p:pic>
        <p:nvPicPr>
          <p:cNvPr id="143" name="Google Shape;14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9213"/>
            <a:ext cx="2994300" cy="341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78200" y="598625"/>
            <a:ext cx="3187611" cy="3336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5798" y="598625"/>
            <a:ext cx="2947721" cy="333617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6"/>
          <p:cNvSpPr txBox="1"/>
          <p:nvPr/>
        </p:nvSpPr>
        <p:spPr>
          <a:xfrm>
            <a:off x="400700" y="4085900"/>
            <a:ext cx="2062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Полученные данные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3593225" y="4085900"/>
            <a:ext cx="18591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Факторизация</a:t>
            </a:r>
            <a:r>
              <a:rPr lang="ru" sz="1800">
                <a:solidFill>
                  <a:schemeClr val="dk2"/>
                </a:solidFill>
              </a:rPr>
              <a:t> n = 2413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6769500" y="4085900"/>
            <a:ext cx="2062800" cy="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</a:rPr>
              <a:t>Успешное</a:t>
            </a:r>
            <a:r>
              <a:rPr lang="ru" sz="1800">
                <a:solidFill>
                  <a:schemeClr val="dk2"/>
                </a:solidFill>
              </a:rPr>
              <a:t> </a:t>
            </a:r>
            <a:r>
              <a:rPr lang="ru" sz="1800">
                <a:solidFill>
                  <a:schemeClr val="dk2"/>
                </a:solidFill>
              </a:rPr>
              <a:t>расшифрование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Атака на гибридную систему шифрования. Задание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1. Подготовить текст передаваемого сообщения на английском с вашим именем в конце.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2. Запустить утилиту Analysis –&gt; Asymmetric Encr… –&gt; Side-Channel attack on «Textbook RSA»…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3. Настроить сервер, указав в качестве ключевого слова ваше имя, используемое в конце текста.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4. Выполнить последовательно все шаги протокола.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5. Сохранить лог-файлы участников протокола для отчета.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169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Описание атаки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741825"/>
            <a:ext cx="4096200" cy="40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– определить симметричный секретный ключ, зашифрованный открытым ключом криптосистемы 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Условия атаки: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• Нарушитель может перехватывать сообщения, адресованные серверу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• Нарушитель может модифицировать сообщения и направлять их серверу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• Сервер не определяет, от кого был получен конверт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• Нарушитель может классифицировать ответы сервера на принято/отклонено, т.е. случаи успешной и неуспешной расшифровки (по распознаванию ключевого слова) 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4000" y="1294925"/>
            <a:ext cx="4431300" cy="30413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293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Параметры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1152475"/>
            <a:ext cx="3931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Текст сообщения: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Dear Mr Andrey,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Please order new Final Fantasy 20.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 Regards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Honest Dmitriy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5400" y="1065025"/>
            <a:ext cx="4595701" cy="3698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311700" y="1297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Статусы</a:t>
            </a:r>
            <a:r>
              <a:rPr lang="ru"/>
              <a:t> </a:t>
            </a:r>
            <a:r>
              <a:rPr lang="ru"/>
              <a:t>участников</a:t>
            </a:r>
            <a:r>
              <a:rPr lang="ru"/>
              <a:t> после </a:t>
            </a:r>
            <a:r>
              <a:rPr lang="ru"/>
              <a:t>атаки</a:t>
            </a:r>
            <a:endParaRPr/>
          </a:p>
        </p:txBody>
      </p:sp>
      <p:pic>
        <p:nvPicPr>
          <p:cNvPr id="174" name="Google Shape;17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648126"/>
            <a:ext cx="8520599" cy="413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Заключение</a:t>
            </a:r>
            <a:endParaRPr/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233100" y="572700"/>
            <a:ext cx="8677800" cy="4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Изучен протокол согласования ключей Диффи-Хеллмана и выявлены следующие характеристики</a:t>
            </a:r>
            <a:r>
              <a:rPr lang="ru" sz="1200"/>
              <a:t>: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Основан на односторонней функции с секретом </a:t>
            </a:r>
            <a:r>
              <a:rPr lang="ru" sz="1200"/>
              <a:t>𝑦 = 𝑔</a:t>
            </a:r>
            <a:r>
              <a:rPr baseline="30000" lang="ru" sz="1200"/>
              <a:t>𝑥 </a:t>
            </a:r>
            <a:r>
              <a:rPr lang="ru" sz="1200"/>
              <a:t>𝑚𝑜𝑑 𝑛</a:t>
            </a:r>
            <a:r>
              <a:rPr i="1" lang="ru" sz="1200"/>
              <a:t>, </a:t>
            </a:r>
            <a:r>
              <a:rPr lang="ru" sz="1200"/>
              <a:t>зная</a:t>
            </a:r>
            <a:r>
              <a:rPr i="1" lang="ru" sz="1200"/>
              <a:t> </a:t>
            </a:r>
            <a:r>
              <a:rPr lang="ru" sz="1200"/>
              <a:t>𝑦, 𝑛, 𝑔</a:t>
            </a:r>
            <a:r>
              <a:rPr i="1" lang="ru" sz="1200"/>
              <a:t> </a:t>
            </a:r>
            <a:r>
              <a:rPr lang="ru" sz="1200"/>
              <a:t>сложно найти 𝑥 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Позволяет сторонам выработать секретный ключ, не обмениваясь </a:t>
            </a:r>
            <a:r>
              <a:rPr lang="ru" sz="1200"/>
              <a:t>секретными</a:t>
            </a:r>
            <a:r>
              <a:rPr lang="ru" sz="1200"/>
              <a:t> данными по небезопасному каналу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На протокол проведена атака посредника (MITM)</a:t>
            </a:r>
            <a:endParaRPr sz="1200"/>
          </a:p>
          <a:p>
            <a:pPr indent="-3048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Изучен алгоритм асимметричного шифрования RSA и выявлены следующие характеристики</a:t>
            </a:r>
            <a:r>
              <a:rPr lang="ru" sz="1200"/>
              <a:t>: </a:t>
            </a:r>
            <a:endParaRPr sz="1200"/>
          </a:p>
          <a:p>
            <a:pPr indent="-304800" lvl="1" marL="9144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основан на односторонней функции с секретом: 𝑦 = 𝑚</a:t>
            </a:r>
            <a:r>
              <a:rPr baseline="30000" lang="ru" sz="1200"/>
              <a:t>𝑒</a:t>
            </a:r>
            <a:r>
              <a:rPr lang="ru" sz="1200"/>
              <a:t>𝑚𝑜𝑑 𝑛, сложно найти 𝑚, зная 𝑦, 𝑛, 𝑒 и не зная разложения 𝑛 = 𝑝 ⋅ 𝑞 на два простых сомножителя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Проведены атаки методами: малого сообщения и факторизацией модуля.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Изучен протокол асимметричного шифрования RSA и выявлены следующие характеристики</a:t>
            </a:r>
            <a:r>
              <a:rPr lang="ru" sz="1200"/>
              <a:t>: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секретный и открытый ключи RSA равноправны - каждый из ключей (d или e) может использоваться как для шифрования, так и для расшифрования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совпадающие блоки зашифровываются одинаково</a:t>
            </a:r>
            <a:endParaRPr sz="1200"/>
          </a:p>
          <a:p>
            <a:pPr indent="-304800" lvl="1" marL="9144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На протокол проведена атака посредника (MITM)</a:t>
            </a:r>
            <a:endParaRPr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ru" sz="1200"/>
              <a:t>Проведена имитация атаки на гибридную систему шифрования и выявлены следующие особенности</a:t>
            </a:r>
            <a:r>
              <a:rPr lang="ru" sz="1200"/>
              <a:t>: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целью атаки является получение секретного ключа, зашифрованного открытым ключом криптосистемы</a:t>
            </a:r>
            <a:endParaRPr sz="1200"/>
          </a:p>
          <a:p>
            <a:pPr indent="-3048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ru" sz="1200"/>
              <a:t>атака основана на модификации зашифрованного секретного ключа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14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1700"/>
              <a:t>Повысить свою квалификацию в области асимметричных протоколов и шифров, изучив протокол согласования ключей Диффи-Хеллмана и шифр RSA.</a:t>
            </a:r>
            <a:endParaRPr sz="1700"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65575" y="191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</a:t>
            </a:r>
            <a:endParaRPr/>
          </a:p>
        </p:txBody>
      </p:sp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65575" y="2428175"/>
            <a:ext cx="85206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Изучить </a:t>
            </a:r>
            <a:r>
              <a:rPr lang="ru" sz="1700"/>
              <a:t>протокол</a:t>
            </a:r>
            <a:r>
              <a:rPr lang="ru" sz="1700"/>
              <a:t> </a:t>
            </a:r>
            <a:r>
              <a:rPr lang="ru" sz="1700"/>
              <a:t>согласования ключей Диффи-Хеллмана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Изучить алгоритм асимметричного шифрования RSA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Изучить протокол асимметричного шифрования RSA</a:t>
            </a:r>
            <a:endParaRPr sz="1700"/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ru" sz="1700"/>
              <a:t>Выполнить атаку на гибридную систему шифрования</a:t>
            </a:r>
            <a:endParaRPr sz="17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Протокол Диффи-Хеллмана. Задание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7899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1550"/>
              <a:buAutoNum type="arabicPeriod"/>
            </a:pPr>
            <a:r>
              <a:rPr lang="ru" sz="1550">
                <a:solidFill>
                  <a:srgbClr val="656565"/>
                </a:solidFill>
                <a:highlight>
                  <a:srgbClr val="FFFFFF"/>
                </a:highlight>
              </a:rPr>
              <a:t>Изучить протокол согласования ключей по шаблонной схеме Diffie-Hellman Key Exchange из CrypTool 2 .</a:t>
            </a:r>
            <a:endParaRPr sz="155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-327025" lvl="0" marL="457200" rtl="0" algn="just">
              <a:spcBef>
                <a:spcPts val="1200"/>
              </a:spcBef>
              <a:spcAft>
                <a:spcPts val="0"/>
              </a:spcAft>
              <a:buClr>
                <a:srgbClr val="656565"/>
              </a:buClr>
              <a:buSzPts val="1550"/>
              <a:buAutoNum type="arabicPeriod"/>
            </a:pPr>
            <a:r>
              <a:rPr lang="ru" sz="1550">
                <a:solidFill>
                  <a:srgbClr val="656565"/>
                </a:solidFill>
                <a:highlight>
                  <a:srgbClr val="FFFFFF"/>
                </a:highlight>
              </a:rPr>
              <a:t> Выполнить модификацию схемы для преобразования полученного ключевого материала в симметричный ключ длиной 256 бит. </a:t>
            </a:r>
            <a:endParaRPr sz="155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-327025" lvl="0" marL="457200" rtl="0" algn="just"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1550"/>
              <a:buAutoNum type="arabicPeriod"/>
            </a:pPr>
            <a:r>
              <a:rPr lang="ru" sz="1550">
                <a:solidFill>
                  <a:srgbClr val="656565"/>
                </a:solidFill>
                <a:highlight>
                  <a:srgbClr val="FFFFFF"/>
                </a:highlight>
              </a:rPr>
              <a:t> В отчет включить скриншот шаблонной схемы и  схему, иллюстрирующую атаку протокола  " посредником" для случая, когда  только одна уполномоченная сторона создает параметры открытого ключа. 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155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Шаблонная схема в CrypTool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901" y="728675"/>
            <a:ext cx="6094200" cy="42519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129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Модификация схемы в CrypTool 2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02400"/>
            <a:ext cx="8839202" cy="3994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Атака посредника (man-in-the-middle)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4850" y="1045300"/>
            <a:ext cx="5754298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RSA. Задание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7426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1625" lvl="0" marL="457200" rtl="0" algn="just">
              <a:spcBef>
                <a:spcPts val="0"/>
              </a:spcBef>
              <a:spcAft>
                <a:spcPts val="0"/>
              </a:spcAft>
              <a:buClr>
                <a:srgbClr val="656565"/>
              </a:buClr>
              <a:buSzPts val="1150"/>
              <a:buAutoNum type="arabicPeriod"/>
            </a:pPr>
            <a:r>
              <a:rPr lang="ru" sz="1150">
                <a:solidFill>
                  <a:srgbClr val="656565"/>
                </a:solidFill>
                <a:highlight>
                  <a:srgbClr val="FFFFFF"/>
                </a:highlight>
              </a:rPr>
              <a:t>Изучить алгоритм  асимметричного шифрования RSA  по шаблонной схеме RSA Encryption  из CrypTool 2.  Изменить эту шаблонную схему для проведение атаки коротким сообщением. В качестве сообщения использовать  две последние цифры студенческого билета. В отчет включить скриншот шаблонной схемы и  схему  алгоритма атаки  шифровки методом "малого сообщения"</a:t>
            </a:r>
            <a:endParaRPr sz="115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-301625" lvl="0" marL="457200" rtl="0" algn="just"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1150"/>
              <a:buAutoNum type="arabicPeriod"/>
            </a:pPr>
            <a:r>
              <a:rPr lang="ru" sz="1150">
                <a:solidFill>
                  <a:srgbClr val="656565"/>
                </a:solidFill>
                <a:highlight>
                  <a:srgbClr val="FFFFFF"/>
                </a:highlight>
              </a:rPr>
              <a:t>Изучить протокол асимметричного шифрования RSA  по шаблонной схеме RSA Cipher из CrypTool 2.  Изменить эту шаблонную схему для зашифрования  и  расшифрования  симметричного ключа  размером 128 бит, полученного из парольной фразы.  В качестве парольной фразы использовать  Фамилию и две последние цифры студенческого билета. В отчет включить скриншот шаблонной схемы и  схему, иллюстрирующую атаку протокола  " посредником" .</a:t>
            </a:r>
            <a:endParaRPr sz="1150">
              <a:solidFill>
                <a:srgbClr val="656565"/>
              </a:solidFill>
              <a:highlight>
                <a:srgbClr val="FFFFFF"/>
              </a:highlight>
            </a:endParaRPr>
          </a:p>
          <a:p>
            <a:pPr indent="-301625" lvl="0" marL="457200" rtl="0" algn="just">
              <a:spcBef>
                <a:spcPts val="1000"/>
              </a:spcBef>
              <a:spcAft>
                <a:spcPts val="0"/>
              </a:spcAft>
              <a:buClr>
                <a:srgbClr val="656565"/>
              </a:buClr>
              <a:buSzPts val="1150"/>
              <a:buAutoNum type="arabicPeriod"/>
            </a:pPr>
            <a:r>
              <a:rPr lang="ru" sz="1150">
                <a:solidFill>
                  <a:srgbClr val="656565"/>
                </a:solidFill>
                <a:highlight>
                  <a:srgbClr val="FFFFFF"/>
                </a:highlight>
              </a:rPr>
              <a:t>Выполнить атаку  на  шифр  RSA  факторизацией модуля, используя CrypTool 1,  по указаниям учебно-методического пособия  из раздела 7.4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142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Шаблон RSA Encryption в CrypTool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1637" y="676864"/>
            <a:ext cx="7980724" cy="39936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116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 Атака малого сообщения на RSA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7750"/>
            <a:ext cx="8391748" cy="414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