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y="6858000" cx="12192000"/>
  <p:notesSz cx="6858000" cy="9144000"/>
  <p:embeddedFontLst>
    <p:embeddedFont>
      <p:font typeface="Cambria Math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0" roundtripDataSignature="AMtx7mjXxXiZscliXa1K7FZ5lE3S/zfV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customschemas.google.com/relationships/presentationmetadata" Target="meta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CambriaMath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6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6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7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Relationship Id="rId4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8.png"/><Relationship Id="rId4" Type="http://schemas.openxmlformats.org/officeDocument/2006/relationships/image" Target="../media/image7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5.png"/><Relationship Id="rId4" Type="http://schemas.openxmlformats.org/officeDocument/2006/relationships/image" Target="../media/image6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1.png"/><Relationship Id="rId4" Type="http://schemas.openxmlformats.org/officeDocument/2006/relationships/image" Target="../media/image7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62453" y="2676058"/>
            <a:ext cx="9376996" cy="854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Изучение классических шифров</a:t>
            </a:r>
            <a:endParaRPr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650750" y="6108639"/>
            <a:ext cx="2890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 2024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240745" y="122807"/>
            <a:ext cx="776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САНКТ-ПЕТЕРБУРГСКИЙ ГОСУДАРСТВЕННЫЙ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ЭЛЕКТРОТЕХНИЧЕСКИЙ УНИВЕРСИТЕТ «ЛЭТИ» ИМ. В.И. УЛЬЯНОВА (ЛЕНИНА)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760200" y="1322350"/>
            <a:ext cx="672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Лабораторная работа</a:t>
            </a:r>
            <a:r>
              <a:rPr b="0" i="0" lang="ru-RU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№1+2+3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11600" y="4152000"/>
            <a:ext cx="956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Студент:_____________Чубан Д.В., группа 1303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94550" y="5067400"/>
            <a:ext cx="1000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Руководитель:________Племянников А.К., доцент каф. ИБ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893618" y="531380"/>
            <a:ext cx="10515600" cy="575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Шифр Цезаря (Caesar)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838200" y="1274618"/>
            <a:ext cx="10515600" cy="490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Найти шифр в CrypTool 1: Encrypt/Decrypt –&gt; Symmetric(Classic) –&gt; Caesar/Rot-13.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Зашифровать и расшифровать текст, содержащий только фамилию (транслитерация латиницей), вручную и с помощью шифра с ключом, отличным от 0. Убедиться в совпадении результатов.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Построить гистограмму частот букв английского языка по эталонному файлу English.txt (папка CrypTool/reference), используя утилиту из Analysis –&gt; Tools for Analysis.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Зашифровать ключом отличным от 0 файл CrypTool-en.txt (папка CrypTool/Examples).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Построить гистограмму частот букв в зашифрованном тексте, сравнить визуально гистограммы и подтвердить ключ зашифрования.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Проверить гипотезу о значении ключа утилитой Analysis –&gt; Symmetric Encryption(Classic) –&gt; Cipher Text Only –&gt; Caesar.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ru-RU" sz="2400"/>
              <a:t>Выполнить самостоятельную работу: обменяться шифровками с коллегой по группе для проведения подобной атаке по дешифрации сообщения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sp>
        <p:nvSpPr>
          <p:cNvPr id="162" name="Google Shape;162;p12"/>
          <p:cNvSpPr txBox="1"/>
          <p:nvPr>
            <p:ph idx="2" type="body"/>
          </p:nvPr>
        </p:nvSpPr>
        <p:spPr>
          <a:xfrm>
            <a:off x="5551714" y="1219200"/>
            <a:ext cx="5802086" cy="21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В качестве вводимых значений принимаются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text – открытый текст;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text_length – длина открытого текста;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shift – смещение алфавита;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На выходе получаем закодированный текст encrypted_text.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163" name="Google Shape;16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65756"/>
            <a:ext cx="4181856" cy="489135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/>
          <p:nvPr/>
        </p:nvSpPr>
        <p:spPr>
          <a:xfrm>
            <a:off x="5551714" y="3396343"/>
            <a:ext cx="6296297" cy="16312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595" l="-1064" r="0" t="-18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sp>
        <p:nvSpPr>
          <p:cNvPr id="170" name="Google Shape;170;p13"/>
          <p:cNvSpPr txBox="1"/>
          <p:nvPr/>
        </p:nvSpPr>
        <p:spPr>
          <a:xfrm>
            <a:off x="838200" y="1185764"/>
            <a:ext cx="42501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параметры алгоритма шифрования.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6509338" y="1185764"/>
            <a:ext cx="200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алфавит.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285" y="1893650"/>
            <a:ext cx="3806051" cy="466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0364" y="1893650"/>
            <a:ext cx="4032197" cy="4661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838200" y="365126"/>
            <a:ext cx="10515600" cy="85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257" y="1215852"/>
            <a:ext cx="8033486" cy="443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839788" y="1191492"/>
            <a:ext cx="5157787" cy="1283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ключом 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</p:txBody>
      </p:sp>
      <p:sp>
        <p:nvSpPr>
          <p:cNvPr id="186" name="Google Shape;186;p15"/>
          <p:cNvSpPr txBox="1"/>
          <p:nvPr>
            <p:ph idx="3" type="body"/>
          </p:nvPr>
        </p:nvSpPr>
        <p:spPr>
          <a:xfrm>
            <a:off x="6172200" y="1094510"/>
            <a:ext cx="5183188" cy="138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ключом 10.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75" y="2309472"/>
            <a:ext cx="2437625" cy="28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450" y="2309481"/>
            <a:ext cx="2315752" cy="2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838200" y="365126"/>
            <a:ext cx="10515600" cy="85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Процедура атаки частотного криптоанализа</a:t>
            </a:r>
            <a:endParaRPr sz="4000"/>
          </a:p>
        </p:txBody>
      </p:sp>
      <p:sp>
        <p:nvSpPr>
          <p:cNvPr id="194" name="Google Shape;194;p16"/>
          <p:cNvSpPr/>
          <p:nvPr/>
        </p:nvSpPr>
        <p:spPr>
          <a:xfrm>
            <a:off x="1727803" y="5372101"/>
            <a:ext cx="8736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Гистограмма частот букв английского языка по файлу 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English.txt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218" y="1432832"/>
            <a:ext cx="8197561" cy="372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838200" y="365126"/>
            <a:ext cx="10515600" cy="85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Процедура атаки частотного криптоанализа</a:t>
            </a:r>
            <a:endParaRPr sz="4000"/>
          </a:p>
        </p:txBody>
      </p:sp>
      <p:sp>
        <p:nvSpPr>
          <p:cNvPr id="201" name="Google Shape;201;p17"/>
          <p:cNvSpPr/>
          <p:nvPr/>
        </p:nvSpPr>
        <p:spPr>
          <a:xfrm>
            <a:off x="1727803" y="5372101"/>
            <a:ext cx="87363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Гистограмма частот букв в тексте, полученным путём шифрования файла </a:t>
            </a:r>
            <a:r>
              <a:rPr i="1"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CrypTool-en.txt</a:t>
            </a:r>
            <a:r>
              <a:rPr i="1" lang="ru-RU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761" y="1215852"/>
            <a:ext cx="83164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838200" y="365125"/>
            <a:ext cx="10515600" cy="106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Процедура атаки частотного криптоанализа</a:t>
            </a:r>
            <a:endParaRPr sz="4000"/>
          </a:p>
        </p:txBody>
      </p:sp>
      <p:pic>
        <p:nvPicPr>
          <p:cNvPr id="208" name="Google Shape;20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674" y="1640393"/>
            <a:ext cx="2847108" cy="267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1257" y="1640393"/>
            <a:ext cx="7532543" cy="388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602675" y="5742782"/>
            <a:ext cx="107511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результате анализа двух гистограмм была получена гистограмма корреляции распределения. Было выяснено, что ключом является буква «С».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838200" y="1825625"/>
            <a:ext cx="4440382" cy="42011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5" r="0" t="-13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6826435" y="4651519"/>
            <a:ext cx="3320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Атака «brute force» в CrypTool 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00" y="1542225"/>
            <a:ext cx="5156474" cy="31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951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Цели</a:t>
            </a:r>
            <a:endParaRPr sz="40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16182"/>
            <a:ext cx="10515600" cy="486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ru-RU" sz="2400"/>
              <a:t>Цель</a:t>
            </a:r>
            <a:r>
              <a:rPr lang="ru-RU" sz="2400"/>
              <a:t>: исследовать шифры Scytale, Caesar, Substitution, Permutation/Transposition, Vigenere, Hill, ADFGVX и получить практические навыки работы с ними, в том числе с использованием приложений CrypTool 1 и CrypTool 2.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893618" y="531380"/>
            <a:ext cx="10515600" cy="575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Шифр моноалфавитной подстановки (Substitution)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838200" y="1122218"/>
            <a:ext cx="10515600" cy="505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Найти шифр в CrypTool 1: Encrypt/Decrypt –&gt; Symmetric(Classic).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Зашифровать и расшифровать текст, содержащий только вашу фамилию (транслитерация латиницей), вручную и с помощью шифра c выбранным ключом и смещением Offset ≠ 0. Убедиться в совпадении результатов.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Выполнить зашифрование и расшифрование с различными паролями и смещениями Offset и разобраться, как формируется алфавит шифротекста.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Выбрать абзац (примерно 600 символов) из файла English.txt (папка CrypTool/reference) и зашифровать его.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Выполнить атаку на шифротекст, используя приложение из Analysis –&gt; Symmetric Encryption(classic) –&gt; Cipher Text Only. 8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Повторить шифрование и атаку для тестов примерно в 300 и 150 символов.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Изучить возможности CrypTool 1 для автоматизации выполнения ручного расшифрования для текстов размером менее 300 символов.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Выбрать новый абзац (примерно 600 символов) из файла English.txt (папка CrypTool/reference) и зашифровать его.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Дешифровать этот абзац, используя приложение Analysis –&gt; Tools for Analysis и Analysis –&gt; Symmetric Encryption(classic) –&gt; Manual Analysis. </a:t>
            </a:r>
            <a:endParaRPr sz="16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/>
              <a:t>Выполнить самостоятельную работу: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а) зашифровать текст из 200 символов, сохранить ключ и обменяться шифровками с коллегой по учебной группе для дешифровки;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б) изучить одну из атак, реализованных в CrypTool 1 и 2, опираясь на Help и ссылки на статьи. 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sp>
        <p:nvSpPr>
          <p:cNvPr id="235" name="Google Shape;235;p22"/>
          <p:cNvSpPr txBox="1"/>
          <p:nvPr>
            <p:ph idx="2" type="body"/>
          </p:nvPr>
        </p:nvSpPr>
        <p:spPr>
          <a:xfrm>
            <a:off x="5544985" y="1326862"/>
            <a:ext cx="5837117" cy="3134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качестве вводимых значений принимаются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text – открытый текст;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text_length – длина открытого текста;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key – ключевое слово;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offset – смещение.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 выходе получаем закодированный текст encrypted_text.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36" name="Google Shape;23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4706786" cy="456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sp>
        <p:nvSpPr>
          <p:cNvPr id="242" name="Google Shape;242;p23"/>
          <p:cNvSpPr txBox="1"/>
          <p:nvPr/>
        </p:nvSpPr>
        <p:spPr>
          <a:xfrm>
            <a:off x="838200" y="1185764"/>
            <a:ext cx="42501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параметры алгоритма шифрования.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6509338" y="1185764"/>
            <a:ext cx="200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алфавит.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364" y="1893650"/>
            <a:ext cx="4032197" cy="466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0187" y="1893650"/>
            <a:ext cx="44386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838200" y="350297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50" y="1687901"/>
            <a:ext cx="10735500" cy="388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839788" y="1191492"/>
            <a:ext cx="5157787" cy="1283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параметрами:</a:t>
            </a:r>
            <a:br>
              <a:rPr b="0" lang="ru-RU" sz="2000"/>
            </a:br>
            <a:r>
              <a:rPr b="0" lang="ru-RU" sz="2000"/>
              <a:t>Key: STUDEN и Offset: 2.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</p:txBody>
      </p:sp>
      <p:sp>
        <p:nvSpPr>
          <p:cNvPr id="258" name="Google Shape;258;p25"/>
          <p:cNvSpPr txBox="1"/>
          <p:nvPr>
            <p:ph idx="3" type="body"/>
          </p:nvPr>
        </p:nvSpPr>
        <p:spPr>
          <a:xfrm>
            <a:off x="6172200" y="1094510"/>
            <a:ext cx="5183188" cy="138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параметрами:</a:t>
            </a:r>
            <a:br>
              <a:rPr b="0" lang="ru-RU" sz="2000"/>
            </a:br>
            <a:r>
              <a:rPr b="0" lang="ru-RU" sz="2000"/>
              <a:t>Key: CRYPTO и Offset: 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165" y="2475198"/>
            <a:ext cx="2373047" cy="28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275" y="2475198"/>
            <a:ext cx="2373050" cy="283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838200" y="365126"/>
            <a:ext cx="10515600" cy="978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pic>
        <p:nvPicPr>
          <p:cNvPr id="266" name="Google Shape;26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341" y="1343891"/>
            <a:ext cx="5009460" cy="4308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/>
        </p:nvSpPr>
        <p:spPr>
          <a:xfrm>
            <a:off x="838199" y="1343891"/>
            <a:ext cx="523009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Первый метод определяет частотное распределение данного текста. Частотное распределение отдельных символов используется для вычисления начального значения ключа, в то время как частотное распределение биграмм используется для определения качества этого ключа. Метод основан на быстром алгоритме, который вначале вычисляет начальное значение для ключа, а затем улучшает этот ключ с каждой итерацией.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Второй метод пытается сопоставить наиболее часто встречающиеся слова языка со словами в данном зашифрованном тексте. Обязательным условием для применения метода является сохранение пробелов.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838200" y="1825625"/>
            <a:ext cx="10515600" cy="34529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-15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893618" y="531380"/>
            <a:ext cx="10515600" cy="575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Шифр двойной перестановки (Permutation/Transposition)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>
            <a:off x="838200" y="1122218"/>
            <a:ext cx="10515600" cy="505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Найти шифр в CrypTool 1: Encrypt/Decrypt –&gt; Symmetric(Classic).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Зашифровать и расшифровать текст, содержащий ваши ФамилиюИмяОтчество (транслитерация латиницей), вручную и с помощью шифра c ключами для перестановки столбцов и строк. Убедиться в совпадении результатов.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Выполнить зашифрование и расшифрование с различными ключами и с различными вариантами перестановки матрицы с текстом по строкам и столбцам. Разобраться с параметрами утилиты.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Зашифровать текст, содержащий ФамилиюИмяОтчество, и провести атаку, основанную на знании исходного текста, Analysis –&gt; Symmetric Encryption(classic) –&gt; Known Plaintext.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Выполнить самостоятельную работу: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а) зашифровать текст с произвольным сообщением в формате «DEAR messagе THANKS», используя только одинарную перестановку. Обменяться подобными шифровками с коллегой по учебной группе для дешифровки при условии, что формы обращения и завершения письма известны;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б) самостоятельно изучить атаку, реализованную в CrypTool 2, опираясь на Help и ссылки на статьи.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5966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Шифр «Сцитала» (Scytale)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sp>
        <p:nvSpPr>
          <p:cNvPr id="290" name="Google Shape;290;p30"/>
          <p:cNvSpPr txBox="1"/>
          <p:nvPr/>
        </p:nvSpPr>
        <p:spPr>
          <a:xfrm>
            <a:off x="4917488" y="1219200"/>
            <a:ext cx="64363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вводимых значений принимаются параметры: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– открытый текст в виде матрицы;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matrix_size – размер матрицы;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key1 – первое ключевое слово;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key2 – второе ключевое слово;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выходе получаем закодированный текст permuted_text. </a:t>
            </a:r>
            <a:endParaRPr/>
          </a:p>
        </p:txBody>
      </p:sp>
      <p:pic>
        <p:nvPicPr>
          <p:cNvPr id="291" name="Google Shape;291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3427646" cy="527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sp>
        <p:nvSpPr>
          <p:cNvPr id="297" name="Google Shape;297;p31"/>
          <p:cNvSpPr txBox="1"/>
          <p:nvPr/>
        </p:nvSpPr>
        <p:spPr>
          <a:xfrm>
            <a:off x="838200" y="1185764"/>
            <a:ext cx="42501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параметры алгоритма шифрования.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6509338" y="1185764"/>
            <a:ext cx="200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алфавит.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364" y="1893650"/>
            <a:ext cx="4032197" cy="466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8189" y="1893649"/>
            <a:ext cx="3234622" cy="469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838200" y="350297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925" y="1242472"/>
            <a:ext cx="9804149" cy="44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839788" y="1191492"/>
            <a:ext cx="5157787" cy="1283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параметрами:</a:t>
            </a:r>
            <a:br>
              <a:rPr b="0" lang="ru-RU" sz="2000"/>
            </a:br>
            <a:r>
              <a:rPr b="0" lang="ru-RU" sz="2000"/>
              <a:t>Key1: STUDENT и Key2: LETI.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</p:txBody>
      </p:sp>
      <p:sp>
        <p:nvSpPr>
          <p:cNvPr id="313" name="Google Shape;313;p33"/>
          <p:cNvSpPr txBox="1"/>
          <p:nvPr>
            <p:ph idx="3" type="body"/>
          </p:nvPr>
        </p:nvSpPr>
        <p:spPr>
          <a:xfrm>
            <a:off x="6172200" y="1094510"/>
            <a:ext cx="5183188" cy="138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параметрами:</a:t>
            </a:r>
            <a:br>
              <a:rPr b="0" lang="ru-RU" sz="2000"/>
            </a:br>
            <a:r>
              <a:rPr b="0" lang="ru-RU" sz="2000"/>
              <a:t>Key1: BRUH и Key2: TRYAGAIN.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950" y="2475200"/>
            <a:ext cx="2930781" cy="22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410" y="2478536"/>
            <a:ext cx="2930775" cy="221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838200" y="365126"/>
            <a:ext cx="10515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375" y="1334325"/>
            <a:ext cx="4008125" cy="51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375" y="1308789"/>
            <a:ext cx="4056255" cy="52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838200" y="365126"/>
            <a:ext cx="10515600" cy="978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sp>
        <p:nvSpPr>
          <p:cNvPr id="328" name="Google Shape;328;p35"/>
          <p:cNvSpPr txBox="1"/>
          <p:nvPr/>
        </p:nvSpPr>
        <p:spPr>
          <a:xfrm>
            <a:off x="838199" y="1343891"/>
            <a:ext cx="523009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 началом анализа шифра и открытый, и зашифрованный тексты записываются в таблицы. Программа сравнивает столбцы обех таблиц и определяет перестановку столбцов. Полученная перестановка и будет ключом, который был использован при шифровании.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691" y="1496292"/>
            <a:ext cx="52387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838200" y="365126"/>
            <a:ext cx="10515600" cy="1091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838199" y="1456293"/>
            <a:ext cx="10515600" cy="42011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3" r="0" t="-14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4435609" y="6026727"/>
            <a:ext cx="3320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Атака «brute force» в CrypTool 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989" y="3040074"/>
            <a:ext cx="10156020" cy="298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893618" y="531380"/>
            <a:ext cx="10515600" cy="575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Шифр Виженера (Vigenere)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838200" y="1122218"/>
            <a:ext cx="10515600" cy="505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Найти шифр в CrypTool 1: Encrypt/Decrypt –&gt; Symmetric(Classic).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Зашифровать и расшифровать текст, содержащий только вашу фамилию (транслитерация латиницей), вручную и с помощью шифра c выбранным ключом. Убедиться в совпадении результатов.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Провести атаку на шифротекст, используя приложение Analysis –&gt; Symmetric Encryption(Classic) –&gt; Cipher Text Only –&gt; Vigenere.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Повторить атаку для фрагмента текста из файла English.txt (папка CrypTool/reference). Размер текста – не менее 1000 символов.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Воспроизвести эту атаку в автоматизированном режиме: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а) определить размер ключа с помощью приложения Analysis –&gt; Tools for Analysis –&gt; Autocorrelation;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б) выполнить перестановку текста с размером столбца, равным размеру ключа, приложением Permutation/Transposition; в) определить очередную букву ключа приложением Analysis –&gt; Symmetric Encryption(Classic) –&gt; Cipher Text Only –&gt; Caesar.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         6. Выполнить самостоятельную работу: изучить атаку, реализованную в CrypTool 2, опираясь на Help и ссылки на статьи.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pic>
        <p:nvPicPr>
          <p:cNvPr id="354" name="Google Shape;354;p3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5867495" cy="461989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6829125" y="1219200"/>
            <a:ext cx="4524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качестве вводимых значений принимаются параметры: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– открытый текст;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– ключевое слово;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text_length – длина текста;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key_length – длина ключа;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выходе получаем закодированный текст cipher_text.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895700" y="3855925"/>
            <a:ext cx="4968300" cy="148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35" r="0" t="-20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274618"/>
            <a:ext cx="10515600" cy="490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 sz="2400"/>
              <a:t>Найти шифр в CrypTool 1: Encrypt/Decrypt –&gt; Symmetric(Classic) Scytal/Rail Fence.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 sz="2400"/>
              <a:t>Создать файл с открытым текстом, содержащим последовательность цифр.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 sz="2400"/>
              <a:t>Запустить шифр и выполнить зашифровку и расшифровку созданного текста несколько раз.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 sz="2400"/>
              <a:t>Установить, как влияют на шифрование параметры Number of Edges и Offset.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 sz="2400"/>
              <a:t>Зашифровать и расшифровать текст, содержащий только фамилию (транслитерация латиницей), вручную и с помощью шифра при Number of Edges &gt; 2, Offset ≥ 2. Убедиться в совпадении результатов.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ru-RU" sz="2400"/>
              <a:t>Выполнить самостоятельную работу: взять в CrypTool 2 шаблон атаки на шифр методом «грубой силы» и модифицировать этот шаблон, заменив блок с шифротекстом на блок ввода открытого текста и блок зашифрования. Изучить принципы этой автоматической атаки.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sp>
        <p:nvSpPr>
          <p:cNvPr id="362" name="Google Shape;362;p40"/>
          <p:cNvSpPr txBox="1"/>
          <p:nvPr/>
        </p:nvSpPr>
        <p:spPr>
          <a:xfrm>
            <a:off x="838200" y="1185764"/>
            <a:ext cx="4250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ключ.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6509338" y="1185764"/>
            <a:ext cx="200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алфавит.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364" y="1893650"/>
            <a:ext cx="4032197" cy="466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664" y="1893650"/>
            <a:ext cx="43053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838200" y="350297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371" name="Google Shape;3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0" y="1242472"/>
            <a:ext cx="9871080" cy="4953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839786" y="940525"/>
            <a:ext cx="5157787" cy="1051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ru-RU" sz="4200"/>
              <a:t>Зашифровка и расшифровка текста с параметрами:</a:t>
            </a:r>
            <a:br>
              <a:rPr b="0" lang="ru-RU" sz="4200"/>
            </a:br>
            <a:r>
              <a:rPr b="0" lang="ru-RU" sz="4200"/>
              <a:t>Key: KEY.</a:t>
            </a:r>
            <a:endParaRPr b="0" sz="4200"/>
          </a:p>
        </p:txBody>
      </p:sp>
      <p:sp>
        <p:nvSpPr>
          <p:cNvPr id="378" name="Google Shape;378;p42"/>
          <p:cNvSpPr txBox="1"/>
          <p:nvPr>
            <p:ph idx="3" type="body"/>
          </p:nvPr>
        </p:nvSpPr>
        <p:spPr>
          <a:xfrm>
            <a:off x="6172200" y="1094510"/>
            <a:ext cx="5183188" cy="138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 параметрами:</a:t>
            </a:r>
            <a:br>
              <a:rPr b="0" lang="ru-RU" sz="2000"/>
            </a:br>
            <a:r>
              <a:rPr b="0" lang="ru-RU" sz="2000"/>
              <a:t>Key: STUDENT.</a:t>
            </a:r>
            <a:endParaRPr b="0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00" y="2272325"/>
            <a:ext cx="2217125" cy="27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6987" y="2272323"/>
            <a:ext cx="2313622" cy="27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838200" y="365126"/>
            <a:ext cx="10515600" cy="978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sp>
        <p:nvSpPr>
          <p:cNvPr id="386" name="Google Shape;386;p43"/>
          <p:cNvSpPr txBox="1"/>
          <p:nvPr/>
        </p:nvSpPr>
        <p:spPr>
          <a:xfrm>
            <a:off x="838199" y="1343891"/>
            <a:ext cx="5230092" cy="20431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165" l="-1165" r="0" t="-14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87" name="Google Shape;387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8" y="3683318"/>
            <a:ext cx="6756209" cy="248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7775" y="3683318"/>
            <a:ext cx="2756755" cy="135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7560" y="1630797"/>
            <a:ext cx="3786970" cy="146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838200" y="1825625"/>
            <a:ext cx="10515600" cy="34529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-520" t="-15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/>
          <p:nvPr>
            <p:ph type="title"/>
          </p:nvPr>
        </p:nvSpPr>
        <p:spPr>
          <a:xfrm>
            <a:off x="893618" y="531380"/>
            <a:ext cx="10515600" cy="575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Шифр Хилла (Hill)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838200" y="1122218"/>
            <a:ext cx="10515600" cy="505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Найти шифр в CrypTool 1: Encrypt/Decrypt –&gt; Symmetric(Classic).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Зашифровать и расшифровать текст, содержащий только вашу фамилию (транслитерация латиницей), вручную и с помощью шифра c выбранным ключом 2 × 2. Убедиться в совпадении результатов. Проверить обратимость шифрующей матрицы (ключа).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Зашифровать текст с произвольным сообщением в формате «DEAR MR ФАМИЛИЯ ИМЯ ОТЧЕСТВО THANK YOU VERY MUCH», используя транслитерацию латиницей и шифрующую матрицу 3 × 3.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Выполнить атаку на основе знания открытого текста, используя приложение из Analysis –&gt; Symmetric Encryption(classic) –&gt; Known Plaintext.</a:t>
            </a:r>
            <a:endParaRPr sz="18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Выполнить самостоятельную работу: обменяться шифровками с коллегой по учебной группе для дешифрования при условии, что формы обращения и завершения сообщения известны. Размерность использованного ключа держать в секрете.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sp>
        <p:nvSpPr>
          <p:cNvPr id="412" name="Google Shape;412;p47"/>
          <p:cNvSpPr txBox="1"/>
          <p:nvPr>
            <p:ph idx="2" type="body"/>
          </p:nvPr>
        </p:nvSpPr>
        <p:spPr>
          <a:xfrm>
            <a:off x="4676502" y="1117856"/>
            <a:ext cx="7067007" cy="2252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 качестве вводимых значений принимаются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text – открытый текст;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key_matrix – шифрующая матрица;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text_length – длина текста;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key_matrix_size – длина шифрующей матрицы;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 выходе получаем закодированный текст cipher_text. </a:t>
            </a:r>
            <a:endParaRPr/>
          </a:p>
        </p:txBody>
      </p:sp>
      <p:pic>
        <p:nvPicPr>
          <p:cNvPr id="413" name="Google Shape;41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219200"/>
            <a:ext cx="3838303" cy="528781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7"/>
          <p:cNvSpPr txBox="1"/>
          <p:nvPr>
            <p:ph idx="2" type="body"/>
          </p:nvPr>
        </p:nvSpPr>
        <p:spPr>
          <a:xfrm>
            <a:off x="4676502" y="3605349"/>
            <a:ext cx="7067007" cy="248749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89" r="-1121" t="-22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8"/>
          <p:cNvSpPr txBox="1"/>
          <p:nvPr>
            <p:ph type="title"/>
          </p:nvPr>
        </p:nvSpPr>
        <p:spPr>
          <a:xfrm>
            <a:off x="838200" y="350297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/>
              <a:t>Вычисление расшифровывающей матрицы</a:t>
            </a:r>
            <a:endParaRPr sz="3200"/>
          </a:p>
        </p:txBody>
      </p:sp>
      <p:sp>
        <p:nvSpPr>
          <p:cNvPr id="420" name="Google Shape;420;p48"/>
          <p:cNvSpPr/>
          <p:nvPr/>
        </p:nvSpPr>
        <p:spPr>
          <a:xfrm>
            <a:off x="838200" y="1242472"/>
            <a:ext cx="10515600" cy="14780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sp>
        <p:nvSpPr>
          <p:cNvPr id="426" name="Google Shape;426;p49"/>
          <p:cNvSpPr txBox="1"/>
          <p:nvPr/>
        </p:nvSpPr>
        <p:spPr>
          <a:xfrm>
            <a:off x="838200" y="1185764"/>
            <a:ext cx="4250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ключ.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6509338" y="1185764"/>
            <a:ext cx="44872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начальные значения символов для алгоритма.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4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387" y="1893650"/>
            <a:ext cx="44672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059" y="1861800"/>
            <a:ext cx="4079025" cy="440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sp>
        <p:nvSpPr>
          <p:cNvPr id="112" name="Google Shape;112;p5"/>
          <p:cNvSpPr txBox="1"/>
          <p:nvPr>
            <p:ph idx="2" type="body"/>
          </p:nvPr>
        </p:nvSpPr>
        <p:spPr>
          <a:xfrm>
            <a:off x="5551713" y="1219200"/>
            <a:ext cx="4992189" cy="263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В качестве вводимых значений принимаются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text – открытый текст;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text_length – длина открытого текста;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d – диаметр стрежня;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offset – смещение;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На выходе получаем сетку из букв grid, которую надо вывести по столбцам.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882" y="1219200"/>
            <a:ext cx="2394843" cy="525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838200" y="350297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435" name="Google Shape;43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333" y="1242472"/>
            <a:ext cx="8243334" cy="458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1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441" name="Google Shape;441;p51"/>
          <p:cNvSpPr txBox="1"/>
          <p:nvPr/>
        </p:nvSpPr>
        <p:spPr>
          <a:xfrm>
            <a:off x="784925" y="1094500"/>
            <a:ext cx="46239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Зашифровка и расшифровка текста с матрицей 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13" y="2672250"/>
            <a:ext cx="1810725" cy="2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8575" y="1919775"/>
            <a:ext cx="8572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125" y="1975375"/>
            <a:ext cx="609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1321" y="2807826"/>
            <a:ext cx="5444077" cy="20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1"/>
          <p:cNvSpPr txBox="1"/>
          <p:nvPr/>
        </p:nvSpPr>
        <p:spPr>
          <a:xfrm>
            <a:off x="6385250" y="1020525"/>
            <a:ext cx="46239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Зашифровка и расшифровка текста с матрицей 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>
            <p:ph type="title"/>
          </p:nvPr>
        </p:nvSpPr>
        <p:spPr>
          <a:xfrm>
            <a:off x="838200" y="365126"/>
            <a:ext cx="10515600" cy="978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pic>
        <p:nvPicPr>
          <p:cNvPr id="452" name="Google Shape;4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75" y="1343892"/>
            <a:ext cx="3866536" cy="520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411" y="1343892"/>
            <a:ext cx="3870694" cy="520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838200" y="365126"/>
            <a:ext cx="10515600" cy="978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sp>
        <p:nvSpPr>
          <p:cNvPr id="459" name="Google Shape;459;p53"/>
          <p:cNvSpPr txBox="1"/>
          <p:nvPr/>
        </p:nvSpPr>
        <p:spPr>
          <a:xfrm>
            <a:off x="838199" y="1343891"/>
            <a:ext cx="5230092" cy="4093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6" l="-1165" r="-2096" t="-7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60" name="Google Shape;46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416" y="1274342"/>
            <a:ext cx="43338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838200" y="1690688"/>
            <a:ext cx="10515600" cy="34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9" r="0" t="-15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>
            <p:ph type="title"/>
          </p:nvPr>
        </p:nvSpPr>
        <p:spPr>
          <a:xfrm>
            <a:off x="893618" y="531380"/>
            <a:ext cx="10515600" cy="5758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Комбинированный шифр ADFGVX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type="title"/>
          </p:nvPr>
        </p:nvSpPr>
        <p:spPr>
          <a:xfrm>
            <a:off x="838200" y="365125"/>
            <a:ext cx="10515600" cy="909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</a:t>
            </a:r>
            <a:endParaRPr sz="4000"/>
          </a:p>
        </p:txBody>
      </p:sp>
      <p:sp>
        <p:nvSpPr>
          <p:cNvPr id="477" name="Google Shape;477;p56"/>
          <p:cNvSpPr txBox="1"/>
          <p:nvPr>
            <p:ph idx="1" type="body"/>
          </p:nvPr>
        </p:nvSpPr>
        <p:spPr>
          <a:xfrm>
            <a:off x="838200" y="1122218"/>
            <a:ext cx="10515600" cy="5056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Найти шифр в CrypTool 1: Encrypt/Decrypt –&gt; Symmetric(Classic).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Зашифровать и расшифровать текст, содержащий только вашу фамилию (транслитерация латиницей), вручную и с помощью шифра c выбранным ключом. Убедиться в совпадении результатов.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Выбрать абзац (примерно 600 символов) из файла English.txt (папка CrypTool/reference) и зашифровать его.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Выполнить атаку на шифротекст, используя приложение из Analysis –&gt; Symmetric Encryption(classic) –&gt; Cipher Text Only.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Повторить шифрование и атаку для тестов примерно в 300 и 150 символов.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Изучить инструмент автоматизации ручного расшифрования для текстов менее 300 символов.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/>
              <a:t>Выполнить самостоятельную работу: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а) зашифровать текст из 200 символов, сохранить ключ, и обменяться шифровками с коллегой по группе для дешифровки;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б) самостоятельно изучить атаку по словарю, реализованную в CrypTool 2, опираясь на Help и ссылки на статьи.</a:t>
            </a:r>
            <a:endParaRPr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Схема алгоритма</a:t>
            </a:r>
            <a:endParaRPr sz="4000"/>
          </a:p>
        </p:txBody>
      </p:sp>
      <p:sp>
        <p:nvSpPr>
          <p:cNvPr id="483" name="Google Shape;483;p57"/>
          <p:cNvSpPr txBox="1"/>
          <p:nvPr>
            <p:ph idx="2" type="body"/>
          </p:nvPr>
        </p:nvSpPr>
        <p:spPr>
          <a:xfrm>
            <a:off x="3931921" y="1219200"/>
            <a:ext cx="7764916" cy="482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качестве вводимых значений принимаются параметры: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text – открытый текст;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key – ключевое слово;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map – таблица изначального шифра ADFGVX с алфавитом;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 выходе получаем закодированный текст cipher_text2. </a:t>
            </a:r>
            <a:endParaRPr/>
          </a:p>
        </p:txBody>
      </p:sp>
      <p:pic>
        <p:nvPicPr>
          <p:cNvPr id="484" name="Google Shape;4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2225981" cy="558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sp>
        <p:nvSpPr>
          <p:cNvPr id="490" name="Google Shape;490;p58"/>
          <p:cNvSpPr txBox="1"/>
          <p:nvPr/>
        </p:nvSpPr>
        <p:spPr>
          <a:xfrm>
            <a:off x="838200" y="1185764"/>
            <a:ext cx="42501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ключ.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8"/>
          <p:cNvSpPr txBox="1"/>
          <p:nvPr/>
        </p:nvSpPr>
        <p:spPr>
          <a:xfrm>
            <a:off x="6509338" y="1185764"/>
            <a:ext cx="44872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алфавит.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916" y="1585875"/>
            <a:ext cx="2628447" cy="490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6164" y="1585874"/>
            <a:ext cx="37638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/>
          <p:nvPr>
            <p:ph type="title"/>
          </p:nvPr>
        </p:nvSpPr>
        <p:spPr>
          <a:xfrm>
            <a:off x="838200" y="350297"/>
            <a:ext cx="105156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499" name="Google Shape;49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82" y="1541052"/>
            <a:ext cx="9766235" cy="380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1</a:t>
            </a:r>
            <a:endParaRPr sz="4000"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1330"/>
            <a:ext cx="4250136" cy="324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1410" y="1893650"/>
            <a:ext cx="3968622" cy="458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838200" y="1185764"/>
            <a:ext cx="42501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Выбираем алгоритм шифрования и задаём его параметры.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6509338" y="1185764"/>
            <a:ext cx="20063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алфавит.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839788" y="577423"/>
            <a:ext cx="5157787" cy="1331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со стандартной матрицей и паролем: DIMA</a:t>
            </a:r>
            <a:endParaRPr b="0" sz="2000"/>
          </a:p>
        </p:txBody>
      </p:sp>
      <p:sp>
        <p:nvSpPr>
          <p:cNvPr id="506" name="Google Shape;506;p60"/>
          <p:cNvSpPr txBox="1"/>
          <p:nvPr>
            <p:ph idx="3" type="body"/>
          </p:nvPr>
        </p:nvSpPr>
        <p:spPr>
          <a:xfrm>
            <a:off x="6172200" y="858168"/>
            <a:ext cx="5183188" cy="149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ru-RU" sz="2000"/>
              <a:t>Зашифровка и расшифровка текста со случайной матрицей и паролем: DIMA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507" name="Google Shape;5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50" y="2453673"/>
            <a:ext cx="1941950" cy="2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425" y="2350099"/>
            <a:ext cx="2370755" cy="24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>
            <p:ph type="title"/>
          </p:nvPr>
        </p:nvSpPr>
        <p:spPr>
          <a:xfrm>
            <a:off x="838200" y="365126"/>
            <a:ext cx="10515600" cy="978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Атака на шифр в CrypTool 1</a:t>
            </a:r>
            <a:endParaRPr sz="4000"/>
          </a:p>
        </p:txBody>
      </p:sp>
      <p:pic>
        <p:nvPicPr>
          <p:cNvPr id="514" name="Google Shape;514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4671" y="1343892"/>
            <a:ext cx="3381553" cy="497238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1"/>
          <p:cNvSpPr txBox="1"/>
          <p:nvPr/>
        </p:nvSpPr>
        <p:spPr>
          <a:xfrm>
            <a:off x="838200" y="1343892"/>
            <a:ext cx="584301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Шаг 2: Поиск ключевого слова.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Поиск ключа начинается после введения верхней и нижней границ размера слова и осуществляется путём перебора возможных вариантов. При этом, значение имеет только положение букв в слове относительно алфавита. Таким образом, комбинация «ADBC» будет эквивалентна ключу «CODE».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Шаг 1: Поиск матрицы.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найдено возможное решение, поиск прекращается и матрица заполняется с использованием гистограммы, сгенерированной на основе справочного текста. Если полученная матрица окажется заполнена не полностью, то пользователю предстоит обнаружить целые слова в тексте и подставить пропущенные символы открытого текста в матрицу.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521" name="Google Shape;521;p62"/>
          <p:cNvSpPr txBox="1"/>
          <p:nvPr>
            <p:ph idx="1" type="body"/>
          </p:nvPr>
        </p:nvSpPr>
        <p:spPr>
          <a:xfrm>
            <a:off x="838200" y="1690688"/>
            <a:ext cx="10515600" cy="34529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21" r="-578" t="-15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/>
          <p:nvPr>
            <p:ph type="title"/>
          </p:nvPr>
        </p:nvSpPr>
        <p:spPr>
          <a:xfrm>
            <a:off x="838200" y="365126"/>
            <a:ext cx="10515600" cy="1029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527" name="Google Shape;527;p63"/>
          <p:cNvSpPr txBox="1"/>
          <p:nvPr/>
        </p:nvSpPr>
        <p:spPr>
          <a:xfrm>
            <a:off x="838200" y="1333175"/>
            <a:ext cx="9580500" cy="4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Scytale: перестановочный шифр, реализующийся наматыванием ленты с текстом на гранённый цилиндр. Ключом этого шифра является число граней и смещение. Сложность атаки грубой силой оценивается в 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</a:t>
            </a:r>
            <a:r>
              <a:rPr baseline="30000"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N – длина текста.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Caesar: шифр замены, реализующийся через сдвиг алфавита на некоторое число символов. Ключом шифра является смещение. Сложность атаки грубой силой оценивается в 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N – длина алфавита.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Substitution: шифр замены, в котором выбирается ключевое слово и с некоторым смещением встраивается в алфавит без повторения символов, оставшиеся буквы помещаются на свободные места в алфавит с каноничном порядке. Ключом шифра является само ключевое слово и значение смещения. Сложность атаки грубой силой оценивается в 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O(N!)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N – длина алфавита.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Permutation/Transposition: перестановочный шифр, в котором открытый текст записывается в матрицу, столбцы и/или строки впоследствии переставляют. Ключом шифра являются два слова: одно для перестановки столбцов, другое для перестановки строк. Сложность атаки грубой силой оценивается в 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O(N!∗M!)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N – длина первого ключа, а M – длина второго ключа.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type="title"/>
          </p:nvPr>
        </p:nvSpPr>
        <p:spPr>
          <a:xfrm>
            <a:off x="838200" y="365126"/>
            <a:ext cx="10515600" cy="1029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533" name="Google Shape;533;p64"/>
          <p:cNvSpPr txBox="1"/>
          <p:nvPr/>
        </p:nvSpPr>
        <p:spPr>
          <a:xfrm>
            <a:off x="1110425" y="1421950"/>
            <a:ext cx="9957900" cy="46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Viginere: шифр замены, в котором составляется так называемая таблица Виженера, которая каждому открытому символу ставит в соответствие сразу несколько закрытых. Ключом этого шифра является кодовое слово. Сложность атаки грубой силой оценивается в 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</a:t>
            </a:r>
            <a:r>
              <a:rPr baseline="30000"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k – длина ключа, а N – число символов в алфавите.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Hill: шифр замены, в котором каждому символу сопоставляется числовой код, после чего коды символов открытого текста помещаются в матрицу, которая умножается на шифрующую матрицу. Ключом шифра является эта самая шифрующая матрица. Сложность атаки грубой силой оценивается в 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</a:t>
            </a:r>
            <a:r>
              <a:rPr baseline="30000"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m∗m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N – длина алфавита, а m*m – размерность шифрующей матрицы.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Изучен шифр ADFGVX: комбинированный шифр, в котором открытые текст кодируется двумя символами, в соответствии с шифрующей матрицей, после чего шифротекст записывается в другую матрицу, столбцы которого переставляются на основании лексикографического порядка символов ключа. Ключом шифра является ключевое слово и шифрующая матрица. Сложность атаки грубой силой оценивается в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O(N</a:t>
            </a:r>
            <a:r>
              <a:rPr baseline="30000"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ru-RU" sz="17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)</a:t>
            </a: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где N – длина алфавита, а m – длина ключа.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6"/>
            <a:ext cx="10515600" cy="85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Реализация в CrypTool 2</a:t>
            </a:r>
            <a:endParaRPr sz="4000"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661" y="1619008"/>
            <a:ext cx="9704678" cy="258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9788" y="36512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Пример работы</a:t>
            </a:r>
            <a:endParaRPr sz="4000"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9788" y="1191492"/>
            <a:ext cx="5157787" cy="1283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ru-RU"/>
              <a:t>Зашифровка и расшифровка набора цифр при параметрах: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ru-RU">
                <a:solidFill>
                  <a:srgbClr val="000000"/>
                </a:solidFill>
              </a:rPr>
              <a:t>Number of edges: 3; Offset: 1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/>
          </a:p>
        </p:txBody>
      </p:sp>
      <p:pic>
        <p:nvPicPr>
          <p:cNvPr id="135" name="Google Shape;135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36" y="2475203"/>
            <a:ext cx="1960490" cy="2796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>
            <p:ph idx="3" type="body"/>
          </p:nvPr>
        </p:nvSpPr>
        <p:spPr>
          <a:xfrm>
            <a:off x="6172200" y="1094510"/>
            <a:ext cx="5183188" cy="138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ru-RU"/>
              <a:t>Зашифровка и расшифровка текста при параметрах: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ru-RU">
                <a:solidFill>
                  <a:srgbClr val="000000"/>
                </a:solidFill>
              </a:rPr>
              <a:t>Number of edges: 3; Offset: 2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7575" y="2475199"/>
            <a:ext cx="2191375" cy="26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Основные характеристики шифра</a:t>
            </a:r>
            <a:endParaRPr sz="4000"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825625"/>
            <a:ext cx="4440300" cy="420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35" r="-1646" t="-13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 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6941127" y="4900900"/>
            <a:ext cx="3320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Атака «brute force» в CrypTool 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163" y="1825624"/>
            <a:ext cx="6206806" cy="29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2024-09-18T09:55:04Z</dcterms:created>
  <dc:creator>Кирилл</dc:creator>
</cp:coreProperties>
</file>