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61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15" r:id="rId22"/>
    <p:sldId id="314" r:id="rId23"/>
    <p:sldId id="334" r:id="rId24"/>
    <p:sldId id="33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7EA4E-2C1B-48FD-9237-66C4B0ACD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D09CA9-99CD-4707-9397-CE3889D10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7C6AF6-2761-48D3-A1D2-4101F688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FA88-5711-4743-8451-2027C183E91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21ADC-BC71-4BBC-B8E1-125A0275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D6E28-7A31-489C-BECB-F2C40253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A145-6B5E-444A-921C-63629999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19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36D65-6343-4981-A20F-F1675E91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083388-B1A8-4B72-870E-1EB36F888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7C0734-8A81-4D14-91EE-1E514E5F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FA88-5711-4743-8451-2027C183E91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88651D-24AF-465F-9287-5FD4DB56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CE2A4A-749E-4ECE-B505-F9AAEB85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A145-6B5E-444A-921C-63629999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49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1B2D94-FD13-4EA1-AEA9-EF1559B92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281C3B-7DE9-45C3-8A13-7905E558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BC474B-7F4E-41ED-A413-BCCC8B60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FA88-5711-4743-8451-2027C183E91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7728EC-331A-4CC3-9B9D-2149EB1F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43209D-DE8B-47A6-9E06-C3A50CF7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A145-6B5E-444A-921C-63629999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64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F4A9A-DD77-4F66-8974-5414A933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395133-9F4F-4781-A6F9-737679C6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55C12B-1E87-460A-B91A-B9F74B52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FA88-5711-4743-8451-2027C183E91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518EEE-8346-41D1-AD3A-965D29EC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BF3D3-FEEE-4B65-A634-EECEA3E1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A145-6B5E-444A-921C-63629999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28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3E45E-8D7C-4F43-A00B-EDFADC9F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1A898C-1D8B-415F-AB60-8A6F4FF2E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CF9814-D1F6-4EEA-9EB8-F4080368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FA88-5711-4743-8451-2027C183E91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0EAF42-56E5-46FD-9E6C-57FA77B1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28B43F-24C7-4DF3-8464-AE343EF8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A145-6B5E-444A-921C-63629999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98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AA45C-EE5D-425C-9239-E1CA7EA2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6957FE-6A6C-4EB2-BD14-4CB63A18B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F9A649-52AA-4AAB-82B2-7ABD1E97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0258A1-27C8-4487-84D2-7FFEBB49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FA88-5711-4743-8451-2027C183E91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E40A0F-DF54-46E2-9355-E8726486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EB72A7-428C-4AD4-8031-3BA8A581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A145-6B5E-444A-921C-63629999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1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DED39-5069-4053-B41E-9893D8A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024379-CC15-48FF-832A-1DF0F3E4F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F1840C-F777-4530-93D7-A79AE2B5E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1F3779-8CE7-4B7A-99D4-DA16BE2B6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B2DD4B-CFA0-424F-85D0-1F8D831E6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B8DD49-06EE-44E2-BF59-6C234A77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FA88-5711-4743-8451-2027C183E91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47119F-55A6-4637-A7D1-9CDC68EE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DE9274-EB96-4F7F-9EA7-855FAC32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A145-6B5E-444A-921C-63629999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F6C01-6AAC-4DF9-88C0-2A1CEC22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F1D954-4CB1-44B5-ABED-AABA0C15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FA88-5711-4743-8451-2027C183E91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8EFBFE-1B6C-4567-957B-F25E7268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6FDBB5-6446-4404-ACBF-F074EEAF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A145-6B5E-444A-921C-63629999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0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C18C563-046B-4444-AE78-7BF88C8D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FA88-5711-4743-8451-2027C183E91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11B722-3273-449D-9547-0EEF9BC6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CCCC22-0F1B-431A-BBCC-396372F1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A145-6B5E-444A-921C-63629999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86EBB-1E30-420B-899D-CF7C7F5E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223B2-15F5-4D32-8129-3870C785C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9910DF-6DB5-415A-ADF2-2C22363B6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5E2C0D-6D77-411E-83A7-12D866AA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FA88-5711-4743-8451-2027C183E91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7091D5-6A87-4715-AB90-45530AD0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3518E8-0216-4D82-85AB-F3A32076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A145-6B5E-444A-921C-63629999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CFB5B-6435-4831-8102-B2A348C2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03A995-FC6C-41A0-A98D-40B190BB0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F1D0E6-0B50-435B-B941-5166FABC4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C887F2-D10B-493B-AE56-ADB0353A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FA88-5711-4743-8451-2027C183E91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FE7EDE-993E-485F-A103-E022E7B9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500032-846E-4B28-B6DF-3CFEE235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A145-6B5E-444A-921C-63629999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01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55509-341E-4A5F-A20E-1DE38049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7381AC-064F-43FA-914F-691758C9C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BF2A6-AA08-4DBC-A4C5-CBFE3030D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FA88-5711-4743-8451-2027C183E914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156D5F-ED94-48E7-B815-2CBBA7923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B3999D-E861-4906-92F6-6F911FBB7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BA145-6B5E-444A-921C-636299995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60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BE05F-8D83-492C-9A24-D420B416D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950" y="2388945"/>
            <a:ext cx="8782047" cy="1107981"/>
          </a:xfrm>
        </p:spPr>
        <p:txBody>
          <a:bodyPr>
            <a:normAutofit/>
          </a:bodyPr>
          <a:lstStyle/>
          <a:p>
            <a:r>
              <a:rPr lang="ru-RU" sz="2800" dirty="0"/>
              <a:t>Лабораторная работа № 5</a:t>
            </a:r>
            <a:br>
              <a:rPr lang="ru-RU" dirty="0"/>
            </a:br>
            <a:r>
              <a:rPr lang="ru-RU" sz="4400" b="1" dirty="0"/>
              <a:t>Изучение шифров </a:t>
            </a:r>
            <a:r>
              <a:rPr lang="en-US" sz="4400" b="1" dirty="0"/>
              <a:t>AES </a:t>
            </a:r>
            <a:r>
              <a:rPr lang="ru-RU" sz="4400" b="1" dirty="0"/>
              <a:t>и «Кузнечик»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15C2CE-F204-47BB-971C-6A88652E7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95250"/>
            <a:ext cx="9144000" cy="833718"/>
          </a:xfrm>
        </p:spPr>
        <p:txBody>
          <a:bodyPr/>
          <a:lstStyle/>
          <a:p>
            <a:r>
              <a:rPr lang="ru-RU" dirty="0"/>
              <a:t>Санкт-Петербургский государственный электротехнический университет «ЛЭТИ» им. В.И. Ульянова (Ленина) 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8C6CBC20-8B8A-4D67-9901-310FDB9903B6}"/>
              </a:ext>
            </a:extLst>
          </p:cNvPr>
          <p:cNvGraphicFramePr>
            <a:graphicFrameLocks noGrp="1"/>
          </p:cNvGraphicFramePr>
          <p:nvPr/>
        </p:nvGraphicFramePr>
        <p:xfrm>
          <a:off x="2141069" y="4956904"/>
          <a:ext cx="790985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2257">
                  <a:extLst>
                    <a:ext uri="{9D8B030D-6E8A-4147-A177-3AD203B41FA5}">
                      <a16:colId xmlns:a16="http://schemas.microsoft.com/office/drawing/2014/main" val="117273924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74729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Студент:  ___________________________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Беззубов Даниил, группа 1303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51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Руководитель:  ______________________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Племянников А.К., доцент каф. ИБ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6907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E04402-0F46-4D3D-ACC0-C1A763486BE6}"/>
              </a:ext>
            </a:extLst>
          </p:cNvPr>
          <p:cNvSpPr txBox="1"/>
          <p:nvPr/>
        </p:nvSpPr>
        <p:spPr>
          <a:xfrm>
            <a:off x="5047091" y="6327304"/>
            <a:ext cx="2097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Санкт-Петербург 2024</a:t>
            </a:r>
          </a:p>
        </p:txBody>
      </p:sp>
    </p:spTree>
    <p:extLst>
      <p:ext uri="{BB962C8B-B14F-4D97-AF65-F5344CB8AC3E}">
        <p14:creationId xmlns:p14="http://schemas.microsoft.com/office/powerpoint/2010/main" val="324475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88A80-6151-4623-A82F-95CBB419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en-US" dirty="0"/>
              <a:t>AES. Brute-force</a:t>
            </a:r>
            <a:r>
              <a:rPr lang="ru-RU" dirty="0"/>
              <a:t>. Энтропия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16891C-F813-45BB-8E36-A5C15DD8E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863057"/>
              </p:ext>
            </p:extLst>
          </p:nvPr>
        </p:nvGraphicFramePr>
        <p:xfrm>
          <a:off x="847725" y="1825625"/>
          <a:ext cx="10506072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325">
                  <a:extLst>
                    <a:ext uri="{9D8B030D-6E8A-4147-A177-3AD203B41FA5}">
                      <a16:colId xmlns:a16="http://schemas.microsoft.com/office/drawing/2014/main" val="16993956"/>
                    </a:ext>
                  </a:extLst>
                </a:gridCol>
                <a:gridCol w="4095750">
                  <a:extLst>
                    <a:ext uri="{9D8B030D-6E8A-4147-A177-3AD203B41FA5}">
                      <a16:colId xmlns:a16="http://schemas.microsoft.com/office/drawing/2014/main" val="3959318943"/>
                    </a:ext>
                  </a:extLst>
                </a:gridCol>
                <a:gridCol w="3428997">
                  <a:extLst>
                    <a:ext uri="{9D8B030D-6E8A-4147-A177-3AD203B41FA5}">
                      <a16:colId xmlns:a16="http://schemas.microsoft.com/office/drawing/2014/main" val="398992741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известных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Оценка времени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задействованных ядер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9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 секунда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  <a:r>
                        <a:rPr lang="ru-RU" dirty="0"/>
                        <a:t>2 часа 16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38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6215 </a:t>
                      </a:r>
                      <a:r>
                        <a:rPr lang="ru-RU" dirty="0"/>
                        <a:t>дней 6 часов 56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5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 секунда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6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~37 </a:t>
                      </a:r>
                      <a:r>
                        <a:rPr lang="ru-RU" dirty="0"/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0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~1775 </a:t>
                      </a:r>
                      <a:r>
                        <a:rPr lang="ru-RU" dirty="0"/>
                        <a:t>дней 17 часов 29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8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 секунда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4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~22 </a:t>
                      </a:r>
                      <a:r>
                        <a:rPr lang="ru-RU" dirty="0"/>
                        <a:t>минуты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7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~1038 </a:t>
                      </a:r>
                      <a:r>
                        <a:rPr lang="ru-RU" dirty="0"/>
                        <a:t>дней 10 часов 42 минуты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77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14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88A80-6151-4623-A82F-95CBB419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en-US" dirty="0"/>
              <a:t>AES. Brute-force</a:t>
            </a:r>
            <a:r>
              <a:rPr lang="ru-RU" dirty="0"/>
              <a:t>. </a:t>
            </a:r>
            <a:r>
              <a:rPr lang="en-US" dirty="0"/>
              <a:t>DEAR SIRS</a:t>
            </a:r>
            <a:r>
              <a:rPr lang="ru-RU" dirty="0"/>
              <a:t> </a:t>
            </a:r>
            <a:r>
              <a:rPr lang="en-US" dirty="0"/>
              <a:t>THANKS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16891C-F813-45BB-8E36-A5C15DD8E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801398"/>
              </p:ext>
            </p:extLst>
          </p:nvPr>
        </p:nvGraphicFramePr>
        <p:xfrm>
          <a:off x="847725" y="1825625"/>
          <a:ext cx="10506072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325">
                  <a:extLst>
                    <a:ext uri="{9D8B030D-6E8A-4147-A177-3AD203B41FA5}">
                      <a16:colId xmlns:a16="http://schemas.microsoft.com/office/drawing/2014/main" val="16993956"/>
                    </a:ext>
                  </a:extLst>
                </a:gridCol>
                <a:gridCol w="4095750">
                  <a:extLst>
                    <a:ext uri="{9D8B030D-6E8A-4147-A177-3AD203B41FA5}">
                      <a16:colId xmlns:a16="http://schemas.microsoft.com/office/drawing/2014/main" val="3959318943"/>
                    </a:ext>
                  </a:extLst>
                </a:gridCol>
                <a:gridCol w="3428997">
                  <a:extLst>
                    <a:ext uri="{9D8B030D-6E8A-4147-A177-3AD203B41FA5}">
                      <a16:colId xmlns:a16="http://schemas.microsoft.com/office/drawing/2014/main" val="398992741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известных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Оценка времени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задействованных ядер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9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ru-RU" dirty="0"/>
                        <a:t>секунда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57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38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2762 дня 13 часов 12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5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</a:t>
                      </a:r>
                      <a:r>
                        <a:rPr lang="ru-RU" dirty="0"/>
                        <a:t>секунда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6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0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777 дней 4 часа 50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8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</a:t>
                      </a:r>
                      <a:r>
                        <a:rPr lang="ru-RU" dirty="0"/>
                        <a:t>секунда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4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7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540 дней 20 часов 42 минуты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77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12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2D883-4BB4-49DC-AB73-532D5642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предсказанием дополнения на шифр AES в режиме CBC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3F55C-833A-4F79-B352-8843A52D9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473" cy="4351338"/>
          </a:xfrm>
        </p:spPr>
        <p:txBody>
          <a:bodyPr/>
          <a:lstStyle/>
          <a:p>
            <a:r>
              <a:rPr lang="ru-RU" dirty="0"/>
              <a:t>В текст внедрен текст </a:t>
            </a:r>
            <a:r>
              <a:rPr lang="en-US" dirty="0"/>
              <a:t>“</a:t>
            </a:r>
            <a:r>
              <a:rPr lang="en-US" dirty="0" err="1"/>
              <a:t>Bezzubov_daniil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9C59AE-670C-4598-94EE-AF8271D2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4872473" cy="38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2D883-4BB4-49DC-AB73-532D5642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предсказанием дополнения на шифр AES в режиме CBC</a:t>
            </a:r>
            <a:r>
              <a:rPr lang="en-US" dirty="0"/>
              <a:t>. </a:t>
            </a:r>
            <a:r>
              <a:rPr lang="ru-RU" dirty="0"/>
              <a:t>Первая фаза.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E5A49F1-6BC6-41F8-9DF9-C56A9E383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569" y="1690688"/>
            <a:ext cx="9824862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54C9EB-E098-4F99-81C3-8AD2E7131342}"/>
              </a:ext>
            </a:extLst>
          </p:cNvPr>
          <p:cNvSpPr txBox="1"/>
          <p:nvPr/>
        </p:nvSpPr>
        <p:spPr>
          <a:xfrm>
            <a:off x="3313719" y="6123543"/>
            <a:ext cx="556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8. Результат поиска допустимого дополнения.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90151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2D883-4BB4-49DC-AB73-532D5642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предсказанием дополнения на шифр AES в режиме CBC</a:t>
            </a:r>
            <a:r>
              <a:rPr lang="en-US" dirty="0"/>
              <a:t>. </a:t>
            </a:r>
            <a:r>
              <a:rPr lang="ru-RU" dirty="0"/>
              <a:t>Вторая фаза.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4C9EB-E098-4F99-81C3-8AD2E7131342}"/>
              </a:ext>
            </a:extLst>
          </p:cNvPr>
          <p:cNvSpPr txBox="1"/>
          <p:nvPr/>
        </p:nvSpPr>
        <p:spPr>
          <a:xfrm>
            <a:off x="3313719" y="6123543"/>
            <a:ext cx="556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9. Результат определения длины дополнения.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91464F7-7FB2-41A3-9414-A7F766A1B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440" y="1690688"/>
            <a:ext cx="9867118" cy="4351338"/>
          </a:xfrm>
        </p:spPr>
      </p:pic>
    </p:spTree>
    <p:extLst>
      <p:ext uri="{BB962C8B-B14F-4D97-AF65-F5344CB8AC3E}">
        <p14:creationId xmlns:p14="http://schemas.microsoft.com/office/powerpoint/2010/main" val="140098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2D883-4BB4-49DC-AB73-532D5642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предсказанием дополнения на шифр AES в режиме CBC</a:t>
            </a:r>
            <a:r>
              <a:rPr lang="en-US" dirty="0"/>
              <a:t>. </a:t>
            </a:r>
            <a:r>
              <a:rPr lang="ru-RU" dirty="0"/>
              <a:t>Вторая фаза.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4C9EB-E098-4F99-81C3-8AD2E7131342}"/>
              </a:ext>
            </a:extLst>
          </p:cNvPr>
          <p:cNvSpPr txBox="1"/>
          <p:nvPr/>
        </p:nvSpPr>
        <p:spPr>
          <a:xfrm>
            <a:off x="3088106" y="6123543"/>
            <a:ext cx="60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10. Результат расшифровки сообщения по байтам.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20BC463-95FE-4AEF-A033-9DF20C3F0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350" y="2672888"/>
            <a:ext cx="7841296" cy="345065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467A9F-5777-44C1-90B6-8D7C14EC58FA}"/>
              </a:ext>
            </a:extLst>
          </p:cNvPr>
          <p:cNvSpPr txBox="1"/>
          <p:nvPr/>
        </p:nvSpPr>
        <p:spPr>
          <a:xfrm>
            <a:off x="838199" y="1696954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Как можно заметить в P2 находится часть исходного текста, что говорит об успешной атаке.</a:t>
            </a:r>
          </a:p>
        </p:txBody>
      </p:sp>
    </p:spTree>
    <p:extLst>
      <p:ext uri="{BB962C8B-B14F-4D97-AF65-F5344CB8AC3E}">
        <p14:creationId xmlns:p14="http://schemas.microsoft.com/office/powerpoint/2010/main" val="80212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A8480-AD6A-41F2-8A7D-75ED520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en-US" dirty="0"/>
              <a:t>AES. </a:t>
            </a:r>
            <a:r>
              <a:rPr lang="ru-RU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Схема действия нарушителя при атаке по дополнению</a:t>
            </a:r>
            <a:endParaRPr lang="ru-RU" dirty="0">
              <a:cs typeface="Calibri" panose="020F0502020204030204" pitchFamily="34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D90C429-C5B8-48FC-818D-DD8FA05E4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641" y="1690688"/>
            <a:ext cx="5610717" cy="48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14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41F89-CDA7-4151-8737-E2FFC5D8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«Кузнечик».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47B90A-4584-46D9-9AF2-17F6B753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sz="2400" b="0" i="0" dirty="0">
                <a:effectLst/>
              </a:rPr>
              <a:t>Изучить алгоритм развертывания ключа шифра Кузнечик с помощью приложения </a:t>
            </a:r>
            <a:r>
              <a:rPr lang="ru-RU" sz="2400" b="1" i="0" dirty="0">
                <a:effectLst/>
              </a:rPr>
              <a:t>ЛИТОРЕЯ.</a:t>
            </a:r>
            <a:r>
              <a:rPr lang="ru-RU" sz="2400" b="0" i="0" dirty="0">
                <a:effectLst/>
              </a:rPr>
              <a:t>  В качестве секретного ключа выбрать использованный в п. 1,  В качестве  материала для итерационного ключа выбрать  константу N+2, где N - последняя цифра в номере студенческого  билета. При выполнении задания полезно изучить статью</a:t>
            </a:r>
            <a:r>
              <a:rPr lang="ru-RU" sz="2400" b="1" i="0" dirty="0">
                <a:effectLst/>
              </a:rPr>
              <a:t> https://habr.com/ru/articles/459004/</a:t>
            </a:r>
            <a:r>
              <a:rPr lang="ru-RU" sz="2400" b="0" i="0" dirty="0">
                <a:effectLst/>
              </a:rPr>
              <a:t> . В отчете представить скриншот с эталонным значением  раундового ключа, фото черновиков ручных расчетов.   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400" b="0" i="0" dirty="0">
                <a:effectLst/>
              </a:rPr>
              <a:t>Изучить раундовые преобразования шифра Кузнечик с помощью приложения </a:t>
            </a:r>
            <a:r>
              <a:rPr lang="ru-RU" sz="2400" b="1" i="0" dirty="0">
                <a:effectLst/>
              </a:rPr>
              <a:t>ЛИТОРЕЯ</a:t>
            </a:r>
            <a:r>
              <a:rPr lang="ru-RU" sz="2400" b="0" i="0" dirty="0">
                <a:effectLst/>
              </a:rPr>
              <a:t>.  В качестве блока данных и секретного ключа выбрать использованные в п. 1. а в качестве  эталонного раунда - раунд с номером  N+2, где N - последняя цифра в номере студенческого  билета. При выполнении задания полезно изучить статью</a:t>
            </a:r>
            <a:r>
              <a:rPr lang="ru-RU" sz="2400" b="1" i="0" dirty="0">
                <a:effectLst/>
              </a:rPr>
              <a:t> https://habr.com/ru/articles/459004/. </a:t>
            </a:r>
            <a:r>
              <a:rPr lang="ru-RU" sz="2400" b="0" i="0" dirty="0">
                <a:effectLst/>
              </a:rPr>
              <a:t>В отчете представить скриншот с данными и эталонными результатами заданного раунда, фото черновиков ручных расчетов.</a:t>
            </a:r>
            <a:endParaRPr lang="ru-RU" sz="3300" b="0" i="0" dirty="0">
              <a:effectLst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648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988A7-B232-4EAB-803E-F5D9D220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3F89A-4A27-407D-A95D-0BA1FED0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Plain Text </a:t>
            </a:r>
            <a:r>
              <a:rPr lang="en-US" b="1" dirty="0"/>
              <a:t>P </a:t>
            </a:r>
            <a:r>
              <a:rPr lang="en-US" dirty="0"/>
              <a:t>– “</a:t>
            </a:r>
            <a:r>
              <a:rPr lang="en-US" dirty="0" err="1"/>
              <a:t>Bezzubov_daniil</a:t>
            </a:r>
            <a:r>
              <a:rPr lang="en-US" dirty="0"/>
              <a:t>”</a:t>
            </a:r>
          </a:p>
          <a:p>
            <a:r>
              <a:rPr lang="ru-RU" dirty="0"/>
              <a:t>Ключ шифрования</a:t>
            </a:r>
            <a:r>
              <a:rPr lang="en-US" dirty="0"/>
              <a:t> </a:t>
            </a:r>
            <a:r>
              <a:rPr lang="en-US" b="1" dirty="0"/>
              <a:t>K</a:t>
            </a:r>
            <a:r>
              <a:rPr lang="ru-RU" dirty="0"/>
              <a:t> – </a:t>
            </a:r>
            <a:r>
              <a:rPr lang="en-US" dirty="0"/>
              <a:t>“1303_viktorovi”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P</a:t>
            </a:r>
            <a:r>
              <a:rPr lang="en-US" sz="1800" dirty="0"/>
              <a:t>16  </a:t>
            </a:r>
            <a:r>
              <a:rPr lang="en-US" dirty="0"/>
              <a:t>= </a:t>
            </a:r>
            <a:r>
              <a:rPr lang="pt-BR" dirty="0"/>
              <a:t>42 65 7a 7a 75 62 6f 76 5f 64 61 6e 69 69 6c 00</a:t>
            </a:r>
          </a:p>
          <a:p>
            <a:pPr marL="0" indent="0">
              <a:buNone/>
            </a:pPr>
            <a:r>
              <a:rPr lang="pt-BR" dirty="0"/>
              <a:t>  K</a:t>
            </a:r>
            <a:r>
              <a:rPr lang="pt-BR" sz="1800" dirty="0"/>
              <a:t>16  </a:t>
            </a:r>
            <a:r>
              <a:rPr lang="pt-BR" dirty="0"/>
              <a:t>= </a:t>
            </a:r>
            <a:r>
              <a:rPr lang="en-US" dirty="0"/>
              <a:t>31 33 30 33 5f 76 69 6b 74 6f 72 6f 76 69 00 00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30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3B2D6-B9EE-4E0C-9E2E-A71A4CF0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Развертывание ключа вручную. 6 итерация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3640D-8188-439C-B662-EB10A84B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0F1825-D934-4BB1-9B47-4F4A6D736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692443" cy="3385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2D9028-D761-405E-9D93-A3CF8EE44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356" y="1825625"/>
            <a:ext cx="4692444" cy="3385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488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0210A4-76EE-337F-C401-147D8B3CB858}"/>
              </a:ext>
            </a:extLst>
          </p:cNvPr>
          <p:cNvSpPr txBox="1"/>
          <p:nvPr/>
        </p:nvSpPr>
        <p:spPr>
          <a:xfrm>
            <a:off x="915073" y="542996"/>
            <a:ext cx="2533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C860A-982D-B6A5-8629-571293B2EC49}"/>
              </a:ext>
            </a:extLst>
          </p:cNvPr>
          <p:cNvSpPr txBox="1"/>
          <p:nvPr/>
        </p:nvSpPr>
        <p:spPr>
          <a:xfrm>
            <a:off x="915073" y="1887990"/>
            <a:ext cx="1471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C70103-D29D-4090-8B32-F45E4A942C5A}"/>
              </a:ext>
            </a:extLst>
          </p:cNvPr>
          <p:cNvSpPr txBox="1"/>
          <p:nvPr/>
        </p:nvSpPr>
        <p:spPr>
          <a:xfrm>
            <a:off x="915073" y="1184715"/>
            <a:ext cx="1024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Повысить компетенции в работе с симметричными шифрами </a:t>
            </a:r>
            <a:r>
              <a:rPr lang="en-US" dirty="0"/>
              <a:t>AES </a:t>
            </a:r>
            <a:r>
              <a:rPr lang="ru-RU" dirty="0"/>
              <a:t>и «Кузнечик». Исследовать раундовые преобразования и криптостойкость алгоритмов.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7A97A-BAE9-4FE3-AA9F-23CD969CD013}"/>
              </a:ext>
            </a:extLst>
          </p:cNvPr>
          <p:cNvSpPr txBox="1"/>
          <p:nvPr/>
        </p:nvSpPr>
        <p:spPr>
          <a:xfrm>
            <a:off x="915073" y="2529709"/>
            <a:ext cx="9095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Изучить преобразования шифра </a:t>
            </a:r>
            <a:r>
              <a:rPr lang="en-US" dirty="0"/>
              <a:t>AES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Исследовать криптостойкость </a:t>
            </a:r>
            <a:r>
              <a:rPr lang="en-US" dirty="0"/>
              <a:t>AES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Изучить действия нарушителя при атаке с предсказанием дополнения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Изучить алгоритм развертывания ключа шифра «Кузнечик»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Изучить раундовые преобразования шифра «Кузнечик»</a:t>
            </a:r>
          </a:p>
        </p:txBody>
      </p:sp>
    </p:spTree>
    <p:extLst>
      <p:ext uri="{BB962C8B-B14F-4D97-AF65-F5344CB8AC3E}">
        <p14:creationId xmlns:p14="http://schemas.microsoft.com/office/powerpoint/2010/main" val="1255841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F96F6-9277-4576-9C2E-AC9BE1C9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Развертывание ключа в Литорее. 6 итерация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D7078-C1A6-47EA-B872-FABF2594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5063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Нетрудно видеть, что результат после преобразования «сложение </a:t>
            </a:r>
            <a:r>
              <a:rPr lang="en-US" dirty="0"/>
              <a:t>XOR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совпадает с </a:t>
            </a:r>
            <a:r>
              <a:rPr lang="en-US" dirty="0"/>
              <a:t>K3 </a:t>
            </a:r>
            <a:r>
              <a:rPr lang="ru-RU" dirty="0"/>
              <a:t>в ручных расчетах, а значение в </a:t>
            </a:r>
            <a:r>
              <a:rPr lang="ru-RU" dirty="0" err="1"/>
              <a:t>субблоке</a:t>
            </a:r>
            <a:r>
              <a:rPr lang="ru-RU" dirty="0"/>
              <a:t> </a:t>
            </a:r>
            <a:r>
              <a:rPr lang="en-US" dirty="0"/>
              <a:t>L </a:t>
            </a:r>
            <a:r>
              <a:rPr lang="ru-RU" dirty="0"/>
              <a:t>совпало со значением в </a:t>
            </a:r>
            <a:r>
              <a:rPr lang="en-US" dirty="0"/>
              <a:t>K4.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</a:t>
            </a:r>
            <a:r>
              <a:rPr lang="ru-RU" dirty="0"/>
              <a:t>прим. В программе Литорея некорректно отображается результат работы L блока на всех итерациях при развёртывании ключа.</a:t>
            </a:r>
          </a:p>
        </p:txBody>
      </p:sp>
      <p:pic>
        <p:nvPicPr>
          <p:cNvPr id="7" name="Объект 5">
            <a:extLst>
              <a:ext uri="{FF2B5EF4-FFF2-40B4-BE49-F238E27FC236}">
                <a16:creationId xmlns:a16="http://schemas.microsoft.com/office/drawing/2014/main" id="{B5A3BCB7-CA7E-4BCD-ACD0-120F6991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587" y="1825625"/>
            <a:ext cx="59712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75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Раундовые преобразования вручную. Раунд 5.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F11831-C97D-4375-A279-52F4F1582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683" y="1825625"/>
            <a:ext cx="6031284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5088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Раундовые преобразования в Литорее. Раунд 5.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08082" cy="4351338"/>
          </a:xfrm>
        </p:spPr>
        <p:txBody>
          <a:bodyPr/>
          <a:lstStyle/>
          <a:p>
            <a:r>
              <a:rPr lang="ru-RU" dirty="0"/>
              <a:t>Несмотря на неверное отображение </a:t>
            </a:r>
            <a:r>
              <a:rPr lang="ru-RU" dirty="0" err="1"/>
              <a:t>субблоков</a:t>
            </a:r>
            <a:r>
              <a:rPr lang="ru-RU" dirty="0"/>
              <a:t>, результат преобразования на 5 раунде совпал с ручными вычислениями.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4E6694-F8EB-4BDD-ACFF-E6905F671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246" y="1819225"/>
            <a:ext cx="5852161" cy="43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83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9F97C-2D3E-4DD9-BB23-56AB6D9A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7CC2B3-DC5B-498F-8A31-9B705373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Изучен шифр </a:t>
            </a:r>
            <a:r>
              <a:rPr lang="en-US" b="1" dirty="0"/>
              <a:t>AES </a:t>
            </a:r>
            <a:r>
              <a:rPr lang="ru-RU" b="1" dirty="0"/>
              <a:t>и выявлены следующие характеристики:</a:t>
            </a:r>
          </a:p>
          <a:p>
            <a:pPr lvl="1"/>
            <a:r>
              <a:rPr lang="ru-RU" dirty="0"/>
              <a:t>Блочный симметричный шифр. Длина блока на входе – 128 бит. Длина ключа для версии с 10 раундами – 128 бит.</a:t>
            </a:r>
          </a:p>
          <a:p>
            <a:pPr lvl="1"/>
            <a:r>
              <a:rPr lang="ru-RU" dirty="0"/>
              <a:t>Изучены преобразования в среде </a:t>
            </a:r>
            <a:r>
              <a:rPr lang="ru-RU" dirty="0" err="1"/>
              <a:t>CrypTool</a:t>
            </a:r>
            <a:r>
              <a:rPr lang="ru-RU" dirty="0"/>
              <a:t> 2. Результаты работы шифра на первом раунде были успешно сопоставлены с результатами ручных вычислений</a:t>
            </a:r>
          </a:p>
          <a:p>
            <a:r>
              <a:rPr lang="ru-RU" b="1" dirty="0"/>
              <a:t>Исследована криптостойкость шифра </a:t>
            </a:r>
            <a:r>
              <a:rPr lang="en-US" b="1" dirty="0"/>
              <a:t>AES </a:t>
            </a:r>
            <a:r>
              <a:rPr lang="ru-RU" b="1" dirty="0"/>
              <a:t>и выявлено следующее:</a:t>
            </a:r>
          </a:p>
          <a:p>
            <a:pPr lvl="1"/>
            <a:r>
              <a:rPr lang="ru-RU" dirty="0"/>
              <a:t>Проведено исследование атаки грубой силы на шифр и выявлено, что скорость атаки растет с увеличением количества задействованных ядер процессора, а также значимый прирост к скорости атаки дает смена оценочной функции с энтропии на регулярное выражение.</a:t>
            </a:r>
          </a:p>
          <a:p>
            <a:pPr lvl="1"/>
            <a:r>
              <a:rPr lang="ru-RU" dirty="0"/>
              <a:t>Для шифра AES в режиме работы CBC была проведена атака с предсказанием дополнения в среде CrypTool2. Данная атака позволила достаточно быстро расшифровать один из блоков сообщения без знания самого ключа шифрования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66544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9F97C-2D3E-4DD9-BB23-56AB6D9A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Заключение. Продолжение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7CC2B3-DC5B-498F-8A31-9B705373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b="1" dirty="0"/>
              <a:t>Изучен шифр «Кузнечик»</a:t>
            </a:r>
            <a:r>
              <a:rPr lang="en-US" sz="2600" b="1" dirty="0"/>
              <a:t> </a:t>
            </a:r>
            <a:r>
              <a:rPr lang="ru-RU" sz="2600" b="1" dirty="0"/>
              <a:t>и выявлены следующие характеристики:</a:t>
            </a:r>
          </a:p>
          <a:p>
            <a:pPr lvl="1"/>
            <a:r>
              <a:rPr lang="ru-RU" sz="2200" dirty="0"/>
              <a:t>Блочный симметричный шифр</a:t>
            </a:r>
            <a:r>
              <a:rPr lang="ru-RU" sz="2200" b="1" dirty="0"/>
              <a:t>. </a:t>
            </a:r>
            <a:r>
              <a:rPr lang="ru-RU" sz="2200" dirty="0"/>
              <a:t>Количество раундов – 9. Длина блока – 128 бит. Длина ключа – 256 бит.</a:t>
            </a:r>
          </a:p>
          <a:p>
            <a:pPr lvl="1"/>
            <a:r>
              <a:rPr lang="ru-RU" sz="2200" dirty="0"/>
              <a:t>Для 6 итерации развертывания ключа проведены ручные вычисления и успешно сопоставлены с результатами работы программы Литорея. Кроме того, для 5 раунда шифрования сопоставлены вычисления, произведенные вручную, с результатом работы Литореи. </a:t>
            </a:r>
            <a:endParaRPr lang="ru-RU" sz="2200" b="1" dirty="0"/>
          </a:p>
          <a:p>
            <a:pPr lvl="1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9848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41F89-CDA7-4151-8737-E2FFC5D8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en-US" dirty="0"/>
              <a:t>AES</a:t>
            </a:r>
            <a:r>
              <a:rPr lang="ru-RU" dirty="0"/>
              <a:t>.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47B90A-4584-46D9-9AF2-17F6B753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ru-RU" sz="3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Изучить преобразования AES по шаблонной схеме AES </a:t>
            </a:r>
            <a:r>
              <a:rPr lang="ru-RU" sz="33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Visualisation</a:t>
            </a:r>
            <a:r>
              <a:rPr lang="ru-RU" sz="3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из </a:t>
            </a:r>
            <a:r>
              <a:rPr lang="ru-RU" sz="33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CrypTool</a:t>
            </a:r>
            <a:r>
              <a:rPr lang="ru-RU" sz="3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  c  учетом рекомендаций  Методического пособия (</a:t>
            </a:r>
            <a:r>
              <a:rPr lang="ru-RU" sz="33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Задание на с. 26 , п.п.1-3</a:t>
            </a:r>
            <a:r>
              <a:rPr lang="ru-RU" sz="3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  В отчете представить скриншот с данными и результатами раунда №1, скриншот со значением ключа первого раунда, фото черновиков ручных расчетов.  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3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Провести исследование криптостойкости AES   с учетом рекомендаций  Методического пособия  (</a:t>
            </a:r>
            <a:r>
              <a:rPr lang="ru-RU" sz="33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Задание на с. 28 , п.п.1-7</a:t>
            </a:r>
            <a:r>
              <a:rPr lang="ru-RU" sz="3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 В отчете представить скриншот с шаблоном атаки грубой силы и  таблицы с результатами исследования трудоемкости атаки, </a:t>
            </a:r>
            <a:r>
              <a:rPr lang="ru-RU" sz="33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 требования к содержанию раздела отчета с. 28, </a:t>
            </a:r>
            <a:r>
              <a:rPr lang="ru-RU" sz="33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п.п</a:t>
            </a:r>
            <a:r>
              <a:rPr lang="ru-RU" sz="33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3-5 )</a:t>
            </a:r>
            <a:r>
              <a:rPr lang="ru-RU" sz="3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3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Изучить действия нарушителя  при атаке предсказанием дополнения на  шифр  AES  в режиме CBC с учетом рекомендаций  Методического пособия  (</a:t>
            </a:r>
            <a:r>
              <a:rPr lang="ru-RU" sz="33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Задание на с. 30 , п.п.1-5</a:t>
            </a:r>
            <a:r>
              <a:rPr lang="ru-RU" sz="33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).  В отчете представить скриншот с шаблоном этой атаки и  схему алгоритма действий нарушителя.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3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988A7-B232-4EAB-803E-F5D9D220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3F89A-4A27-407D-A95D-0BA1FED0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Plain Text </a:t>
            </a:r>
            <a:r>
              <a:rPr lang="en-US" b="1" dirty="0"/>
              <a:t>P </a:t>
            </a:r>
            <a:r>
              <a:rPr lang="en-US" dirty="0"/>
              <a:t>– “</a:t>
            </a:r>
            <a:r>
              <a:rPr lang="en-US" dirty="0" err="1"/>
              <a:t>Bezzubov_daniil</a:t>
            </a:r>
            <a:r>
              <a:rPr lang="en-US" dirty="0"/>
              <a:t>”</a:t>
            </a:r>
          </a:p>
          <a:p>
            <a:r>
              <a:rPr lang="ru-RU" dirty="0"/>
              <a:t>Ключ шифрования</a:t>
            </a:r>
            <a:r>
              <a:rPr lang="en-US" dirty="0"/>
              <a:t> </a:t>
            </a:r>
            <a:r>
              <a:rPr lang="en-US" b="1" dirty="0"/>
              <a:t>K</a:t>
            </a:r>
            <a:r>
              <a:rPr lang="ru-RU" dirty="0"/>
              <a:t> – </a:t>
            </a:r>
            <a:r>
              <a:rPr lang="en-US" dirty="0"/>
              <a:t>“1303_viktorovi”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P</a:t>
            </a:r>
            <a:r>
              <a:rPr lang="en-US" sz="1800" dirty="0"/>
              <a:t>16  </a:t>
            </a:r>
            <a:r>
              <a:rPr lang="en-US" dirty="0"/>
              <a:t>= </a:t>
            </a:r>
            <a:r>
              <a:rPr lang="pt-BR" dirty="0"/>
              <a:t>42 65 7a 7a 75 62 6f 76 5f 64 61 6e 69 69 6c 00</a:t>
            </a:r>
          </a:p>
          <a:p>
            <a:pPr marL="0" indent="0">
              <a:buNone/>
            </a:pPr>
            <a:r>
              <a:rPr lang="pt-BR" dirty="0"/>
              <a:t>  K</a:t>
            </a:r>
            <a:r>
              <a:rPr lang="pt-BR" sz="1800" dirty="0"/>
              <a:t>16  </a:t>
            </a:r>
            <a:r>
              <a:rPr lang="pt-BR" dirty="0"/>
              <a:t>= </a:t>
            </a:r>
            <a:r>
              <a:rPr lang="en-US" dirty="0"/>
              <a:t>31 33 30 33 5f 76 69 6b 74 6f 72 6f 76 69 00 00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038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D8F3-5019-459D-83EA-3803CEB1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en-US" dirty="0"/>
              <a:t>AES. </a:t>
            </a:r>
            <a:r>
              <a:rPr lang="ru-RU" dirty="0"/>
              <a:t>Ручные расчёты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896689-17FF-4A52-AFA0-92E4C3433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7388"/>
            <a:ext cx="4799061" cy="3462337"/>
          </a:xfr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AFFED2-ABE7-482F-B5D4-58BABC69D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7387"/>
            <a:ext cx="4799063" cy="34623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132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C576B-C54B-4736-AD15-5E742E34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en-US" dirty="0"/>
              <a:t>AES.</a:t>
            </a:r>
            <a:r>
              <a:rPr lang="ru-RU" dirty="0"/>
              <a:t> Расчеты с применением </a:t>
            </a:r>
            <a:r>
              <a:rPr lang="en-US" dirty="0"/>
              <a:t>CrypTool2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C57F7D-18E9-478E-AC88-B0EC62748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5774"/>
            <a:ext cx="5500691" cy="33464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9A084-06B8-49F2-A29F-D96AEDDF0786}"/>
              </a:ext>
            </a:extLst>
          </p:cNvPr>
          <p:cNvSpPr txBox="1"/>
          <p:nvPr/>
        </p:nvSpPr>
        <p:spPr>
          <a:xfrm>
            <a:off x="838200" y="5334000"/>
            <a:ext cx="550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1. Получение раундового ключа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397E5A-A1E7-4754-B207-FE55023EF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332" y="1736131"/>
            <a:ext cx="5500691" cy="3366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96B1A7-3B06-415E-B7A8-4B93FF01DE2C}"/>
              </a:ext>
            </a:extLst>
          </p:cNvPr>
          <p:cNvSpPr txBox="1"/>
          <p:nvPr/>
        </p:nvSpPr>
        <p:spPr>
          <a:xfrm>
            <a:off x="6463332" y="5334000"/>
            <a:ext cx="550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2. Сложение матрицы состояния с ключом шифра</a:t>
            </a:r>
          </a:p>
        </p:txBody>
      </p:sp>
    </p:spTree>
    <p:extLst>
      <p:ext uri="{BB962C8B-B14F-4D97-AF65-F5344CB8AC3E}">
        <p14:creationId xmlns:p14="http://schemas.microsoft.com/office/powerpoint/2010/main" val="386296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C576B-C54B-4736-AD15-5E742E34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en-US" dirty="0"/>
              <a:t>AES.</a:t>
            </a:r>
            <a:r>
              <a:rPr lang="ru-RU" dirty="0"/>
              <a:t> Расчеты с применением </a:t>
            </a:r>
            <a:r>
              <a:rPr lang="en-US" dirty="0"/>
              <a:t>CrypTool2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9A084-06B8-49F2-A29F-D96AEDDF0786}"/>
              </a:ext>
            </a:extLst>
          </p:cNvPr>
          <p:cNvSpPr txBox="1"/>
          <p:nvPr/>
        </p:nvSpPr>
        <p:spPr>
          <a:xfrm>
            <a:off x="838200" y="5334000"/>
            <a:ext cx="550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3. Результат преобразования «подстановка»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96B1A7-3B06-415E-B7A8-4B93FF01DE2C}"/>
              </a:ext>
            </a:extLst>
          </p:cNvPr>
          <p:cNvSpPr txBox="1"/>
          <p:nvPr/>
        </p:nvSpPr>
        <p:spPr>
          <a:xfrm>
            <a:off x="6463332" y="5334000"/>
            <a:ext cx="550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4. Результат преобразования «перестановка»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4F3112-6FBF-4B87-8C2B-39FFFE84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00691" cy="33520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A1ED2BB-1700-4431-8CFE-9F0B21397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332" y="1825624"/>
            <a:ext cx="5524173" cy="33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2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C576B-C54B-4736-AD15-5E742E34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en-US" dirty="0"/>
              <a:t>AES.</a:t>
            </a:r>
            <a:r>
              <a:rPr lang="ru-RU" dirty="0"/>
              <a:t> Расчеты с применением </a:t>
            </a:r>
            <a:r>
              <a:rPr lang="en-US" dirty="0"/>
              <a:t>CrypTool2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9A084-06B8-49F2-A29F-D96AEDDF0786}"/>
              </a:ext>
            </a:extLst>
          </p:cNvPr>
          <p:cNvSpPr txBox="1"/>
          <p:nvPr/>
        </p:nvSpPr>
        <p:spPr>
          <a:xfrm>
            <a:off x="838200" y="5334000"/>
            <a:ext cx="550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5. Результат преобразования «смешивание»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96B1A7-3B06-415E-B7A8-4B93FF01DE2C}"/>
              </a:ext>
            </a:extLst>
          </p:cNvPr>
          <p:cNvSpPr txBox="1"/>
          <p:nvPr/>
        </p:nvSpPr>
        <p:spPr>
          <a:xfrm>
            <a:off x="6463332" y="5334000"/>
            <a:ext cx="550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6. Результат сложения с раундовым ключом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39C3F3-1729-439F-A23A-D432ED46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52" y="1923587"/>
            <a:ext cx="5186985" cy="31775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634980-BF98-4F3C-855D-496FFAAD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332" y="1923587"/>
            <a:ext cx="5205122" cy="31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6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E7FDE-163B-44CB-A5D0-00ED9B1F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en-US" dirty="0"/>
              <a:t>AES. Brute-force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11A12C-4F90-43DA-BAB6-6E768B4D5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99" y="1690688"/>
            <a:ext cx="7582602" cy="3963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AA9ED6-832A-44B8-88D6-BD3C78CB4715}"/>
              </a:ext>
            </a:extLst>
          </p:cNvPr>
          <p:cNvSpPr txBox="1"/>
          <p:nvPr/>
        </p:nvSpPr>
        <p:spPr>
          <a:xfrm>
            <a:off x="2324100" y="5953124"/>
            <a:ext cx="75914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7. Схема атаки грубой силой на </a:t>
            </a:r>
            <a:r>
              <a:rPr lang="en-US" dirty="0"/>
              <a:t>AES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3639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1162</Words>
  <Application>Microsoft Office PowerPoint</Application>
  <PresentationFormat>Широкоэкранный</PresentationFormat>
  <Paragraphs>137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Лабораторная работа № 5 Изучение шифров AES и «Кузнечик»</vt:lpstr>
      <vt:lpstr>Презентация PowerPoint</vt:lpstr>
      <vt:lpstr>Шифр AES. Задание</vt:lpstr>
      <vt:lpstr>Исходные данные</vt:lpstr>
      <vt:lpstr>Шифр AES. Ручные расчёты</vt:lpstr>
      <vt:lpstr>Шифр AES. Расчеты с применением CrypTool2</vt:lpstr>
      <vt:lpstr>Шифр AES. Расчеты с применением CrypTool2</vt:lpstr>
      <vt:lpstr>Шифр AES. Расчеты с применением CrypTool2</vt:lpstr>
      <vt:lpstr>Шифр AES. Brute-force</vt:lpstr>
      <vt:lpstr>Шифр AES. Brute-force. Энтропия</vt:lpstr>
      <vt:lpstr>Шифр AES. Brute-force. DEAR SIRS THANKS</vt:lpstr>
      <vt:lpstr>Атака предсказанием дополнения на шифр AES в режиме CBC</vt:lpstr>
      <vt:lpstr>Атака предсказанием дополнения на шифр AES в режиме CBC. Первая фаза.</vt:lpstr>
      <vt:lpstr>Атака предсказанием дополнения на шифр AES в режиме CBC. Вторая фаза.</vt:lpstr>
      <vt:lpstr>Атака предсказанием дополнения на шифр AES в режиме CBC. Вторая фаза.</vt:lpstr>
      <vt:lpstr>Шифр AES. Схема действия нарушителя при атаке по дополнению</vt:lpstr>
      <vt:lpstr>Шифр «Кузнечик». Задание</vt:lpstr>
      <vt:lpstr>Исходные данные</vt:lpstr>
      <vt:lpstr>Развертывание ключа вручную. 6 итерация</vt:lpstr>
      <vt:lpstr>Развертывание ключа в Литорее. 6 итерация</vt:lpstr>
      <vt:lpstr>Раундовые преобразования вручную. Раунд 5.</vt:lpstr>
      <vt:lpstr>Раундовые преобразования в Литорее. Раунд 5.</vt:lpstr>
      <vt:lpstr>Заключение</vt:lpstr>
      <vt:lpstr>Заключение. Продолжение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Беззубов</dc:creator>
  <cp:lastModifiedBy>Daniil Bezzubov</cp:lastModifiedBy>
  <cp:revision>20</cp:revision>
  <dcterms:created xsi:type="dcterms:W3CDTF">2024-10-13T15:44:06Z</dcterms:created>
  <dcterms:modified xsi:type="dcterms:W3CDTF">2024-10-27T19:45:28Z</dcterms:modified>
</cp:coreProperties>
</file>