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JElMomKSgSMmq9kgeySWgHm1r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9D800F-680B-4FBE-8D51-43297FA7F957}">
  <a:tblStyle styleId="{DB9D800F-680B-4FBE-8D51-43297FA7F9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3F9CA4B-6CE3-4CB4-B12B-55F58D2A722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3997" y="2388945"/>
            <a:ext cx="9144000" cy="1107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Лабораторная работа № 6</a:t>
            </a:r>
            <a:br>
              <a:rPr lang="ru-RU"/>
            </a:br>
            <a:r>
              <a:rPr b="1" lang="ru-RU" sz="4400"/>
              <a:t>Изучение алгоритмов хэширования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3997" y="95250"/>
            <a:ext cx="9144000" cy="833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Санкт-Петербургский государственный электротехнический университет «ЛЭТИ» им. В.И. Ульянова (Ленина) </a:t>
            </a:r>
            <a:endParaRPr/>
          </a:p>
        </p:txBody>
      </p:sp>
      <p:graphicFrame>
        <p:nvGraphicFramePr>
          <p:cNvPr id="86" name="Google Shape;86;p1"/>
          <p:cNvGraphicFramePr/>
          <p:nvPr/>
        </p:nvGraphicFramePr>
        <p:xfrm>
          <a:off x="1101969" y="4956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{DB9D800F-680B-4FBE-8D51-43297FA7F957}</a:tableStyleId>
              </a:tblPr>
              <a:tblGrid>
                <a:gridCol w="5426750"/>
                <a:gridCol w="4667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Студент:            </a:t>
                      </a:r>
                      <a:r>
                        <a:rPr lang="ru-RU" sz="1800"/>
                        <a:t>                 </a:t>
                      </a:r>
                      <a:r>
                        <a:rPr lang="ru-RU" sz="1800" u="none" cap="none" strike="noStrike"/>
                        <a:t>______________________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          Чубан Дмитрий</a:t>
                      </a:r>
                      <a:r>
                        <a:rPr lang="ru-RU" sz="1800"/>
                        <a:t>, группа 1303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Руководитель:                  ______________________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          </a:t>
                      </a:r>
                      <a:r>
                        <a:rPr lang="ru-RU" sz="1800"/>
                        <a:t>Племянников А.К., доцент каф. ИБ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"/>
          <p:cNvSpPr txBox="1"/>
          <p:nvPr/>
        </p:nvSpPr>
        <p:spPr>
          <a:xfrm>
            <a:off x="5047100" y="6127970"/>
            <a:ext cx="217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0" y="251573"/>
            <a:ext cx="121920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</a:t>
            </a:r>
            <a:r>
              <a:rPr lang="ru-RU" sz="4400"/>
              <a:t>лгоритм  вычисления код аутентификации сообщения HMAC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41290" r="0" t="14509"/>
          <a:stretch/>
        </p:blipFill>
        <p:spPr>
          <a:xfrm>
            <a:off x="3580007" y="1380564"/>
            <a:ext cx="5031985" cy="5307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0" y="251573"/>
            <a:ext cx="121920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/>
              <a:t>Вычисление кода аутентификации сообщения HMAC</a:t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75" y="1066278"/>
            <a:ext cx="9586052" cy="5486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72278"/>
            <a:ext cx="105156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Задание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838200" y="886983"/>
            <a:ext cx="10515600" cy="5881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ru-RU" sz="2500"/>
              <a:t>Сформировать два текста на английском языке – истинный и фальсифицированный. Сохранить тексты в файлах формата .txt. </a:t>
            </a:r>
            <a:endParaRPr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ru-RU" sz="2500"/>
              <a:t>Утилитой Analysis –&gt; Attack on the hash value... модифицировать сообщения для получения одинакового дайджеста. В качестве метода модификации выбрать Attach characters –&gt; Printable characters. </a:t>
            </a:r>
            <a:endParaRPr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ru-RU" sz="2500"/>
              <a:t>Проверить, что дайджесты сообщений действительно совпадают с заданной точностью. </a:t>
            </a:r>
            <a:endParaRPr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ru-RU" sz="2500"/>
              <a:t>Сохранить исходные тексты, итоговые тексты и статистику атаки для отчета. </a:t>
            </a:r>
            <a:endParaRPr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ru-RU" sz="2500"/>
              <a:t>Зафиксировать временную сложность атаки для 8, 16, 32, 40, 48, … бит совпадающих частей дайджестов.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0" y="224678"/>
            <a:ext cx="121920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Атака дополнительной коллизии  на хэш-функцию MD5</a:t>
            </a:r>
            <a:endParaRPr/>
          </a:p>
        </p:txBody>
      </p:sp>
      <p:graphicFrame>
        <p:nvGraphicFramePr>
          <p:cNvPr id="165" name="Google Shape;165;p1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{D3F9CA4B-6CE3-4CB4-B12B-55F58D2A722B}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Кол-во бит совпадающих частей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Время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Кол-во бит совпадающих частей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Время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 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 ч 35 м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 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64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1.1 дня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0.09 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72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17 дней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1.06 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80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272 дня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17.07 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88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12 лет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 м 33.2 с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96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200 лет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838200" y="143933"/>
            <a:ext cx="10515600" cy="54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0" y="785192"/>
            <a:ext cx="12192000" cy="6072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Исследован лавинный эффект в результате операций преобразования исходного текста для хэш-функций MD5, SHA-1, SHA-256, SHA-512. В среднем значение лавинного эффекта для всех функций составило 50%, то есть при изменении одного бита во входных данных примерно половина битов в выходном хэше изменится.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Изучен алгоритм работы функции перестановок Keccak(SHA-3) и исследован лавинный эффект. Среднее значение лавинного эффекта составило 52% (наивысший показатель).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Изучен алгоритм работы функции диверсификации ключа PBKDF-1. Основное свойство алгоритма PBKDF1 заключается в использовании пароля и случайной соли для генерации ключа. Был получен симметричный ключ из персонального пароля ФИО и дата рождения: Chuban  Dmitriy Vadimovich 17.01.2003 и 40 E9 04 CD E7 90 FF 60 F3 2B 35 F5 08 69 E1 11 A6 51 D5 8C.</a:t>
            </a:r>
            <a:endParaRPr sz="2000"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Изучен  алгоритм  вычисления код аутентификации сообщения HMAC. Основное свойство алгоритма это использование хэш-функции в сочетании с секретным ключом для проверки целостности и аутентичности данных.</a:t>
            </a:r>
            <a:endParaRPr/>
          </a:p>
          <a:p>
            <a:pPr indent="-228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Провести атаку дополнительной коллизии  на хэш-функцию  MD5. С увеличением количества совпадающих битов в дайджестах хэш-функции MD5 время выполнения атаки возрастает, так как требуется больше вычислений для нахождения подходящих входных данных.</a:t>
            </a:r>
            <a:endParaRPr sz="2000"/>
          </a:p>
          <a:p>
            <a:pPr indent="-1016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142875"/>
            <a:ext cx="10515600" cy="877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1105695"/>
            <a:ext cx="12191999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Повысить компетенции в работе с алгоритмами хэширования.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Задачи: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Оценить лавинный эффект хэш-функций;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Изучить алгоритм работы функции перестановок Keccak;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Изучить алгоритм работы функции диверсификации ключа;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Изучить алгоритм вычисления кода аутентификации сообщения;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Провести атаку дополнительной коллизии на хэш-функцию MD-5.</a:t>
            </a:r>
            <a:endParaRPr/>
          </a:p>
          <a:p>
            <a:pPr indent="-508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72278"/>
            <a:ext cx="105156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Задание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886983"/>
            <a:ext cx="10515600" cy="5881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-RU" sz="2200"/>
              <a:t>Открыть текст не менее 1000 знаков. Добавить ваши ФИО последней строкой.</a:t>
            </a:r>
            <a:endParaRPr sz="2200"/>
          </a:p>
          <a:p>
            <a:pPr indent="-49530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-RU" sz="2200"/>
              <a:t>Задать хеш-функцию, подлежащую исследованию: MD5, SHA-1, SHA-256, SHA-512. </a:t>
            </a:r>
            <a:endParaRPr sz="2200"/>
          </a:p>
          <a:p>
            <a:pPr indent="-49530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-RU" sz="2200"/>
              <a:t>Для каждой хеш-функции повторить следующие действия: </a:t>
            </a:r>
            <a:endParaRPr sz="2200"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200"/>
              <a:t>а)изменить (добавлением, заменой, удалением символа) исходный файл; </a:t>
            </a:r>
            <a:endParaRPr sz="2200"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200"/>
              <a:t>б)зафиксировать количество измененных битов в дайджесте модифицированного сообщения; </a:t>
            </a:r>
            <a:endParaRPr sz="2200"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200"/>
              <a:t>в)вернуть сообщение в исходное состояние.  </a:t>
            </a:r>
            <a:endParaRPr sz="2200"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ru-RU" sz="2200"/>
              <a:t>4. Выполнить процедуру 3 раза (добавлением, заменой, удалением символа) и подсчитать среднее количество измененных бит дайджеста. Зафиксировать результаты в таблице.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161925"/>
            <a:ext cx="105156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Измерение лавинного эффекта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93" y="1534169"/>
            <a:ext cx="10775614" cy="321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00" y="2624975"/>
            <a:ext cx="1141350" cy="3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-142875"/>
            <a:ext cx="105156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Исследование лавинного эффекта</a:t>
            </a:r>
            <a:endParaRPr/>
          </a:p>
        </p:txBody>
      </p:sp>
      <p:graphicFrame>
        <p:nvGraphicFramePr>
          <p:cNvPr id="112" name="Google Shape;112;p5"/>
          <p:cNvGraphicFramePr/>
          <p:nvPr/>
        </p:nvGraphicFramePr>
        <p:xfrm>
          <a:off x="838200" y="553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{D3F9CA4B-6CE3-4CB4-B12B-55F58D2A722B}</a:tableStyleId>
              </a:tblPr>
              <a:tblGrid>
                <a:gridCol w="1707775"/>
                <a:gridCol w="1694325"/>
                <a:gridCol w="2133600"/>
                <a:gridCol w="2357725"/>
                <a:gridCol w="262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Хэш-функция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№ измерения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Удаление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Вставка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Замена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MD5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48,4%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44,5%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46,9%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52,3%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55,5%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47,7%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55,5%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48,4%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53,9%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Среднее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52,06</a:t>
                      </a:r>
                      <a:r>
                        <a:rPr b="1" lang="ru-RU" sz="1800"/>
                        <a:t>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49,47%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49,5%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SHA-1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45,6%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53,1%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56,9%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46,3%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56,3%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48,1%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51,9%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Среднее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/>
                        <a:t>49,0%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49,2%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51,3%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SHA-256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49,6%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55,5%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52,3%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51,6%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45,3%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48,8%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50,8%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46,1%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48%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Среднее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50,7%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49,3%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49,7%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SHA-512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51%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50,2%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47,7%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51%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52%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53,5%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51%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46,7%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48,2%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Среднее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51%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49,6%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49,8%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224678"/>
            <a:ext cx="105156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Алгоритм работы функции перестановок Keccak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32018"/>
            <a:ext cx="4007374" cy="223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0329" y="1532018"/>
            <a:ext cx="4303059" cy="223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3388" y="1532018"/>
            <a:ext cx="4159624" cy="2230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4899" y="3759801"/>
            <a:ext cx="5084950" cy="223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49849" y="3767412"/>
            <a:ext cx="4043326" cy="223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170890"/>
            <a:ext cx="105156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Исследование лавинного эффекта. SHA-3</a:t>
            </a:r>
            <a:endParaRPr/>
          </a:p>
        </p:txBody>
      </p:sp>
      <p:graphicFrame>
        <p:nvGraphicFramePr>
          <p:cNvPr id="128" name="Google Shape;128;p7"/>
          <p:cNvGraphicFramePr/>
          <p:nvPr/>
        </p:nvGraphicFramePr>
        <p:xfrm>
          <a:off x="838200" y="2501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{D3F9CA4B-6CE3-4CB4-B12B-55F58D2A722B}</a:tableStyleId>
              </a:tblPr>
              <a:tblGrid>
                <a:gridCol w="1707775"/>
                <a:gridCol w="1694325"/>
                <a:gridCol w="2124625"/>
                <a:gridCol w="2366675"/>
                <a:gridCol w="262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Хэш-функция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№ измерения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Удаление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Вставка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Замена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4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SHA-3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53,4%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51,6%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51,9%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51,2%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49.6%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53,6%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52,6%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52%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51,3%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Среднее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/>
                        <a:t>52,4%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51,1%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52,3%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72278"/>
            <a:ext cx="105156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Задание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886983"/>
            <a:ext cx="10515600" cy="5881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81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500"/>
              <a:t>Изучить алгоритм работы функции диверсификации ключа с помощью шаблонной схемы  PBKDF-1  в CrypTool 2.   Получить симметричный ключ  из персонального пароля, содержащего Фамилию, Имя, Отчество и дату рождения. Сохранить ключ для использования в 4 этого задания.</a:t>
            </a:r>
            <a:endParaRPr sz="2500"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Выбрать текст на английском языке (не менее 1000 знаков), добавить ваши ФИО и сохранить в файле формата .txt. </a:t>
            </a:r>
            <a:endParaRPr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Придумать пароль и сгенерировать секретный ключ утилитой Indiv.Procedures –&gt; Hash –&gt; Key Generation из CrypTool 1. Сохранить ключ в файле формата .txt. Прочитать Help к этой утилите. </a:t>
            </a:r>
            <a:endParaRPr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Сгенерировать HMAC для имеющегося текста и ключа с помощью утилиты Indiv.Procedures –&gt; Hash –&gt; Generation of HMACs. Сохранить HMAC в файле формата .txt. Прочитать Help к этой утилите. </a:t>
            </a:r>
            <a:endParaRPr/>
          </a:p>
          <a:p>
            <a:pPr indent="-514350" lvl="0" marL="5143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Передать пароль, HMAC (и его характеристики), исходный и модифицированный тексты коллеге, не раскрывая, какой текст корректен. Попросить коллегу определить это самостоятельно.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0" y="170890"/>
            <a:ext cx="12192000" cy="814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А</a:t>
            </a:r>
            <a:r>
              <a:rPr lang="ru-RU" sz="4400"/>
              <a:t>лгоритм работы функции диверсификации ключа PBKDF-1</a:t>
            </a:r>
            <a:endParaRPr/>
          </a:p>
        </p:txBody>
      </p:sp>
      <p:pic>
        <p:nvPicPr>
          <p:cNvPr id="140" name="Google Shape;14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9684" r="0" t="12640"/>
          <a:stretch/>
        </p:blipFill>
        <p:spPr>
          <a:xfrm>
            <a:off x="2178422" y="1272988"/>
            <a:ext cx="2545978" cy="5414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/>
          <p:nvPr/>
        </p:nvSpPr>
        <p:spPr>
          <a:xfrm>
            <a:off x="5531225" y="3105834"/>
            <a:ext cx="59266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Сгенерированный ключ: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E9 04 CD E7 90 FF 60 F3 2B 35 F5 08 69 E1 11 A6 51 D5 8C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2024-09-08T13:06:25Z</dcterms:created>
  <dc:creator>Lera Chernyakova</dc:creator>
</cp:coreProperties>
</file>