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
  </p:notesMasterIdLst>
  <p:sldIdLst>
    <p:sldId id="256" r:id="rId2"/>
  </p:sldIdLst>
  <p:sldSz cx="36576000" cy="36576000"/>
  <p:notesSz cx="6858000" cy="9144000"/>
  <p:defaultTex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68" autoAdjust="0"/>
    <p:restoredTop sz="95993" autoAdjust="0"/>
  </p:normalViewPr>
  <p:slideViewPr>
    <p:cSldViewPr>
      <p:cViewPr varScale="1">
        <p:scale>
          <a:sx n="14" d="100"/>
          <a:sy n="14" d="100"/>
        </p:scale>
        <p:origin x="-1632" y="-162"/>
      </p:cViewPr>
      <p:guideLst>
        <p:guide orient="horz" pos="11520"/>
        <p:guide pos="1152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67683C-0189-479D-AD1B-B24B53859E63}" type="datetimeFigureOut">
              <a:rPr lang="en-US" smtClean="0"/>
              <a:pPr/>
              <a:t>9/28/2009</a:t>
            </a:fld>
            <a:endParaRPr lang="en-US"/>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980844-EF71-415E-B613-5FA3849EB3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980844-EF71-415E-B613-5FA3849EB3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1362275"/>
            <a:ext cx="3108960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20726400"/>
            <a:ext cx="25603200" cy="9347200"/>
          </a:xfrm>
        </p:spPr>
        <p:txBody>
          <a:bodyPr/>
          <a:lstStyle>
            <a:lvl1pPr marL="0" indent="0" algn="ctr">
              <a:buNone/>
              <a:defRPr>
                <a:solidFill>
                  <a:schemeClr val="tx1">
                    <a:tint val="75000"/>
                  </a:schemeClr>
                </a:solidFill>
              </a:defRPr>
            </a:lvl1pPr>
            <a:lvl2pPr marL="2089555" indent="0" algn="ctr">
              <a:buNone/>
              <a:defRPr>
                <a:solidFill>
                  <a:schemeClr val="tx1">
                    <a:tint val="75000"/>
                  </a:schemeClr>
                </a:solidFill>
              </a:defRPr>
            </a:lvl2pPr>
            <a:lvl3pPr marL="4179105" indent="0" algn="ctr">
              <a:buNone/>
              <a:defRPr>
                <a:solidFill>
                  <a:schemeClr val="tx1">
                    <a:tint val="75000"/>
                  </a:schemeClr>
                </a:solidFill>
              </a:defRPr>
            </a:lvl3pPr>
            <a:lvl4pPr marL="6268660" indent="0" algn="ctr">
              <a:buNone/>
              <a:defRPr>
                <a:solidFill>
                  <a:schemeClr val="tx1">
                    <a:tint val="75000"/>
                  </a:schemeClr>
                </a:solidFill>
              </a:defRPr>
            </a:lvl4pPr>
            <a:lvl5pPr marL="8358211" indent="0" algn="ctr">
              <a:buNone/>
              <a:defRPr>
                <a:solidFill>
                  <a:schemeClr val="tx1">
                    <a:tint val="75000"/>
                  </a:schemeClr>
                </a:solidFill>
              </a:defRPr>
            </a:lvl5pPr>
            <a:lvl6pPr marL="10447766" indent="0" algn="ctr">
              <a:buNone/>
              <a:defRPr>
                <a:solidFill>
                  <a:schemeClr val="tx1">
                    <a:tint val="75000"/>
                  </a:schemeClr>
                </a:solidFill>
              </a:defRPr>
            </a:lvl6pPr>
            <a:lvl7pPr marL="12537320" indent="0" algn="ctr">
              <a:buNone/>
              <a:defRPr>
                <a:solidFill>
                  <a:schemeClr val="tx1">
                    <a:tint val="75000"/>
                  </a:schemeClr>
                </a:solidFill>
              </a:defRPr>
            </a:lvl7pPr>
            <a:lvl8pPr marL="14626875" indent="0" algn="ctr">
              <a:buNone/>
              <a:defRPr>
                <a:solidFill>
                  <a:schemeClr val="tx1">
                    <a:tint val="75000"/>
                  </a:schemeClr>
                </a:solidFill>
              </a:defRPr>
            </a:lvl8pPr>
            <a:lvl9pPr marL="1671642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CF4655-8D46-4C69-A194-CE4C9B0AAE5F}" type="datetimeFigureOut">
              <a:rPr lang="en-US" smtClean="0"/>
              <a:pPr/>
              <a:t>9/28/2009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C59027-3ED1-4423-B919-340DE615B6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F4655-8D46-4C69-A194-CE4C9B0AAE5F}" type="datetimeFigureOut">
              <a:rPr lang="en-US" smtClean="0"/>
              <a:pPr/>
              <a:t>9/28/2009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C59027-3ED1-4423-B919-340DE615B6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7814744"/>
            <a:ext cx="32918400" cy="1664377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7814744"/>
            <a:ext cx="98145600" cy="1664377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F4655-8D46-4C69-A194-CE4C9B0AAE5F}" type="datetimeFigureOut">
              <a:rPr lang="en-US" smtClean="0"/>
              <a:pPr/>
              <a:t>9/28/2009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C59027-3ED1-4423-B919-340DE615B6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F4655-8D46-4C69-A194-CE4C9B0AAE5F}" type="datetimeFigureOut">
              <a:rPr lang="en-US" smtClean="0"/>
              <a:pPr/>
              <a:t>9/28/2009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C59027-3ED1-4423-B919-340DE615B6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23503469"/>
            <a:ext cx="31089600" cy="7264400"/>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5502478"/>
            <a:ext cx="31089600" cy="8000997"/>
          </a:xfrm>
        </p:spPr>
        <p:txBody>
          <a:bodyPr anchor="b"/>
          <a:lstStyle>
            <a:lvl1pPr marL="0" indent="0">
              <a:buNone/>
              <a:defRPr sz="9100">
                <a:solidFill>
                  <a:schemeClr val="tx1">
                    <a:tint val="75000"/>
                  </a:schemeClr>
                </a:solidFill>
              </a:defRPr>
            </a:lvl1pPr>
            <a:lvl2pPr marL="2089555" indent="0">
              <a:buNone/>
              <a:defRPr sz="8200">
                <a:solidFill>
                  <a:schemeClr val="tx1">
                    <a:tint val="75000"/>
                  </a:schemeClr>
                </a:solidFill>
              </a:defRPr>
            </a:lvl2pPr>
            <a:lvl3pPr marL="4179105" indent="0">
              <a:buNone/>
              <a:defRPr sz="7300">
                <a:solidFill>
                  <a:schemeClr val="tx1">
                    <a:tint val="75000"/>
                  </a:schemeClr>
                </a:solidFill>
              </a:defRPr>
            </a:lvl3pPr>
            <a:lvl4pPr marL="6268660" indent="0">
              <a:buNone/>
              <a:defRPr sz="6400">
                <a:solidFill>
                  <a:schemeClr val="tx1">
                    <a:tint val="75000"/>
                  </a:schemeClr>
                </a:solidFill>
              </a:defRPr>
            </a:lvl4pPr>
            <a:lvl5pPr marL="8358211" indent="0">
              <a:buNone/>
              <a:defRPr sz="6400">
                <a:solidFill>
                  <a:schemeClr val="tx1">
                    <a:tint val="75000"/>
                  </a:schemeClr>
                </a:solidFill>
              </a:defRPr>
            </a:lvl5pPr>
            <a:lvl6pPr marL="10447766" indent="0">
              <a:buNone/>
              <a:defRPr sz="6400">
                <a:solidFill>
                  <a:schemeClr val="tx1">
                    <a:tint val="75000"/>
                  </a:schemeClr>
                </a:solidFill>
              </a:defRPr>
            </a:lvl6pPr>
            <a:lvl7pPr marL="12537320" indent="0">
              <a:buNone/>
              <a:defRPr sz="6400">
                <a:solidFill>
                  <a:schemeClr val="tx1">
                    <a:tint val="75000"/>
                  </a:schemeClr>
                </a:solidFill>
              </a:defRPr>
            </a:lvl7pPr>
            <a:lvl8pPr marL="14626875" indent="0">
              <a:buNone/>
              <a:defRPr sz="6400">
                <a:solidFill>
                  <a:schemeClr val="tx1">
                    <a:tint val="75000"/>
                  </a:schemeClr>
                </a:solidFill>
              </a:defRPr>
            </a:lvl8pPr>
            <a:lvl9pPr marL="16716426"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F4655-8D46-4C69-A194-CE4C9B0AAE5F}" type="datetimeFigureOut">
              <a:rPr lang="en-US" smtClean="0"/>
              <a:pPr/>
              <a:t>9/28/2009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C59027-3ED1-4423-B919-340DE615B6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45516800"/>
            <a:ext cx="65532000" cy="128735669"/>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45516800"/>
            <a:ext cx="65532000" cy="128735669"/>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CF4655-8D46-4C69-A194-CE4C9B0AAE5F}" type="datetimeFigureOut">
              <a:rPr lang="en-US" smtClean="0"/>
              <a:pPr/>
              <a:t>9/28/2009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C59027-3ED1-4423-B919-340DE615B6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464736"/>
            <a:ext cx="3291840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8187269"/>
            <a:ext cx="16160752" cy="3412064"/>
          </a:xfrm>
        </p:spPr>
        <p:txBody>
          <a:bodyPr anchor="b"/>
          <a:lstStyle>
            <a:lvl1pPr marL="0" indent="0">
              <a:buNone/>
              <a:defRPr sz="11000" b="1"/>
            </a:lvl1pPr>
            <a:lvl2pPr marL="2089555" indent="0">
              <a:buNone/>
              <a:defRPr sz="9100" b="1"/>
            </a:lvl2pPr>
            <a:lvl3pPr marL="4179105" indent="0">
              <a:buNone/>
              <a:defRPr sz="8200" b="1"/>
            </a:lvl3pPr>
            <a:lvl4pPr marL="6268660" indent="0">
              <a:buNone/>
              <a:defRPr sz="7300" b="1"/>
            </a:lvl4pPr>
            <a:lvl5pPr marL="8358211" indent="0">
              <a:buNone/>
              <a:defRPr sz="7300" b="1"/>
            </a:lvl5pPr>
            <a:lvl6pPr marL="10447766" indent="0">
              <a:buNone/>
              <a:defRPr sz="7300" b="1"/>
            </a:lvl6pPr>
            <a:lvl7pPr marL="12537320" indent="0">
              <a:buNone/>
              <a:defRPr sz="7300" b="1"/>
            </a:lvl7pPr>
            <a:lvl8pPr marL="14626875" indent="0">
              <a:buNone/>
              <a:defRPr sz="7300" b="1"/>
            </a:lvl8pPr>
            <a:lvl9pPr marL="16716426"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828800" y="11599333"/>
            <a:ext cx="16160752" cy="21073536"/>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6" y="8187269"/>
            <a:ext cx="16167100" cy="3412064"/>
          </a:xfrm>
        </p:spPr>
        <p:txBody>
          <a:bodyPr anchor="b"/>
          <a:lstStyle>
            <a:lvl1pPr marL="0" indent="0">
              <a:buNone/>
              <a:defRPr sz="11000" b="1"/>
            </a:lvl1pPr>
            <a:lvl2pPr marL="2089555" indent="0">
              <a:buNone/>
              <a:defRPr sz="9100" b="1"/>
            </a:lvl2pPr>
            <a:lvl3pPr marL="4179105" indent="0">
              <a:buNone/>
              <a:defRPr sz="8200" b="1"/>
            </a:lvl3pPr>
            <a:lvl4pPr marL="6268660" indent="0">
              <a:buNone/>
              <a:defRPr sz="7300" b="1"/>
            </a:lvl4pPr>
            <a:lvl5pPr marL="8358211" indent="0">
              <a:buNone/>
              <a:defRPr sz="7300" b="1"/>
            </a:lvl5pPr>
            <a:lvl6pPr marL="10447766" indent="0">
              <a:buNone/>
              <a:defRPr sz="7300" b="1"/>
            </a:lvl6pPr>
            <a:lvl7pPr marL="12537320" indent="0">
              <a:buNone/>
              <a:defRPr sz="7300" b="1"/>
            </a:lvl7pPr>
            <a:lvl8pPr marL="14626875" indent="0">
              <a:buNone/>
              <a:defRPr sz="7300" b="1"/>
            </a:lvl8pPr>
            <a:lvl9pPr marL="16716426"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8580106" y="11599333"/>
            <a:ext cx="16167100" cy="21073536"/>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CF4655-8D46-4C69-A194-CE4C9B0AAE5F}" type="datetimeFigureOut">
              <a:rPr lang="en-US" smtClean="0"/>
              <a:pPr/>
              <a:t>9/28/2009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C59027-3ED1-4423-B919-340DE615B6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CF4655-8D46-4C69-A194-CE4C9B0AAE5F}" type="datetimeFigureOut">
              <a:rPr lang="en-US" smtClean="0"/>
              <a:pPr/>
              <a:t>9/28/2009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C59027-3ED1-4423-B919-340DE615B6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F4655-8D46-4C69-A194-CE4C9B0AAE5F}" type="datetimeFigureOut">
              <a:rPr lang="en-US" smtClean="0"/>
              <a:pPr/>
              <a:t>9/28/2009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C59027-3ED1-4423-B919-340DE615B6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6" y="1456267"/>
            <a:ext cx="12033252" cy="6197600"/>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4300200" y="1456275"/>
            <a:ext cx="20447000" cy="31216603"/>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6" y="7653875"/>
            <a:ext cx="12033252" cy="25019003"/>
          </a:xfrm>
        </p:spPr>
        <p:txBody>
          <a:bodyPr/>
          <a:lstStyle>
            <a:lvl1pPr marL="0" indent="0">
              <a:buNone/>
              <a:defRPr sz="6400"/>
            </a:lvl1pPr>
            <a:lvl2pPr marL="2089555" indent="0">
              <a:buNone/>
              <a:defRPr sz="5500"/>
            </a:lvl2pPr>
            <a:lvl3pPr marL="4179105" indent="0">
              <a:buNone/>
              <a:defRPr sz="4600"/>
            </a:lvl3pPr>
            <a:lvl4pPr marL="6268660" indent="0">
              <a:buNone/>
              <a:defRPr sz="4100"/>
            </a:lvl4pPr>
            <a:lvl5pPr marL="8358211" indent="0">
              <a:buNone/>
              <a:defRPr sz="4100"/>
            </a:lvl5pPr>
            <a:lvl6pPr marL="10447766" indent="0">
              <a:buNone/>
              <a:defRPr sz="4100"/>
            </a:lvl6pPr>
            <a:lvl7pPr marL="12537320" indent="0">
              <a:buNone/>
              <a:defRPr sz="4100"/>
            </a:lvl7pPr>
            <a:lvl8pPr marL="14626875" indent="0">
              <a:buNone/>
              <a:defRPr sz="4100"/>
            </a:lvl8pPr>
            <a:lvl9pPr marL="16716426"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F4655-8D46-4C69-A194-CE4C9B0AAE5F}" type="datetimeFigureOut">
              <a:rPr lang="en-US" smtClean="0"/>
              <a:pPr/>
              <a:t>9/28/2009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C59027-3ED1-4423-B919-340DE615B6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5603200"/>
            <a:ext cx="21945600" cy="3022603"/>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7169152" y="3268133"/>
            <a:ext cx="21945600" cy="21945600"/>
          </a:xfrm>
        </p:spPr>
        <p:txBody>
          <a:bodyPr/>
          <a:lstStyle>
            <a:lvl1pPr marL="0" indent="0">
              <a:buNone/>
              <a:defRPr sz="14600"/>
            </a:lvl1pPr>
            <a:lvl2pPr marL="2089555" indent="0">
              <a:buNone/>
              <a:defRPr sz="12800"/>
            </a:lvl2pPr>
            <a:lvl3pPr marL="4179105" indent="0">
              <a:buNone/>
              <a:defRPr sz="11000"/>
            </a:lvl3pPr>
            <a:lvl4pPr marL="6268660" indent="0">
              <a:buNone/>
              <a:defRPr sz="9100"/>
            </a:lvl4pPr>
            <a:lvl5pPr marL="8358211" indent="0">
              <a:buNone/>
              <a:defRPr sz="9100"/>
            </a:lvl5pPr>
            <a:lvl6pPr marL="10447766" indent="0">
              <a:buNone/>
              <a:defRPr sz="9100"/>
            </a:lvl6pPr>
            <a:lvl7pPr marL="12537320" indent="0">
              <a:buNone/>
              <a:defRPr sz="9100"/>
            </a:lvl7pPr>
            <a:lvl8pPr marL="14626875" indent="0">
              <a:buNone/>
              <a:defRPr sz="9100"/>
            </a:lvl8pPr>
            <a:lvl9pPr marL="16716426" indent="0">
              <a:buNone/>
              <a:defRPr sz="9100"/>
            </a:lvl9pPr>
          </a:lstStyle>
          <a:p>
            <a:endParaRPr lang="en-US"/>
          </a:p>
        </p:txBody>
      </p:sp>
      <p:sp>
        <p:nvSpPr>
          <p:cNvPr id="4" name="Text Placeholder 3"/>
          <p:cNvSpPr>
            <a:spLocks noGrp="1"/>
          </p:cNvSpPr>
          <p:nvPr>
            <p:ph type="body" sz="half" idx="2"/>
          </p:nvPr>
        </p:nvSpPr>
        <p:spPr>
          <a:xfrm>
            <a:off x="7169152" y="28625803"/>
            <a:ext cx="21945600" cy="4292597"/>
          </a:xfrm>
        </p:spPr>
        <p:txBody>
          <a:bodyPr/>
          <a:lstStyle>
            <a:lvl1pPr marL="0" indent="0">
              <a:buNone/>
              <a:defRPr sz="6400"/>
            </a:lvl1pPr>
            <a:lvl2pPr marL="2089555" indent="0">
              <a:buNone/>
              <a:defRPr sz="5500"/>
            </a:lvl2pPr>
            <a:lvl3pPr marL="4179105" indent="0">
              <a:buNone/>
              <a:defRPr sz="4600"/>
            </a:lvl3pPr>
            <a:lvl4pPr marL="6268660" indent="0">
              <a:buNone/>
              <a:defRPr sz="4100"/>
            </a:lvl4pPr>
            <a:lvl5pPr marL="8358211" indent="0">
              <a:buNone/>
              <a:defRPr sz="4100"/>
            </a:lvl5pPr>
            <a:lvl6pPr marL="10447766" indent="0">
              <a:buNone/>
              <a:defRPr sz="4100"/>
            </a:lvl6pPr>
            <a:lvl7pPr marL="12537320" indent="0">
              <a:buNone/>
              <a:defRPr sz="4100"/>
            </a:lvl7pPr>
            <a:lvl8pPr marL="14626875" indent="0">
              <a:buNone/>
              <a:defRPr sz="4100"/>
            </a:lvl8pPr>
            <a:lvl9pPr marL="16716426"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F4655-8D46-4C69-A194-CE4C9B0AAE5F}" type="datetimeFigureOut">
              <a:rPr lang="en-US" smtClean="0"/>
              <a:pPr/>
              <a:t>9/28/2009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C59027-3ED1-4423-B919-340DE615B6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464736"/>
            <a:ext cx="32918400" cy="6096000"/>
          </a:xfrm>
          <a:prstGeom prst="rect">
            <a:avLst/>
          </a:prstGeom>
        </p:spPr>
        <p:txBody>
          <a:bodyPr vert="horz" lIns="417913" tIns="208954" rIns="417913" bIns="20895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8534408"/>
            <a:ext cx="32918400" cy="24138469"/>
          </a:xfrm>
          <a:prstGeom prst="rect">
            <a:avLst/>
          </a:prstGeom>
        </p:spPr>
        <p:txBody>
          <a:bodyPr vert="horz" lIns="417913" tIns="208954" rIns="417913" bIns="20895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33900542"/>
            <a:ext cx="8534400" cy="1947333"/>
          </a:xfrm>
          <a:prstGeom prst="rect">
            <a:avLst/>
          </a:prstGeom>
        </p:spPr>
        <p:txBody>
          <a:bodyPr vert="horz" lIns="417913" tIns="208954" rIns="417913" bIns="208954" rtlCol="0" anchor="ctr"/>
          <a:lstStyle>
            <a:lvl1pPr algn="l">
              <a:defRPr sz="5500">
                <a:solidFill>
                  <a:schemeClr val="tx1">
                    <a:tint val="75000"/>
                  </a:schemeClr>
                </a:solidFill>
              </a:defRPr>
            </a:lvl1pPr>
          </a:lstStyle>
          <a:p>
            <a:fld id="{7DCF4655-8D46-4C69-A194-CE4C9B0AAE5F}" type="datetimeFigureOut">
              <a:rPr lang="en-US" smtClean="0"/>
              <a:pPr/>
              <a:t>9/28/2009</a:t>
            </a:fld>
            <a:endParaRPr lang="en-US"/>
          </a:p>
        </p:txBody>
      </p:sp>
      <p:sp>
        <p:nvSpPr>
          <p:cNvPr id="5" name="Footer Placeholder 4"/>
          <p:cNvSpPr>
            <a:spLocks noGrp="1"/>
          </p:cNvSpPr>
          <p:nvPr>
            <p:ph type="ftr" sz="quarter" idx="3"/>
          </p:nvPr>
        </p:nvSpPr>
        <p:spPr>
          <a:xfrm>
            <a:off x="12496800" y="33900542"/>
            <a:ext cx="11582400" cy="1947333"/>
          </a:xfrm>
          <a:prstGeom prst="rect">
            <a:avLst/>
          </a:prstGeom>
        </p:spPr>
        <p:txBody>
          <a:bodyPr vert="horz" lIns="417913" tIns="208954" rIns="417913" bIns="20895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33900542"/>
            <a:ext cx="8534400" cy="1947333"/>
          </a:xfrm>
          <a:prstGeom prst="rect">
            <a:avLst/>
          </a:prstGeom>
        </p:spPr>
        <p:txBody>
          <a:bodyPr vert="horz" lIns="417913" tIns="208954" rIns="417913" bIns="208954" rtlCol="0" anchor="ctr"/>
          <a:lstStyle>
            <a:lvl1pPr algn="r">
              <a:defRPr sz="5500">
                <a:solidFill>
                  <a:schemeClr val="tx1">
                    <a:tint val="75000"/>
                  </a:schemeClr>
                </a:solidFill>
              </a:defRPr>
            </a:lvl1pPr>
          </a:lstStyle>
          <a:p>
            <a:fld id="{79C59027-3ED1-4423-B919-340DE615B6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4179105" rtl="0" eaLnBrk="1" latinLnBrk="0" hangingPunct="1">
        <a:spcBef>
          <a:spcPct val="0"/>
        </a:spcBef>
        <a:buNone/>
        <a:defRPr sz="20100" kern="1200">
          <a:solidFill>
            <a:schemeClr val="tx1"/>
          </a:solidFill>
          <a:latin typeface="+mj-lt"/>
          <a:ea typeface="+mj-ea"/>
          <a:cs typeface="+mj-cs"/>
        </a:defRPr>
      </a:lvl1pPr>
    </p:titleStyle>
    <p:bodyStyle>
      <a:lvl1pPr marL="1567163" indent="-1567163" algn="l" defTabSz="4179105"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5526" indent="-1305971" algn="l" defTabSz="4179105"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3885" indent="-1044775" algn="l" defTabSz="4179105"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13435" indent="-1044775" algn="l" defTabSz="4179105"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402990" indent="-1044775" algn="l" defTabSz="4179105"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92541" indent="-1044775" algn="l" defTabSz="4179105"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82096" indent="-1044775" algn="l" defTabSz="4179105"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71651" indent="-1044775" algn="l" defTabSz="4179105"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61206" indent="-1044775" algn="l" defTabSz="4179105"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9105" rtl="0" eaLnBrk="1" latinLnBrk="0" hangingPunct="1">
        <a:defRPr sz="8200" kern="1200">
          <a:solidFill>
            <a:schemeClr val="tx1"/>
          </a:solidFill>
          <a:latin typeface="+mn-lt"/>
          <a:ea typeface="+mn-ea"/>
          <a:cs typeface="+mn-cs"/>
        </a:defRPr>
      </a:lvl1pPr>
      <a:lvl2pPr marL="2089555" algn="l" defTabSz="4179105" rtl="0" eaLnBrk="1" latinLnBrk="0" hangingPunct="1">
        <a:defRPr sz="8200" kern="1200">
          <a:solidFill>
            <a:schemeClr val="tx1"/>
          </a:solidFill>
          <a:latin typeface="+mn-lt"/>
          <a:ea typeface="+mn-ea"/>
          <a:cs typeface="+mn-cs"/>
        </a:defRPr>
      </a:lvl2pPr>
      <a:lvl3pPr marL="4179105" algn="l" defTabSz="4179105" rtl="0" eaLnBrk="1" latinLnBrk="0" hangingPunct="1">
        <a:defRPr sz="8200" kern="1200">
          <a:solidFill>
            <a:schemeClr val="tx1"/>
          </a:solidFill>
          <a:latin typeface="+mn-lt"/>
          <a:ea typeface="+mn-ea"/>
          <a:cs typeface="+mn-cs"/>
        </a:defRPr>
      </a:lvl3pPr>
      <a:lvl4pPr marL="6268660" algn="l" defTabSz="4179105" rtl="0" eaLnBrk="1" latinLnBrk="0" hangingPunct="1">
        <a:defRPr sz="8200" kern="1200">
          <a:solidFill>
            <a:schemeClr val="tx1"/>
          </a:solidFill>
          <a:latin typeface="+mn-lt"/>
          <a:ea typeface="+mn-ea"/>
          <a:cs typeface="+mn-cs"/>
        </a:defRPr>
      </a:lvl4pPr>
      <a:lvl5pPr marL="8358211" algn="l" defTabSz="4179105" rtl="0" eaLnBrk="1" latinLnBrk="0" hangingPunct="1">
        <a:defRPr sz="8200" kern="1200">
          <a:solidFill>
            <a:schemeClr val="tx1"/>
          </a:solidFill>
          <a:latin typeface="+mn-lt"/>
          <a:ea typeface="+mn-ea"/>
          <a:cs typeface="+mn-cs"/>
        </a:defRPr>
      </a:lvl5pPr>
      <a:lvl6pPr marL="10447766" algn="l" defTabSz="4179105" rtl="0" eaLnBrk="1" latinLnBrk="0" hangingPunct="1">
        <a:defRPr sz="8200" kern="1200">
          <a:solidFill>
            <a:schemeClr val="tx1"/>
          </a:solidFill>
          <a:latin typeface="+mn-lt"/>
          <a:ea typeface="+mn-ea"/>
          <a:cs typeface="+mn-cs"/>
        </a:defRPr>
      </a:lvl6pPr>
      <a:lvl7pPr marL="12537320" algn="l" defTabSz="4179105" rtl="0" eaLnBrk="1" latinLnBrk="0" hangingPunct="1">
        <a:defRPr sz="8200" kern="1200">
          <a:solidFill>
            <a:schemeClr val="tx1"/>
          </a:solidFill>
          <a:latin typeface="+mn-lt"/>
          <a:ea typeface="+mn-ea"/>
          <a:cs typeface="+mn-cs"/>
        </a:defRPr>
      </a:lvl7pPr>
      <a:lvl8pPr marL="14626875" algn="l" defTabSz="4179105" rtl="0" eaLnBrk="1" latinLnBrk="0" hangingPunct="1">
        <a:defRPr sz="8200" kern="1200">
          <a:solidFill>
            <a:schemeClr val="tx1"/>
          </a:solidFill>
          <a:latin typeface="+mn-lt"/>
          <a:ea typeface="+mn-ea"/>
          <a:cs typeface="+mn-cs"/>
        </a:defRPr>
      </a:lvl8pPr>
      <a:lvl9pPr marL="16716426" algn="l" defTabSz="4179105"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762000" y="8686800"/>
            <a:ext cx="10668000" cy="28414980"/>
            <a:chOff x="762000" y="8686800"/>
            <a:chExt cx="10668000" cy="28414980"/>
          </a:xfrm>
        </p:grpSpPr>
        <p:grpSp>
          <p:nvGrpSpPr>
            <p:cNvPr id="33" name="Group 32"/>
            <p:cNvGrpSpPr/>
            <p:nvPr/>
          </p:nvGrpSpPr>
          <p:grpSpPr>
            <a:xfrm>
              <a:off x="762000" y="8686800"/>
              <a:ext cx="10668000" cy="28414980"/>
              <a:chOff x="762000" y="8686800"/>
              <a:chExt cx="10668000" cy="28414980"/>
            </a:xfrm>
          </p:grpSpPr>
          <p:sp>
            <p:nvSpPr>
              <p:cNvPr id="10" name="Rectangle 9"/>
              <p:cNvSpPr/>
              <p:nvPr/>
            </p:nvSpPr>
            <p:spPr>
              <a:xfrm>
                <a:off x="762000" y="8686800"/>
                <a:ext cx="10668000" cy="27127200"/>
              </a:xfrm>
              <a:prstGeom prst="rect">
                <a:avLst/>
              </a:prstGeom>
              <a:solidFill>
                <a:schemeClr val="bg1">
                  <a:lumMod val="6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371600" y="9525000"/>
                <a:ext cx="9372600" cy="27576780"/>
              </a:xfrm>
              <a:prstGeom prst="rect">
                <a:avLst/>
              </a:prstGeom>
              <a:noFill/>
            </p:spPr>
            <p:txBody>
              <a:bodyPr wrap="square" rtlCol="0">
                <a:spAutoFit/>
              </a:bodyPr>
              <a:lstStyle/>
              <a:p>
                <a:r>
                  <a:rPr lang="en-US" b="1" dirty="0" smtClean="0"/>
                  <a:t>The Problem</a:t>
                </a:r>
                <a:endParaRPr lang="en-US" b="1" dirty="0"/>
              </a:p>
              <a:p>
                <a:endParaRPr lang="en-US" sz="2800" b="1" dirty="0" smtClean="0"/>
              </a:p>
              <a:p>
                <a:pPr algn="just"/>
                <a:r>
                  <a:rPr lang="en-US" sz="2800" dirty="0" smtClean="0"/>
                  <a:t>If someone were to write a unit test with the goal of 90% coverage over the code, how is this 90% coverage verified? Not reaching test coverage goals can result in occurrences of untested code and may lead to error-prone software. Engineers need a standardized way to check the test coverage of functions, source files, and programs. This standardized process is </a:t>
                </a:r>
                <a:r>
                  <a:rPr lang="en-US" sz="2800" dirty="0" err="1" smtClean="0"/>
                  <a:t>Trucov</a:t>
                </a:r>
                <a:r>
                  <a:rPr lang="en-US" sz="2800" dirty="0" smtClean="0"/>
                  <a:t>.</a:t>
                </a:r>
                <a:endParaRPr lang="en-US" sz="2800" b="1" dirty="0" smtClean="0"/>
              </a:p>
              <a:p>
                <a:endParaRPr lang="en-US" sz="2800" b="1" dirty="0"/>
              </a:p>
              <a:p>
                <a:r>
                  <a:rPr lang="en-US" sz="2800" b="1" dirty="0" smtClean="0"/>
                  <a:t>-----------------------------------------------------------------------------------</a:t>
                </a:r>
              </a:p>
              <a:p>
                <a:endParaRPr lang="en-US" sz="2800" b="1" dirty="0" smtClean="0"/>
              </a:p>
              <a:p>
                <a:r>
                  <a:rPr lang="en-US" b="1" dirty="0" smtClean="0"/>
                  <a:t>What is Trucov?</a:t>
                </a:r>
                <a:endParaRPr lang="en-US" b="1" dirty="0"/>
              </a:p>
              <a:p>
                <a:endParaRPr lang="en-US" sz="2800" dirty="0" smtClean="0"/>
              </a:p>
              <a:p>
                <a:pPr algn="just"/>
                <a:r>
                  <a:rPr lang="en-US" sz="2800" dirty="0" err="1" smtClean="0"/>
                  <a:t>Trucov</a:t>
                </a:r>
                <a:r>
                  <a:rPr lang="en-US" sz="2800" dirty="0" smtClean="0"/>
                  <a:t> is an open source coverage analysis tool </a:t>
                </a:r>
                <a:r>
                  <a:rPr lang="en-US" sz="2800" dirty="0" smtClean="0"/>
                  <a:t>that works with the GCC Compiler. </a:t>
                </a:r>
                <a:r>
                  <a:rPr lang="en-US" sz="2800" dirty="0" err="1" smtClean="0"/>
                  <a:t>Trucov</a:t>
                </a:r>
                <a:r>
                  <a:rPr lang="en-US" sz="2800" dirty="0" smtClean="0"/>
                  <a:t> assures </a:t>
                </a:r>
                <a:r>
                  <a:rPr lang="en-US" sz="2800" dirty="0" smtClean="0"/>
                  <a:t>quality of test cases </a:t>
                </a:r>
                <a:r>
                  <a:rPr lang="en-US" sz="2800" dirty="0" smtClean="0"/>
                  <a:t> by analyzing the branch coverage after the execution of tests.</a:t>
                </a:r>
                <a:endParaRPr lang="en-US" sz="2800" dirty="0" smtClean="0"/>
              </a:p>
              <a:p>
                <a:endParaRPr lang="en-US" sz="2800" dirty="0" smtClean="0"/>
              </a:p>
              <a:p>
                <a:r>
                  <a:rPr lang="en-US" sz="2800" dirty="0" err="1" smtClean="0"/>
                  <a:t>Trucov</a:t>
                </a:r>
                <a:r>
                  <a:rPr lang="en-US" sz="2800" dirty="0" smtClean="0"/>
                  <a:t> indicates the areas of a program not exercised by a set of test cases. </a:t>
                </a:r>
                <a:r>
                  <a:rPr lang="en-US" sz="2800" dirty="0" err="1" smtClean="0"/>
                  <a:t>Trucov</a:t>
                </a:r>
                <a:r>
                  <a:rPr lang="en-US" sz="2800" dirty="0" smtClean="0"/>
                  <a:t> also displays the control flow of a program and its test coverage information.</a:t>
                </a:r>
              </a:p>
              <a:p>
                <a:endParaRPr lang="en-US" sz="2800" b="1" dirty="0" smtClean="0"/>
              </a:p>
              <a:p>
                <a:r>
                  <a:rPr lang="en-US" sz="2800" b="1" dirty="0" smtClean="0"/>
                  <a:t>-----------------------------------------------------------------------------------</a:t>
                </a:r>
              </a:p>
              <a:p>
                <a:endParaRPr lang="en-US" sz="2800" b="1" dirty="0" smtClean="0"/>
              </a:p>
              <a:p>
                <a:r>
                  <a:rPr lang="en-US" b="1" dirty="0" smtClean="0"/>
                  <a:t>Why use Trucov?</a:t>
                </a:r>
              </a:p>
              <a:p>
                <a:endParaRPr lang="en-US" sz="2800" dirty="0" smtClean="0"/>
              </a:p>
              <a:p>
                <a:pPr algn="just"/>
                <a:r>
                  <a:rPr lang="en-US" sz="2800" dirty="0" err="1" smtClean="0"/>
                  <a:t>Trucov</a:t>
                </a:r>
                <a:r>
                  <a:rPr lang="en-US" sz="2800" dirty="0" smtClean="0"/>
                  <a:t> is a free, fast, simple and easy-to-use </a:t>
                </a:r>
                <a:r>
                  <a:rPr lang="en-US" sz="2800" dirty="0" smtClean="0"/>
                  <a:t>tool; just compile your code with the “</a:t>
                </a:r>
                <a:r>
                  <a:rPr lang="en-US" sz="2800" dirty="0" smtClean="0"/>
                  <a:t>-</a:t>
                </a:r>
                <a:r>
                  <a:rPr lang="en-US" sz="2800" dirty="0" err="1" smtClean="0"/>
                  <a:t>fprofile</a:t>
                </a:r>
                <a:r>
                  <a:rPr lang="en-US" sz="2800" dirty="0" smtClean="0"/>
                  <a:t>-arcs -</a:t>
                </a:r>
                <a:r>
                  <a:rPr lang="en-US" sz="2800" dirty="0" err="1" smtClean="0"/>
                  <a:t>ftest</a:t>
                </a:r>
                <a:r>
                  <a:rPr lang="en-US" sz="2800" dirty="0" smtClean="0"/>
                  <a:t>-coverage” flags, run your tests, and run </a:t>
                </a:r>
                <a:r>
                  <a:rPr lang="en-US" sz="2800" dirty="0" err="1" smtClean="0"/>
                  <a:t>Trucov</a:t>
                </a:r>
                <a:r>
                  <a:rPr lang="en-US" sz="2800" dirty="0" smtClean="0"/>
                  <a:t>. </a:t>
                </a:r>
                <a:r>
                  <a:rPr lang="en-US" sz="2800" dirty="0" err="1" smtClean="0"/>
                  <a:t>Trucov</a:t>
                </a:r>
                <a:r>
                  <a:rPr lang="en-US" sz="2800" dirty="0" smtClean="0"/>
                  <a:t> is available as a command </a:t>
                </a:r>
                <a:r>
                  <a:rPr lang="en-US" sz="2800" dirty="0" smtClean="0"/>
                  <a:t>line or graphical interface. </a:t>
                </a:r>
                <a:r>
                  <a:rPr lang="en-US" sz="2800" dirty="0" err="1" smtClean="0"/>
                  <a:t>Trucov</a:t>
                </a:r>
                <a:r>
                  <a:rPr lang="en-US" sz="2800" dirty="0" smtClean="0"/>
                  <a:t> </a:t>
                </a:r>
                <a:r>
                  <a:rPr lang="en-US" sz="2800" dirty="0" smtClean="0"/>
                  <a:t>generates </a:t>
                </a:r>
                <a:r>
                  <a:rPr lang="en-US" sz="2800" dirty="0" smtClean="0"/>
                  <a:t>control </a:t>
                </a:r>
                <a:r>
                  <a:rPr lang="en-US" sz="2800" dirty="0" smtClean="0"/>
                  <a:t>flow graphs of a program which gives visual understanding of test coverage to the user.</a:t>
                </a:r>
              </a:p>
              <a:p>
                <a:endParaRPr lang="en-US" sz="2800" b="1" dirty="0" smtClean="0"/>
              </a:p>
              <a:p>
                <a:r>
                  <a:rPr lang="en-US" sz="2800" b="1" dirty="0" smtClean="0"/>
                  <a:t>-----------------------------------------------------------------------------------</a:t>
                </a:r>
              </a:p>
              <a:p>
                <a:endParaRPr lang="en-US" sz="2800" b="1" dirty="0" smtClean="0"/>
              </a:p>
              <a:p>
                <a:r>
                  <a:rPr lang="en-US" b="1" dirty="0" smtClean="0"/>
                  <a:t>The Trucov Team</a:t>
                </a:r>
              </a:p>
              <a:p>
                <a:endParaRPr lang="en-US" sz="2800" dirty="0" smtClean="0"/>
              </a:p>
              <a:p>
                <a:r>
                  <a:rPr lang="en-US" sz="3200" b="1" dirty="0" smtClean="0"/>
                  <a:t>Team Members:</a:t>
                </a:r>
                <a:endParaRPr lang="en-US" sz="2800" dirty="0" smtClean="0"/>
              </a:p>
              <a:p>
                <a:pPr>
                  <a:buFont typeface="Arial" pitchFamily="34" charset="0"/>
                  <a:buChar char="•"/>
                </a:pPr>
                <a:r>
                  <a:rPr lang="en-US" sz="2800" dirty="0" smtClean="0"/>
                  <a:t>    Ye </a:t>
                </a:r>
                <a:r>
                  <a:rPr lang="en-US" sz="2800" dirty="0" err="1" smtClean="0"/>
                  <a:t>Kyaw</a:t>
                </a:r>
                <a:r>
                  <a:rPr lang="en-US" sz="2800" dirty="0" smtClean="0"/>
                  <a:t> </a:t>
                </a:r>
                <a:r>
                  <a:rPr lang="en-US" sz="2800" dirty="0" smtClean="0"/>
                  <a:t>: </a:t>
                </a:r>
                <a:r>
                  <a:rPr lang="en-US" sz="2800" dirty="0" smtClean="0"/>
                  <a:t>Lead Programmer.</a:t>
                </a:r>
                <a:endParaRPr lang="en-US" sz="2800" b="1" dirty="0"/>
              </a:p>
              <a:p>
                <a:pPr>
                  <a:buFont typeface="Arial" pitchFamily="34" charset="0"/>
                  <a:buChar char="•"/>
                </a:pPr>
                <a:r>
                  <a:rPr lang="en-US" sz="2800" dirty="0" smtClean="0"/>
                  <a:t>    Matthew Miller </a:t>
                </a:r>
                <a:r>
                  <a:rPr lang="en-US" sz="2800" dirty="0" smtClean="0"/>
                  <a:t>: </a:t>
                </a:r>
                <a:r>
                  <a:rPr lang="en-US" sz="2800" dirty="0" smtClean="0"/>
                  <a:t>Team Lead and Architect.</a:t>
                </a:r>
              </a:p>
              <a:p>
                <a:pPr>
                  <a:buFont typeface="Arial" pitchFamily="34" charset="0"/>
                  <a:buChar char="•"/>
                </a:pPr>
                <a:r>
                  <a:rPr lang="en-US" sz="2800" dirty="0" smtClean="0"/>
                  <a:t>    William Reinhardt : Spec Writer and Lead Programmer.</a:t>
                </a:r>
              </a:p>
              <a:p>
                <a:pPr>
                  <a:buFont typeface="Arial" pitchFamily="34" charset="0"/>
                  <a:buChar char="•"/>
                </a:pPr>
                <a:endParaRPr lang="en-US" sz="2800" dirty="0" smtClean="0"/>
              </a:p>
              <a:p>
                <a:r>
                  <a:rPr lang="en-US" sz="3200" b="1" dirty="0" smtClean="0"/>
                  <a:t>Project Mentors:</a:t>
                </a:r>
              </a:p>
              <a:p>
                <a:pPr>
                  <a:buFont typeface="Arial" pitchFamily="34" charset="0"/>
                  <a:buChar char="•"/>
                </a:pPr>
                <a:r>
                  <a:rPr lang="en-US" sz="2800" dirty="0" smtClean="0"/>
                  <a:t>    Jack </a:t>
                </a:r>
                <a:r>
                  <a:rPr lang="en-US" sz="2800" dirty="0" err="1" smtClean="0"/>
                  <a:t>Hagemeister</a:t>
                </a:r>
                <a:r>
                  <a:rPr lang="en-US" sz="2800" dirty="0" smtClean="0"/>
                  <a:t> : Instructor</a:t>
                </a:r>
              </a:p>
              <a:p>
                <a:pPr>
                  <a:buFont typeface="Arial" pitchFamily="34" charset="0"/>
                  <a:buChar char="•"/>
                </a:pPr>
                <a:r>
                  <a:rPr lang="en-US" sz="2800" dirty="0" smtClean="0"/>
                  <a:t>    Nick Terry : Mentor</a:t>
                </a:r>
              </a:p>
              <a:p>
                <a:endParaRPr lang="en-US" sz="2800" b="1" dirty="0" smtClean="0"/>
              </a:p>
              <a:p>
                <a:endParaRPr lang="en-US" b="1" dirty="0" smtClean="0"/>
              </a:p>
              <a:p>
                <a:endParaRPr lang="en-US" b="1" dirty="0" smtClean="0"/>
              </a:p>
              <a:p>
                <a:endParaRPr lang="en-US" dirty="0"/>
              </a:p>
            </p:txBody>
          </p:sp>
        </p:grpSp>
        <p:pic>
          <p:nvPicPr>
            <p:cNvPr id="30" name="Picture 29" descr="WSU-logo.gif"/>
            <p:cNvPicPr>
              <a:picLocks noChangeAspect="1"/>
            </p:cNvPicPr>
            <p:nvPr/>
          </p:nvPicPr>
          <p:blipFill>
            <a:blip r:embed="rId3" cstate="print"/>
            <a:stretch>
              <a:fillRect/>
            </a:stretch>
          </p:blipFill>
          <p:spPr>
            <a:xfrm>
              <a:off x="1447800" y="32918400"/>
              <a:ext cx="7924800" cy="2230535"/>
            </a:xfrm>
            <a:prstGeom prst="rect">
              <a:avLst/>
            </a:prstGeom>
          </p:spPr>
        </p:pic>
      </p:grpSp>
      <p:grpSp>
        <p:nvGrpSpPr>
          <p:cNvPr id="39" name="Group 38"/>
          <p:cNvGrpSpPr/>
          <p:nvPr/>
        </p:nvGrpSpPr>
        <p:grpSpPr>
          <a:xfrm>
            <a:off x="0" y="1066800"/>
            <a:ext cx="36576000" cy="6553200"/>
            <a:chOff x="0" y="1066800"/>
            <a:chExt cx="36576000" cy="6553200"/>
          </a:xfrm>
        </p:grpSpPr>
        <p:grpSp>
          <p:nvGrpSpPr>
            <p:cNvPr id="23" name="Group 22"/>
            <p:cNvGrpSpPr/>
            <p:nvPr/>
          </p:nvGrpSpPr>
          <p:grpSpPr>
            <a:xfrm>
              <a:off x="0" y="1066800"/>
              <a:ext cx="36576000" cy="6553200"/>
              <a:chOff x="0" y="1066800"/>
              <a:chExt cx="36576000" cy="6553200"/>
            </a:xfrm>
          </p:grpSpPr>
          <p:sp>
            <p:nvSpPr>
              <p:cNvPr id="15" name="Rectangle 14"/>
              <p:cNvSpPr/>
              <p:nvPr/>
            </p:nvSpPr>
            <p:spPr>
              <a:xfrm>
                <a:off x="0" y="1066800"/>
                <a:ext cx="36576000" cy="6553200"/>
              </a:xfrm>
              <a:prstGeom prst="rect">
                <a:avLst/>
              </a:prstGeom>
              <a:solidFill>
                <a:schemeClr val="tx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a:spLocks/>
              </p:cNvSpPr>
              <p:nvPr/>
            </p:nvSpPr>
            <p:spPr>
              <a:xfrm>
                <a:off x="12801600" y="2743200"/>
                <a:ext cx="10744200" cy="3477875"/>
              </a:xfrm>
              <a:prstGeom prst="rect">
                <a:avLst/>
              </a:prstGeom>
              <a:noFill/>
            </p:spPr>
            <p:txBody>
              <a:bodyPr wrap="square" rtlCol="0">
                <a:spAutoFit/>
              </a:bodyPr>
              <a:lstStyle/>
              <a:p>
                <a:pPr algn="r"/>
                <a:r>
                  <a:rPr lang="en-US" sz="22000" i="1" dirty="0" smtClean="0">
                    <a:effectLst>
                      <a:outerShdw blurRad="228600" dist="63500" dir="2700000" algn="tl" rotWithShape="0">
                        <a:srgbClr val="000000">
                          <a:alpha val="60000"/>
                        </a:srgbClr>
                      </a:outerShdw>
                    </a:effectLst>
                    <a:latin typeface="Arial Black"/>
                    <a:ea typeface="AppleGothic"/>
                    <a:cs typeface="Arial Black"/>
                  </a:rPr>
                  <a:t>Trucov</a:t>
                </a:r>
                <a:endParaRPr lang="en-US" sz="22000" i="1" dirty="0">
                  <a:effectLst>
                    <a:outerShdw blurRad="228600" dist="63500" dir="2700000" algn="tl" rotWithShape="0">
                      <a:srgbClr val="000000">
                        <a:alpha val="60000"/>
                      </a:srgbClr>
                    </a:outerShdw>
                  </a:effectLst>
                  <a:latin typeface="Arial Black"/>
                  <a:ea typeface="AppleGothic"/>
                  <a:cs typeface="Arial Black"/>
                </a:endParaRPr>
              </a:p>
            </p:txBody>
          </p:sp>
        </p:grpSp>
        <p:sp>
          <p:nvSpPr>
            <p:cNvPr id="31" name="TextBox 30"/>
            <p:cNvSpPr txBox="1"/>
            <p:nvPr/>
          </p:nvSpPr>
          <p:spPr>
            <a:xfrm>
              <a:off x="7391400" y="5867400"/>
              <a:ext cx="21031200" cy="1631216"/>
            </a:xfrm>
            <a:prstGeom prst="rect">
              <a:avLst/>
            </a:prstGeom>
            <a:noFill/>
          </p:spPr>
          <p:txBody>
            <a:bodyPr wrap="square" rtlCol="0">
              <a:spAutoFit/>
            </a:bodyPr>
            <a:lstStyle/>
            <a:p>
              <a:pPr algn="ctr"/>
              <a:r>
                <a:rPr lang="en-US" sz="6000" i="1" dirty="0" smtClean="0">
                  <a:latin typeface="Arial Black" pitchFamily="34" charset="0"/>
                </a:rPr>
                <a:t>The True C and C++ Test Coverage Analysis Tool</a:t>
              </a:r>
              <a:br>
                <a:rPr lang="en-US" sz="6000" i="1" dirty="0" smtClean="0">
                  <a:latin typeface="Arial Black" pitchFamily="34" charset="0"/>
                </a:rPr>
              </a:br>
              <a:r>
                <a:rPr lang="en-US" sz="4000" i="1" dirty="0" smtClean="0">
                  <a:latin typeface="Arial Black" pitchFamily="34" charset="0"/>
                </a:rPr>
                <a:t>for Schweitzer Engineering Laboratories</a:t>
              </a:r>
              <a:endParaRPr lang="en-US" sz="4000" i="1" dirty="0">
                <a:latin typeface="Arial Black" pitchFamily="34" charset="0"/>
              </a:endParaRPr>
            </a:p>
          </p:txBody>
        </p:sp>
        <p:pic>
          <p:nvPicPr>
            <p:cNvPr id="34" name="Picture 33" descr="better_logo.gif"/>
            <p:cNvPicPr>
              <a:picLocks noChangeAspect="1"/>
            </p:cNvPicPr>
            <p:nvPr/>
          </p:nvPicPr>
          <p:blipFill>
            <a:blip r:embed="rId4" cstate="print"/>
            <a:stretch>
              <a:fillRect/>
            </a:stretch>
          </p:blipFill>
          <p:spPr>
            <a:xfrm>
              <a:off x="10896600" y="2743200"/>
              <a:ext cx="2133600" cy="2762250"/>
            </a:xfrm>
            <a:prstGeom prst="rect">
              <a:avLst/>
            </a:prstGeom>
          </p:spPr>
        </p:pic>
      </p:grpSp>
      <p:grpSp>
        <p:nvGrpSpPr>
          <p:cNvPr id="35" name="Group 34"/>
          <p:cNvGrpSpPr/>
          <p:nvPr/>
        </p:nvGrpSpPr>
        <p:grpSpPr>
          <a:xfrm>
            <a:off x="11887200" y="8686800"/>
            <a:ext cx="10668000" cy="27127200"/>
            <a:chOff x="762000" y="8686800"/>
            <a:chExt cx="10668000" cy="27127200"/>
          </a:xfrm>
        </p:grpSpPr>
        <p:sp>
          <p:nvSpPr>
            <p:cNvPr id="36" name="Rectangle 35"/>
            <p:cNvSpPr/>
            <p:nvPr/>
          </p:nvSpPr>
          <p:spPr>
            <a:xfrm>
              <a:off x="762000" y="8686800"/>
              <a:ext cx="10668000" cy="27127200"/>
            </a:xfrm>
            <a:prstGeom prst="rect">
              <a:avLst/>
            </a:prstGeom>
            <a:solidFill>
              <a:schemeClr val="bg1">
                <a:lumMod val="6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371600" y="9525000"/>
              <a:ext cx="9372600" cy="23175575"/>
            </a:xfrm>
            <a:prstGeom prst="rect">
              <a:avLst/>
            </a:prstGeom>
            <a:noFill/>
          </p:spPr>
          <p:txBody>
            <a:bodyPr wrap="square" rtlCol="0">
              <a:spAutoFit/>
            </a:bodyPr>
            <a:lstStyle/>
            <a:p>
              <a:r>
                <a:rPr lang="en-US" b="1" dirty="0" smtClean="0"/>
                <a:t>Key Features</a:t>
              </a:r>
              <a:endParaRPr lang="en-US" b="1" dirty="0"/>
            </a:p>
            <a:p>
              <a:pPr algn="just"/>
              <a:endParaRPr lang="en-US" sz="2800" dirty="0"/>
            </a:p>
            <a:p>
              <a:pPr algn="just"/>
              <a:r>
                <a:rPr lang="en-US" sz="2800" dirty="0" smtClean="0"/>
                <a:t>Trucov is a one command / one click tool, running over a project directory, automatically finding all the source files inside the project, and producing coverage analysis on a per source, per function, and per branch level.</a:t>
              </a:r>
            </a:p>
            <a:p>
              <a:pPr algn="just"/>
              <a:endParaRPr lang="en-US" sz="2800" b="1" dirty="0" smtClean="0"/>
            </a:p>
            <a:p>
              <a:pPr algn="just"/>
              <a:r>
                <a:rPr lang="en-US" sz="2800" dirty="0" smtClean="0"/>
                <a:t>Trcuov detects how many times any particular block, arc, or branch of code has been executed, and converts that data into coverage reports ( text and graphical ) that engineers can easily use. </a:t>
              </a:r>
            </a:p>
            <a:p>
              <a:pPr algn="just"/>
              <a:endParaRPr lang="en-US" sz="2800" dirty="0" smtClean="0"/>
            </a:p>
            <a:p>
              <a:pPr algn="just"/>
              <a:r>
                <a:rPr lang="en-US" sz="2800" dirty="0" err="1" smtClean="0"/>
                <a:t>Trucov</a:t>
              </a:r>
              <a:r>
                <a:rPr lang="en-US" sz="2800" dirty="0" smtClean="0"/>
                <a:t> hides the coverage information of code from external libraries, unless specified by the user. The graphical reports show test coverage over the control flow graph of a program.</a:t>
              </a:r>
            </a:p>
            <a:p>
              <a:endParaRPr lang="en-US" sz="2800" b="1" dirty="0"/>
            </a:p>
            <a:p>
              <a:r>
                <a:rPr lang="en-US" sz="2800" b="1" dirty="0" smtClean="0"/>
                <a:t>-----------------------------------------------------------------------------------</a:t>
              </a:r>
            </a:p>
            <a:p>
              <a:endParaRPr lang="en-US" sz="2800" b="1" dirty="0" smtClean="0"/>
            </a:p>
            <a:p>
              <a:r>
                <a:rPr lang="en-US" b="1" dirty="0" smtClean="0"/>
                <a:t>Command Line</a:t>
              </a:r>
              <a:endParaRPr lang="en-US" b="1" dirty="0"/>
            </a:p>
            <a:p>
              <a:endParaRPr lang="en-US" sz="2800" dirty="0" smtClean="0"/>
            </a:p>
            <a:p>
              <a:r>
                <a:rPr lang="en-US" sz="2800" dirty="0" smtClean="0"/>
                <a:t>Trucov offers a command line version with over seven different commands for more advanced users. </a:t>
              </a:r>
            </a:p>
            <a:p>
              <a:endParaRPr lang="en-US" sz="2800" b="1" dirty="0"/>
            </a:p>
            <a:p>
              <a:endParaRPr lang="en-US" sz="2800" b="1" dirty="0" smtClean="0"/>
            </a:p>
            <a:p>
              <a:endParaRPr lang="en-US" sz="2800" b="1" dirty="0" smtClean="0"/>
            </a:p>
            <a:p>
              <a:endParaRPr lang="en-US" sz="2800" b="1" dirty="0" smtClean="0"/>
            </a:p>
            <a:p>
              <a:endParaRPr lang="en-US" sz="2800" b="1" dirty="0" smtClean="0"/>
            </a:p>
            <a:p>
              <a:endParaRPr lang="en-US" sz="2800" b="1" dirty="0"/>
            </a:p>
            <a:p>
              <a:r>
                <a:rPr lang="en-US" sz="2800" b="1" dirty="0" smtClean="0"/>
                <a:t>-----------------------------------------------------------------------------------</a:t>
              </a:r>
            </a:p>
            <a:p>
              <a:endParaRPr lang="en-US" sz="2800" b="1" dirty="0" smtClean="0"/>
            </a:p>
            <a:p>
              <a:r>
                <a:rPr lang="en-US" b="1" dirty="0" smtClean="0"/>
                <a:t>Graphical Interface</a:t>
              </a:r>
            </a:p>
            <a:p>
              <a:endParaRPr lang="en-US" sz="2800" dirty="0" smtClean="0"/>
            </a:p>
            <a:p>
              <a:r>
                <a:rPr lang="en-US" sz="2800" dirty="0" smtClean="0"/>
                <a:t>The Trucov Graphical Interface displays a functions source code and coverage graph side by side. Allowing the user to visual the test coverage over the source code.</a:t>
              </a:r>
            </a:p>
            <a:p>
              <a:endParaRPr lang="en-US" sz="2800" dirty="0" smtClean="0"/>
            </a:p>
            <a:p>
              <a:endParaRPr lang="en-US" sz="2800" dirty="0" smtClean="0"/>
            </a:p>
            <a:p>
              <a:endParaRPr lang="en-US" b="1" dirty="0" smtClean="0"/>
            </a:p>
            <a:p>
              <a:endParaRPr lang="en-US" b="1" dirty="0" smtClean="0"/>
            </a:p>
            <a:p>
              <a:endParaRPr lang="en-US" dirty="0"/>
            </a:p>
          </p:txBody>
        </p:sp>
      </p:grpSp>
      <p:sp>
        <p:nvSpPr>
          <p:cNvPr id="40" name="TextBox 39"/>
          <p:cNvSpPr txBox="1"/>
          <p:nvPr/>
        </p:nvSpPr>
        <p:spPr>
          <a:xfrm>
            <a:off x="12573000" y="21031200"/>
            <a:ext cx="9144000" cy="1631216"/>
          </a:xfrm>
          <a:prstGeom prst="rect">
            <a:avLst/>
          </a:prstGeom>
          <a:solidFill>
            <a:schemeClr val="bg1"/>
          </a:solidFill>
          <a:ln>
            <a:noFill/>
          </a:ln>
          <a:effectLst>
            <a:outerShdw blurRad="292100" dist="139700" dir="2700000" algn="ctr" rotWithShape="0">
              <a:schemeClr val="tx1">
                <a:alpha val="65000"/>
              </a:schemeClr>
            </a:outerShdw>
          </a:effectLst>
        </p:spPr>
        <p:txBody>
          <a:bodyPr wrap="square" rtlCol="0">
            <a:spAutoFit/>
          </a:bodyPr>
          <a:lstStyle/>
          <a:p>
            <a:r>
              <a:rPr lang="en-US" sz="2000" dirty="0" smtClean="0">
                <a:latin typeface="Consolas" pitchFamily="49" charset="0"/>
              </a:rPr>
              <a:t>user:~/project$ </a:t>
            </a:r>
            <a:r>
              <a:rPr lang="en-US" sz="2000" dirty="0" err="1" smtClean="0">
                <a:latin typeface="Consolas" pitchFamily="49" charset="0"/>
              </a:rPr>
              <a:t>trucov</a:t>
            </a:r>
            <a:r>
              <a:rPr lang="en-US" sz="2000" dirty="0" smtClean="0">
                <a:latin typeface="Consolas" pitchFamily="49" charset="0"/>
              </a:rPr>
              <a:t> status</a:t>
            </a:r>
            <a:br>
              <a:rPr lang="en-US" sz="2000" dirty="0" smtClean="0">
                <a:latin typeface="Consolas" pitchFamily="49" charset="0"/>
              </a:rPr>
            </a:br>
            <a:r>
              <a:rPr lang="en-US" sz="2000" dirty="0" smtClean="0">
                <a:latin typeface="Consolas" pitchFamily="49" charset="0"/>
              </a:rPr>
              <a:t>Parsing </a:t>
            </a:r>
            <a:r>
              <a:rPr lang="en-US" sz="2000" dirty="0" err="1" smtClean="0">
                <a:latin typeface="Consolas" pitchFamily="49" charset="0"/>
              </a:rPr>
              <a:t>gcno</a:t>
            </a:r>
            <a:r>
              <a:rPr lang="en-US" sz="2000" dirty="0" smtClean="0">
                <a:latin typeface="Consolas" pitchFamily="49" charset="0"/>
              </a:rPr>
              <a:t> and </a:t>
            </a:r>
            <a:r>
              <a:rPr lang="en-US" sz="2000" dirty="0" err="1" smtClean="0">
                <a:latin typeface="Consolas" pitchFamily="49" charset="0"/>
              </a:rPr>
              <a:t>gcda</a:t>
            </a:r>
            <a:r>
              <a:rPr lang="en-US" sz="2000" dirty="0" smtClean="0">
                <a:latin typeface="Consolas" pitchFamily="49" charset="0"/>
              </a:rPr>
              <a:t> files ...</a:t>
            </a:r>
            <a:br>
              <a:rPr lang="en-US" sz="2000" dirty="0" smtClean="0">
                <a:latin typeface="Consolas" pitchFamily="49" charset="0"/>
              </a:rPr>
            </a:br>
            <a:r>
              <a:rPr lang="en-US" sz="2000" dirty="0" smtClean="0">
                <a:latin typeface="Consolas" pitchFamily="49" charset="0"/>
              </a:rPr>
              <a:t>100% Dog::woof() no branches</a:t>
            </a:r>
            <a:br>
              <a:rPr lang="en-US" sz="2000" dirty="0" smtClean="0">
                <a:latin typeface="Consolas" pitchFamily="49" charset="0"/>
              </a:rPr>
            </a:br>
            <a:r>
              <a:rPr lang="en-US" sz="2000" dirty="0" smtClean="0">
                <a:latin typeface="Consolas" pitchFamily="49" charset="0"/>
              </a:rPr>
              <a:t>  0% purr (0/2) branches</a:t>
            </a:r>
            <a:br>
              <a:rPr lang="en-US" sz="2000" dirty="0" smtClean="0">
                <a:latin typeface="Consolas" pitchFamily="49" charset="0"/>
              </a:rPr>
            </a:br>
            <a:r>
              <a:rPr lang="en-US" sz="2000" dirty="0" smtClean="0">
                <a:latin typeface="Consolas" pitchFamily="49" charset="0"/>
              </a:rPr>
              <a:t> 50% meow (1/2) branches</a:t>
            </a:r>
            <a:endParaRPr lang="en-US" sz="2400" dirty="0">
              <a:latin typeface="Broadway" pitchFamily="82" charset="0"/>
            </a:endParaRPr>
          </a:p>
        </p:txBody>
      </p:sp>
      <p:pic>
        <p:nvPicPr>
          <p:cNvPr id="41" name="Picture 40" descr="Screenshot-1.bmp"/>
          <p:cNvPicPr>
            <a:picLocks noChangeAspect="1"/>
          </p:cNvPicPr>
          <p:nvPr/>
        </p:nvPicPr>
        <p:blipFill>
          <a:blip r:embed="rId5" cstate="print"/>
          <a:stretch>
            <a:fillRect/>
          </a:stretch>
        </p:blipFill>
        <p:spPr>
          <a:xfrm>
            <a:off x="12573000" y="27508200"/>
            <a:ext cx="9090735" cy="6987569"/>
          </a:xfrm>
          <a:prstGeom prst="rect">
            <a:avLst/>
          </a:prstGeom>
          <a:ln>
            <a:noFill/>
          </a:ln>
          <a:effectLst>
            <a:outerShdw blurRad="292100" dist="139700" dir="2700000" algn="tl" rotWithShape="0">
              <a:srgbClr val="333333">
                <a:alpha val="65000"/>
              </a:srgbClr>
            </a:outerShdw>
          </a:effectLst>
        </p:spPr>
      </p:pic>
      <p:grpSp>
        <p:nvGrpSpPr>
          <p:cNvPr id="32" name="Group 31"/>
          <p:cNvGrpSpPr/>
          <p:nvPr/>
        </p:nvGrpSpPr>
        <p:grpSpPr>
          <a:xfrm>
            <a:off x="23012400" y="8686800"/>
            <a:ext cx="12954000" cy="27127200"/>
            <a:chOff x="23164800" y="8686800"/>
            <a:chExt cx="12801600" cy="27127200"/>
          </a:xfrm>
        </p:grpSpPr>
        <p:sp>
          <p:nvSpPr>
            <p:cNvPr id="12" name="Rectangle 11"/>
            <p:cNvSpPr/>
            <p:nvPr/>
          </p:nvSpPr>
          <p:spPr>
            <a:xfrm>
              <a:off x="23164800" y="8686800"/>
              <a:ext cx="12801600" cy="27127200"/>
            </a:xfrm>
            <a:prstGeom prst="rect">
              <a:avLst/>
            </a:prstGeom>
            <a:solidFill>
              <a:schemeClr val="bg1">
                <a:lumMod val="6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23917835" y="29108400"/>
              <a:ext cx="10919012" cy="5324535"/>
            </a:xfrm>
            <a:prstGeom prst="rect">
              <a:avLst/>
            </a:prstGeom>
            <a:solidFill>
              <a:schemeClr val="bg1"/>
            </a:solidFill>
            <a:ln>
              <a:noFill/>
            </a:ln>
            <a:effectLst>
              <a:outerShdw blurRad="292100" dist="139700" dir="2700000" algn="tl" rotWithShape="0">
                <a:srgbClr val="000000">
                  <a:alpha val="65000"/>
                </a:srgbClr>
              </a:outerShdw>
            </a:effectLst>
          </p:spPr>
          <p:txBody>
            <a:bodyPr wrap="square" rtlCol="0">
              <a:spAutoFit/>
            </a:bodyPr>
            <a:lstStyle/>
            <a:p>
              <a:endParaRPr lang="en-US" sz="1700" dirty="0" smtClean="0">
                <a:latin typeface="Consolas"/>
                <a:cs typeface="Consolas"/>
              </a:endParaRPr>
            </a:p>
            <a:p>
              <a:r>
                <a:rPr lang="en-US" sz="1700" dirty="0" smtClean="0">
                  <a:latin typeface="Consolas"/>
                  <a:cs typeface="Consolas"/>
                </a:rPr>
                <a:t>100</a:t>
              </a:r>
              <a:r>
                <a:rPr lang="en-US" sz="1700" dirty="0" smtClean="0">
                  <a:latin typeface="Consolas"/>
                  <a:cs typeface="Consolas"/>
                </a:rPr>
                <a:t>% </a:t>
              </a:r>
              <a:r>
                <a:rPr lang="en-US" sz="1700" dirty="0" err="1" smtClean="0">
                  <a:latin typeface="Consolas"/>
                  <a:cs typeface="Consolas"/>
                </a:rPr>
                <a:t>Binary_search_tree</a:t>
              </a:r>
              <a:r>
                <a:rPr lang="en-US" sz="1700" dirty="0" smtClean="0">
                  <a:latin typeface="Consolas"/>
                  <a:cs typeface="Consolas"/>
                </a:rPr>
                <a:t>::</a:t>
              </a:r>
              <a:r>
                <a:rPr lang="en-US" sz="1700" dirty="0" err="1" smtClean="0">
                  <a:latin typeface="Consolas"/>
                  <a:cs typeface="Consolas"/>
                </a:rPr>
                <a:t>make_empty</a:t>
              </a:r>
              <a:r>
                <a:rPr lang="en-US" sz="1700" dirty="0" smtClean="0">
                  <a:latin typeface="Consolas"/>
                  <a:cs typeface="Consolas"/>
                </a:rPr>
                <a:t>() no branches</a:t>
              </a:r>
            </a:p>
            <a:p>
              <a:r>
                <a:rPr lang="en-US" sz="1700" dirty="0" smtClean="0">
                  <a:latin typeface="Consolas"/>
                  <a:cs typeface="Consolas"/>
                </a:rPr>
                <a:t> 83% </a:t>
              </a:r>
              <a:r>
                <a:rPr lang="en-US" sz="1700" dirty="0" err="1" smtClean="0">
                  <a:latin typeface="Consolas"/>
                  <a:cs typeface="Consolas"/>
                </a:rPr>
                <a:t>Binary_search_tree::search(unsignedint</a:t>
              </a:r>
              <a:r>
                <a:rPr lang="en-US" sz="1700" dirty="0" smtClean="0">
                  <a:latin typeface="Consolas"/>
                  <a:cs typeface="Consolas"/>
                </a:rPr>
                <a:t>, </a:t>
              </a:r>
              <a:r>
                <a:rPr lang="en-US" sz="1700" dirty="0" err="1" smtClean="0">
                  <a:latin typeface="Consolas"/>
                  <a:cs typeface="Consolas"/>
                </a:rPr>
                <a:t>Binary_node</a:t>
              </a:r>
              <a:r>
                <a:rPr lang="en-US" sz="1700" dirty="0" smtClean="0">
                  <a:latin typeface="Consolas"/>
                  <a:cs typeface="Consolas"/>
                </a:rPr>
                <a:t>*) (5/6) branches</a:t>
              </a:r>
            </a:p>
            <a:p>
              <a:r>
                <a:rPr lang="en-US" sz="1700" dirty="0" smtClean="0">
                  <a:latin typeface="Consolas"/>
                  <a:cs typeface="Consolas"/>
                </a:rPr>
                <a:t>       binary_search_tree.cpp:122: 1/2 branches: else if ( id &lt;</a:t>
              </a:r>
              <a:r>
                <a:rPr lang="en-US" sz="1700" dirty="0" err="1" smtClean="0">
                  <a:latin typeface="Consolas"/>
                  <a:cs typeface="Consolas"/>
                </a:rPr>
                <a:t>t</a:t>
              </a:r>
              <a:r>
                <a:rPr lang="en-US" sz="1700" dirty="0" smtClean="0">
                  <a:latin typeface="Consolas"/>
                  <a:cs typeface="Consolas"/>
                </a:rPr>
                <a:t>-&gt;</a:t>
              </a:r>
              <a:r>
                <a:rPr lang="en-US" sz="1700" dirty="0" err="1" smtClean="0">
                  <a:latin typeface="Consolas"/>
                  <a:cs typeface="Consolas"/>
                </a:rPr>
                <a:t>data.m_id</a:t>
              </a:r>
              <a:r>
                <a:rPr lang="en-US" sz="1700" dirty="0" smtClean="0">
                  <a:latin typeface="Consolas"/>
                  <a:cs typeface="Consolas"/>
                </a:rPr>
                <a:t> )</a:t>
              </a:r>
            </a:p>
            <a:p>
              <a:r>
                <a:rPr lang="en-US" sz="1700" dirty="0" smtClean="0">
                  <a:latin typeface="Consolas"/>
                  <a:cs typeface="Consolas"/>
                </a:rPr>
                <a:t>       binary_search_tree.cpp:124: destination: search( id, </a:t>
              </a:r>
              <a:r>
                <a:rPr lang="en-US" sz="1700" dirty="0" err="1" smtClean="0">
                  <a:latin typeface="Consolas"/>
                  <a:cs typeface="Consolas"/>
                </a:rPr>
                <a:t>t</a:t>
              </a:r>
              <a:r>
                <a:rPr lang="en-US" sz="1700" dirty="0" smtClean="0">
                  <a:latin typeface="Consolas"/>
                  <a:cs typeface="Consolas"/>
                </a:rPr>
                <a:t>-&gt;left );</a:t>
              </a:r>
            </a:p>
            <a:p>
              <a:r>
                <a:rPr lang="en-US" sz="1700" dirty="0" smtClean="0">
                  <a:latin typeface="Consolas"/>
                  <a:cs typeface="Consolas"/>
                </a:rPr>
                <a:t>100% </a:t>
              </a:r>
              <a:r>
                <a:rPr lang="en-US" sz="1700" dirty="0" err="1" smtClean="0">
                  <a:latin typeface="Consolas"/>
                  <a:cs typeface="Consolas"/>
                </a:rPr>
                <a:t>Binary_search_tree::is_empty</a:t>
              </a:r>
              <a:r>
                <a:rPr lang="en-US" sz="1700" dirty="0" smtClean="0">
                  <a:latin typeface="Consolas"/>
                  <a:cs typeface="Consolas"/>
                </a:rPr>
                <a:t>() const no branches</a:t>
              </a:r>
            </a:p>
            <a:p>
              <a:r>
                <a:rPr lang="en-US" sz="1700" dirty="0" smtClean="0">
                  <a:latin typeface="Consolas"/>
                  <a:cs typeface="Consolas"/>
                </a:rPr>
                <a:t> 83% </a:t>
              </a:r>
              <a:r>
                <a:rPr lang="en-US" sz="1700" dirty="0" err="1" smtClean="0">
                  <a:latin typeface="Consolas"/>
                  <a:cs typeface="Consolas"/>
                </a:rPr>
                <a:t>Binary_search_tree</a:t>
              </a:r>
              <a:r>
                <a:rPr lang="en-US" sz="1700" dirty="0" smtClean="0">
                  <a:latin typeface="Consolas"/>
                  <a:cs typeface="Consolas"/>
                </a:rPr>
                <a:t>::insert(Student const&amp;, </a:t>
              </a:r>
              <a:r>
                <a:rPr lang="en-US" sz="1700" dirty="0" err="1" smtClean="0">
                  <a:latin typeface="Consolas"/>
                  <a:cs typeface="Consolas"/>
                </a:rPr>
                <a:t>Binary_node</a:t>
              </a:r>
              <a:r>
                <a:rPr lang="en-US" sz="1700" dirty="0" smtClean="0">
                  <a:latin typeface="Consolas"/>
                  <a:cs typeface="Consolas"/>
                </a:rPr>
                <a:t>*&amp;) (5/6) branches</a:t>
              </a:r>
            </a:p>
            <a:p>
              <a:r>
                <a:rPr lang="en-US" sz="1700" dirty="0" smtClean="0">
                  <a:latin typeface="Consolas"/>
                  <a:cs typeface="Consolas"/>
                </a:rPr>
                <a:t>       binary_search_tree.cpp:38: 1/2 branches: else if ( </a:t>
              </a:r>
              <a:r>
                <a:rPr lang="en-US" sz="1700" dirty="0" err="1" smtClean="0">
                  <a:latin typeface="Consolas"/>
                  <a:cs typeface="Consolas"/>
                </a:rPr>
                <a:t>student.m_id</a:t>
              </a:r>
              <a:r>
                <a:rPr lang="en-US" sz="1700" dirty="0" smtClean="0">
                  <a:latin typeface="Consolas"/>
                  <a:cs typeface="Consolas"/>
                </a:rPr>
                <a:t>&gt;t-&gt;</a:t>
              </a:r>
              <a:r>
                <a:rPr lang="en-US" sz="1700" dirty="0" err="1" smtClean="0">
                  <a:latin typeface="Consolas"/>
                  <a:cs typeface="Consolas"/>
                </a:rPr>
                <a:t>data.m_id</a:t>
              </a:r>
              <a:r>
                <a:rPr lang="en-US" sz="1700" dirty="0" smtClean="0">
                  <a:latin typeface="Consolas"/>
                  <a:cs typeface="Consolas"/>
                </a:rPr>
                <a:t> )</a:t>
              </a:r>
            </a:p>
            <a:p>
              <a:r>
                <a:rPr lang="en-US" sz="1700" dirty="0" smtClean="0">
                  <a:latin typeface="Consolas"/>
                  <a:cs typeface="Consolas"/>
                </a:rPr>
                <a:t>       binary_search_tree.cpp:44: destination: </a:t>
              </a:r>
              <a:r>
                <a:rPr lang="en-US" sz="1700" dirty="0" err="1" smtClean="0">
                  <a:latin typeface="Consolas"/>
                  <a:cs typeface="Consolas"/>
                </a:rPr>
                <a:t>cout</a:t>
              </a:r>
              <a:r>
                <a:rPr lang="en-US" sz="1700" dirty="0" smtClean="0">
                  <a:latin typeface="Consolas"/>
                  <a:cs typeface="Consolas"/>
                </a:rPr>
                <a:t>&lt;&lt; "Student ID #" &lt;&lt;</a:t>
              </a:r>
              <a:r>
                <a:rPr lang="en-US" sz="1700" dirty="0" err="1" smtClean="0">
                  <a:latin typeface="Consolas"/>
                  <a:cs typeface="Consolas"/>
                </a:rPr>
                <a:t>student.m_id</a:t>
              </a:r>
              <a:endParaRPr lang="en-US" sz="1700" dirty="0" smtClean="0">
                <a:latin typeface="Consolas"/>
                <a:cs typeface="Consolas"/>
              </a:endParaRPr>
            </a:p>
            <a:p>
              <a:r>
                <a:rPr lang="en-US" sz="1700" dirty="0" smtClean="0">
                  <a:latin typeface="Consolas"/>
                  <a:cs typeface="Consolas"/>
                </a:rPr>
                <a:t>100% </a:t>
              </a:r>
              <a:r>
                <a:rPr lang="en-US" sz="1700" dirty="0" err="1" smtClean="0">
                  <a:latin typeface="Consolas"/>
                  <a:cs typeface="Consolas"/>
                </a:rPr>
                <a:t>Binary_search_tree</a:t>
              </a:r>
              <a:r>
                <a:rPr lang="en-US" sz="1700" dirty="0" smtClean="0">
                  <a:latin typeface="Consolas"/>
                  <a:cs typeface="Consolas"/>
                </a:rPr>
                <a:t>::search(</a:t>
              </a:r>
              <a:r>
                <a:rPr lang="en-US" sz="1700" dirty="0" err="1" smtClean="0">
                  <a:latin typeface="Consolas"/>
                  <a:cs typeface="Consolas"/>
                </a:rPr>
                <a:t>unsignedint</a:t>
              </a:r>
              <a:r>
                <a:rPr lang="en-US" sz="1700" dirty="0" smtClean="0">
                  <a:latin typeface="Consolas"/>
                  <a:cs typeface="Consolas"/>
                </a:rPr>
                <a:t>) no branches</a:t>
              </a:r>
            </a:p>
            <a:p>
              <a:r>
                <a:rPr lang="en-US" sz="1700" dirty="0" smtClean="0">
                  <a:latin typeface="Consolas"/>
                  <a:cs typeface="Consolas"/>
                </a:rPr>
                <a:t>  0% </a:t>
              </a:r>
              <a:r>
                <a:rPr lang="en-US" sz="1700" dirty="0" err="1" smtClean="0">
                  <a:latin typeface="Consolas"/>
                  <a:cs typeface="Consolas"/>
                </a:rPr>
                <a:t>Binary_search_tree</a:t>
              </a:r>
              <a:r>
                <a:rPr lang="en-US" sz="1700" dirty="0" smtClean="0">
                  <a:latin typeface="Consolas"/>
                  <a:cs typeface="Consolas"/>
                </a:rPr>
                <a:t>::maximum() const (0/2) branches</a:t>
              </a:r>
            </a:p>
            <a:p>
              <a:r>
                <a:rPr lang="en-US" sz="1700" dirty="0" smtClean="0">
                  <a:latin typeface="Consolas"/>
                  <a:cs typeface="Consolas"/>
                </a:rPr>
                <a:t>       binary_search_tree.cpp:140: 0/2 branches: if ( ! </a:t>
              </a:r>
              <a:r>
                <a:rPr lang="en-US" sz="1700" dirty="0" err="1" smtClean="0">
                  <a:latin typeface="Consolas"/>
                  <a:cs typeface="Consolas"/>
                </a:rPr>
                <a:t>is_empty</a:t>
              </a:r>
              <a:r>
                <a:rPr lang="en-US" sz="1700" dirty="0" smtClean="0">
                  <a:latin typeface="Consolas"/>
                  <a:cs typeface="Consolas"/>
                </a:rPr>
                <a:t>() )</a:t>
              </a:r>
            </a:p>
            <a:p>
              <a:r>
                <a:rPr lang="en-US" sz="1700" dirty="0" smtClean="0">
                  <a:latin typeface="Consolas"/>
                  <a:cs typeface="Consolas"/>
                </a:rPr>
                <a:t>       binary_search_tree.cpp:142: destination: const </a:t>
              </a:r>
              <a:r>
                <a:rPr lang="en-US" sz="1700" dirty="0" err="1" smtClean="0">
                  <a:latin typeface="Consolas"/>
                  <a:cs typeface="Consolas"/>
                </a:rPr>
                <a:t>Binary_node</a:t>
              </a:r>
              <a:r>
                <a:rPr lang="en-US" sz="1700" dirty="0" smtClean="0">
                  <a:latin typeface="Consolas"/>
                  <a:cs typeface="Consolas"/>
                </a:rPr>
                <a:t> * node = maximum( max</a:t>
              </a:r>
            </a:p>
            <a:p>
              <a:r>
                <a:rPr lang="en-US" sz="1700" dirty="0" smtClean="0">
                  <a:latin typeface="Consolas"/>
                  <a:cs typeface="Consolas"/>
                </a:rPr>
                <a:t>       binary_search_tree.cpp:147: destination: </a:t>
              </a:r>
              <a:r>
                <a:rPr lang="en-US" sz="1700" dirty="0" err="1" smtClean="0">
                  <a:latin typeface="Consolas"/>
                  <a:cs typeface="Consolas"/>
                </a:rPr>
                <a:t>cout</a:t>
              </a:r>
              <a:r>
                <a:rPr lang="en-US" sz="1700" dirty="0" smtClean="0">
                  <a:latin typeface="Consolas"/>
                  <a:cs typeface="Consolas"/>
                </a:rPr>
                <a:t>&lt;&lt; "The tree is empty.\</a:t>
              </a:r>
              <a:r>
                <a:rPr lang="en-US" sz="1700" dirty="0" err="1" smtClean="0">
                  <a:latin typeface="Consolas"/>
                  <a:cs typeface="Consolas"/>
                </a:rPr>
                <a:t>n</a:t>
              </a:r>
              <a:r>
                <a:rPr lang="en-US" sz="1700" dirty="0" smtClean="0">
                  <a:latin typeface="Consolas"/>
                  <a:cs typeface="Consolas"/>
                </a:rPr>
                <a:t>";</a:t>
              </a:r>
            </a:p>
            <a:p>
              <a:r>
                <a:rPr lang="en-US" sz="1700" dirty="0" smtClean="0">
                  <a:latin typeface="Consolas"/>
                  <a:cs typeface="Consolas"/>
                </a:rPr>
                <a:t>100% </a:t>
              </a:r>
              <a:r>
                <a:rPr lang="en-US" sz="1700" dirty="0" err="1" smtClean="0">
                  <a:latin typeface="Consolas"/>
                  <a:cs typeface="Consolas"/>
                </a:rPr>
                <a:t>Binary_search_tree::print_preorder_traversal(Binary_node</a:t>
              </a:r>
              <a:r>
                <a:rPr lang="en-US" sz="1700" dirty="0" smtClean="0">
                  <a:latin typeface="Consolas"/>
                  <a:cs typeface="Consolas"/>
                </a:rPr>
                <a:t>*) (2/2) branches</a:t>
              </a:r>
            </a:p>
            <a:p>
              <a:r>
                <a:rPr lang="en-US" sz="1700" dirty="0" smtClean="0">
                  <a:latin typeface="Consolas"/>
                  <a:cs typeface="Consolas"/>
                </a:rPr>
                <a:t> 50% </a:t>
              </a:r>
              <a:r>
                <a:rPr lang="en-US" sz="1700" dirty="0" err="1" smtClean="0">
                  <a:latin typeface="Consolas"/>
                  <a:cs typeface="Consolas"/>
                </a:rPr>
                <a:t>Binary_search_tree::print_preorder_traversal</a:t>
              </a:r>
              <a:r>
                <a:rPr lang="en-US" sz="1700" dirty="0" smtClean="0">
                  <a:latin typeface="Consolas"/>
                  <a:cs typeface="Consolas"/>
                </a:rPr>
                <a:t>() (1/2) branches</a:t>
              </a:r>
            </a:p>
            <a:p>
              <a:r>
                <a:rPr lang="en-US" sz="1700" dirty="0" smtClean="0">
                  <a:latin typeface="Consolas"/>
                  <a:cs typeface="Consolas"/>
                </a:rPr>
                <a:t>       binary_search_tree.cpp:198: 1/2 branches: if ( ! </a:t>
              </a:r>
              <a:r>
                <a:rPr lang="en-US" sz="1700" dirty="0" err="1" smtClean="0">
                  <a:latin typeface="Consolas"/>
                  <a:cs typeface="Consolas"/>
                </a:rPr>
                <a:t>is_empty</a:t>
              </a:r>
              <a:r>
                <a:rPr lang="en-US" sz="1700" dirty="0" smtClean="0">
                  <a:latin typeface="Consolas"/>
                  <a:cs typeface="Consolas"/>
                </a:rPr>
                <a:t>() )</a:t>
              </a:r>
            </a:p>
            <a:p>
              <a:r>
                <a:rPr lang="en-US" sz="1700" dirty="0" smtClean="0">
                  <a:latin typeface="Consolas"/>
                  <a:cs typeface="Consolas"/>
                </a:rPr>
                <a:t>       binary_search_tree.cpp:204: destination: </a:t>
              </a:r>
              <a:r>
                <a:rPr lang="en-US" sz="1700" dirty="0" err="1" smtClean="0">
                  <a:latin typeface="Consolas"/>
                  <a:cs typeface="Consolas"/>
                </a:rPr>
                <a:t>cout</a:t>
              </a:r>
              <a:r>
                <a:rPr lang="en-US" sz="1700" dirty="0" smtClean="0">
                  <a:latin typeface="Consolas"/>
                  <a:cs typeface="Consolas"/>
                </a:rPr>
                <a:t>&lt;&lt; "The tree is empty.\n</a:t>
              </a:r>
              <a:r>
                <a:rPr lang="en-US" sz="1700" dirty="0" smtClean="0">
                  <a:latin typeface="Consolas"/>
                  <a:cs typeface="Consolas"/>
                </a:rPr>
                <a:t>”;</a:t>
              </a:r>
              <a:endParaRPr lang="en-US" sz="1700" dirty="0" smtClean="0">
                <a:latin typeface="Consolas"/>
                <a:cs typeface="Consolas"/>
              </a:endParaRPr>
            </a:p>
            <a:p>
              <a:endParaRPr lang="en-US" sz="1700" dirty="0" smtClean="0">
                <a:latin typeface="Consolas"/>
                <a:cs typeface="Consolas"/>
              </a:endParaRPr>
            </a:p>
            <a:p>
              <a:endParaRPr lang="en-US" sz="1700" dirty="0" smtClean="0">
                <a:latin typeface="Consolas"/>
                <a:cs typeface="Consolas"/>
              </a:endParaRPr>
            </a:p>
          </p:txBody>
        </p:sp>
        <p:pic>
          <p:nvPicPr>
            <p:cNvPr id="22" name="Picture 21"/>
            <p:cNvPicPr>
              <a:picLocks noChangeAspect="1"/>
            </p:cNvPicPr>
            <p:nvPr/>
          </p:nvPicPr>
          <p:blipFill>
            <a:blip r:embed="rId6" cstate="print"/>
            <a:stretch>
              <a:fillRect/>
            </a:stretch>
          </p:blipFill>
          <p:spPr>
            <a:xfrm>
              <a:off x="24003000" y="15392400"/>
              <a:ext cx="6973286" cy="6781800"/>
            </a:xfrm>
            <a:prstGeom prst="rect">
              <a:avLst/>
            </a:prstGeom>
            <a:ln>
              <a:noFill/>
            </a:ln>
            <a:effectLst>
              <a:outerShdw blurRad="292100" dist="139700" dir="2700000" algn="tl" rotWithShape="0">
                <a:srgbClr val="333333">
                  <a:alpha val="65000"/>
                </a:srgbClr>
              </a:outerShdw>
              <a:softEdge rad="12700"/>
            </a:effectLst>
          </p:spPr>
        </p:pic>
        <p:sp>
          <p:nvSpPr>
            <p:cNvPr id="24" name="TextBox 23"/>
            <p:cNvSpPr txBox="1"/>
            <p:nvPr/>
          </p:nvSpPr>
          <p:spPr>
            <a:xfrm>
              <a:off x="23850600" y="22707600"/>
              <a:ext cx="11353800" cy="6093976"/>
            </a:xfrm>
            <a:prstGeom prst="rect">
              <a:avLst/>
            </a:prstGeom>
            <a:solidFill>
              <a:schemeClr val="bg1">
                <a:alpha val="0"/>
              </a:schemeClr>
            </a:solidFill>
            <a:ln>
              <a:noFill/>
            </a:ln>
          </p:spPr>
          <p:txBody>
            <a:bodyPr wrap="square" rtlCol="0">
              <a:spAutoFit/>
            </a:bodyPr>
            <a:lstStyle/>
            <a:p>
              <a:r>
                <a:rPr lang="en-US" sz="2800" b="1" dirty="0" smtClean="0"/>
                <a:t>-----------------------------------------------------------------------------------------------------</a:t>
              </a:r>
            </a:p>
            <a:p>
              <a:endParaRPr lang="en-US" sz="2800" b="1" dirty="0" smtClean="0"/>
            </a:p>
            <a:p>
              <a:r>
                <a:rPr lang="en-US" b="1" dirty="0" smtClean="0"/>
                <a:t>Code Coverage</a:t>
              </a:r>
              <a:br>
                <a:rPr lang="en-US" b="1" dirty="0" smtClean="0"/>
              </a:br>
              <a:r>
                <a:rPr lang="en-US" sz="2800" dirty="0" smtClean="0"/>
                <a:t/>
              </a:r>
              <a:br>
                <a:rPr lang="en-US" sz="2800" dirty="0" smtClean="0"/>
              </a:br>
              <a:r>
                <a:rPr lang="en-US" sz="2800" dirty="0" err="1" smtClean="0"/>
                <a:t>Trucov</a:t>
              </a:r>
              <a:r>
                <a:rPr lang="en-US" sz="2800" dirty="0" smtClean="0"/>
                <a:t> can generate a coverage report with information per source file which offers another way for the user to easily verify the code coverage of the functions contained within.</a:t>
              </a:r>
              <a:br>
                <a:rPr lang="en-US" sz="2800" dirty="0" smtClean="0"/>
              </a:br>
              <a:r>
                <a:rPr lang="en-US" sz="2800" dirty="0" smtClean="0"/>
                <a:t/>
              </a:r>
              <a:br>
                <a:rPr lang="en-US" sz="2800" dirty="0" smtClean="0"/>
              </a:br>
              <a:r>
                <a:rPr lang="en-US" sz="2800" dirty="0" smtClean="0"/>
                <a:t>Besides the summary information of each function, </a:t>
              </a:r>
              <a:r>
                <a:rPr lang="en-US" sz="2800" dirty="0" err="1" smtClean="0"/>
                <a:t>Trucov</a:t>
              </a:r>
              <a:r>
                <a:rPr lang="en-US" sz="2800" dirty="0" smtClean="0"/>
                <a:t> can additionally alert the user </a:t>
              </a:r>
              <a:r>
                <a:rPr lang="en-US" sz="2800" dirty="0" smtClean="0"/>
                <a:t>of any </a:t>
              </a:r>
              <a:r>
                <a:rPr lang="en-US" sz="2800" dirty="0" smtClean="0"/>
                <a:t>branches and lines of code that were never executed. </a:t>
              </a:r>
              <a:r>
                <a:rPr lang="en-US" sz="2800" dirty="0" err="1" smtClean="0"/>
                <a:t>Trucov</a:t>
              </a:r>
              <a:r>
                <a:rPr lang="en-US" sz="2800" dirty="0" smtClean="0"/>
                <a:t> reports the missing branch and destination information while also providing the exact line number and associated content of the source file.</a:t>
              </a:r>
            </a:p>
          </p:txBody>
        </p:sp>
        <p:sp>
          <p:nvSpPr>
            <p:cNvPr id="26" name="TextBox 25"/>
            <p:cNvSpPr txBox="1"/>
            <p:nvPr/>
          </p:nvSpPr>
          <p:spPr>
            <a:xfrm>
              <a:off x="24003000" y="9525000"/>
              <a:ext cx="11353800" cy="5601533"/>
            </a:xfrm>
            <a:prstGeom prst="rect">
              <a:avLst/>
            </a:prstGeom>
            <a:solidFill>
              <a:schemeClr val="bg1">
                <a:alpha val="0"/>
              </a:schemeClr>
            </a:solidFill>
            <a:ln>
              <a:noFill/>
            </a:ln>
          </p:spPr>
          <p:txBody>
            <a:bodyPr wrap="square" rtlCol="0">
              <a:spAutoFit/>
            </a:bodyPr>
            <a:lstStyle/>
            <a:p>
              <a:r>
                <a:rPr lang="en-US" b="1" dirty="0" smtClean="0"/>
                <a:t>Control Flow Graphs</a:t>
              </a:r>
            </a:p>
            <a:p>
              <a:pPr algn="just"/>
              <a:r>
                <a:rPr lang="en-US" sz="2400" dirty="0" smtClean="0"/>
                <a:t/>
              </a:r>
              <a:br>
                <a:rPr lang="en-US" sz="2400" dirty="0" smtClean="0"/>
              </a:br>
              <a:r>
                <a:rPr lang="en-US" sz="2800" dirty="0" err="1" smtClean="0"/>
                <a:t>Trucov</a:t>
              </a:r>
              <a:r>
                <a:rPr lang="en-US" sz="2800" dirty="0" smtClean="0"/>
                <a:t> can create control flow graphs that represent that paths that might be traversed during the execution of the user’s program. This is an excellent way of visualizing both the structure of a source file’s functions and also the thoroughness of a project’s </a:t>
              </a:r>
              <a:r>
                <a:rPr lang="en-US" sz="2800" dirty="0" smtClean="0"/>
                <a:t>unit tests.</a:t>
              </a:r>
              <a:endParaRPr lang="en-US" sz="2800" dirty="0" smtClean="0"/>
            </a:p>
            <a:p>
              <a:pPr algn="just"/>
              <a:r>
                <a:rPr lang="en-US" sz="2800" dirty="0" smtClean="0"/>
                <a:t/>
              </a:r>
              <a:br>
                <a:rPr lang="en-US" sz="2800" dirty="0" smtClean="0"/>
              </a:br>
              <a:r>
                <a:rPr lang="en-US" sz="2800" dirty="0" smtClean="0"/>
                <a:t>The user can, at a glance, determine which conditions have never been satisfied and which lines of code have never been executed by use of simple color coding. </a:t>
              </a:r>
            </a:p>
            <a:p>
              <a:endParaRPr lang="en-US" sz="2800" dirty="0" smtClean="0"/>
            </a:p>
          </p:txBody>
        </p:sp>
        <p:pic>
          <p:nvPicPr>
            <p:cNvPr id="25" name="Picture 24"/>
            <p:cNvPicPr>
              <a:picLocks noChangeAspect="1"/>
            </p:cNvPicPr>
            <p:nvPr/>
          </p:nvPicPr>
          <p:blipFill>
            <a:blip r:embed="rId7"/>
            <a:stretch>
              <a:fillRect/>
            </a:stretch>
          </p:blipFill>
          <p:spPr>
            <a:xfrm>
              <a:off x="32080200" y="15392400"/>
              <a:ext cx="2827631" cy="6858001"/>
            </a:xfrm>
            <a:prstGeom prst="rect">
              <a:avLst/>
            </a:prstGeom>
            <a:ln>
              <a:noFill/>
            </a:ln>
            <a:effectLst>
              <a:outerShdw blurRad="292100" dist="139700" dir="2700000" algn="tl" rotWithShape="0">
                <a:srgbClr val="333333">
                  <a:alpha val="65000"/>
                </a:srgbClr>
              </a:outerShdw>
            </a:effectLst>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687</TotalTime>
  <Words>650</Words>
  <Application>Microsoft Macintosh PowerPoint</Application>
  <PresentationFormat>Custom</PresentationFormat>
  <Paragraphs>87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Matthew</dc:creator>
  <cp:lastModifiedBy>millerlyte87</cp:lastModifiedBy>
  <cp:revision>163</cp:revision>
  <dcterms:created xsi:type="dcterms:W3CDTF">2009-09-26T07:06:10Z</dcterms:created>
  <dcterms:modified xsi:type="dcterms:W3CDTF">2009-09-28T20:06:09Z</dcterms:modified>
</cp:coreProperties>
</file>